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3" r:id="rId1"/>
  </p:sldMasterIdLst>
  <p:notesMasterIdLst>
    <p:notesMasterId r:id="rId21"/>
  </p:notesMasterIdLst>
  <p:sldIdLst>
    <p:sldId id="287" r:id="rId2"/>
    <p:sldId id="257" r:id="rId3"/>
    <p:sldId id="288" r:id="rId4"/>
    <p:sldId id="271" r:id="rId5"/>
    <p:sldId id="283" r:id="rId6"/>
    <p:sldId id="281" r:id="rId7"/>
    <p:sldId id="272" r:id="rId8"/>
    <p:sldId id="273" r:id="rId9"/>
    <p:sldId id="274" r:id="rId10"/>
    <p:sldId id="275" r:id="rId11"/>
    <p:sldId id="276" r:id="rId12"/>
    <p:sldId id="277" r:id="rId13"/>
    <p:sldId id="278" r:id="rId14"/>
    <p:sldId id="279" r:id="rId15"/>
    <p:sldId id="280" r:id="rId16"/>
    <p:sldId id="282" r:id="rId17"/>
    <p:sldId id="290" r:id="rId18"/>
    <p:sldId id="284" r:id="rId19"/>
    <p:sldId id="289"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31"/>
    <p:restoredTop sz="94643"/>
  </p:normalViewPr>
  <p:slideViewPr>
    <p:cSldViewPr snapToGrid="0" snapToObjects="1">
      <p:cViewPr varScale="1">
        <p:scale>
          <a:sx n="115" d="100"/>
          <a:sy n="115" d="100"/>
        </p:scale>
        <p:origin x="2040"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40E566-F9FB-4C4F-80AD-C604FDA730F7}" type="datetimeFigureOut">
              <a:rPr lang="en-US" smtClean="0"/>
              <a:t>4/21/20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5E08EE-F91A-854C-87BD-64761D5F5F58}" type="slidenum">
              <a:rPr lang="en-US" smtClean="0"/>
              <a:t>‹#›</a:t>
            </a:fld>
            <a:endParaRPr lang="en-US"/>
          </a:p>
        </p:txBody>
      </p:sp>
    </p:spTree>
    <p:extLst>
      <p:ext uri="{BB962C8B-B14F-4D97-AF65-F5344CB8AC3E}">
        <p14:creationId xmlns:p14="http://schemas.microsoft.com/office/powerpoint/2010/main" val="321659300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Digital</a:t>
            </a:r>
            <a:r>
              <a:rPr lang="en-US" baseline="0" dirty="0"/>
              <a:t> v/s Analog. Some background introduction to computers. </a:t>
            </a:r>
            <a:endParaRPr lang="en-US" dirty="0"/>
          </a:p>
        </p:txBody>
      </p:sp>
      <p:sp>
        <p:nvSpPr>
          <p:cNvPr id="4" name="Slide Number Placeholder 3"/>
          <p:cNvSpPr>
            <a:spLocks noGrp="1"/>
          </p:cNvSpPr>
          <p:nvPr>
            <p:ph type="sldNum" sz="quarter" idx="10"/>
          </p:nvPr>
        </p:nvSpPr>
        <p:spPr/>
        <p:txBody>
          <a:bodyPr/>
          <a:lstStyle/>
          <a:p>
            <a:fld id="{8B5E08EE-F91A-854C-87BD-64761D5F5F58}" type="slidenum">
              <a:rPr lang="en-US" smtClean="0"/>
              <a:t>2</a:t>
            </a:fld>
            <a:endParaRPr lang="en-US"/>
          </a:p>
        </p:txBody>
      </p:sp>
    </p:spTree>
    <p:extLst>
      <p:ext uri="{BB962C8B-B14F-4D97-AF65-F5344CB8AC3E}">
        <p14:creationId xmlns:p14="http://schemas.microsoft.com/office/powerpoint/2010/main" val="3929622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Digital</a:t>
            </a:r>
            <a:r>
              <a:rPr lang="en-US" baseline="0" dirty="0"/>
              <a:t> v/s Analog. Some background introduction to computers. </a:t>
            </a:r>
            <a:endParaRPr lang="en-US" dirty="0"/>
          </a:p>
        </p:txBody>
      </p:sp>
      <p:sp>
        <p:nvSpPr>
          <p:cNvPr id="4" name="Slide Number Placeholder 3"/>
          <p:cNvSpPr>
            <a:spLocks noGrp="1"/>
          </p:cNvSpPr>
          <p:nvPr>
            <p:ph type="sldNum" sz="quarter" idx="10"/>
          </p:nvPr>
        </p:nvSpPr>
        <p:spPr/>
        <p:txBody>
          <a:bodyPr/>
          <a:lstStyle/>
          <a:p>
            <a:fld id="{8B5E08EE-F91A-854C-87BD-64761D5F5F58}" type="slidenum">
              <a:rPr lang="en-US" smtClean="0"/>
              <a:t>3</a:t>
            </a:fld>
            <a:endParaRPr lang="en-US"/>
          </a:p>
        </p:txBody>
      </p:sp>
    </p:spTree>
    <p:extLst>
      <p:ext uri="{BB962C8B-B14F-4D97-AF65-F5344CB8AC3E}">
        <p14:creationId xmlns:p14="http://schemas.microsoft.com/office/powerpoint/2010/main" val="2135217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E08EE-F91A-854C-87BD-64761D5F5F58}" type="slidenum">
              <a:rPr lang="en-US" smtClean="0"/>
              <a:t>11</a:t>
            </a:fld>
            <a:endParaRPr lang="en-US"/>
          </a:p>
        </p:txBody>
      </p:sp>
    </p:spTree>
    <p:extLst>
      <p:ext uri="{BB962C8B-B14F-4D97-AF65-F5344CB8AC3E}">
        <p14:creationId xmlns:p14="http://schemas.microsoft.com/office/powerpoint/2010/main" val="1357608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2">
        <a:schemeClr val="bg1"/>
      </p:bgRef>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AFED27-CA53-994A-864A-C991D8B376B8}" type="datetimeFigureOut">
              <a:rPr lang="en-US" smtClean="0"/>
              <a:t>4/21/20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F5E8D-963B-6547-8FE2-61500CC3D52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Content Placeholder 8"/>
          <p:cNvSpPr>
            <a:spLocks noGrp="1"/>
          </p:cNvSpPr>
          <p:nvPr>
            <p:ph sz="quarter" idx="13"/>
          </p:nvPr>
        </p:nvSpPr>
        <p:spPr>
          <a:xfrm>
            <a:off x="457201" y="620713"/>
            <a:ext cx="8348663" cy="819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AFED27-CA53-994A-864A-C991D8B376B8}" type="datetimeFigureOut">
              <a:rPr lang="en-US" smtClean="0"/>
              <a:t>4/21/20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F5E8D-963B-6547-8FE2-61500CC3D52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AFED27-CA53-994A-864A-C991D8B376B8}" type="datetimeFigureOut">
              <a:rPr lang="en-US" smtClean="0"/>
              <a:t>4/21/20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F5E8D-963B-6547-8FE2-61500CC3D52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GB" dirty="0"/>
              <a:t>Digital Footprint</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AFED27-CA53-994A-864A-C991D8B376B8}" type="datetimeFigureOut">
              <a:rPr lang="en-US" smtClean="0"/>
              <a:t>4/21/20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F5E8D-963B-6547-8FE2-61500CC3D52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1"/>
            <a:ext cx="7772400" cy="2200275"/>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6"/>
            <a:ext cx="7772400" cy="1500187"/>
          </a:xfrm>
        </p:spPr>
        <p:txBody>
          <a:bodyPr anchor="t">
            <a:normAutofit/>
          </a:bodyPr>
          <a:lstStyle>
            <a:lvl1pPr marL="0" indent="0">
              <a:buNone/>
              <a:defRPr sz="1800">
                <a:solidFill>
                  <a:schemeClr val="tx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AFED27-CA53-994A-864A-C991D8B376B8}" type="datetimeFigureOut">
              <a:rPr lang="en-US" smtClean="0"/>
              <a:t>4/21/20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F5E8D-963B-6547-8FE2-61500CC3D52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AFED27-CA53-994A-864A-C991D8B376B8}" type="datetimeFigureOut">
              <a:rPr lang="en-US" smtClean="0"/>
              <a:t>4/21/20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5F5E8D-963B-6547-8FE2-61500CC3D52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1500" b="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1500" b="0" kern="1200" dirty="0" smtClean="0">
                <a:solidFill>
                  <a:schemeClr val="tx2"/>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AFED27-CA53-994A-864A-C991D8B376B8}" type="datetimeFigureOut">
              <a:rPr lang="en-US" smtClean="0"/>
              <a:t>4/21/20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5F5E8D-963B-6547-8FE2-61500CC3D527}" type="slidenum">
              <a:rPr lang="en-US" smtClean="0"/>
              <a:t>‹#›</a:t>
            </a:fld>
            <a:endParaRPr lang="en-US"/>
          </a:p>
        </p:txBody>
      </p:sp>
      <p:cxnSp>
        <p:nvCxnSpPr>
          <p:cNvPr id="11" name="Straight Connector 10"/>
          <p:cNvCxnSpPr/>
          <p:nvPr/>
        </p:nvCxnSpPr>
        <p:spPr>
          <a:xfrm rot="5400000">
            <a:off x="2217817" y="4045824"/>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AFED27-CA53-994A-864A-C991D8B376B8}" type="datetimeFigureOut">
              <a:rPr lang="en-US" smtClean="0"/>
              <a:t>4/21/20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5F5E8D-963B-6547-8FE2-61500CC3D52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AFED27-CA53-994A-864A-C991D8B376B8}" type="datetimeFigureOut">
              <a:rPr lang="en-US" smtClean="0"/>
              <a:t>4/21/20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5F5E8D-963B-6547-8FE2-61500CC3D52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4"/>
            <a:ext cx="2139696" cy="4243615"/>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F3AFED27-CA53-994A-864A-C991D8B376B8}" type="datetimeFigureOut">
              <a:rPr lang="en-US" smtClean="0"/>
              <a:t>4/21/20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5F5E8D-963B-6547-8FE2-61500CC3D527}" type="slidenum">
              <a:rPr lang="en-US" smtClean="0"/>
              <a:t>‹#›</a:t>
            </a:fld>
            <a:endParaRPr lang="en-US"/>
          </a:p>
        </p:txBody>
      </p:sp>
      <p:cxnSp>
        <p:nvCxnSpPr>
          <p:cNvPr id="9" name="Straight Connector 8"/>
          <p:cNvCxnSpPr/>
          <p:nvPr/>
        </p:nvCxnSpPr>
        <p:spPr>
          <a:xfrm rot="5400000">
            <a:off x="-13116" y="3580207"/>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792480"/>
            <a:ext cx="2142680" cy="1264920"/>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F3AFED27-CA53-994A-864A-C991D8B376B8}" type="datetimeFigureOut">
              <a:rPr lang="en-US" smtClean="0"/>
              <a:t>4/21/20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5F5E8D-963B-6547-8FE2-61500CC3D52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900">
                <a:solidFill>
                  <a:srgbClr val="FFFFFF"/>
                </a:solidFill>
              </a:defRPr>
            </a:lvl1pPr>
          </a:lstStyle>
          <a:p>
            <a:fld id="{F3AFED27-CA53-994A-864A-C991D8B376B8}" type="datetimeFigureOut">
              <a:rPr lang="en-US" smtClean="0"/>
              <a:t>4/21/20</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9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050" b="1">
                <a:solidFill>
                  <a:srgbClr val="FFFFFF"/>
                </a:solidFill>
              </a:defRPr>
            </a:lvl1pPr>
          </a:lstStyle>
          <a:p>
            <a:fld id="{685F5E8D-963B-6547-8FE2-61500CC3D52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685800" rtl="0" eaLnBrk="1" latinLnBrk="0" hangingPunct="1">
        <a:spcBef>
          <a:spcPct val="0"/>
        </a:spcBef>
        <a:buNone/>
        <a:defRPr sz="3000" kern="1200" spc="-75" baseline="0">
          <a:solidFill>
            <a:schemeClr val="tx2"/>
          </a:solidFill>
          <a:latin typeface="+mj-lt"/>
          <a:ea typeface="+mj-ea"/>
          <a:cs typeface="+mj-cs"/>
        </a:defRPr>
      </a:lvl1pPr>
    </p:titleStyle>
    <p:bodyStyle>
      <a:lvl1pPr marL="0" indent="0" algn="l" defTabSz="685800" rtl="0" eaLnBrk="1" latinLnBrk="0" hangingPunct="1">
        <a:spcBef>
          <a:spcPct val="20000"/>
        </a:spcBef>
        <a:buClr>
          <a:schemeClr val="accent1"/>
        </a:buClr>
        <a:buSzPct val="85000"/>
        <a:buFont typeface="Arial" pitchFamily="34" charset="0"/>
        <a:buNone/>
        <a:defRPr sz="2700" kern="1200">
          <a:solidFill>
            <a:schemeClr val="tx1"/>
          </a:solidFill>
          <a:latin typeface="+mn-lt"/>
          <a:ea typeface="+mn-ea"/>
          <a:cs typeface="+mn-cs"/>
        </a:defRPr>
      </a:lvl1pPr>
      <a:lvl2pPr marL="342900" indent="-137160" algn="l" defTabSz="685800" rtl="0" eaLnBrk="1" latinLnBrk="0" hangingPunct="1">
        <a:spcBef>
          <a:spcPct val="20000"/>
        </a:spcBef>
        <a:buClr>
          <a:schemeClr val="accent1"/>
        </a:buClr>
        <a:buSzPct val="85000"/>
        <a:buFont typeface="Arial" pitchFamily="34" charset="0"/>
        <a:buChar char="•"/>
        <a:defRPr sz="1500" kern="1200">
          <a:solidFill>
            <a:schemeClr val="tx1"/>
          </a:solidFill>
          <a:latin typeface="+mn-lt"/>
          <a:ea typeface="+mn-ea"/>
          <a:cs typeface="+mn-cs"/>
        </a:defRPr>
      </a:lvl2pPr>
      <a:lvl3pPr marL="548640" indent="-137160" algn="l" defTabSz="685800" rtl="0" eaLnBrk="1" latinLnBrk="0" hangingPunct="1">
        <a:spcBef>
          <a:spcPct val="20000"/>
        </a:spcBef>
        <a:buClr>
          <a:schemeClr val="accent1"/>
        </a:buClr>
        <a:buSzPct val="90000"/>
        <a:buFont typeface="Arial" pitchFamily="34" charset="0"/>
        <a:buChar char="•"/>
        <a:defRPr sz="1350" kern="1200">
          <a:solidFill>
            <a:schemeClr val="tx1"/>
          </a:solidFill>
          <a:latin typeface="+mn-lt"/>
          <a:ea typeface="+mn-ea"/>
          <a:cs typeface="+mn-cs"/>
        </a:defRPr>
      </a:lvl3pPr>
      <a:lvl4pPr marL="754380" indent="-137160" algn="l" defTabSz="685800" rtl="0" eaLnBrk="1" latinLnBrk="0" hangingPunct="1">
        <a:spcBef>
          <a:spcPct val="20000"/>
        </a:spcBef>
        <a:buClr>
          <a:schemeClr val="accent1"/>
        </a:buClr>
        <a:buFont typeface="Arial" pitchFamily="34" charset="0"/>
        <a:buChar char="•"/>
        <a:defRPr sz="1200" kern="1200">
          <a:solidFill>
            <a:schemeClr val="tx1"/>
          </a:solidFill>
          <a:latin typeface="+mn-lt"/>
          <a:ea typeface="+mn-ea"/>
          <a:cs typeface="+mn-cs"/>
        </a:defRPr>
      </a:lvl4pPr>
      <a:lvl5pPr marL="891540" indent="-102870" algn="l" defTabSz="685800" rtl="0" eaLnBrk="1" latinLnBrk="0" hangingPunct="1">
        <a:spcBef>
          <a:spcPct val="20000"/>
        </a:spcBef>
        <a:buClr>
          <a:schemeClr val="accent1"/>
        </a:buClr>
        <a:buSzPct val="100000"/>
        <a:buFont typeface="Arial" pitchFamily="34" charset="0"/>
        <a:buChar char="•"/>
        <a:defRPr sz="1050" kern="1200" baseline="0">
          <a:solidFill>
            <a:schemeClr val="tx1"/>
          </a:solidFill>
          <a:latin typeface="+mn-lt"/>
          <a:ea typeface="+mn-ea"/>
          <a:cs typeface="+mn-cs"/>
        </a:defRPr>
      </a:lvl5pPr>
      <a:lvl6pPr marL="1028700" indent="-137160" algn="l" defTabSz="685800" rtl="0" eaLnBrk="1" latinLnBrk="0" hangingPunct="1">
        <a:spcBef>
          <a:spcPct val="20000"/>
        </a:spcBef>
        <a:buClr>
          <a:schemeClr val="accent1"/>
        </a:buClr>
        <a:buFont typeface="Arial" pitchFamily="34" charset="0"/>
        <a:buChar char="•"/>
        <a:defRPr sz="975" kern="1200">
          <a:solidFill>
            <a:schemeClr val="tx1"/>
          </a:solidFill>
          <a:latin typeface="+mn-lt"/>
          <a:ea typeface="+mn-ea"/>
          <a:cs typeface="+mn-cs"/>
        </a:defRPr>
      </a:lvl6pPr>
      <a:lvl7pPr marL="1165860" indent="-137160" algn="l" defTabSz="685800" rtl="0" eaLnBrk="1" latinLnBrk="0" hangingPunct="1">
        <a:spcBef>
          <a:spcPct val="20000"/>
        </a:spcBef>
        <a:buClr>
          <a:schemeClr val="accent1"/>
        </a:buClr>
        <a:buFont typeface="Arial" pitchFamily="34" charset="0"/>
        <a:buChar char="•"/>
        <a:defRPr sz="975" kern="1200">
          <a:solidFill>
            <a:schemeClr val="tx1"/>
          </a:solidFill>
          <a:latin typeface="+mn-lt"/>
          <a:ea typeface="+mn-ea"/>
          <a:cs typeface="+mn-cs"/>
        </a:defRPr>
      </a:lvl7pPr>
      <a:lvl8pPr marL="1303020" indent="-137160" algn="l" defTabSz="685800" rtl="0" eaLnBrk="1" latinLnBrk="0" hangingPunct="1">
        <a:spcBef>
          <a:spcPct val="20000"/>
        </a:spcBef>
        <a:buClr>
          <a:schemeClr val="accent1"/>
        </a:buClr>
        <a:buFont typeface="Arial" pitchFamily="34" charset="0"/>
        <a:buChar char="•"/>
        <a:defRPr sz="975" kern="1200">
          <a:solidFill>
            <a:schemeClr val="tx1"/>
          </a:solidFill>
          <a:latin typeface="+mn-lt"/>
          <a:ea typeface="+mn-ea"/>
          <a:cs typeface="+mn-cs"/>
        </a:defRPr>
      </a:lvl8pPr>
      <a:lvl9pPr marL="1440180" indent="-137160" algn="l" defTabSz="685800" rtl="0" eaLnBrk="1" latinLnBrk="0" hangingPunct="1">
        <a:spcBef>
          <a:spcPct val="20000"/>
        </a:spcBef>
        <a:buClr>
          <a:schemeClr val="accent1"/>
        </a:buClr>
        <a:buFont typeface="Arial" pitchFamily="34" charset="0"/>
        <a:buChar char="•"/>
        <a:defRPr sz="975"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3E1FA5-70F9-4840-A0AA-069E901F5302}"/>
              </a:ext>
            </a:extLst>
          </p:cNvPr>
          <p:cNvSpPr>
            <a:spLocks noGrp="1"/>
          </p:cNvSpPr>
          <p:nvPr>
            <p:ph idx="1"/>
          </p:nvPr>
        </p:nvSpPr>
        <p:spPr>
          <a:xfrm>
            <a:off x="1561171" y="1471961"/>
            <a:ext cx="6172200" cy="4244433"/>
          </a:xfrm>
        </p:spPr>
        <p:txBody>
          <a:bodyPr/>
          <a:lstStyle/>
          <a:p>
            <a:pPr algn="ctr"/>
            <a:r>
              <a:rPr lang="en-US" sz="3600" b="1" dirty="0"/>
              <a:t>Course: BABSFY</a:t>
            </a:r>
            <a:br>
              <a:rPr lang="en-US" sz="3600" b="1" dirty="0"/>
            </a:br>
            <a:r>
              <a:rPr lang="en-US" sz="3600" b="1" dirty="0"/>
              <a:t>Subject: </a:t>
            </a:r>
            <a:br>
              <a:rPr lang="en-US" sz="3600" b="1" dirty="0"/>
            </a:br>
            <a:r>
              <a:rPr lang="en-US" sz="3600" b="1" dirty="0"/>
              <a:t>Integrated Professional Skills in Digital Age</a:t>
            </a:r>
            <a:br>
              <a:rPr lang="en-US" sz="3600" b="1" dirty="0"/>
            </a:br>
            <a:r>
              <a:rPr lang="en-US" sz="3600" b="1" dirty="0"/>
              <a:t>Level:3</a:t>
            </a:r>
          </a:p>
          <a:p>
            <a:pPr algn="ctr"/>
            <a:endParaRPr lang="en-US" b="1" dirty="0"/>
          </a:p>
          <a:p>
            <a:pPr algn="ctr"/>
            <a:r>
              <a:rPr lang="en-US" b="1" dirty="0">
                <a:solidFill>
                  <a:srgbClr val="0070C0"/>
                </a:solidFill>
              </a:rPr>
              <a:t>Lecture Topic: Digital Footprint</a:t>
            </a:r>
          </a:p>
        </p:txBody>
      </p:sp>
    </p:spTree>
    <p:extLst>
      <p:ext uri="{BB962C8B-B14F-4D97-AF65-F5344CB8AC3E}">
        <p14:creationId xmlns:p14="http://schemas.microsoft.com/office/powerpoint/2010/main" val="3567918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2183" y="1164625"/>
            <a:ext cx="5881817" cy="742950"/>
          </a:xfrm>
        </p:spPr>
        <p:txBody>
          <a:bodyPr>
            <a:normAutofit fontScale="90000"/>
          </a:bodyPr>
          <a:lstStyle/>
          <a:p>
            <a:r>
              <a:rPr lang="en-US" dirty="0"/>
              <a:t>Why should we care to ‘being digital’?</a:t>
            </a:r>
          </a:p>
        </p:txBody>
      </p:sp>
      <p:sp>
        <p:nvSpPr>
          <p:cNvPr id="3" name="Content Placeholder 2"/>
          <p:cNvSpPr>
            <a:spLocks noGrp="1"/>
          </p:cNvSpPr>
          <p:nvPr>
            <p:ph idx="1"/>
          </p:nvPr>
        </p:nvSpPr>
        <p:spPr>
          <a:xfrm>
            <a:off x="123568" y="2771002"/>
            <a:ext cx="8663593" cy="3808218"/>
          </a:xfrm>
        </p:spPr>
        <p:txBody>
          <a:bodyPr>
            <a:normAutofit/>
          </a:bodyPr>
          <a:lstStyle/>
          <a:p>
            <a:pPr marL="428625" indent="-428625">
              <a:buFont typeface="Arial"/>
              <a:buChar char="•"/>
            </a:pPr>
            <a:r>
              <a:rPr lang="en-US" dirty="0"/>
              <a:t>It makes you safer:</a:t>
            </a:r>
          </a:p>
          <a:p>
            <a:pPr marL="428625" indent="-428625">
              <a:buFont typeface="Arial"/>
              <a:buChar char="•"/>
            </a:pPr>
            <a:r>
              <a:rPr lang="en-US" dirty="0"/>
              <a:t>From checking medications, travelling abroad, to fixing your home – do more things safely.</a:t>
            </a:r>
          </a:p>
          <a:p>
            <a:endParaRPr lang="en-US" dirty="0"/>
          </a:p>
          <a:p>
            <a:pPr marL="428625" indent="-428625">
              <a:buFont typeface="Arial"/>
              <a:buChar char="•"/>
            </a:pPr>
            <a:r>
              <a:rPr lang="en-US" dirty="0"/>
              <a:t>Examples?</a:t>
            </a:r>
          </a:p>
          <a:p>
            <a:endParaRPr lang="en-US" dirty="0"/>
          </a:p>
        </p:txBody>
      </p:sp>
      <p:pic>
        <p:nvPicPr>
          <p:cNvPr id="5122" name="Picture 2" descr="Online safety &amp; privacy – One Digital">
            <a:extLst>
              <a:ext uri="{FF2B5EF4-FFF2-40B4-BE49-F238E27FC236}">
                <a16:creationId xmlns:a16="http://schemas.microsoft.com/office/drawing/2014/main" id="{39F2122F-0B0F-A74C-8591-88BD67EBC1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590" y="815053"/>
            <a:ext cx="2981325" cy="153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5640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9640" y="1461187"/>
            <a:ext cx="5141766" cy="742950"/>
          </a:xfrm>
        </p:spPr>
        <p:txBody>
          <a:bodyPr>
            <a:normAutofit fontScale="90000"/>
          </a:bodyPr>
          <a:lstStyle/>
          <a:p>
            <a:r>
              <a:rPr lang="en-US" dirty="0"/>
              <a:t>Why should we care to ‘being digital’?</a:t>
            </a:r>
          </a:p>
        </p:txBody>
      </p:sp>
      <p:sp>
        <p:nvSpPr>
          <p:cNvPr id="3" name="Content Placeholder 2"/>
          <p:cNvSpPr>
            <a:spLocks noGrp="1"/>
          </p:cNvSpPr>
          <p:nvPr>
            <p:ph idx="1"/>
          </p:nvPr>
        </p:nvSpPr>
        <p:spPr>
          <a:xfrm>
            <a:off x="169905" y="2951720"/>
            <a:ext cx="8583801" cy="3337568"/>
          </a:xfrm>
        </p:spPr>
        <p:txBody>
          <a:bodyPr/>
          <a:lstStyle/>
          <a:p>
            <a:pPr marL="428625" indent="-428625">
              <a:buFont typeface="Arial"/>
              <a:buChar char="•"/>
            </a:pPr>
            <a:r>
              <a:rPr lang="en-US" dirty="0"/>
              <a:t>It keeps you informed:</a:t>
            </a:r>
          </a:p>
          <a:p>
            <a:pPr marL="428625" indent="-428625">
              <a:buFont typeface="Arial"/>
              <a:buChar char="•"/>
            </a:pPr>
            <a:r>
              <a:rPr lang="en-US" dirty="0"/>
              <a:t>From minor traffic annoyances to life threatening natural disasters.</a:t>
            </a:r>
          </a:p>
          <a:p>
            <a:pPr marL="428625" indent="-428625">
              <a:buFont typeface="Arial"/>
              <a:buChar char="•"/>
            </a:pPr>
            <a:r>
              <a:rPr lang="en-US" dirty="0"/>
              <a:t>Examples?</a:t>
            </a:r>
          </a:p>
          <a:p>
            <a:endParaRPr lang="en-US" dirty="0"/>
          </a:p>
        </p:txBody>
      </p:sp>
      <p:pic>
        <p:nvPicPr>
          <p:cNvPr id="6146" name="Picture 2" descr="Staying Informed Without Drowning in Data - The New York Times">
            <a:extLst>
              <a:ext uri="{FF2B5EF4-FFF2-40B4-BE49-F238E27FC236}">
                <a16:creationId xmlns:a16="http://schemas.microsoft.com/office/drawing/2014/main" id="{9A918E50-3DED-1C47-8704-DEFD1D789B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024" y="847031"/>
            <a:ext cx="302895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681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6484" y="1209079"/>
            <a:ext cx="5767516" cy="742950"/>
          </a:xfrm>
        </p:spPr>
        <p:txBody>
          <a:bodyPr>
            <a:normAutofit fontScale="90000"/>
          </a:bodyPr>
          <a:lstStyle/>
          <a:p>
            <a:r>
              <a:rPr lang="en-US" dirty="0"/>
              <a:t>Why should we care to ‘being digital’?</a:t>
            </a:r>
          </a:p>
        </p:txBody>
      </p:sp>
      <p:sp>
        <p:nvSpPr>
          <p:cNvPr id="3" name="Content Placeholder 2"/>
          <p:cNvSpPr>
            <a:spLocks noGrp="1"/>
          </p:cNvSpPr>
          <p:nvPr>
            <p:ph idx="1"/>
          </p:nvPr>
        </p:nvSpPr>
        <p:spPr>
          <a:xfrm>
            <a:off x="206975" y="2998059"/>
            <a:ext cx="8613639" cy="2659792"/>
          </a:xfrm>
        </p:spPr>
        <p:txBody>
          <a:bodyPr>
            <a:normAutofit/>
          </a:bodyPr>
          <a:lstStyle/>
          <a:p>
            <a:pPr marL="428625" indent="-428625">
              <a:buFont typeface="Arial"/>
              <a:buChar char="•"/>
            </a:pPr>
            <a:r>
              <a:rPr lang="en-US" dirty="0"/>
              <a:t>It keeps you connected:</a:t>
            </a:r>
          </a:p>
          <a:p>
            <a:pPr marL="428625" indent="-428625">
              <a:buFont typeface="Arial"/>
              <a:buChar char="•"/>
            </a:pPr>
            <a:r>
              <a:rPr lang="en-US" dirty="0"/>
              <a:t>Technology allows you to talk to anyone, anytime on your own terms.</a:t>
            </a:r>
          </a:p>
          <a:p>
            <a:pPr marL="428625" indent="-428625">
              <a:buFont typeface="Arial"/>
              <a:buChar char="•"/>
            </a:pPr>
            <a:endParaRPr lang="en-US" dirty="0"/>
          </a:p>
          <a:p>
            <a:pPr marL="428625" indent="-428625">
              <a:buFont typeface="Arial"/>
              <a:buChar char="•"/>
            </a:pPr>
            <a:r>
              <a:rPr lang="en-US" dirty="0"/>
              <a:t>Examples?</a:t>
            </a:r>
          </a:p>
          <a:p>
            <a:pPr marL="428625" indent="-428625">
              <a:buFont typeface="Arial"/>
              <a:buChar char="•"/>
            </a:pPr>
            <a:endParaRPr lang="en-US" dirty="0"/>
          </a:p>
          <a:p>
            <a:endParaRPr lang="en-US" dirty="0"/>
          </a:p>
        </p:txBody>
      </p:sp>
      <p:pic>
        <p:nvPicPr>
          <p:cNvPr id="7170" name="Picture 2" descr="Connected - Relay FM">
            <a:extLst>
              <a:ext uri="{FF2B5EF4-FFF2-40B4-BE49-F238E27FC236}">
                <a16:creationId xmlns:a16="http://schemas.microsoft.com/office/drawing/2014/main" id="{21E011F2-9210-3148-BB13-29E68C90A2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999" y="775245"/>
            <a:ext cx="2866382" cy="1641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5326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8428" y="1275836"/>
            <a:ext cx="5665573" cy="742950"/>
          </a:xfrm>
        </p:spPr>
        <p:txBody>
          <a:bodyPr>
            <a:normAutofit fontScale="90000"/>
          </a:bodyPr>
          <a:lstStyle/>
          <a:p>
            <a:r>
              <a:rPr lang="en-US" dirty="0"/>
              <a:t>Why should we care to ‘being digital’?</a:t>
            </a:r>
          </a:p>
        </p:txBody>
      </p:sp>
      <p:sp>
        <p:nvSpPr>
          <p:cNvPr id="3" name="Content Placeholder 2"/>
          <p:cNvSpPr>
            <a:spLocks noGrp="1"/>
          </p:cNvSpPr>
          <p:nvPr>
            <p:ph idx="1"/>
          </p:nvPr>
        </p:nvSpPr>
        <p:spPr>
          <a:xfrm>
            <a:off x="160638" y="3025861"/>
            <a:ext cx="8615372" cy="3419544"/>
          </a:xfrm>
        </p:spPr>
        <p:txBody>
          <a:bodyPr>
            <a:normAutofit/>
          </a:bodyPr>
          <a:lstStyle/>
          <a:p>
            <a:pPr marL="428625" indent="-428625">
              <a:buFont typeface="Arial"/>
              <a:buChar char="•"/>
            </a:pPr>
            <a:r>
              <a:rPr lang="en-US" dirty="0"/>
              <a:t>You will make better decisions:</a:t>
            </a:r>
          </a:p>
          <a:p>
            <a:pPr marL="428625" indent="-428625">
              <a:buFont typeface="Arial"/>
              <a:buChar char="•"/>
            </a:pPr>
            <a:r>
              <a:rPr lang="en-US" dirty="0"/>
              <a:t>Digital literacy allows you to search, study, </a:t>
            </a:r>
            <a:r>
              <a:rPr lang="en-US" dirty="0" err="1"/>
              <a:t>analyse</a:t>
            </a:r>
            <a:r>
              <a:rPr lang="en-US" dirty="0"/>
              <a:t> and compare at any time.</a:t>
            </a:r>
          </a:p>
          <a:p>
            <a:pPr marL="428625" indent="-428625">
              <a:buFont typeface="Arial"/>
              <a:buChar char="•"/>
            </a:pPr>
            <a:r>
              <a:rPr lang="en-US" dirty="0"/>
              <a:t>Examples?</a:t>
            </a:r>
          </a:p>
          <a:p>
            <a:pPr marL="428625" indent="-428625">
              <a:buFont typeface="Arial"/>
              <a:buChar char="•"/>
            </a:pPr>
            <a:endParaRPr lang="en-US" dirty="0"/>
          </a:p>
          <a:p>
            <a:endParaRPr lang="en-US" dirty="0"/>
          </a:p>
        </p:txBody>
      </p:sp>
      <p:pic>
        <p:nvPicPr>
          <p:cNvPr id="8194" name="Picture 2" descr="Financial statements help you make better decisions! | Pro-actions ...">
            <a:extLst>
              <a:ext uri="{FF2B5EF4-FFF2-40B4-BE49-F238E27FC236}">
                <a16:creationId xmlns:a16="http://schemas.microsoft.com/office/drawing/2014/main" id="{060F000B-3165-E244-A955-4FCC7B8F36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957" y="877177"/>
            <a:ext cx="2856471" cy="1698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01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5022" y="1123486"/>
            <a:ext cx="4905632" cy="742950"/>
          </a:xfrm>
        </p:spPr>
        <p:txBody>
          <a:bodyPr>
            <a:normAutofit fontScale="90000"/>
          </a:bodyPr>
          <a:lstStyle/>
          <a:p>
            <a:r>
              <a:rPr lang="en-US" dirty="0"/>
              <a:t>Why should we care to ‘being digital’?</a:t>
            </a:r>
          </a:p>
        </p:txBody>
      </p:sp>
      <p:sp>
        <p:nvSpPr>
          <p:cNvPr id="3" name="Content Placeholder 2"/>
          <p:cNvSpPr>
            <a:spLocks noGrp="1"/>
          </p:cNvSpPr>
          <p:nvPr>
            <p:ph idx="1"/>
          </p:nvPr>
        </p:nvSpPr>
        <p:spPr>
          <a:xfrm>
            <a:off x="132836" y="2752468"/>
            <a:ext cx="8698930" cy="3164874"/>
          </a:xfrm>
        </p:spPr>
        <p:txBody>
          <a:bodyPr/>
          <a:lstStyle/>
          <a:p>
            <a:pPr marL="428625" indent="-428625">
              <a:buFont typeface="Arial"/>
              <a:buChar char="•"/>
            </a:pPr>
            <a:r>
              <a:rPr lang="en-US" dirty="0"/>
              <a:t>It can keep you employed:</a:t>
            </a:r>
          </a:p>
          <a:p>
            <a:pPr marL="428625" indent="-428625">
              <a:buFont typeface="Arial"/>
              <a:buChar char="•"/>
            </a:pPr>
            <a:r>
              <a:rPr lang="en-US" dirty="0"/>
              <a:t>Most jobs today require some form of computer skills including jobs outside the traditional office.</a:t>
            </a:r>
          </a:p>
          <a:p>
            <a:pPr marL="428625" indent="-428625">
              <a:buFont typeface="Arial"/>
              <a:buChar char="•"/>
            </a:pPr>
            <a:r>
              <a:rPr lang="en-US" dirty="0"/>
              <a:t>Examples?</a:t>
            </a:r>
          </a:p>
        </p:txBody>
      </p:sp>
      <p:pic>
        <p:nvPicPr>
          <p:cNvPr id="9218" name="Picture 2" descr="Martin Lewis tells self-employed hit by coronavirus crisis about ...">
            <a:extLst>
              <a:ext uri="{FF2B5EF4-FFF2-40B4-BE49-F238E27FC236}">
                <a16:creationId xmlns:a16="http://schemas.microsoft.com/office/drawing/2014/main" id="{10444739-AA9C-1145-8D0F-AA64088F25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093" y="858265"/>
            <a:ext cx="2907443" cy="1519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5336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2915" y="1248032"/>
            <a:ext cx="5681021" cy="742950"/>
          </a:xfrm>
        </p:spPr>
        <p:txBody>
          <a:bodyPr>
            <a:normAutofit fontScale="90000"/>
          </a:bodyPr>
          <a:lstStyle/>
          <a:p>
            <a:r>
              <a:rPr lang="en-US" dirty="0"/>
              <a:t>Why should we care to ‘being digital’?</a:t>
            </a:r>
          </a:p>
        </p:txBody>
      </p:sp>
      <p:sp>
        <p:nvSpPr>
          <p:cNvPr id="3" name="Content Placeholder 2"/>
          <p:cNvSpPr>
            <a:spLocks noGrp="1"/>
          </p:cNvSpPr>
          <p:nvPr>
            <p:ph idx="1"/>
          </p:nvPr>
        </p:nvSpPr>
        <p:spPr>
          <a:xfrm>
            <a:off x="423746" y="2996513"/>
            <a:ext cx="8430322" cy="2865224"/>
          </a:xfrm>
        </p:spPr>
        <p:txBody>
          <a:bodyPr/>
          <a:lstStyle/>
          <a:p>
            <a:pPr marL="428625" indent="-428625">
              <a:buFont typeface="Arial"/>
              <a:buChar char="•"/>
            </a:pPr>
            <a:r>
              <a:rPr lang="en-US" dirty="0"/>
              <a:t>It makes you happier:</a:t>
            </a:r>
          </a:p>
          <a:p>
            <a:pPr marL="428625" indent="-428625">
              <a:buFont typeface="Arial"/>
              <a:buChar char="•"/>
            </a:pPr>
            <a:r>
              <a:rPr lang="en-US" dirty="0"/>
              <a:t>No matter how technically advanced the world gets, we will always love creativity and innovation.</a:t>
            </a:r>
          </a:p>
          <a:p>
            <a:pPr marL="428625" indent="-428625">
              <a:buFont typeface="Arial"/>
              <a:buChar char="•"/>
            </a:pPr>
            <a:r>
              <a:rPr lang="en-US" dirty="0"/>
              <a:t>Examples?</a:t>
            </a:r>
          </a:p>
          <a:p>
            <a:endParaRPr lang="en-US" dirty="0"/>
          </a:p>
          <a:p>
            <a:endParaRPr lang="en-US" dirty="0"/>
          </a:p>
        </p:txBody>
      </p:sp>
      <p:pic>
        <p:nvPicPr>
          <p:cNvPr id="10242" name="Picture 2" descr="How to Be Happy | Psychology Today">
            <a:extLst>
              <a:ext uri="{FF2B5EF4-FFF2-40B4-BE49-F238E27FC236}">
                <a16:creationId xmlns:a16="http://schemas.microsoft.com/office/drawing/2014/main" id="{FCA2C4C0-F97B-BB47-A9E2-D8A4402513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844" y="689709"/>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9912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0661" y="1041509"/>
            <a:ext cx="1930743" cy="742950"/>
          </a:xfrm>
        </p:spPr>
        <p:txBody>
          <a:bodyPr/>
          <a:lstStyle/>
          <a:p>
            <a:r>
              <a:rPr lang="en-US" dirty="0"/>
              <a:t>Activity</a:t>
            </a:r>
          </a:p>
        </p:txBody>
      </p:sp>
      <p:sp>
        <p:nvSpPr>
          <p:cNvPr id="3" name="Content Placeholder 2"/>
          <p:cNvSpPr>
            <a:spLocks noGrp="1"/>
          </p:cNvSpPr>
          <p:nvPr>
            <p:ph idx="1"/>
          </p:nvPr>
        </p:nvSpPr>
        <p:spPr>
          <a:xfrm>
            <a:off x="429397" y="2757101"/>
            <a:ext cx="8279705" cy="3310067"/>
          </a:xfrm>
        </p:spPr>
        <p:txBody>
          <a:bodyPr>
            <a:normAutofit lnSpcReduction="10000"/>
          </a:bodyPr>
          <a:lstStyle/>
          <a:p>
            <a:r>
              <a:rPr lang="en-US" dirty="0"/>
              <a:t>Activity:</a:t>
            </a:r>
          </a:p>
          <a:p>
            <a:pPr marL="428625" indent="-428625">
              <a:buFont typeface="Arial"/>
              <a:buChar char="•"/>
            </a:pPr>
            <a:r>
              <a:rPr lang="en-US" dirty="0"/>
              <a:t>Which of the digital technologies being used at your institution, workplace or any place you come across?</a:t>
            </a:r>
          </a:p>
          <a:p>
            <a:pPr marL="428625" indent="-428625">
              <a:buFont typeface="Arial"/>
              <a:buChar char="•"/>
            </a:pPr>
            <a:r>
              <a:rPr lang="en-US" dirty="0"/>
              <a:t>How have they influenced your position/experience?</a:t>
            </a:r>
          </a:p>
          <a:p>
            <a:pPr marL="428625" indent="-428625">
              <a:buFont typeface="Arial"/>
              <a:buChar char="•"/>
            </a:pPr>
            <a:r>
              <a:rPr lang="en-US" dirty="0"/>
              <a:t>Share the digital technologies you have been using</a:t>
            </a:r>
          </a:p>
          <a:p>
            <a:endParaRPr lang="en-US" dirty="0"/>
          </a:p>
        </p:txBody>
      </p:sp>
      <p:pic>
        <p:nvPicPr>
          <p:cNvPr id="11266" name="Picture 2" descr="Nervous System Activities">
            <a:extLst>
              <a:ext uri="{FF2B5EF4-FFF2-40B4-BE49-F238E27FC236}">
                <a16:creationId xmlns:a16="http://schemas.microsoft.com/office/drawing/2014/main" id="{7B3FDB14-7230-2D4C-8DCA-2E35EBCC63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753" y="747118"/>
            <a:ext cx="3506101" cy="1486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6098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CC445-4D57-F444-BFE7-77406799471D}"/>
              </a:ext>
            </a:extLst>
          </p:cNvPr>
          <p:cNvSpPr>
            <a:spLocks noGrp="1"/>
          </p:cNvSpPr>
          <p:nvPr>
            <p:ph type="title"/>
          </p:nvPr>
        </p:nvSpPr>
        <p:spPr/>
        <p:txBody>
          <a:bodyPr/>
          <a:lstStyle/>
          <a:p>
            <a:r>
              <a:rPr lang="en-US" dirty="0"/>
              <a:t>In Summary, we looked at the following</a:t>
            </a:r>
          </a:p>
        </p:txBody>
      </p:sp>
      <p:sp>
        <p:nvSpPr>
          <p:cNvPr id="3" name="Content Placeholder 2">
            <a:extLst>
              <a:ext uri="{FF2B5EF4-FFF2-40B4-BE49-F238E27FC236}">
                <a16:creationId xmlns:a16="http://schemas.microsoft.com/office/drawing/2014/main" id="{DF6A8B72-1495-9E4E-9AEA-6D046F428382}"/>
              </a:ext>
            </a:extLst>
          </p:cNvPr>
          <p:cNvSpPr>
            <a:spLocks noGrp="1"/>
          </p:cNvSpPr>
          <p:nvPr>
            <p:ph idx="1"/>
          </p:nvPr>
        </p:nvSpPr>
        <p:spPr/>
        <p:txBody>
          <a:bodyPr/>
          <a:lstStyle/>
          <a:p>
            <a:pPr marL="428625" indent="-428625">
              <a:buFont typeface="Arial" panose="020B0604020202020204" pitchFamily="34" charset="0"/>
              <a:buChar char="•"/>
            </a:pPr>
            <a:r>
              <a:rPr lang="en-US" dirty="0"/>
              <a:t>What a digital footprint is?</a:t>
            </a:r>
          </a:p>
          <a:p>
            <a:pPr marL="428625" indent="-428625">
              <a:buFont typeface="Arial" panose="020B0604020202020204" pitchFamily="34" charset="0"/>
              <a:buChar char="•"/>
            </a:pPr>
            <a:r>
              <a:rPr lang="en-US" dirty="0"/>
              <a:t>Controlling Digital Footprint</a:t>
            </a:r>
          </a:p>
          <a:p>
            <a:pPr marL="428625" indent="-428625">
              <a:buFont typeface="Arial" panose="020B0604020202020204" pitchFamily="34" charset="0"/>
              <a:buChar char="•"/>
            </a:pPr>
            <a:r>
              <a:rPr lang="en-US" dirty="0"/>
              <a:t>Managing Footprint</a:t>
            </a:r>
          </a:p>
          <a:p>
            <a:pPr marL="428625" indent="-428625">
              <a:buFont typeface="Arial" panose="020B0604020202020204" pitchFamily="34" charset="0"/>
              <a:buChar char="•"/>
            </a:pPr>
            <a:r>
              <a:rPr lang="en-US" dirty="0"/>
              <a:t>What are the benefits of being digital?</a:t>
            </a:r>
          </a:p>
          <a:p>
            <a:endParaRPr lang="en-US" dirty="0"/>
          </a:p>
        </p:txBody>
      </p:sp>
    </p:spTree>
    <p:extLst>
      <p:ext uri="{BB962C8B-B14F-4D97-AF65-F5344CB8AC3E}">
        <p14:creationId xmlns:p14="http://schemas.microsoft.com/office/powerpoint/2010/main" val="885900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37943-0C5E-964B-9C07-7422AA41979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105AA43-E2EE-714A-B12F-7B4C42B03439}"/>
              </a:ext>
            </a:extLst>
          </p:cNvPr>
          <p:cNvSpPr>
            <a:spLocks noGrp="1"/>
          </p:cNvSpPr>
          <p:nvPr>
            <p:ph idx="1"/>
          </p:nvPr>
        </p:nvSpPr>
        <p:spPr/>
        <p:txBody>
          <a:bodyPr/>
          <a:lstStyle/>
          <a:p>
            <a:r>
              <a:rPr lang="en-GB" dirty="0"/>
              <a:t>Boyle, J. (2019). </a:t>
            </a:r>
            <a:r>
              <a:rPr lang="en-GB" i="1" dirty="0"/>
              <a:t>12 Tips For Students To Manage Their Digital Footprints</a:t>
            </a:r>
            <a:r>
              <a:rPr lang="en-GB" dirty="0"/>
              <a:t>. [online] </a:t>
            </a:r>
            <a:r>
              <a:rPr lang="en-GB" dirty="0" err="1"/>
              <a:t>TeachThought</a:t>
            </a:r>
            <a:r>
              <a:rPr lang="en-GB" dirty="0"/>
              <a:t>. Available at: https://</a:t>
            </a:r>
            <a:r>
              <a:rPr lang="en-GB" dirty="0" err="1"/>
              <a:t>www.teachthought.com</a:t>
            </a:r>
            <a:r>
              <a:rPr lang="en-GB" dirty="0"/>
              <a:t>/the-future-of-learning/11-tips-for-students-tomanage-their-digital-footprints/ [Accessed 19 May 2019].</a:t>
            </a:r>
            <a:endParaRPr lang="en-US" dirty="0"/>
          </a:p>
        </p:txBody>
      </p:sp>
    </p:spTree>
    <p:extLst>
      <p:ext uri="{BB962C8B-B14F-4D97-AF65-F5344CB8AC3E}">
        <p14:creationId xmlns:p14="http://schemas.microsoft.com/office/powerpoint/2010/main" val="1964835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re we saying Thank You enough and can we measure that? – flex.bi">
            <a:extLst>
              <a:ext uri="{FF2B5EF4-FFF2-40B4-BE49-F238E27FC236}">
                <a16:creationId xmlns:a16="http://schemas.microsoft.com/office/drawing/2014/main" id="{E80AE5C0-434C-974D-9ED3-6C981ADE929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4216" y="1933119"/>
            <a:ext cx="4995219" cy="3073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9643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210" y="1207119"/>
            <a:ext cx="6172200" cy="528897"/>
          </a:xfrm>
        </p:spPr>
        <p:txBody>
          <a:bodyPr>
            <a:noAutofit/>
          </a:bodyPr>
          <a:lstStyle/>
          <a:p>
            <a:r>
              <a:rPr lang="en-US" sz="4050" dirty="0"/>
              <a:t>Learning Outcomes</a:t>
            </a:r>
          </a:p>
        </p:txBody>
      </p:sp>
      <p:sp>
        <p:nvSpPr>
          <p:cNvPr id="7" name="Content Placeholder 6">
            <a:extLst>
              <a:ext uri="{FF2B5EF4-FFF2-40B4-BE49-F238E27FC236}">
                <a16:creationId xmlns:a16="http://schemas.microsoft.com/office/drawing/2014/main" id="{2F927B24-E251-5548-B095-D1EEC1610047}"/>
              </a:ext>
            </a:extLst>
          </p:cNvPr>
          <p:cNvSpPr>
            <a:spLocks noGrp="1"/>
          </p:cNvSpPr>
          <p:nvPr>
            <p:ph idx="1"/>
          </p:nvPr>
        </p:nvSpPr>
        <p:spPr>
          <a:xfrm>
            <a:off x="214660" y="1831588"/>
            <a:ext cx="8271417" cy="3657600"/>
          </a:xfrm>
        </p:spPr>
        <p:txBody>
          <a:bodyPr>
            <a:normAutofit/>
          </a:bodyPr>
          <a:lstStyle/>
          <a:p>
            <a:r>
              <a:rPr lang="en-US" dirty="0"/>
              <a:t>After completing this topic, you should be able to:</a:t>
            </a:r>
          </a:p>
          <a:p>
            <a:pPr marL="428625" indent="-428625">
              <a:buFont typeface="Arial" panose="020B0604020202020204" pitchFamily="34" charset="0"/>
              <a:buChar char="•"/>
            </a:pPr>
            <a:r>
              <a:rPr lang="en-US" dirty="0"/>
              <a:t>Understand what a digital footprint is?</a:t>
            </a:r>
          </a:p>
          <a:p>
            <a:pPr marL="428625" indent="-428625">
              <a:buFont typeface="Arial" panose="020B0604020202020204" pitchFamily="34" charset="0"/>
              <a:buChar char="•"/>
            </a:pPr>
            <a:r>
              <a:rPr lang="en-US" dirty="0"/>
              <a:t>Controlling Digital Footprint</a:t>
            </a:r>
          </a:p>
          <a:p>
            <a:pPr marL="428625" indent="-428625">
              <a:buFont typeface="Arial" panose="020B0604020202020204" pitchFamily="34" charset="0"/>
              <a:buChar char="•"/>
            </a:pPr>
            <a:r>
              <a:rPr lang="en-US" dirty="0"/>
              <a:t>Managing Footprint</a:t>
            </a:r>
          </a:p>
          <a:p>
            <a:pPr marL="428625" indent="-428625">
              <a:buFont typeface="Arial" panose="020B0604020202020204" pitchFamily="34" charset="0"/>
              <a:buChar char="•"/>
            </a:pPr>
            <a:r>
              <a:rPr lang="en-US" dirty="0"/>
              <a:t>What are the benefits of being digital?</a:t>
            </a:r>
          </a:p>
          <a:p>
            <a:endParaRPr lang="en-US" dirty="0"/>
          </a:p>
        </p:txBody>
      </p:sp>
    </p:spTree>
    <p:extLst>
      <p:ext uri="{BB962C8B-B14F-4D97-AF65-F5344CB8AC3E}">
        <p14:creationId xmlns:p14="http://schemas.microsoft.com/office/powerpoint/2010/main" val="658519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5793" y="1065319"/>
            <a:ext cx="2733105" cy="528897"/>
          </a:xfrm>
        </p:spPr>
        <p:txBody>
          <a:bodyPr>
            <a:normAutofit fontScale="90000"/>
          </a:bodyPr>
          <a:lstStyle/>
          <a:p>
            <a:r>
              <a:rPr lang="en-US" dirty="0"/>
              <a:t>Digital footprint</a:t>
            </a:r>
          </a:p>
        </p:txBody>
      </p:sp>
      <p:sp>
        <p:nvSpPr>
          <p:cNvPr id="3" name="Content Placeholder 2"/>
          <p:cNvSpPr>
            <a:spLocks noGrp="1"/>
          </p:cNvSpPr>
          <p:nvPr>
            <p:ph idx="1"/>
          </p:nvPr>
        </p:nvSpPr>
        <p:spPr>
          <a:xfrm>
            <a:off x="225058" y="2345191"/>
            <a:ext cx="8695918" cy="4155970"/>
          </a:xfrm>
        </p:spPr>
        <p:txBody>
          <a:bodyPr>
            <a:normAutofit fontScale="62500" lnSpcReduction="20000"/>
          </a:bodyPr>
          <a:lstStyle/>
          <a:p>
            <a:r>
              <a:rPr lang="en-US" sz="3150" dirty="0"/>
              <a:t>What is a digital footprint?	</a:t>
            </a:r>
          </a:p>
          <a:p>
            <a:pPr marL="428625" indent="-428625">
              <a:buFont typeface="Arial" charset="0"/>
              <a:buChar char="•"/>
            </a:pPr>
            <a:r>
              <a:rPr lang="en-US" sz="3150" dirty="0"/>
              <a:t>It is the data trail left by your interactions in the digital world</a:t>
            </a:r>
          </a:p>
          <a:p>
            <a:pPr marL="428625" indent="-428625">
              <a:buFont typeface="Arial" charset="0"/>
              <a:buChar char="•"/>
            </a:pPr>
            <a:r>
              <a:rPr lang="en-US" sz="3150" dirty="0"/>
              <a:t>It is a public record of</a:t>
            </a:r>
          </a:p>
          <a:p>
            <a:pPr marL="600075" lvl="1" indent="-257175">
              <a:buFont typeface="Arial" charset="0"/>
              <a:buChar char="•"/>
            </a:pPr>
            <a:r>
              <a:rPr lang="en-US" sz="3150" dirty="0"/>
              <a:t>what you said </a:t>
            </a:r>
          </a:p>
          <a:p>
            <a:pPr marL="600075" lvl="1" indent="-257175">
              <a:buFont typeface="Arial" charset="0"/>
              <a:buChar char="•"/>
            </a:pPr>
            <a:r>
              <a:rPr lang="en-US" sz="3150" dirty="0"/>
              <a:t>what was said about you</a:t>
            </a:r>
          </a:p>
          <a:p>
            <a:pPr marL="600075" lvl="1" indent="-257175">
              <a:buFont typeface="Arial" charset="0"/>
              <a:buChar char="•"/>
            </a:pPr>
            <a:r>
              <a:rPr lang="en-US" sz="3150" dirty="0"/>
              <a:t>what you liked, retweeted or shared</a:t>
            </a:r>
          </a:p>
          <a:p>
            <a:pPr marL="600075" lvl="1" indent="-257175">
              <a:buFont typeface="Arial" charset="0"/>
              <a:buChar char="•"/>
            </a:pPr>
            <a:r>
              <a:rPr lang="en-US" sz="3150" dirty="0"/>
              <a:t>where you are, or have been </a:t>
            </a:r>
          </a:p>
          <a:p>
            <a:endParaRPr lang="en-US" sz="3150" dirty="0"/>
          </a:p>
          <a:p>
            <a:r>
              <a:rPr lang="en-US" sz="3150" dirty="0"/>
              <a:t>Although it’s less public, there’s also a record of</a:t>
            </a:r>
          </a:p>
          <a:p>
            <a:endParaRPr lang="en-US" sz="3150" dirty="0"/>
          </a:p>
          <a:p>
            <a:pPr marL="428625" indent="-428625">
              <a:buFont typeface="Arial" charset="0"/>
              <a:buChar char="•"/>
            </a:pPr>
            <a:r>
              <a:rPr lang="en-US" sz="3150" dirty="0"/>
              <a:t>what you’ve clicked on </a:t>
            </a:r>
          </a:p>
          <a:p>
            <a:pPr marL="428625" indent="-428625">
              <a:buFont typeface="Arial" charset="0"/>
              <a:buChar char="•"/>
            </a:pPr>
            <a:r>
              <a:rPr lang="en-US" sz="3150" dirty="0"/>
              <a:t>what you’ve searched for</a:t>
            </a:r>
          </a:p>
          <a:p>
            <a:pPr marL="428625" indent="-428625">
              <a:buFont typeface="Arial" charset="0"/>
              <a:buChar char="•"/>
            </a:pPr>
            <a:r>
              <a:rPr lang="en-US" sz="3150" dirty="0"/>
              <a:t>your IP address </a:t>
            </a:r>
          </a:p>
          <a:p>
            <a:pPr marL="600075" lvl="1" indent="-257175">
              <a:buFont typeface="Arial" charset="0"/>
              <a:buChar char="•"/>
            </a:pPr>
            <a:endParaRPr lang="en-US" dirty="0"/>
          </a:p>
        </p:txBody>
      </p:sp>
      <p:pic>
        <p:nvPicPr>
          <p:cNvPr id="4" name="Picture 3">
            <a:extLst>
              <a:ext uri="{FF2B5EF4-FFF2-40B4-BE49-F238E27FC236}">
                <a16:creationId xmlns:a16="http://schemas.microsoft.com/office/drawing/2014/main" id="{90FE8FA8-13AE-354F-81BA-333A9DD3B3E6}"/>
              </a:ext>
            </a:extLst>
          </p:cNvPr>
          <p:cNvPicPr>
            <a:picLocks noChangeAspect="1"/>
          </p:cNvPicPr>
          <p:nvPr/>
        </p:nvPicPr>
        <p:blipFill>
          <a:blip r:embed="rId3"/>
          <a:stretch>
            <a:fillRect/>
          </a:stretch>
        </p:blipFill>
        <p:spPr>
          <a:xfrm>
            <a:off x="221087" y="910206"/>
            <a:ext cx="2048126" cy="1043631"/>
          </a:xfrm>
          <a:prstGeom prst="rect">
            <a:avLst/>
          </a:prstGeom>
        </p:spPr>
      </p:pic>
    </p:spTree>
    <p:extLst>
      <p:ext uri="{BB962C8B-B14F-4D97-AF65-F5344CB8AC3E}">
        <p14:creationId xmlns:p14="http://schemas.microsoft.com/office/powerpoint/2010/main" val="635091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7430" y="712924"/>
            <a:ext cx="4575089" cy="742950"/>
          </a:xfrm>
        </p:spPr>
        <p:txBody>
          <a:bodyPr/>
          <a:lstStyle/>
          <a:p>
            <a:r>
              <a:rPr lang="en-US" dirty="0"/>
              <a:t>Controlling Digital Footprint</a:t>
            </a:r>
          </a:p>
        </p:txBody>
      </p:sp>
      <p:sp>
        <p:nvSpPr>
          <p:cNvPr id="3" name="Content Placeholder 2"/>
          <p:cNvSpPr>
            <a:spLocks noGrp="1"/>
          </p:cNvSpPr>
          <p:nvPr>
            <p:ph idx="1"/>
          </p:nvPr>
        </p:nvSpPr>
        <p:spPr>
          <a:xfrm>
            <a:off x="67962" y="1946189"/>
            <a:ext cx="8841862" cy="4621879"/>
          </a:xfrm>
        </p:spPr>
        <p:txBody>
          <a:bodyPr>
            <a:normAutofit fontScale="92500" lnSpcReduction="20000"/>
          </a:bodyPr>
          <a:lstStyle/>
          <a:p>
            <a:r>
              <a:rPr lang="en-US" b="1" dirty="0"/>
              <a:t>Why is it important to be in control of your digital footprint? </a:t>
            </a:r>
            <a:endParaRPr lang="en-US" dirty="0"/>
          </a:p>
          <a:p>
            <a:pPr marL="428625" indent="-428625">
              <a:buFont typeface="Arial" charset="0"/>
              <a:buChar char="•"/>
            </a:pPr>
            <a:r>
              <a:rPr lang="en-US" sz="2550" dirty="0"/>
              <a:t>Employers can, and do, Google people who apply for jobs with them. They could check social media sites that appear in the search to see whether you’re the kind of person they want working for them. </a:t>
            </a:r>
          </a:p>
          <a:p>
            <a:pPr marL="428625" indent="-428625">
              <a:buFont typeface="Arial" charset="0"/>
              <a:buChar char="•"/>
            </a:pPr>
            <a:endParaRPr lang="en-US" sz="2550" dirty="0"/>
          </a:p>
          <a:p>
            <a:pPr marL="428625" indent="-428625">
              <a:buFont typeface="Arial" charset="0"/>
              <a:buChar char="•"/>
            </a:pPr>
            <a:r>
              <a:rPr lang="en-US" sz="2550" dirty="0"/>
              <a:t>Criminals gather information about you to fraudulently impersonate you – things like applying for credit cards or gaining access to sites or systems in your name. </a:t>
            </a:r>
          </a:p>
          <a:p>
            <a:pPr marL="428625" indent="-428625">
              <a:buFont typeface="Arial" charset="0"/>
              <a:buChar char="•"/>
            </a:pPr>
            <a:endParaRPr lang="en-US" sz="2550" dirty="0"/>
          </a:p>
          <a:p>
            <a:pPr marL="428625" indent="-428625">
              <a:buFont typeface="Arial" charset="0"/>
              <a:buChar char="•"/>
            </a:pPr>
            <a:r>
              <a:rPr lang="en-US" sz="2550" dirty="0"/>
              <a:t>Websites you visit place cookies on your computer to allow advertisers to target you with products based on your browsing history. </a:t>
            </a:r>
          </a:p>
          <a:p>
            <a:pPr marL="428625" indent="-428625">
              <a:buFont typeface="Arial" charset="0"/>
              <a:buChar char="•"/>
            </a:pPr>
            <a:endParaRPr lang="en-US" dirty="0"/>
          </a:p>
          <a:p>
            <a:pPr marL="428625" indent="-428625">
              <a:buFont typeface="Arial"/>
              <a:buChar char="•"/>
            </a:pPr>
            <a:endParaRPr lang="en-US" dirty="0"/>
          </a:p>
        </p:txBody>
      </p:sp>
      <p:pic>
        <p:nvPicPr>
          <p:cNvPr id="4" name="Picture 3">
            <a:extLst>
              <a:ext uri="{FF2B5EF4-FFF2-40B4-BE49-F238E27FC236}">
                <a16:creationId xmlns:a16="http://schemas.microsoft.com/office/drawing/2014/main" id="{28354EA4-8636-AA46-80AF-CC6190B3C1AE}"/>
              </a:ext>
            </a:extLst>
          </p:cNvPr>
          <p:cNvPicPr>
            <a:picLocks noChangeAspect="1"/>
          </p:cNvPicPr>
          <p:nvPr/>
        </p:nvPicPr>
        <p:blipFill>
          <a:blip r:embed="rId2"/>
          <a:stretch>
            <a:fillRect/>
          </a:stretch>
        </p:blipFill>
        <p:spPr>
          <a:xfrm>
            <a:off x="213305" y="689544"/>
            <a:ext cx="1983485" cy="790575"/>
          </a:xfrm>
          <a:prstGeom prst="rect">
            <a:avLst/>
          </a:prstGeom>
        </p:spPr>
      </p:pic>
    </p:spTree>
    <p:extLst>
      <p:ext uri="{BB962C8B-B14F-4D97-AF65-F5344CB8AC3E}">
        <p14:creationId xmlns:p14="http://schemas.microsoft.com/office/powerpoint/2010/main" val="2580554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04543-57AE-9543-89CA-67E6962ABD96}"/>
              </a:ext>
            </a:extLst>
          </p:cNvPr>
          <p:cNvSpPr>
            <a:spLocks noGrp="1"/>
          </p:cNvSpPr>
          <p:nvPr>
            <p:ph type="title"/>
          </p:nvPr>
        </p:nvSpPr>
        <p:spPr>
          <a:xfrm>
            <a:off x="1887345" y="638406"/>
            <a:ext cx="4485578" cy="742950"/>
          </a:xfrm>
        </p:spPr>
        <p:txBody>
          <a:bodyPr>
            <a:normAutofit fontScale="90000"/>
          </a:bodyPr>
          <a:lstStyle/>
          <a:p>
            <a:r>
              <a:rPr lang="en-US" dirty="0"/>
              <a:t>Controlling Digital Footprint</a:t>
            </a:r>
          </a:p>
        </p:txBody>
      </p:sp>
      <p:sp>
        <p:nvSpPr>
          <p:cNvPr id="3" name="Content Placeholder 2">
            <a:extLst>
              <a:ext uri="{FF2B5EF4-FFF2-40B4-BE49-F238E27FC236}">
                <a16:creationId xmlns:a16="http://schemas.microsoft.com/office/drawing/2014/main" id="{EA76312B-D94D-814D-918C-6E5FEB0DA770}"/>
              </a:ext>
            </a:extLst>
          </p:cNvPr>
          <p:cNvSpPr>
            <a:spLocks noGrp="1"/>
          </p:cNvSpPr>
          <p:nvPr>
            <p:ph idx="1"/>
          </p:nvPr>
        </p:nvSpPr>
        <p:spPr>
          <a:xfrm>
            <a:off x="97573" y="1823224"/>
            <a:ext cx="8856855" cy="4811752"/>
          </a:xfrm>
        </p:spPr>
        <p:txBody>
          <a:bodyPr>
            <a:noAutofit/>
          </a:bodyPr>
          <a:lstStyle/>
          <a:p>
            <a:pPr marL="428625" indent="-428625">
              <a:buFont typeface="Arial" charset="0"/>
              <a:buChar char="•"/>
            </a:pPr>
            <a:r>
              <a:rPr lang="en-US" sz="2400" dirty="0"/>
              <a:t>And it’s surprisingly easy to publish information about you online. Even if you aren’t in the public eye, at some point someone might want to gather information about you with the intention of discrediting you. </a:t>
            </a:r>
          </a:p>
          <a:p>
            <a:pPr marL="428625" indent="-428625">
              <a:buFont typeface="Arial" charset="0"/>
              <a:buChar char="•"/>
            </a:pPr>
            <a:endParaRPr lang="en-US" sz="2400" dirty="0"/>
          </a:p>
          <a:p>
            <a:pPr marL="428625" indent="-428625">
              <a:buFont typeface="Arial" charset="0"/>
              <a:buChar char="•"/>
            </a:pPr>
            <a:r>
              <a:rPr lang="en-US" sz="2400" dirty="0"/>
              <a:t>To find out more about why it’s important, and about how information about you is used and shared, search for the Internet Society’s resources on managing your identity.</a:t>
            </a:r>
          </a:p>
          <a:p>
            <a:pPr marL="428625" indent="-428625">
              <a:buFont typeface="Arial" charset="0"/>
              <a:buChar char="•"/>
            </a:pPr>
            <a:endParaRPr lang="en-US" sz="2400" dirty="0"/>
          </a:p>
          <a:p>
            <a:pPr marL="428625" indent="-428625">
              <a:buFont typeface="Arial" charset="0"/>
              <a:buChar char="•"/>
            </a:pPr>
            <a:r>
              <a:rPr lang="en-US" sz="2400" dirty="0"/>
              <a:t>Visit </a:t>
            </a:r>
            <a:r>
              <a:rPr lang="en-US" sz="2400" dirty="0" err="1"/>
              <a:t>www.internetsociety.org</a:t>
            </a:r>
            <a:endParaRPr lang="en-US" sz="2400" dirty="0"/>
          </a:p>
        </p:txBody>
      </p:sp>
    </p:spTree>
    <p:extLst>
      <p:ext uri="{BB962C8B-B14F-4D97-AF65-F5344CB8AC3E}">
        <p14:creationId xmlns:p14="http://schemas.microsoft.com/office/powerpoint/2010/main" val="137987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3405" y="476715"/>
            <a:ext cx="4683512" cy="742950"/>
          </a:xfrm>
        </p:spPr>
        <p:txBody>
          <a:bodyPr anchor="ctr">
            <a:normAutofit/>
          </a:bodyPr>
          <a:lstStyle/>
          <a:p>
            <a:r>
              <a:rPr lang="en-US" dirty="0"/>
              <a:t>Managing Digital Footprint</a:t>
            </a:r>
          </a:p>
        </p:txBody>
      </p:sp>
      <p:sp>
        <p:nvSpPr>
          <p:cNvPr id="3" name="Content Placeholder 2"/>
          <p:cNvSpPr>
            <a:spLocks noGrp="1"/>
          </p:cNvSpPr>
          <p:nvPr>
            <p:ph sz="half" idx="1"/>
          </p:nvPr>
        </p:nvSpPr>
        <p:spPr>
          <a:xfrm>
            <a:off x="423745" y="1242468"/>
            <a:ext cx="8363415" cy="5325600"/>
          </a:xfrm>
        </p:spPr>
        <p:txBody>
          <a:bodyPr>
            <a:normAutofit lnSpcReduction="10000"/>
          </a:bodyPr>
          <a:lstStyle/>
          <a:p>
            <a:pPr marL="557213" indent="-557213">
              <a:buFont typeface="+mj-lt"/>
              <a:buAutoNum type="arabicPeriod"/>
            </a:pPr>
            <a:r>
              <a:rPr lang="en-US" sz="2400" dirty="0"/>
              <a:t>Be kind, helpful and understanding</a:t>
            </a:r>
          </a:p>
          <a:p>
            <a:pPr marL="557213" indent="-557213">
              <a:buFont typeface="+mj-lt"/>
              <a:buAutoNum type="arabicPeriod"/>
            </a:pPr>
            <a:r>
              <a:rPr lang="en-US" sz="2400" dirty="0"/>
              <a:t>Use privacy settings</a:t>
            </a:r>
          </a:p>
          <a:p>
            <a:pPr marL="557213" indent="-557213">
              <a:buFont typeface="+mj-lt"/>
              <a:buAutoNum type="arabicPeriod"/>
            </a:pPr>
            <a:r>
              <a:rPr lang="en-US" sz="2400" dirty="0"/>
              <a:t>Keep a list of accounts</a:t>
            </a:r>
          </a:p>
          <a:p>
            <a:pPr marL="557213" indent="-557213">
              <a:buFont typeface="+mj-lt"/>
              <a:buAutoNum type="arabicPeriod"/>
            </a:pPr>
            <a:r>
              <a:rPr lang="en-US" sz="2400" dirty="0"/>
              <a:t>Do not overshare</a:t>
            </a:r>
          </a:p>
          <a:p>
            <a:pPr marL="557213" indent="-557213">
              <a:buFont typeface="+mj-lt"/>
              <a:buAutoNum type="arabicPeriod"/>
            </a:pPr>
            <a:r>
              <a:rPr lang="en-US" sz="2400" dirty="0"/>
              <a:t>Use a password keeper, Ex: </a:t>
            </a:r>
            <a:r>
              <a:rPr lang="en-US" sz="2400" dirty="0" err="1"/>
              <a:t>Dashlane</a:t>
            </a:r>
            <a:endParaRPr lang="en-US" sz="2400" dirty="0"/>
          </a:p>
          <a:p>
            <a:pPr marL="557213" indent="-557213">
              <a:buFont typeface="+mj-lt"/>
              <a:buAutoNum type="arabicPeriod"/>
            </a:pPr>
            <a:r>
              <a:rPr lang="en-US" sz="2400" dirty="0"/>
              <a:t>Google yourself, know what’s out there.</a:t>
            </a:r>
          </a:p>
          <a:p>
            <a:pPr marL="557213" indent="-557213">
              <a:buAutoNum type="arabicPeriod" startAt="7"/>
            </a:pPr>
            <a:r>
              <a:rPr lang="en-US" sz="2400" dirty="0"/>
              <a:t>Monitor linking accounts</a:t>
            </a:r>
          </a:p>
          <a:p>
            <a:pPr marL="557213" indent="-557213">
              <a:buAutoNum type="arabicPeriod" startAt="7"/>
            </a:pPr>
            <a:r>
              <a:rPr lang="en-US" sz="2400" dirty="0"/>
              <a:t>Consider using an anonymous secondary email</a:t>
            </a:r>
          </a:p>
          <a:p>
            <a:pPr marL="557213" indent="-557213">
              <a:buAutoNum type="arabicPeriod" startAt="7"/>
            </a:pPr>
            <a:r>
              <a:rPr lang="en-US" sz="2400" dirty="0"/>
              <a:t>At least skim the terms and conditions</a:t>
            </a:r>
          </a:p>
          <a:p>
            <a:pPr marL="557213" indent="-557213">
              <a:buAutoNum type="arabicPeriod" startAt="7"/>
            </a:pPr>
            <a:r>
              <a:rPr lang="en-US" sz="2400" dirty="0"/>
              <a:t>Know that sending is publishing-forever</a:t>
            </a:r>
          </a:p>
          <a:p>
            <a:pPr marL="557213" indent="-557213">
              <a:buAutoNum type="arabicPeriod" startAt="7"/>
            </a:pPr>
            <a:r>
              <a:rPr lang="en-US" sz="2400" dirty="0"/>
              <a:t>Understand that searches are social. </a:t>
            </a:r>
            <a:r>
              <a:rPr lang="en-US" sz="2400" dirty="0" err="1"/>
              <a:t>DuckDuckGo.com</a:t>
            </a:r>
            <a:endParaRPr lang="en-US" sz="2400" dirty="0"/>
          </a:p>
          <a:p>
            <a:pPr marL="557213" indent="-557213">
              <a:buAutoNum type="arabicPeriod" startAt="7"/>
            </a:pPr>
            <a:r>
              <a:rPr lang="en-US" sz="2400" dirty="0"/>
              <a:t>Use digital tools to manage your digital footprint</a:t>
            </a:r>
          </a:p>
          <a:p>
            <a:r>
              <a:rPr lang="en-GB" sz="2400" dirty="0"/>
              <a:t>	(Boyle, 2019)</a:t>
            </a:r>
            <a:endParaRPr lang="en-US" sz="2400" dirty="0"/>
          </a:p>
          <a:p>
            <a:pPr marL="557213" indent="-557213">
              <a:buFont typeface="+mj-lt"/>
              <a:buAutoNum type="arabicPeriod"/>
            </a:pPr>
            <a:endParaRPr lang="en-US" dirty="0"/>
          </a:p>
          <a:p>
            <a:pPr marL="557213" indent="-557213">
              <a:buFont typeface="+mj-lt"/>
              <a:buAutoNum type="arabicPeriod"/>
            </a:pPr>
            <a:endParaRPr lang="en-US" dirty="0"/>
          </a:p>
        </p:txBody>
      </p:sp>
    </p:spTree>
    <p:extLst>
      <p:ext uri="{BB962C8B-B14F-4D97-AF65-F5344CB8AC3E}">
        <p14:creationId xmlns:p14="http://schemas.microsoft.com/office/powerpoint/2010/main" val="2616668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0323" y="937380"/>
            <a:ext cx="5606276" cy="742950"/>
          </a:xfrm>
        </p:spPr>
        <p:txBody>
          <a:bodyPr>
            <a:normAutofit fontScale="90000"/>
          </a:bodyPr>
          <a:lstStyle/>
          <a:p>
            <a:r>
              <a:rPr lang="en-US" dirty="0"/>
              <a:t>Why should we care to ‘being digital’?</a:t>
            </a:r>
          </a:p>
        </p:txBody>
      </p:sp>
      <p:sp>
        <p:nvSpPr>
          <p:cNvPr id="3" name="Content Placeholder 2"/>
          <p:cNvSpPr>
            <a:spLocks noGrp="1"/>
          </p:cNvSpPr>
          <p:nvPr>
            <p:ph idx="1"/>
          </p:nvPr>
        </p:nvSpPr>
        <p:spPr>
          <a:xfrm>
            <a:off x="312234" y="2658247"/>
            <a:ext cx="8329960" cy="3709099"/>
          </a:xfrm>
        </p:spPr>
        <p:txBody>
          <a:bodyPr/>
          <a:lstStyle/>
          <a:p>
            <a:pPr marL="428625" indent="-428625">
              <a:buFont typeface="Arial"/>
              <a:buChar char="•"/>
            </a:pPr>
            <a:r>
              <a:rPr lang="en-US" dirty="0"/>
              <a:t>It saves time:</a:t>
            </a:r>
          </a:p>
          <a:p>
            <a:pPr marL="428625" indent="-428625">
              <a:buFont typeface="Arial"/>
              <a:buChar char="•"/>
            </a:pPr>
            <a:r>
              <a:rPr lang="en-US" dirty="0"/>
              <a:t>Being digitally literate can save hours per month for tasks that could only be done offline in the past</a:t>
            </a:r>
          </a:p>
          <a:p>
            <a:pPr marL="428625" indent="-428625">
              <a:buFont typeface="Arial"/>
              <a:buChar char="•"/>
            </a:pPr>
            <a:r>
              <a:rPr lang="en-US" dirty="0"/>
              <a:t>Examples?</a:t>
            </a:r>
          </a:p>
        </p:txBody>
      </p:sp>
      <p:pic>
        <p:nvPicPr>
          <p:cNvPr id="2054" name="Picture 6" descr="Tired of daylight saving time? These places are trying to end it.">
            <a:extLst>
              <a:ext uri="{FF2B5EF4-FFF2-40B4-BE49-F238E27FC236}">
                <a16:creationId xmlns:a16="http://schemas.microsoft.com/office/drawing/2014/main" id="{5B46DC1A-A63E-1545-9173-2900131AA3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288" y="724745"/>
            <a:ext cx="2038736" cy="1356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4664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1162" y="1192427"/>
            <a:ext cx="6261787" cy="742950"/>
          </a:xfrm>
        </p:spPr>
        <p:txBody>
          <a:bodyPr/>
          <a:lstStyle/>
          <a:p>
            <a:r>
              <a:rPr lang="en-US" dirty="0"/>
              <a:t>Why should we care to ‘being digital’?</a:t>
            </a:r>
          </a:p>
        </p:txBody>
      </p:sp>
      <p:sp>
        <p:nvSpPr>
          <p:cNvPr id="3" name="Content Placeholder 2"/>
          <p:cNvSpPr>
            <a:spLocks noGrp="1"/>
          </p:cNvSpPr>
          <p:nvPr>
            <p:ph idx="1"/>
          </p:nvPr>
        </p:nvSpPr>
        <p:spPr>
          <a:xfrm>
            <a:off x="169904" y="2891481"/>
            <a:ext cx="8550349" cy="3657600"/>
          </a:xfrm>
        </p:spPr>
        <p:txBody>
          <a:bodyPr/>
          <a:lstStyle/>
          <a:p>
            <a:pPr marL="428625" indent="-428625">
              <a:buFont typeface="Arial"/>
              <a:buChar char="•"/>
            </a:pPr>
            <a:r>
              <a:rPr lang="en-US" dirty="0"/>
              <a:t>You learn faster:</a:t>
            </a:r>
          </a:p>
          <a:p>
            <a:pPr marL="428625" indent="-428625">
              <a:buFont typeface="Arial"/>
              <a:buChar char="•"/>
            </a:pPr>
            <a:r>
              <a:rPr lang="en-US" dirty="0"/>
              <a:t>Study at your own pace, lookup words, data, facts, figures. Try new things without fear.</a:t>
            </a:r>
          </a:p>
          <a:p>
            <a:pPr marL="428625" indent="-428625">
              <a:buFont typeface="Arial"/>
              <a:buChar char="•"/>
            </a:pPr>
            <a:r>
              <a:rPr lang="en-US" dirty="0"/>
              <a:t>Examples?</a:t>
            </a:r>
          </a:p>
          <a:p>
            <a:endParaRPr lang="en-US" dirty="0"/>
          </a:p>
        </p:txBody>
      </p:sp>
      <p:pic>
        <p:nvPicPr>
          <p:cNvPr id="3074" name="Picture 2" descr="How to learn your way into a new job">
            <a:extLst>
              <a:ext uri="{FF2B5EF4-FFF2-40B4-BE49-F238E27FC236}">
                <a16:creationId xmlns:a16="http://schemas.microsoft.com/office/drawing/2014/main" id="{31623AE6-B0DD-F644-B8FE-564C8D313E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680" y="604266"/>
            <a:ext cx="2400172" cy="1597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758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5463" y="961716"/>
            <a:ext cx="5933955" cy="742950"/>
          </a:xfrm>
        </p:spPr>
        <p:txBody>
          <a:bodyPr>
            <a:normAutofit fontScale="90000"/>
          </a:bodyPr>
          <a:lstStyle/>
          <a:p>
            <a:r>
              <a:rPr lang="en-US" dirty="0"/>
              <a:t>Why should we care to ‘being digital’?</a:t>
            </a:r>
          </a:p>
        </p:txBody>
      </p:sp>
      <p:sp>
        <p:nvSpPr>
          <p:cNvPr id="3" name="Content Placeholder 2"/>
          <p:cNvSpPr>
            <a:spLocks noGrp="1"/>
          </p:cNvSpPr>
          <p:nvPr>
            <p:ph idx="1"/>
          </p:nvPr>
        </p:nvSpPr>
        <p:spPr>
          <a:xfrm>
            <a:off x="301083" y="2455906"/>
            <a:ext cx="8519531" cy="3657600"/>
          </a:xfrm>
        </p:spPr>
        <p:txBody>
          <a:bodyPr>
            <a:normAutofit/>
          </a:bodyPr>
          <a:lstStyle/>
          <a:p>
            <a:pPr marL="428625" indent="-428625">
              <a:buFont typeface="Arial"/>
              <a:buChar char="•"/>
            </a:pPr>
            <a:r>
              <a:rPr lang="en-US" dirty="0"/>
              <a:t>You save money:</a:t>
            </a:r>
          </a:p>
          <a:p>
            <a:pPr marL="428625" indent="-428625">
              <a:buFont typeface="Arial"/>
              <a:buChar char="•"/>
            </a:pPr>
            <a:r>
              <a:rPr lang="en-US" dirty="0"/>
              <a:t>Coupon codes, daily deal sites, comparison shopping sites and mobile apps, make it easier than ever to get the best product at the best price.</a:t>
            </a:r>
          </a:p>
          <a:p>
            <a:pPr marL="428625" indent="-428625">
              <a:buFont typeface="Arial"/>
              <a:buChar char="•"/>
            </a:pPr>
            <a:r>
              <a:rPr lang="en-US" dirty="0"/>
              <a:t>Examples?</a:t>
            </a:r>
          </a:p>
        </p:txBody>
      </p:sp>
      <p:pic>
        <p:nvPicPr>
          <p:cNvPr id="4098" name="Picture 2" descr="How do you score on this money quiz for teenagers? - BBC News">
            <a:extLst>
              <a:ext uri="{FF2B5EF4-FFF2-40B4-BE49-F238E27FC236}">
                <a16:creationId xmlns:a16="http://schemas.microsoft.com/office/drawing/2014/main" id="{F536206A-4FD7-0C44-B737-A85D4577A4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595" y="804019"/>
            <a:ext cx="2857500" cy="1360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9087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38</TotalTime>
  <Words>828</Words>
  <Application>Microsoft Macintosh PowerPoint</Application>
  <PresentationFormat>On-screen Show (4:3)</PresentationFormat>
  <Paragraphs>105</Paragraphs>
  <Slides>19</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Clarity</vt:lpstr>
      <vt:lpstr>PowerPoint Presentation</vt:lpstr>
      <vt:lpstr>Learning Outcomes</vt:lpstr>
      <vt:lpstr>Digital footprint</vt:lpstr>
      <vt:lpstr>Controlling Digital Footprint</vt:lpstr>
      <vt:lpstr>Controlling Digital Footprint</vt:lpstr>
      <vt:lpstr>Managing Digital Footprint</vt:lpstr>
      <vt:lpstr>Why should we care to ‘being digital’?</vt:lpstr>
      <vt:lpstr>Why should we care to ‘being digital’?</vt:lpstr>
      <vt:lpstr>Why should we care to ‘being digital’?</vt:lpstr>
      <vt:lpstr>Why should we care to ‘being digital’?</vt:lpstr>
      <vt:lpstr>Why should we care to ‘being digital’?</vt:lpstr>
      <vt:lpstr>Why should we care to ‘being digital’?</vt:lpstr>
      <vt:lpstr>Why should we care to ‘being digital’?</vt:lpstr>
      <vt:lpstr>Why should we care to ‘being digital’?</vt:lpstr>
      <vt:lpstr>Why should we care to ‘being digital’?</vt:lpstr>
      <vt:lpstr>Activity</vt:lpstr>
      <vt:lpstr>In Summary, we looked at the following</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Chandranna Rayadurg</dc:creator>
  <cp:lastModifiedBy>Chandranna Rayadurg</cp:lastModifiedBy>
  <cp:revision>8</cp:revision>
  <dcterms:created xsi:type="dcterms:W3CDTF">2020-04-02T13:28:00Z</dcterms:created>
  <dcterms:modified xsi:type="dcterms:W3CDTF">2020-04-21T09:23:23Z</dcterms:modified>
</cp:coreProperties>
</file>