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5"/>
  </p:notesMasterIdLst>
  <p:handoutMasterIdLst>
    <p:handoutMasterId r:id="rId26"/>
  </p:handoutMasterIdLst>
  <p:sldIdLst>
    <p:sldId id="394" r:id="rId2"/>
    <p:sldId id="352" r:id="rId3"/>
    <p:sldId id="389" r:id="rId4"/>
    <p:sldId id="416" r:id="rId5"/>
    <p:sldId id="395" r:id="rId6"/>
    <p:sldId id="396" r:id="rId7"/>
    <p:sldId id="397" r:id="rId8"/>
    <p:sldId id="398" r:id="rId9"/>
    <p:sldId id="399" r:id="rId10"/>
    <p:sldId id="400" r:id="rId11"/>
    <p:sldId id="401" r:id="rId12"/>
    <p:sldId id="402" r:id="rId13"/>
    <p:sldId id="417" r:id="rId14"/>
    <p:sldId id="403" r:id="rId15"/>
    <p:sldId id="404" r:id="rId16"/>
    <p:sldId id="418" r:id="rId17"/>
    <p:sldId id="408" r:id="rId18"/>
    <p:sldId id="409" r:id="rId19"/>
    <p:sldId id="410" r:id="rId20"/>
    <p:sldId id="411" r:id="rId21"/>
    <p:sldId id="412" r:id="rId22"/>
    <p:sldId id="413" r:id="rId23"/>
    <p:sldId id="415"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1581"/>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7" autoAdjust="0"/>
    <p:restoredTop sz="75719" autoAdjust="0"/>
  </p:normalViewPr>
  <p:slideViewPr>
    <p:cSldViewPr>
      <p:cViewPr varScale="1">
        <p:scale>
          <a:sx n="68" d="100"/>
          <a:sy n="68" d="100"/>
        </p:scale>
        <p:origin x="2024" y="208"/>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6/8/19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6/8/19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Options for Listening to Digital Music include:</a:t>
            </a:r>
          </a:p>
          <a:p>
            <a:pPr marL="342900" lvl="1" indent="-171450">
              <a:spcBef>
                <a:spcPts val="0"/>
              </a:spcBef>
              <a:buFont typeface="Arial" panose="020B0604020202020204" pitchFamily="34" charset="0"/>
              <a:buChar char="•"/>
            </a:pPr>
            <a:r>
              <a:rPr lang="en-US" dirty="0"/>
              <a:t>Port or dock on an audio receiver.</a:t>
            </a:r>
          </a:p>
          <a:p>
            <a:pPr marL="342900" lvl="1" indent="-171450">
              <a:spcBef>
                <a:spcPts val="0"/>
              </a:spcBef>
              <a:buFont typeface="Arial" panose="020B0604020202020204" pitchFamily="34" charset="0"/>
              <a:buChar char="•"/>
            </a:pPr>
            <a:r>
              <a:rPr lang="en-US" dirty="0"/>
              <a:t>Networked audio/video receivers.</a:t>
            </a:r>
          </a:p>
          <a:p>
            <a:pPr marL="342900" lvl="1" indent="-171450">
              <a:spcBef>
                <a:spcPts val="0"/>
              </a:spcBef>
              <a:buFont typeface="Arial" panose="020B0604020202020204" pitchFamily="34" charset="0"/>
              <a:buChar char="•"/>
            </a:pPr>
            <a:r>
              <a:rPr lang="en-US" dirty="0"/>
              <a:t>New cars are equipped with an auxiliary input.</a:t>
            </a:r>
          </a:p>
          <a:p>
            <a:pPr marL="342900" lvl="1" indent="-171450">
              <a:spcBef>
                <a:spcPts val="0"/>
              </a:spcBef>
              <a:buFont typeface="Arial" panose="020B0604020202020204" pitchFamily="34" charset="0"/>
              <a:buChar char="•"/>
            </a:pPr>
            <a:r>
              <a:rPr lang="en-US" dirty="0"/>
              <a:t>Systems like Sonos can mate wirelessly with a mobile device.</a:t>
            </a:r>
          </a:p>
          <a:p>
            <a:pPr marL="171450" indent="-171450">
              <a:spcBef>
                <a:spcPts val="0"/>
              </a:spcBef>
              <a:buFont typeface="Arial" panose="020B0604020202020204" pitchFamily="34" charset="0"/>
              <a:buChar char="•"/>
            </a:pPr>
            <a:r>
              <a:rPr lang="en-US" dirty="0"/>
              <a:t>Digital Rights Management (DRM) is a system of access that allows only limited use of material that’s been legally purchased.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2847643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cameras do not use film. Instead, they capture images on electronic sensors and then convert those images to digital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choosing a camera, the first question to answer is whether you want a compact “point-and-shoot” model camera or a more serious digital SLR.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overall image quality is determined by many factors: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Quality of lenses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Image sensor size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File format and compression used</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Color management software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Camera's resolution</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11</a:t>
            </a:fld>
            <a:endParaRPr lang="en-US" dirty="0"/>
          </a:p>
        </p:txBody>
      </p:sp>
    </p:spTree>
    <p:extLst>
      <p:ext uri="{BB962C8B-B14F-4D97-AF65-F5344CB8AC3E}">
        <p14:creationId xmlns:p14="http://schemas.microsoft.com/office/powerpoint/2010/main" val="269200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A picture’s resolution is</a:t>
            </a:r>
            <a:r>
              <a:rPr lang="en-US" baseline="0" dirty="0"/>
              <a:t> the n</a:t>
            </a:r>
            <a:r>
              <a:rPr lang="en-US" dirty="0"/>
              <a:t>umber of data points captured for each image.</a:t>
            </a:r>
          </a:p>
          <a:p>
            <a:pPr marL="171450" indent="-171450">
              <a:spcBef>
                <a:spcPts val="0"/>
              </a:spcBef>
              <a:buFont typeface="Arial" panose="020B0604020202020204" pitchFamily="34" charset="0"/>
              <a:buChar char="•"/>
            </a:pPr>
            <a:r>
              <a:rPr lang="en-US" dirty="0"/>
              <a:t>A pixel is a picture element, namely, a single dot in a digital image.</a:t>
            </a:r>
          </a:p>
          <a:p>
            <a:pPr marL="171450" indent="-171450">
              <a:spcBef>
                <a:spcPts val="0"/>
              </a:spcBef>
              <a:buFont typeface="Arial" panose="020B0604020202020204" pitchFamily="34" charset="0"/>
              <a:buChar char="•"/>
            </a:pPr>
            <a:r>
              <a:rPr lang="en-US" dirty="0"/>
              <a:t>File Formats for pictures include:</a:t>
            </a:r>
          </a:p>
          <a:p>
            <a:pPr marL="342900" lvl="1" indent="-171450">
              <a:spcBef>
                <a:spcPts val="0"/>
              </a:spcBef>
              <a:buFont typeface="Arial" panose="020B0604020202020204" pitchFamily="34" charset="0"/>
              <a:buChar char="•"/>
            </a:pPr>
            <a:r>
              <a:rPr lang="en-US" dirty="0"/>
              <a:t>RAW files record all the original image information.</a:t>
            </a:r>
          </a:p>
          <a:p>
            <a:pPr marL="342900" lvl="1" indent="-171450">
              <a:spcBef>
                <a:spcPts val="0"/>
              </a:spcBef>
              <a:buFont typeface="Arial" panose="020B0604020202020204" pitchFamily="34" charset="0"/>
              <a:buChar char="•"/>
            </a:pPr>
            <a:r>
              <a:rPr lang="en-US" dirty="0"/>
              <a:t>JPEG files can be compressed to varying degrees.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12</a:t>
            </a:fld>
            <a:endParaRPr lang="en-US" dirty="0"/>
          </a:p>
        </p:txBody>
      </p:sp>
    </p:spTree>
    <p:extLst>
      <p:ext uri="{BB962C8B-B14F-4D97-AF65-F5344CB8AC3E}">
        <p14:creationId xmlns:p14="http://schemas.microsoft.com/office/powerpoint/2010/main" val="3481203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sz="1200" b="0" i="0" u="none" strike="noStrike" kern="1200" baseline="0" dirty="0">
                <a:solidFill>
                  <a:schemeClr val="tx1"/>
                </a:solidFill>
                <a:latin typeface="+mn-lt"/>
                <a:ea typeface="+mn-ea"/>
                <a:cs typeface="+mn-cs"/>
              </a:rPr>
              <a:t>The most popular and inexpensive ones are inkjet printers.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Most photo-printing labs, including film-processing departments at stores such as Target, offer digital printing services. Online services, such as Flickr and Shutterfly, store your images and allow you to create hard-copy prints, greeting cards, photo books, calendars, and gifts.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13</a:t>
            </a:fld>
            <a:endParaRPr lang="en-US" dirty="0"/>
          </a:p>
        </p:txBody>
      </p:sp>
    </p:spTree>
    <p:extLst>
      <p:ext uri="{BB962C8B-B14F-4D97-AF65-F5344CB8AC3E}">
        <p14:creationId xmlns:p14="http://schemas.microsoft.com/office/powerpoint/2010/main" val="2290611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Sources of digital video content include:</a:t>
            </a:r>
          </a:p>
          <a:p>
            <a:pPr marL="342900" lvl="1" indent="-171450">
              <a:spcBef>
                <a:spcPts val="0"/>
              </a:spcBef>
              <a:buFont typeface="Arial" panose="020B0604020202020204" pitchFamily="34" charset="0"/>
              <a:buChar char="•"/>
            </a:pPr>
            <a:r>
              <a:rPr lang="en-US" dirty="0"/>
              <a:t>Television.</a:t>
            </a:r>
          </a:p>
          <a:p>
            <a:pPr marL="342900" lvl="1" indent="-171450">
              <a:spcBef>
                <a:spcPts val="0"/>
              </a:spcBef>
              <a:buFont typeface="Arial" panose="020B0604020202020204" pitchFamily="34" charset="0"/>
              <a:buChar char="•"/>
            </a:pPr>
            <a:r>
              <a:rPr lang="en-US" dirty="0"/>
              <a:t>Internet (Vimeo, </a:t>
            </a:r>
            <a:r>
              <a:rPr lang="en-US" dirty="0" err="1"/>
              <a:t>Ustream</a:t>
            </a:r>
            <a:r>
              <a:rPr lang="en-US" dirty="0"/>
              <a:t>).</a:t>
            </a:r>
          </a:p>
          <a:p>
            <a:pPr marL="342900" lvl="1" indent="-171450">
              <a:spcBef>
                <a:spcPts val="0"/>
              </a:spcBef>
              <a:buFont typeface="Arial" panose="020B0604020202020204" pitchFamily="34" charset="0"/>
              <a:buChar char="•"/>
            </a:pPr>
            <a:r>
              <a:rPr lang="en-US" dirty="0"/>
              <a:t>Pay services (iTunes, Netflix, Hulu, and Amazon).</a:t>
            </a:r>
          </a:p>
          <a:p>
            <a:pPr marL="171450" indent="-171450">
              <a:spcBef>
                <a:spcPts val="0"/>
              </a:spcBef>
              <a:buFont typeface="Arial" panose="020B0604020202020204" pitchFamily="34" charset="0"/>
              <a:buChar char="•"/>
            </a:pPr>
            <a:r>
              <a:rPr lang="en-US" dirty="0"/>
              <a:t>Digital camcorders of webcams allow recording of digital video.</a:t>
            </a:r>
          </a:p>
          <a:p>
            <a:pPr marL="171450" indent="-171450">
              <a:spcBef>
                <a:spcPts val="0"/>
              </a:spcBef>
              <a:buFont typeface="Arial" panose="020B0604020202020204" pitchFamily="34" charset="0"/>
              <a:buChar char="•"/>
            </a:pPr>
            <a:r>
              <a:rPr lang="en-US" dirty="0"/>
              <a:t>Video-editing software allows editing of digital video.</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14</a:t>
            </a:fld>
            <a:endParaRPr lang="en-US" dirty="0"/>
          </a:p>
        </p:txBody>
      </p:sp>
    </p:spTree>
    <p:extLst>
      <p:ext uri="{BB962C8B-B14F-4D97-AF65-F5344CB8AC3E}">
        <p14:creationId xmlns:p14="http://schemas.microsoft.com/office/powerpoint/2010/main" val="2465978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Codecs are rules for compressing audio and video.</a:t>
            </a:r>
          </a:p>
          <a:p>
            <a:pPr marL="171450" indent="-171450">
              <a:buFont typeface="Arial" panose="020B0604020202020204" pitchFamily="34" charset="0"/>
              <a:buChar char="•"/>
            </a:pPr>
            <a:r>
              <a:rPr lang="en-US" dirty="0"/>
              <a:t>High Definition is a standard that guarantees a specific resolution and aspect ratio.</a:t>
            </a:r>
          </a:p>
          <a:p>
            <a:pPr marL="171450" indent="-171450">
              <a:buFont typeface="Arial" panose="020B0604020202020204" pitchFamily="34" charset="0"/>
              <a:buChar char="•"/>
            </a:pPr>
            <a:r>
              <a:rPr lang="en-US" sz="1200" b="0" i="0" u="none" strike="noStrike" kern="1200" baseline="0" dirty="0"/>
              <a:t>Figure 8.13 shows some of the popular video file formats in use, along with their file extensions.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15</a:t>
            </a:fld>
            <a:endParaRPr lang="en-US" dirty="0"/>
          </a:p>
        </p:txBody>
      </p:sp>
    </p:spTree>
    <p:extLst>
      <p:ext uri="{BB962C8B-B14F-4D97-AF65-F5344CB8AC3E}">
        <p14:creationId xmlns:p14="http://schemas.microsoft.com/office/powerpoint/2010/main" val="265070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724906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17</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Intellectual property (IP) is a product of a person’s mind.</a:t>
            </a:r>
          </a:p>
          <a:p>
            <a:pPr marL="171450" indent="-171450">
              <a:spcBef>
                <a:spcPts val="0"/>
              </a:spcBef>
              <a:buFont typeface="Arial" panose="020B0604020202020204" pitchFamily="34" charset="0"/>
              <a:buChar char="•"/>
            </a:pPr>
            <a:r>
              <a:rPr lang="en-US" dirty="0"/>
              <a:t>Categories of intellectual property are:</a:t>
            </a:r>
          </a:p>
          <a:p>
            <a:pPr marL="342900" lvl="1" indent="-171450">
              <a:spcBef>
                <a:spcPts val="0"/>
              </a:spcBef>
              <a:buFont typeface="Arial" panose="020B0604020202020204" pitchFamily="34" charset="0"/>
              <a:buChar char="•"/>
            </a:pPr>
            <a:r>
              <a:rPr lang="en-US" dirty="0"/>
              <a:t>Copyright—protection can be granted to creators of “original works of authorship.”</a:t>
            </a:r>
          </a:p>
          <a:p>
            <a:pPr marL="342900" lvl="1" indent="-171450">
              <a:spcBef>
                <a:spcPts val="0"/>
              </a:spcBef>
              <a:buFont typeface="Arial" panose="020B0604020202020204" pitchFamily="34" charset="0"/>
              <a:buChar char="•"/>
            </a:pPr>
            <a:r>
              <a:rPr lang="en-US" dirty="0"/>
              <a:t>Patents—grant inventors the right to stop others from manufacturing, using, or selling their inventions.</a:t>
            </a:r>
          </a:p>
          <a:p>
            <a:pPr marL="342900" lvl="1" indent="-171450">
              <a:spcBef>
                <a:spcPts val="0"/>
              </a:spcBef>
              <a:buFont typeface="Arial" panose="020B0604020202020204" pitchFamily="34" charset="0"/>
              <a:buChar char="•"/>
            </a:pPr>
            <a:r>
              <a:rPr lang="en-US" dirty="0"/>
              <a:t>Trademarks—a word, phrase, symbol, or design—or a combination of these—that uniquely identifies and differentiates the goods of one party from those of another.</a:t>
            </a:r>
          </a:p>
          <a:p>
            <a:pPr marL="342900" lvl="1" indent="-171450">
              <a:spcBef>
                <a:spcPts val="0"/>
              </a:spcBef>
              <a:buFont typeface="Arial" panose="020B0604020202020204" pitchFamily="34" charset="0"/>
              <a:buChar char="•"/>
            </a:pPr>
            <a:r>
              <a:rPr lang="en-US" dirty="0"/>
              <a:t>Service marks—the same as a trademark, but it applies to a service as opposed to a product.</a:t>
            </a:r>
          </a:p>
          <a:p>
            <a:pPr marL="342900" lvl="1" indent="-171450">
              <a:spcBef>
                <a:spcPts val="0"/>
              </a:spcBef>
              <a:buFont typeface="Arial" panose="020B0604020202020204" pitchFamily="34" charset="0"/>
              <a:buChar char="•"/>
            </a:pPr>
            <a:r>
              <a:rPr lang="en-US" dirty="0"/>
              <a:t>Trade dress—applies to the visual appearance of a product or its packaging.</a:t>
            </a:r>
          </a:p>
        </p:txBody>
      </p:sp>
    </p:spTree>
    <p:extLst>
      <p:ext uri="{BB962C8B-B14F-4D97-AF65-F5344CB8AC3E}">
        <p14:creationId xmlns:p14="http://schemas.microsoft.com/office/powerpoint/2010/main" val="1361174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18</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Copyrights</a:t>
            </a:r>
            <a:r>
              <a:rPr lang="en-US" baseline="0" dirty="0"/>
              <a:t> b</a:t>
            </a:r>
            <a:r>
              <a:rPr lang="en-US" dirty="0"/>
              <a:t>egin when works are created and fixed into a digital or physical form.</a:t>
            </a:r>
          </a:p>
          <a:p>
            <a:pPr marL="171450" indent="-171450">
              <a:spcBef>
                <a:spcPts val="0"/>
              </a:spcBef>
              <a:buFont typeface="Arial" panose="020B0604020202020204" pitchFamily="34" charset="0"/>
              <a:buChar char="•"/>
            </a:pPr>
            <a:r>
              <a:rPr lang="en-US" dirty="0"/>
              <a:t>Rights of a copyright holder are shown</a:t>
            </a:r>
            <a:r>
              <a:rPr lang="en-US" baseline="0" dirty="0"/>
              <a:t> in Figure 8.17.</a:t>
            </a:r>
            <a:endParaRPr lang="en-US" dirty="0"/>
          </a:p>
          <a:p>
            <a:pPr marL="171450" indent="-171450">
              <a:spcBef>
                <a:spcPts val="0"/>
              </a:spcBef>
              <a:buFont typeface="Arial" panose="020B0604020202020204" pitchFamily="34" charset="0"/>
              <a:buChar char="•"/>
            </a:pPr>
            <a:r>
              <a:rPr lang="en-US" dirty="0"/>
              <a:t>Works</a:t>
            </a:r>
            <a:r>
              <a:rPr lang="en-US" baseline="0" dirty="0"/>
              <a:t> are considered in the </a:t>
            </a:r>
            <a:r>
              <a:rPr lang="en-US" dirty="0"/>
              <a:t>Public Domain</a:t>
            </a:r>
            <a:r>
              <a:rPr lang="en-US" baseline="0" dirty="0"/>
              <a:t> if they have no </a:t>
            </a:r>
            <a:r>
              <a:rPr lang="en-US" dirty="0"/>
              <a:t>copyright protection.</a:t>
            </a:r>
          </a:p>
          <a:p>
            <a:pPr marL="171450" indent="-171450">
              <a:spcBef>
                <a:spcPts val="0"/>
              </a:spcBef>
              <a:buFont typeface="Arial" panose="020B0604020202020204" pitchFamily="34" charset="0"/>
              <a:buChar char="•"/>
            </a:pPr>
            <a:r>
              <a:rPr lang="en-US" dirty="0"/>
              <a:t>Copyleft are plans which</a:t>
            </a:r>
            <a:r>
              <a:rPr lang="en-US" baseline="0" dirty="0"/>
              <a:t> </a:t>
            </a:r>
            <a:r>
              <a:rPr lang="en-US" dirty="0"/>
              <a:t>enable copyright holders to grant certain rights to the work.</a:t>
            </a:r>
          </a:p>
        </p:txBody>
      </p:sp>
    </p:spTree>
    <p:extLst>
      <p:ext uri="{BB962C8B-B14F-4D97-AF65-F5344CB8AC3E}">
        <p14:creationId xmlns:p14="http://schemas.microsoft.com/office/powerpoint/2010/main" val="308665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19</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Copyright infringement happens when violations of the holder’s rights occur.</a:t>
            </a:r>
          </a:p>
          <a:p>
            <a:pPr marL="171450" indent="-171450">
              <a:spcBef>
                <a:spcPts val="0"/>
              </a:spcBef>
              <a:buFont typeface="Arial" panose="020B0604020202020204" pitchFamily="34" charset="0"/>
              <a:buChar char="•"/>
            </a:pPr>
            <a:r>
              <a:rPr lang="en-US" dirty="0"/>
              <a:t>Music and video violations cause a significant loss of revenue.</a:t>
            </a:r>
          </a:p>
          <a:p>
            <a:pPr marL="171450" indent="-171450">
              <a:spcBef>
                <a:spcPts val="0"/>
              </a:spcBef>
              <a:buFont typeface="Arial" panose="020B0604020202020204" pitchFamily="34" charset="0"/>
              <a:buChar char="•"/>
            </a:pPr>
            <a:r>
              <a:rPr lang="en-US" dirty="0"/>
              <a:t>Software piracy is illegally using copyrighted software.</a:t>
            </a:r>
          </a:p>
          <a:p>
            <a:pPr marL="171450" indent="-171450">
              <a:spcBef>
                <a:spcPts val="0"/>
              </a:spcBef>
              <a:buFont typeface="Arial" panose="020B0604020202020204" pitchFamily="34" charset="0"/>
              <a:buChar char="•"/>
            </a:pPr>
            <a:r>
              <a:rPr lang="en-US" dirty="0"/>
              <a:t>Photos should be considered copyrighted.</a:t>
            </a:r>
          </a:p>
          <a:p>
            <a:pPr marL="171450" indent="-171450">
              <a:spcBef>
                <a:spcPts val="0"/>
              </a:spcBef>
              <a:buFont typeface="Arial" panose="020B0604020202020204" pitchFamily="34" charset="0"/>
              <a:buChar char="•"/>
            </a:pPr>
            <a:r>
              <a:rPr lang="en-US" dirty="0"/>
              <a:t>Fair use provides a way for people to use portions of a copyrighted work.</a:t>
            </a:r>
          </a:p>
        </p:txBody>
      </p:sp>
    </p:spTree>
    <p:extLst>
      <p:ext uri="{BB962C8B-B14F-4D97-AF65-F5344CB8AC3E}">
        <p14:creationId xmlns:p14="http://schemas.microsoft.com/office/powerpoint/2010/main" val="42942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20</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marR="0" lvl="0" indent="-171450" algn="l" defTabSz="914400" rtl="0" eaLnBrk="1" fontAlgn="auto" latinLnBrk="0" hangingPunct="1">
              <a:buClrTx/>
              <a:buSzTx/>
              <a:buFont typeface="Arial" panose="020B0604020202020204" pitchFamily="34" charset="0"/>
              <a:buChar char="•"/>
              <a:tabLst/>
              <a:defRPr/>
            </a:pPr>
            <a:r>
              <a:rPr lang="en-US" dirty="0"/>
              <a:t>Plagiarism is the act of copying text or ideas from someone else and claiming them as your own.</a:t>
            </a:r>
          </a:p>
          <a:p>
            <a:pPr marL="171450" indent="-171450">
              <a:buFont typeface="Arial" panose="020B0604020202020204" pitchFamily="34" charset="0"/>
              <a:buChar char="•"/>
            </a:pPr>
            <a:r>
              <a:rPr lang="en-US" sz="1200" b="0" i="0" u="none" strike="noStrike" kern="1200" baseline="0" dirty="0">
                <a:latin typeface="+mn-lt"/>
                <a:ea typeface="+mn-ea"/>
                <a:cs typeface="+mn-cs"/>
              </a:rPr>
              <a:t>Plagiarism is usually considered an academic offense of dishonesty and isn’t punishable under U.S. civil law.</a:t>
            </a:r>
          </a:p>
          <a:p>
            <a:pPr marL="171450" marR="0" lvl="0" indent="-171450" algn="l" defTabSz="914400" rtl="0" eaLnBrk="1" fontAlgn="auto" latinLnBrk="0" hangingPunct="1">
              <a:buClrTx/>
              <a:buSzTx/>
              <a:buFont typeface="Arial" panose="020B0604020202020204" pitchFamily="34" charset="0"/>
              <a:buChar char="•"/>
              <a:tabLst/>
              <a:defRPr/>
            </a:pPr>
            <a:r>
              <a:rPr lang="en-US" dirty="0"/>
              <a:t>Cite the source if there is any doubt.</a:t>
            </a:r>
          </a:p>
        </p:txBody>
      </p:sp>
    </p:spTree>
    <p:extLst>
      <p:ext uri="{BB962C8B-B14F-4D97-AF65-F5344CB8AC3E}">
        <p14:creationId xmlns:p14="http://schemas.microsoft.com/office/powerpoint/2010/main" val="2164217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21</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A hoax is anything designed to deceive another person.</a:t>
            </a:r>
          </a:p>
          <a:p>
            <a:pPr marL="171450" indent="-171450">
              <a:spcBef>
                <a:spcPts val="0"/>
              </a:spcBef>
              <a:buFont typeface="Arial" panose="020B0604020202020204" pitchFamily="34" charset="0"/>
              <a:buChar char="•"/>
            </a:pPr>
            <a:r>
              <a:rPr lang="en-US" dirty="0"/>
              <a:t>Urban legends are incorporated into society as true events even though they are false.</a:t>
            </a:r>
          </a:p>
          <a:p>
            <a:pPr marL="171450" indent="-171450">
              <a:spcBef>
                <a:spcPts val="0"/>
              </a:spcBef>
              <a:buFont typeface="Arial" panose="020B0604020202020204" pitchFamily="34" charset="0"/>
              <a:buChar char="•"/>
            </a:pPr>
            <a:r>
              <a:rPr lang="en-US" dirty="0"/>
              <a:t>Can check out Urban legends at Snopes or Hoax-Slayer.</a:t>
            </a:r>
          </a:p>
          <a:p>
            <a:pPr marL="171450" marR="0" lvl="0" indent="-171450" algn="l" defTabSz="914400" rtl="0" eaLnBrk="1" fontAlgn="auto" latinLnBrk="0" hangingPunct="1">
              <a:lnSpc>
                <a:spcPct val="100000"/>
              </a:lnSpc>
              <a:spcBef>
                <a:spcPts val="0"/>
              </a:spcBef>
              <a:buClrTx/>
              <a:buSzTx/>
              <a:buFont typeface="Arial" panose="020B0604020202020204" pitchFamily="34" charset="0"/>
              <a:buChar char="•"/>
              <a:tabLst/>
              <a:defRPr/>
            </a:pPr>
            <a:r>
              <a:rPr lang="en-US" dirty="0"/>
              <a:t>Digital manipulation involves altering media from the way they were originally seen.</a:t>
            </a:r>
          </a:p>
        </p:txBody>
      </p:sp>
    </p:spTree>
    <p:extLst>
      <p:ext uri="{BB962C8B-B14F-4D97-AF65-F5344CB8AC3E}">
        <p14:creationId xmlns:p14="http://schemas.microsoft.com/office/powerpoint/2010/main" val="3307229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22</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Your online reputation is</a:t>
            </a:r>
            <a:r>
              <a:rPr lang="en-US" baseline="0" dirty="0"/>
              <a:t> </a:t>
            </a:r>
            <a:r>
              <a:rPr lang="en-US" dirty="0"/>
              <a:t>the information available about you in cyberspace.</a:t>
            </a:r>
          </a:p>
          <a:p>
            <a:pPr marL="171450" indent="-171450">
              <a:spcBef>
                <a:spcPts val="0"/>
              </a:spcBef>
              <a:buFont typeface="Arial" panose="020B0604020202020204" pitchFamily="34" charset="0"/>
              <a:buChar char="•"/>
            </a:pPr>
            <a:r>
              <a:rPr lang="en-US" dirty="0"/>
              <a:t>Persistence of information means that facts about you might never disappear</a:t>
            </a:r>
            <a:r>
              <a:rPr lang="en-US" baseline="0" dirty="0"/>
              <a:t> from the Internet.</a:t>
            </a:r>
            <a:endParaRPr lang="en-US" dirty="0"/>
          </a:p>
          <a:p>
            <a:pPr marL="171450" indent="-171450">
              <a:spcBef>
                <a:spcPts val="0"/>
              </a:spcBef>
              <a:buFont typeface="Arial" panose="020B0604020202020204" pitchFamily="34" charset="0"/>
              <a:buChar char="•"/>
            </a:pPr>
            <a:r>
              <a:rPr lang="en-US" dirty="0"/>
              <a:t>Ways to protect your online reputation</a:t>
            </a:r>
            <a:r>
              <a:rPr lang="en-US" baseline="0" dirty="0"/>
              <a:t> include:</a:t>
            </a:r>
            <a:endParaRPr lang="en-US" dirty="0"/>
          </a:p>
          <a:p>
            <a:pPr marL="342900" lvl="1" indent="-171450">
              <a:spcBef>
                <a:spcPts val="0"/>
              </a:spcBef>
              <a:buFont typeface="Arial" panose="020B0604020202020204" pitchFamily="34" charset="0"/>
              <a:buChar char="•"/>
            </a:pPr>
            <a:r>
              <a:rPr lang="en-US" dirty="0"/>
              <a:t>Improve and update your personal profiles.</a:t>
            </a:r>
          </a:p>
          <a:p>
            <a:pPr marL="342900" lvl="1" indent="-171450">
              <a:spcBef>
                <a:spcPts val="0"/>
              </a:spcBef>
              <a:buFont typeface="Arial" panose="020B0604020202020204" pitchFamily="34" charset="0"/>
              <a:buChar char="•"/>
            </a:pPr>
            <a:r>
              <a:rPr lang="en-US" dirty="0"/>
              <a:t>Create content on relevant sites.</a:t>
            </a:r>
          </a:p>
          <a:p>
            <a:pPr marL="342900" lvl="1" indent="-171450">
              <a:spcBef>
                <a:spcPts val="0"/>
              </a:spcBef>
              <a:buFont typeface="Arial" panose="020B0604020202020204" pitchFamily="34" charset="0"/>
              <a:buChar char="•"/>
            </a:pPr>
            <a:r>
              <a:rPr lang="en-US" dirty="0"/>
              <a:t>Post frequently.</a:t>
            </a:r>
          </a:p>
          <a:p>
            <a:pPr marL="342900" lvl="1" indent="-171450">
              <a:spcBef>
                <a:spcPts val="0"/>
              </a:spcBef>
              <a:buFont typeface="Arial" panose="020B0604020202020204" pitchFamily="34" charset="0"/>
              <a:buChar char="•"/>
            </a:pPr>
            <a:r>
              <a:rPr lang="en-US" dirty="0"/>
              <a:t>Be vigilant.</a:t>
            </a:r>
          </a:p>
        </p:txBody>
      </p:sp>
    </p:spTree>
    <p:extLst>
      <p:ext uri="{BB962C8B-B14F-4D97-AF65-F5344CB8AC3E}">
        <p14:creationId xmlns:p14="http://schemas.microsoft.com/office/powerpoint/2010/main" val="701905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03843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49039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77555FE-D017-429D-9C2D-EC034D3034EE}" type="slidenum">
              <a:rPr lang="en-US" smtClean="0"/>
              <a:pPr/>
              <a:t>5</a:t>
            </a:fld>
            <a:endParaRPr lang="en-US"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convergence, the use of a single unifying device to handle media, Internet, entertainment, and telephone needs, is exemplified in the range of devices now on the market. You see digital convergence in the evolution of smartphones, which now let you do just about anything a computer can do.</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The Internet of Things (IoT) includes networking common household items, like refrigerators.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Digital Living Network Alliance is an organization working to standardize different kinds of appliances and network devices used in our homes.</a:t>
            </a:r>
          </a:p>
        </p:txBody>
      </p:sp>
    </p:spTree>
    <p:extLst>
      <p:ext uri="{BB962C8B-B14F-4D97-AF65-F5344CB8AC3E}">
        <p14:creationId xmlns:p14="http://schemas.microsoft.com/office/powerpoint/2010/main" val="312256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Any kind of information can be digitized.</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Digital formats describe signals as long strings of numbers. This gives us a way to describe sound and light waves so that sounds and images can be reproduced perfectly.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sequence of numbers can express complicated analog shapes with analog-to-digital conversion. The incoming analog signal is measured many times each second. The series of numbers produced by the analog-to-digital conversion process gives the digital form of the wave.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212416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Electronic Text is textual information which has been captured digitally.</a:t>
            </a:r>
          </a:p>
          <a:p>
            <a:pPr marL="171450" indent="-171450">
              <a:spcBef>
                <a:spcPts val="0"/>
              </a:spcBef>
              <a:buFont typeface="Arial" panose="020B0604020202020204" pitchFamily="34" charset="0"/>
              <a:buChar char="•"/>
            </a:pPr>
            <a:r>
              <a:rPr lang="en-US" dirty="0"/>
              <a:t>E-readers are devices that display e-text and have supporting tools.</a:t>
            </a:r>
          </a:p>
          <a:p>
            <a:pPr marL="171450" indent="-171450">
              <a:spcBef>
                <a:spcPts val="0"/>
              </a:spcBef>
              <a:buFont typeface="Arial" panose="020B0604020202020204" pitchFamily="34" charset="0"/>
              <a:buChar char="•"/>
            </a:pPr>
            <a:r>
              <a:rPr lang="en-US" dirty="0"/>
              <a:t>The allure of digital publishing is the ease of distribution.</a:t>
            </a:r>
          </a:p>
          <a:p>
            <a:pPr marL="171450" indent="-171450">
              <a:spcBef>
                <a:spcPts val="0"/>
              </a:spcBef>
              <a:buFont typeface="Arial" panose="020B0604020202020204" pitchFamily="34" charset="0"/>
              <a:buChar char="•"/>
            </a:pPr>
            <a:r>
              <a:rPr lang="en-US" dirty="0"/>
              <a:t>Electronic Ink (E ink) is a sharp grayscale representation of text.</a:t>
            </a:r>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994809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free software versions of the Kindle and the NOOK that run on either PC or Apple computers. You can download texts and read them as a PDF file or by using browser add-ons.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formats for publishing vary.</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Amazon sells the Kindle.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Barnes and Noble sells the NOOK.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Project Gutenberg is a repository site with a collection of 42,000 free books.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Self-publishing is much easier in the age of digital texts.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347246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To record digital music, the sound waves need to be turned into a string of digital information through the analog-to-digital converter.</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The sampling rate specifies the number of times the analog wave is measured each second.</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There are several file formats used to store digital music and video including: MP3, AAC, WMA, DivX, MPEG-4 , WMV, and XviD. All file formats compete on sound and video quality and compression, which relates to how small the file can be and still provide high-quality playback.</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Ripping is the process of converting a song from a CD to a digital MP3 file.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move large volumes of data between your computer and music device, you can connect the devices using a USB port. Cloud services automatically push music to your mobile device.</a:t>
            </a:r>
            <a:endParaRPr lang="en-US" sz="1200" b="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dirty="0"/>
          </a:p>
        </p:txBody>
      </p:sp>
    </p:spTree>
    <p:extLst>
      <p:ext uri="{BB962C8B-B14F-4D97-AF65-F5344CB8AC3E}">
        <p14:creationId xmlns:p14="http://schemas.microsoft.com/office/powerpoint/2010/main" val="3991654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6/8/19</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6/8/19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6/8/19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6/8/19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6/8/19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6/8/19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6/8/19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6/8/19</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6/8/19</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6/8/19</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6/8/19</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6/8/19</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6/8/19</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6/8/19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6/8/19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6/8/19</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6" r:id="rId2"/>
    <p:sldLayoutId id="2147483667" r:id="rId3"/>
    <p:sldLayoutId id="2147483668" r:id="rId4"/>
    <p:sldLayoutId id="2147483669" r:id="rId5"/>
    <p:sldLayoutId id="2147483670" r:id="rId6"/>
    <p:sldLayoutId id="2147483672" r:id="rId7"/>
    <p:sldLayoutId id="2147483657" r:id="rId8"/>
    <p:sldLayoutId id="2147483656" r:id="rId9"/>
    <p:sldLayoutId id="2147483650" r:id="rId10"/>
    <p:sldLayoutId id="2147483659" r:id="rId11"/>
    <p:sldLayoutId id="2147483658" r:id="rId12"/>
    <p:sldLayoutId id="2147483660" r:id="rId13"/>
    <p:sldLayoutId id="2147483654" r:id="rId14"/>
    <p:sldLayoutId id="2147483655" r:id="rId1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8</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Managing a Digital Lifestyle: Media and Ethics</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a:t>
            </a:r>
            <a:r>
              <a:rPr lang="en-US" dirty="0"/>
              <a:t>Music</a:t>
            </a:r>
            <a:br>
              <a:rPr lang="en-US" dirty="0">
                <a:effectLst/>
              </a:rPr>
            </a:br>
            <a:r>
              <a:rPr lang="en-US" sz="3200" dirty="0"/>
              <a:t>Distributing Digital Music</a:t>
            </a:r>
            <a:br>
              <a:rPr lang="en-US" sz="3200" dirty="0"/>
            </a:br>
            <a:r>
              <a:rPr lang="en-US" sz="2000" dirty="0"/>
              <a:t>(Objective 8.6)</a:t>
            </a:r>
            <a:endParaRPr lang="en-US" sz="3000" dirty="0"/>
          </a:p>
        </p:txBody>
      </p:sp>
      <p:sp>
        <p:nvSpPr>
          <p:cNvPr id="3" name="Content Placeholder 2"/>
          <p:cNvSpPr>
            <a:spLocks noGrp="1"/>
          </p:cNvSpPr>
          <p:nvPr>
            <p:ph idx="1"/>
          </p:nvPr>
        </p:nvSpPr>
        <p:spPr>
          <a:xfrm>
            <a:off x="457200" y="1600200"/>
            <a:ext cx="8382000" cy="4800600"/>
          </a:xfrm>
        </p:spPr>
        <p:txBody>
          <a:bodyPr>
            <a:normAutofit lnSpcReduction="10000"/>
          </a:bodyPr>
          <a:lstStyle/>
          <a:p>
            <a:pPr>
              <a:spcAft>
                <a:spcPts val="900"/>
              </a:spcAft>
              <a:defRPr/>
            </a:pPr>
            <a:r>
              <a:rPr lang="en-US" dirty="0"/>
              <a:t>Options for Listening to Digital Music</a:t>
            </a:r>
          </a:p>
          <a:p>
            <a:pPr lvl="1">
              <a:spcBef>
                <a:spcPts val="0"/>
              </a:spcBef>
              <a:spcAft>
                <a:spcPts val="900"/>
              </a:spcAft>
            </a:pPr>
            <a:r>
              <a:rPr lang="en-US" dirty="0"/>
              <a:t>Port or dock on an audio receiver</a:t>
            </a:r>
          </a:p>
          <a:p>
            <a:pPr lvl="1">
              <a:spcBef>
                <a:spcPts val="0"/>
              </a:spcBef>
              <a:spcAft>
                <a:spcPts val="900"/>
              </a:spcAft>
            </a:pPr>
            <a:r>
              <a:rPr lang="en-US" dirty="0"/>
              <a:t>Networked audio/video receivers</a:t>
            </a:r>
          </a:p>
          <a:p>
            <a:pPr lvl="1">
              <a:spcBef>
                <a:spcPts val="0"/>
              </a:spcBef>
              <a:spcAft>
                <a:spcPts val="900"/>
              </a:spcAft>
            </a:pPr>
            <a:r>
              <a:rPr lang="en-US" dirty="0"/>
              <a:t>New cars are equipped with an auxiliary input</a:t>
            </a:r>
          </a:p>
          <a:p>
            <a:pPr lvl="1">
              <a:spcBef>
                <a:spcPts val="0"/>
              </a:spcBef>
              <a:spcAft>
                <a:spcPts val="900"/>
              </a:spcAft>
            </a:pPr>
            <a:r>
              <a:rPr lang="en-US" dirty="0"/>
              <a:t>Systems like Sonos can mate wirelessly with a mobile device</a:t>
            </a:r>
          </a:p>
          <a:p>
            <a:pPr>
              <a:spcAft>
                <a:spcPts val="900"/>
              </a:spcAft>
              <a:defRPr/>
            </a:pPr>
            <a:r>
              <a:rPr lang="en-US" dirty="0"/>
              <a:t>Digital Rights Management (DRM)</a:t>
            </a:r>
          </a:p>
          <a:p>
            <a:pPr lvl="1">
              <a:spcBef>
                <a:spcPts val="0"/>
              </a:spcBef>
              <a:spcAft>
                <a:spcPts val="900"/>
              </a:spcAft>
            </a:pPr>
            <a:r>
              <a:rPr lang="en-US" dirty="0"/>
              <a:t>System of access that allows only limited use of material that’s been legally purchased</a:t>
            </a:r>
          </a:p>
        </p:txBody>
      </p:sp>
      <p:pic>
        <p:nvPicPr>
          <p:cNvPr id="6" name="Picture 5" descr="a photograph of a networked audio receiver.">
            <a:extLst>
              <a:ext uri="{FF2B5EF4-FFF2-40B4-BE49-F238E27FC236}">
                <a16:creationId xmlns:a16="http://schemas.microsoft.com/office/drawing/2014/main" id="{7F633BD6-222D-4F47-90EF-71523DBE88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2146808"/>
            <a:ext cx="1362028" cy="1038352"/>
          </a:xfrm>
          <a:prstGeom prst="rect">
            <a:avLst/>
          </a:prstGeom>
        </p:spPr>
      </p:pic>
    </p:spTree>
    <p:extLst>
      <p:ext uri="{BB962C8B-B14F-4D97-AF65-F5344CB8AC3E}">
        <p14:creationId xmlns:p14="http://schemas.microsoft.com/office/powerpoint/2010/main" val="114246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Photography (1 of 3)</a:t>
            </a:r>
            <a:br>
              <a:rPr lang="en-US" sz="3200" dirty="0"/>
            </a:br>
            <a:r>
              <a:rPr lang="en-US" sz="2000" dirty="0"/>
              <a:t>(Objective 8.7)</a:t>
            </a:r>
            <a:endParaRPr lang="en-US" sz="3000" dirty="0"/>
          </a:p>
        </p:txBody>
      </p:sp>
      <p:sp>
        <p:nvSpPr>
          <p:cNvPr id="3" name="Content Placeholder 2"/>
          <p:cNvSpPr>
            <a:spLocks noGrp="1"/>
          </p:cNvSpPr>
          <p:nvPr>
            <p:ph idx="1"/>
          </p:nvPr>
        </p:nvSpPr>
        <p:spPr>
          <a:xfrm>
            <a:off x="457200" y="1590152"/>
            <a:ext cx="7696200" cy="5115448"/>
          </a:xfrm>
        </p:spPr>
        <p:txBody>
          <a:bodyPr>
            <a:normAutofit lnSpcReduction="10000"/>
          </a:bodyPr>
          <a:lstStyle/>
          <a:p>
            <a:pPr>
              <a:spcAft>
                <a:spcPts val="400"/>
              </a:spcAft>
              <a:defRPr/>
            </a:pPr>
            <a:r>
              <a:rPr lang="en-US" dirty="0"/>
              <a:t>Digital cameras </a:t>
            </a:r>
          </a:p>
          <a:p>
            <a:pPr lvl="1">
              <a:spcBef>
                <a:spcPts val="0"/>
              </a:spcBef>
              <a:spcAft>
                <a:spcPts val="400"/>
              </a:spcAft>
            </a:pPr>
            <a:r>
              <a:rPr lang="en-US" dirty="0"/>
              <a:t>Capture images and video</a:t>
            </a:r>
          </a:p>
          <a:p>
            <a:pPr lvl="1">
              <a:spcBef>
                <a:spcPts val="0"/>
              </a:spcBef>
              <a:spcAft>
                <a:spcPts val="400"/>
              </a:spcAft>
            </a:pPr>
            <a:r>
              <a:rPr lang="en-US" dirty="0"/>
              <a:t>Convert to digital data</a:t>
            </a:r>
          </a:p>
          <a:p>
            <a:pPr>
              <a:spcAft>
                <a:spcPts val="400"/>
              </a:spcAft>
              <a:defRPr/>
            </a:pPr>
            <a:r>
              <a:rPr lang="en-US" dirty="0"/>
              <a:t>Factors that determine</a:t>
            </a:r>
            <a:br>
              <a:rPr lang="en-US" dirty="0"/>
            </a:br>
            <a:r>
              <a:rPr lang="en-US" dirty="0"/>
              <a:t>image quality</a:t>
            </a:r>
          </a:p>
          <a:p>
            <a:pPr lvl="1">
              <a:spcBef>
                <a:spcPts val="0"/>
              </a:spcBef>
              <a:spcAft>
                <a:spcPts val="400"/>
              </a:spcAft>
            </a:pPr>
            <a:r>
              <a:rPr lang="en-US" dirty="0"/>
              <a:t>Quality of lenses</a:t>
            </a:r>
          </a:p>
          <a:p>
            <a:pPr lvl="1">
              <a:spcBef>
                <a:spcPts val="0"/>
              </a:spcBef>
              <a:spcAft>
                <a:spcPts val="400"/>
              </a:spcAft>
            </a:pPr>
            <a:r>
              <a:rPr lang="en-US" dirty="0"/>
              <a:t>Image sensor size</a:t>
            </a:r>
          </a:p>
          <a:p>
            <a:pPr lvl="1">
              <a:spcBef>
                <a:spcPts val="0"/>
              </a:spcBef>
              <a:spcAft>
                <a:spcPts val="400"/>
              </a:spcAft>
            </a:pPr>
            <a:r>
              <a:rPr lang="en-US" dirty="0"/>
              <a:t>File format and compression used</a:t>
            </a:r>
          </a:p>
          <a:p>
            <a:pPr lvl="1">
              <a:spcBef>
                <a:spcPts val="0"/>
              </a:spcBef>
              <a:spcAft>
                <a:spcPts val="400"/>
              </a:spcAft>
            </a:pPr>
            <a:r>
              <a:rPr lang="en-US" dirty="0"/>
              <a:t>Color management software</a:t>
            </a:r>
          </a:p>
          <a:p>
            <a:pPr lvl="1">
              <a:spcBef>
                <a:spcPts val="0"/>
              </a:spcBef>
              <a:spcAft>
                <a:spcPts val="400"/>
              </a:spcAft>
            </a:pPr>
            <a:r>
              <a:rPr lang="en-US" dirty="0"/>
              <a:t>Camera's resolution</a:t>
            </a:r>
            <a:endParaRPr lang="en-US" sz="1050" dirty="0"/>
          </a:p>
        </p:txBody>
      </p:sp>
      <p:pic>
        <p:nvPicPr>
          <p:cNvPr id="6" name="Picture 5" descr="A photograph of 5 auto focus lenses. ">
            <a:extLst>
              <a:ext uri="{FF2B5EF4-FFF2-40B4-BE49-F238E27FC236}">
                <a16:creationId xmlns:a16="http://schemas.microsoft.com/office/drawing/2014/main" id="{3AAFD945-863A-490A-A733-0C7B3C73C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514600"/>
            <a:ext cx="3944112" cy="2515207"/>
          </a:xfrm>
          <a:prstGeom prst="rect">
            <a:avLst/>
          </a:prstGeom>
        </p:spPr>
      </p:pic>
    </p:spTree>
    <p:extLst>
      <p:ext uri="{BB962C8B-B14F-4D97-AF65-F5344CB8AC3E}">
        <p14:creationId xmlns:p14="http://schemas.microsoft.com/office/powerpoint/2010/main" val="158674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Photography (2 of 3)</a:t>
            </a:r>
            <a:br>
              <a:rPr lang="en-US" sz="3200" dirty="0"/>
            </a:br>
            <a:r>
              <a:rPr lang="en-US" sz="2000" dirty="0"/>
              <a:t>(Objective 8.7)</a:t>
            </a:r>
            <a:endParaRPr lang="en-US" sz="3000" dirty="0"/>
          </a:p>
        </p:txBody>
      </p:sp>
      <p:sp>
        <p:nvSpPr>
          <p:cNvPr id="3" name="Content Placeholder 2"/>
          <p:cNvSpPr>
            <a:spLocks noGrp="1"/>
          </p:cNvSpPr>
          <p:nvPr>
            <p:ph idx="1"/>
          </p:nvPr>
        </p:nvSpPr>
        <p:spPr>
          <a:xfrm>
            <a:off x="457200" y="1590152"/>
            <a:ext cx="8458200" cy="5267848"/>
          </a:xfrm>
        </p:spPr>
        <p:txBody>
          <a:bodyPr>
            <a:normAutofit fontScale="92500"/>
          </a:bodyPr>
          <a:lstStyle/>
          <a:p>
            <a:pPr>
              <a:spcAft>
                <a:spcPts val="1000"/>
              </a:spcAft>
              <a:defRPr/>
            </a:pPr>
            <a:r>
              <a:rPr lang="en-US" dirty="0"/>
              <a:t>Resolution</a:t>
            </a:r>
          </a:p>
          <a:p>
            <a:pPr lvl="1">
              <a:spcBef>
                <a:spcPts val="0"/>
              </a:spcBef>
              <a:spcAft>
                <a:spcPts val="1000"/>
              </a:spcAft>
            </a:pPr>
            <a:r>
              <a:rPr lang="en-US" dirty="0"/>
              <a:t>Number of data points captured for each image</a:t>
            </a:r>
          </a:p>
          <a:p>
            <a:pPr>
              <a:spcAft>
                <a:spcPts val="1000"/>
              </a:spcAft>
              <a:defRPr/>
            </a:pPr>
            <a:r>
              <a:rPr lang="en-US" dirty="0"/>
              <a:t>Pixel</a:t>
            </a:r>
          </a:p>
          <a:p>
            <a:pPr lvl="1">
              <a:spcBef>
                <a:spcPts val="0"/>
              </a:spcBef>
              <a:spcAft>
                <a:spcPts val="1000"/>
              </a:spcAft>
            </a:pPr>
            <a:r>
              <a:rPr lang="en-US" dirty="0"/>
              <a:t>Picture element is a single dot in a digital image</a:t>
            </a:r>
          </a:p>
          <a:p>
            <a:pPr>
              <a:spcAft>
                <a:spcPts val="1000"/>
              </a:spcAft>
              <a:defRPr/>
            </a:pPr>
            <a:r>
              <a:rPr lang="en-US" dirty="0"/>
              <a:t>File Formats</a:t>
            </a:r>
          </a:p>
          <a:p>
            <a:pPr lvl="1">
              <a:spcBef>
                <a:spcPts val="0"/>
              </a:spcBef>
              <a:spcAft>
                <a:spcPts val="1000"/>
              </a:spcAft>
            </a:pPr>
            <a:r>
              <a:rPr lang="en-US" dirty="0"/>
              <a:t>RAW </a:t>
            </a:r>
            <a:r>
              <a:rPr lang="en-US"/>
              <a:t>files record </a:t>
            </a:r>
            <a:r>
              <a:rPr lang="en-US" dirty="0"/>
              <a:t>all the original image information</a:t>
            </a:r>
          </a:p>
          <a:p>
            <a:pPr lvl="1">
              <a:spcBef>
                <a:spcPts val="0"/>
              </a:spcBef>
              <a:spcAft>
                <a:spcPts val="1000"/>
              </a:spcAft>
            </a:pPr>
            <a:r>
              <a:rPr lang="en-US" dirty="0"/>
              <a:t>JPEG files can be compressed to varying degrees</a:t>
            </a:r>
          </a:p>
        </p:txBody>
      </p:sp>
    </p:spTree>
    <p:extLst>
      <p:ext uri="{BB962C8B-B14F-4D97-AF65-F5344CB8AC3E}">
        <p14:creationId xmlns:p14="http://schemas.microsoft.com/office/powerpoint/2010/main" val="215083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Photography (3 of 3)</a:t>
            </a:r>
            <a:br>
              <a:rPr lang="en-US" sz="3200" dirty="0"/>
            </a:br>
            <a:r>
              <a:rPr lang="en-US" sz="2000" dirty="0"/>
              <a:t>(Objective 8.7)</a:t>
            </a:r>
            <a:endParaRPr lang="en-US" sz="3000" dirty="0"/>
          </a:p>
        </p:txBody>
      </p:sp>
      <p:sp>
        <p:nvSpPr>
          <p:cNvPr id="3" name="Content Placeholder 2"/>
          <p:cNvSpPr>
            <a:spLocks noGrp="1"/>
          </p:cNvSpPr>
          <p:nvPr>
            <p:ph idx="1"/>
          </p:nvPr>
        </p:nvSpPr>
        <p:spPr>
          <a:xfrm>
            <a:off x="457200" y="1590152"/>
            <a:ext cx="8458200" cy="5267848"/>
          </a:xfrm>
        </p:spPr>
        <p:txBody>
          <a:bodyPr>
            <a:normAutofit/>
          </a:bodyPr>
          <a:lstStyle/>
          <a:p>
            <a:pPr>
              <a:spcAft>
                <a:spcPts val="1000"/>
              </a:spcAft>
              <a:defRPr/>
            </a:pPr>
            <a:r>
              <a:rPr lang="en-US" dirty="0"/>
              <a:t>Printing digital photos</a:t>
            </a:r>
          </a:p>
          <a:p>
            <a:pPr lvl="1">
              <a:spcBef>
                <a:spcPts val="0"/>
              </a:spcBef>
              <a:spcAft>
                <a:spcPts val="1000"/>
              </a:spcAft>
            </a:pPr>
            <a:r>
              <a:rPr lang="en-US" dirty="0"/>
              <a:t>Photo printer(inkjet printers)</a:t>
            </a:r>
          </a:p>
          <a:p>
            <a:pPr lvl="1">
              <a:spcBef>
                <a:spcPts val="0"/>
              </a:spcBef>
              <a:spcAft>
                <a:spcPts val="1000"/>
              </a:spcAft>
            </a:pPr>
            <a:r>
              <a:rPr lang="en-US" dirty="0"/>
              <a:t>Photo-printing service</a:t>
            </a:r>
          </a:p>
          <a:p>
            <a:pPr lvl="2">
              <a:spcBef>
                <a:spcPts val="0"/>
              </a:spcBef>
              <a:spcAft>
                <a:spcPts val="1000"/>
              </a:spcAft>
            </a:pPr>
            <a:r>
              <a:rPr lang="en-US" dirty="0"/>
              <a:t>Flickr</a:t>
            </a:r>
          </a:p>
          <a:p>
            <a:pPr lvl="2">
              <a:spcBef>
                <a:spcPts val="0"/>
              </a:spcBef>
              <a:spcAft>
                <a:spcPts val="1000"/>
              </a:spcAft>
            </a:pPr>
            <a:r>
              <a:rPr lang="en-US" dirty="0"/>
              <a:t>Shutterfly</a:t>
            </a:r>
          </a:p>
        </p:txBody>
      </p:sp>
    </p:spTree>
    <p:extLst>
      <p:ext uri="{BB962C8B-B14F-4D97-AF65-F5344CB8AC3E}">
        <p14:creationId xmlns:p14="http://schemas.microsoft.com/office/powerpoint/2010/main" val="254025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Video (1 of 2)</a:t>
            </a:r>
            <a:br>
              <a:rPr lang="en-US" sz="3200" dirty="0"/>
            </a:br>
            <a:r>
              <a:rPr lang="en-US" sz="2000" dirty="0"/>
              <a:t>(Objective 8.8)</a:t>
            </a:r>
            <a:endParaRPr lang="en-US" sz="3000" dirty="0"/>
          </a:p>
        </p:txBody>
      </p:sp>
      <p:sp>
        <p:nvSpPr>
          <p:cNvPr id="3" name="Content Placeholder 2"/>
          <p:cNvSpPr>
            <a:spLocks noGrp="1"/>
          </p:cNvSpPr>
          <p:nvPr>
            <p:ph idx="1"/>
          </p:nvPr>
        </p:nvSpPr>
        <p:spPr>
          <a:xfrm>
            <a:off x="457200" y="1590152"/>
            <a:ext cx="8458200" cy="5267848"/>
          </a:xfrm>
        </p:spPr>
        <p:txBody>
          <a:bodyPr>
            <a:normAutofit/>
          </a:bodyPr>
          <a:lstStyle/>
          <a:p>
            <a:pPr>
              <a:defRPr/>
            </a:pPr>
            <a:r>
              <a:rPr lang="en-US" dirty="0"/>
              <a:t>Sources of digital video content include:</a:t>
            </a:r>
          </a:p>
          <a:p>
            <a:pPr lvl="1">
              <a:spcBef>
                <a:spcPts val="0"/>
              </a:spcBef>
            </a:pPr>
            <a:r>
              <a:rPr lang="en-US" dirty="0"/>
              <a:t>Television</a:t>
            </a:r>
          </a:p>
          <a:p>
            <a:pPr lvl="1">
              <a:spcBef>
                <a:spcPts val="0"/>
              </a:spcBef>
            </a:pPr>
            <a:r>
              <a:rPr lang="en-US" dirty="0"/>
              <a:t>Internet (Vimeo, </a:t>
            </a:r>
            <a:r>
              <a:rPr lang="en-US" dirty="0" err="1"/>
              <a:t>Ustream</a:t>
            </a:r>
            <a:r>
              <a:rPr lang="en-US" dirty="0"/>
              <a:t>)</a:t>
            </a:r>
          </a:p>
          <a:p>
            <a:pPr lvl="1">
              <a:spcBef>
                <a:spcPts val="0"/>
              </a:spcBef>
            </a:pPr>
            <a:r>
              <a:rPr lang="en-US" dirty="0"/>
              <a:t>Pay services (iTunes, Netflix, Hulu, and Amazon)</a:t>
            </a:r>
          </a:p>
          <a:p>
            <a:pPr>
              <a:defRPr/>
            </a:pPr>
            <a:r>
              <a:rPr lang="en-US" dirty="0"/>
              <a:t>Digital camcorders or webcams allow recording of digital video</a:t>
            </a:r>
          </a:p>
          <a:p>
            <a:pPr>
              <a:defRPr/>
            </a:pPr>
            <a:r>
              <a:rPr lang="en-US" dirty="0"/>
              <a:t>Video-editing software allows editing of digital video</a:t>
            </a:r>
          </a:p>
        </p:txBody>
      </p:sp>
    </p:spTree>
    <p:extLst>
      <p:ext uri="{BB962C8B-B14F-4D97-AF65-F5344CB8AC3E}">
        <p14:creationId xmlns:p14="http://schemas.microsoft.com/office/powerpoint/2010/main" val="36164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Video (2 of 2)</a:t>
            </a:r>
            <a:br>
              <a:rPr lang="en-US" sz="3200" dirty="0"/>
            </a:br>
            <a:r>
              <a:rPr lang="en-US" sz="2000" dirty="0"/>
              <a:t>(Objective 8.8)</a:t>
            </a:r>
            <a:endParaRPr lang="en-US" sz="3000" dirty="0"/>
          </a:p>
        </p:txBody>
      </p:sp>
      <p:sp>
        <p:nvSpPr>
          <p:cNvPr id="3" name="Content Placeholder 2"/>
          <p:cNvSpPr>
            <a:spLocks noGrp="1"/>
          </p:cNvSpPr>
          <p:nvPr>
            <p:ph idx="1"/>
          </p:nvPr>
        </p:nvSpPr>
        <p:spPr>
          <a:xfrm>
            <a:off x="457200" y="1590152"/>
            <a:ext cx="8458200" cy="2677048"/>
          </a:xfrm>
        </p:spPr>
        <p:txBody>
          <a:bodyPr>
            <a:normAutofit/>
          </a:bodyPr>
          <a:lstStyle/>
          <a:p>
            <a:pPr>
              <a:spcAft>
                <a:spcPts val="600"/>
              </a:spcAft>
              <a:defRPr/>
            </a:pPr>
            <a:r>
              <a:rPr lang="en-US" dirty="0"/>
              <a:t>Codecs are rules for compressing audio and video</a:t>
            </a:r>
          </a:p>
          <a:p>
            <a:pPr>
              <a:spcAft>
                <a:spcPts val="600"/>
              </a:spcAft>
              <a:defRPr/>
            </a:pPr>
            <a:r>
              <a:rPr lang="en-US" dirty="0"/>
              <a:t>High Definition is a standard that guarantees a specific resolution and aspect ratio</a:t>
            </a:r>
          </a:p>
        </p:txBody>
      </p:sp>
      <p:pic>
        <p:nvPicPr>
          <p:cNvPr id="6" name="Picture 5" descr="A table shows the typical file formats for digital video.">
            <a:extLst>
              <a:ext uri="{FF2B5EF4-FFF2-40B4-BE49-F238E27FC236}">
                <a16:creationId xmlns:a16="http://schemas.microsoft.com/office/drawing/2014/main" id="{1ED0D39E-EB42-43D9-BCD9-EDF88CF05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9236" y="4114800"/>
            <a:ext cx="7352484" cy="2209800"/>
          </a:xfrm>
          <a:prstGeom prst="rect">
            <a:avLst/>
          </a:prstGeom>
        </p:spPr>
      </p:pic>
    </p:spTree>
    <p:extLst>
      <p:ext uri="{BB962C8B-B14F-4D97-AF65-F5344CB8AC3E}">
        <p14:creationId xmlns:p14="http://schemas.microsoft.com/office/powerpoint/2010/main" val="421008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
            <a:ext cx="8686800" cy="838200"/>
          </a:xfrm>
        </p:spPr>
        <p:txBody>
          <a:bodyPr>
            <a:normAutofit/>
          </a:bodyPr>
          <a:lstStyle/>
          <a:p>
            <a:r>
              <a:rPr lang="en-US" dirty="0"/>
              <a:t>Ethical Issues of Living in the Digital Age</a:t>
            </a:r>
            <a:endParaRPr lang="en-US" sz="3000" dirty="0"/>
          </a:p>
        </p:txBody>
      </p:sp>
      <p:sp>
        <p:nvSpPr>
          <p:cNvPr id="3" name="Content Placeholder 2"/>
          <p:cNvSpPr>
            <a:spLocks noGrp="1"/>
          </p:cNvSpPr>
          <p:nvPr>
            <p:ph idx="1"/>
          </p:nvPr>
        </p:nvSpPr>
        <p:spPr>
          <a:xfrm>
            <a:off x="228600" y="876300"/>
            <a:ext cx="8686800" cy="5981700"/>
          </a:xfrm>
        </p:spPr>
        <p:txBody>
          <a:bodyPr>
            <a:normAutofit fontScale="92500"/>
          </a:bodyPr>
          <a:lstStyle/>
          <a:p>
            <a:pPr>
              <a:defRPr/>
            </a:pPr>
            <a:r>
              <a:rPr lang="en-US" dirty="0"/>
              <a:t>Property comes in 2 general types:</a:t>
            </a:r>
          </a:p>
          <a:p>
            <a:pPr lvl="1">
              <a:defRPr/>
            </a:pPr>
            <a:r>
              <a:rPr lang="en-US" dirty="0"/>
              <a:t> Real and Personal</a:t>
            </a:r>
          </a:p>
          <a:p>
            <a:pPr>
              <a:defRPr/>
            </a:pPr>
            <a:r>
              <a:rPr lang="en-US" dirty="0"/>
              <a:t>Real property is considered immovable, such as land or a home and its often called real estate</a:t>
            </a:r>
          </a:p>
          <a:p>
            <a:pPr>
              <a:defRPr/>
            </a:pPr>
            <a:r>
              <a:rPr lang="en-US" dirty="0"/>
              <a:t>Personal property, which is stuff you own, comes in 2 types</a:t>
            </a:r>
          </a:p>
          <a:p>
            <a:pPr lvl="1">
              <a:defRPr/>
            </a:pPr>
            <a:r>
              <a:rPr lang="en-US" dirty="0"/>
              <a:t>Tangible and Intangible</a:t>
            </a:r>
          </a:p>
          <a:p>
            <a:pPr lvl="1">
              <a:defRPr/>
            </a:pPr>
            <a:r>
              <a:rPr lang="en-US" dirty="0"/>
              <a:t>Tangible, which is something like your phone or car</a:t>
            </a:r>
          </a:p>
          <a:p>
            <a:pPr lvl="1">
              <a:defRPr/>
            </a:pPr>
            <a:r>
              <a:rPr lang="en-US" dirty="0"/>
              <a:t>Intangible, cannot be touched – or potentially be seen</a:t>
            </a:r>
          </a:p>
          <a:p>
            <a:pPr lvl="2">
              <a:defRPr/>
            </a:pPr>
            <a:r>
              <a:rPr lang="en-US" dirty="0"/>
              <a:t>For example, ideas</a:t>
            </a:r>
          </a:p>
          <a:p>
            <a:pPr>
              <a:defRPr/>
            </a:pPr>
            <a:endParaRPr lang="en-US" dirty="0"/>
          </a:p>
        </p:txBody>
      </p:sp>
    </p:spTree>
    <p:extLst>
      <p:ext uri="{BB962C8B-B14F-4D97-AF65-F5344CB8AC3E}">
        <p14:creationId xmlns:p14="http://schemas.microsoft.com/office/powerpoint/2010/main" val="193766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066800"/>
          </a:xfrm>
        </p:spPr>
        <p:txBody>
          <a:bodyPr anchor="ctr">
            <a:noAutofit/>
          </a:bodyPr>
          <a:lstStyle/>
          <a:p>
            <a:pPr>
              <a:defRPr/>
            </a:pPr>
            <a:r>
              <a:rPr lang="en-US" sz="2800" dirty="0"/>
              <a:t>Protection of Digital Property Intellectual Property</a:t>
            </a:r>
            <a:br>
              <a:rPr lang="en-US" sz="3200" dirty="0"/>
            </a:br>
            <a:r>
              <a:rPr lang="en-US" sz="2000" dirty="0"/>
              <a:t>(Objective 8.9)</a:t>
            </a:r>
            <a:endParaRPr lang="en-US" sz="2250" dirty="0"/>
          </a:p>
        </p:txBody>
      </p:sp>
      <p:sp>
        <p:nvSpPr>
          <p:cNvPr id="113667" name="Rectangle 3"/>
          <p:cNvSpPr>
            <a:spLocks noGrp="1" noChangeArrowheads="1"/>
          </p:cNvSpPr>
          <p:nvPr>
            <p:ph idx="1"/>
          </p:nvPr>
        </p:nvSpPr>
        <p:spPr>
          <a:xfrm>
            <a:off x="152400" y="914400"/>
            <a:ext cx="8839200" cy="5943600"/>
          </a:xfrm>
        </p:spPr>
        <p:txBody>
          <a:bodyPr/>
          <a:lstStyle/>
          <a:p>
            <a:pPr>
              <a:spcBef>
                <a:spcPts val="0"/>
              </a:spcBef>
              <a:spcAft>
                <a:spcPts val="1200"/>
              </a:spcAft>
              <a:defRPr/>
            </a:pPr>
            <a:r>
              <a:rPr lang="en-US" dirty="0"/>
              <a:t>Intellectual property (IP) is a product of a person’s mind</a:t>
            </a:r>
          </a:p>
          <a:p>
            <a:pPr>
              <a:spcBef>
                <a:spcPts val="0"/>
              </a:spcBef>
              <a:spcAft>
                <a:spcPts val="1200"/>
              </a:spcAft>
              <a:defRPr/>
            </a:pPr>
            <a:r>
              <a:rPr lang="en-US" dirty="0"/>
              <a:t>Categories of intellectual property</a:t>
            </a:r>
          </a:p>
          <a:p>
            <a:pPr marL="742950" lvl="2" indent="-171450">
              <a:spcBef>
                <a:spcPts val="0"/>
              </a:spcBef>
              <a:buFont typeface="Arial" panose="020B0604020202020204" pitchFamily="34" charset="0"/>
              <a:buChar char="•"/>
            </a:pPr>
            <a:r>
              <a:rPr lang="en-US" dirty="0"/>
              <a:t>Copyright—protection to creators of “original works of authorship.” , lasts for the life of creator plus 70 years</a:t>
            </a:r>
          </a:p>
          <a:p>
            <a:pPr marL="742950" lvl="2" indent="-171450">
              <a:spcBef>
                <a:spcPts val="0"/>
              </a:spcBef>
              <a:buFont typeface="Arial" panose="020B0604020202020204" pitchFamily="34" charset="0"/>
              <a:buChar char="•"/>
            </a:pPr>
            <a:r>
              <a:rPr lang="en-US" dirty="0"/>
              <a:t>Patents—grant inventors the right to stop others from manufacturing, using, or selling their inventions. 20 </a:t>
            </a:r>
            <a:r>
              <a:rPr lang="en-US" dirty="0" err="1"/>
              <a:t>yrs</a:t>
            </a:r>
            <a:r>
              <a:rPr lang="en-US" dirty="0"/>
              <a:t>, aren’t usually extendable</a:t>
            </a:r>
          </a:p>
          <a:p>
            <a:pPr marL="742950" lvl="2" indent="-171450">
              <a:spcBef>
                <a:spcPts val="0"/>
              </a:spcBef>
              <a:buFont typeface="Arial" panose="020B0604020202020204" pitchFamily="34" charset="0"/>
              <a:buChar char="•"/>
            </a:pPr>
            <a:r>
              <a:rPr lang="en-US" dirty="0"/>
              <a:t>Trademarks—a word, phrase, symbol, or design or a combination of these.</a:t>
            </a:r>
          </a:p>
          <a:p>
            <a:pPr marL="742950" lvl="2" indent="-171450">
              <a:spcBef>
                <a:spcPts val="0"/>
              </a:spcBef>
              <a:buFont typeface="Arial" panose="020B0604020202020204" pitchFamily="34" charset="0"/>
              <a:buChar char="•"/>
            </a:pPr>
            <a:r>
              <a:rPr lang="en-US" dirty="0"/>
              <a:t>Service marks—the same as a trademark, but it applies to a service as opposed to a product.</a:t>
            </a:r>
          </a:p>
          <a:p>
            <a:pPr marL="742950" lvl="2" indent="-171450">
              <a:spcBef>
                <a:spcPts val="0"/>
              </a:spcBef>
              <a:buFont typeface="Arial" panose="020B0604020202020204" pitchFamily="34" charset="0"/>
              <a:buChar char="•"/>
            </a:pPr>
            <a:r>
              <a:rPr lang="en-US" dirty="0"/>
              <a:t>Trade dress visual appearance of a product or its packaging.</a:t>
            </a:r>
          </a:p>
          <a:p>
            <a:pPr>
              <a:spcBef>
                <a:spcPts val="0"/>
              </a:spcBef>
              <a:spcAft>
                <a:spcPts val="1200"/>
              </a:spcAft>
              <a:defRPr/>
            </a:pPr>
            <a:endParaRPr lang="en-US" dirty="0"/>
          </a:p>
        </p:txBody>
      </p:sp>
    </p:spTree>
    <p:extLst>
      <p:ext uri="{BB962C8B-B14F-4D97-AF65-F5344CB8AC3E}">
        <p14:creationId xmlns:p14="http://schemas.microsoft.com/office/powerpoint/2010/main" val="983588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600200"/>
          </a:xfrm>
        </p:spPr>
        <p:txBody>
          <a:bodyPr anchor="ctr">
            <a:noAutofit/>
          </a:bodyPr>
          <a:lstStyle/>
          <a:p>
            <a:pPr>
              <a:defRPr/>
            </a:pPr>
            <a:r>
              <a:rPr lang="en-US" dirty="0"/>
              <a:t>Protection of Digital Property</a:t>
            </a:r>
            <a:br>
              <a:rPr lang="en-US" sz="3000" dirty="0"/>
            </a:br>
            <a:r>
              <a:rPr lang="en-US" sz="3200" dirty="0"/>
              <a:t>Copyright Basics</a:t>
            </a:r>
            <a:br>
              <a:rPr lang="en-US" sz="3200" dirty="0"/>
            </a:br>
            <a:r>
              <a:rPr lang="en-US" sz="2000" dirty="0"/>
              <a:t>(Objective 8.10)</a:t>
            </a:r>
            <a:endParaRPr lang="en-US" sz="2250" dirty="0"/>
          </a:p>
        </p:txBody>
      </p:sp>
      <p:sp>
        <p:nvSpPr>
          <p:cNvPr id="113667" name="Rectangle 3"/>
          <p:cNvSpPr>
            <a:spLocks noGrp="1" noChangeArrowheads="1"/>
          </p:cNvSpPr>
          <p:nvPr>
            <p:ph idx="1"/>
          </p:nvPr>
        </p:nvSpPr>
        <p:spPr>
          <a:xfrm>
            <a:off x="457200" y="1600200"/>
            <a:ext cx="5943600" cy="5029200"/>
          </a:xfrm>
        </p:spPr>
        <p:txBody>
          <a:bodyPr/>
          <a:lstStyle/>
          <a:p>
            <a:pPr>
              <a:spcBef>
                <a:spcPts val="0"/>
              </a:spcBef>
              <a:spcAft>
                <a:spcPts val="600"/>
              </a:spcAft>
              <a:defRPr/>
            </a:pPr>
            <a:r>
              <a:rPr lang="en-US" dirty="0"/>
              <a:t>Begins when a work is</a:t>
            </a:r>
            <a:br>
              <a:rPr lang="en-US" dirty="0"/>
            </a:br>
            <a:r>
              <a:rPr lang="en-US" dirty="0"/>
              <a:t>created and fixed into a</a:t>
            </a:r>
            <a:br>
              <a:rPr lang="en-US" dirty="0"/>
            </a:br>
            <a:r>
              <a:rPr lang="en-US" dirty="0"/>
              <a:t>digital or physical form</a:t>
            </a:r>
          </a:p>
          <a:p>
            <a:pPr>
              <a:spcBef>
                <a:spcPts val="0"/>
              </a:spcBef>
              <a:spcAft>
                <a:spcPts val="600"/>
              </a:spcAft>
              <a:defRPr/>
            </a:pPr>
            <a:r>
              <a:rPr lang="en-US" dirty="0"/>
              <a:t>Rights of a copyright holder</a:t>
            </a:r>
          </a:p>
          <a:p>
            <a:pPr>
              <a:spcBef>
                <a:spcPts val="0"/>
              </a:spcBef>
              <a:spcAft>
                <a:spcPts val="600"/>
              </a:spcAft>
              <a:defRPr/>
            </a:pPr>
            <a:r>
              <a:rPr lang="en-US" dirty="0"/>
              <a:t>Public Domain (works</a:t>
            </a:r>
            <a:br>
              <a:rPr lang="en-US" dirty="0"/>
            </a:br>
            <a:r>
              <a:rPr lang="en-US" dirty="0"/>
              <a:t>without copyright protection)</a:t>
            </a:r>
          </a:p>
          <a:p>
            <a:pPr>
              <a:spcBef>
                <a:spcPts val="0"/>
              </a:spcBef>
              <a:spcAft>
                <a:spcPts val="600"/>
              </a:spcAft>
              <a:defRPr/>
            </a:pPr>
            <a:r>
              <a:rPr lang="en-US" dirty="0"/>
              <a:t>Copyleft (enable copyright holders to grant certain</a:t>
            </a:r>
            <a:br>
              <a:rPr lang="en-US" dirty="0"/>
            </a:br>
            <a:r>
              <a:rPr lang="en-US" dirty="0"/>
              <a:t>rights to the work)</a:t>
            </a:r>
          </a:p>
        </p:txBody>
      </p:sp>
      <p:pic>
        <p:nvPicPr>
          <p:cNvPr id="4" name="Picture 3" descr="• Public performance: post the video on YouTube&#10;• Reproduction: burn DVDs&#10;• Distribution to the public: sell DVDs at your concerts&#10;• Derivative work: capture audio tracks from the video soundtrack&#10;• Public display: place a still image from the video on a poster.">
            <a:extLst>
              <a:ext uri="{FF2B5EF4-FFF2-40B4-BE49-F238E27FC236}">
                <a16:creationId xmlns:a16="http://schemas.microsoft.com/office/drawing/2014/main" id="{995CDC5A-AB8C-46C3-B07C-E491742F55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676400"/>
            <a:ext cx="2779776" cy="4638079"/>
          </a:xfrm>
          <a:prstGeom prst="rect">
            <a:avLst/>
          </a:prstGeom>
        </p:spPr>
      </p:pic>
    </p:spTree>
    <p:extLst>
      <p:ext uri="{BB962C8B-B14F-4D97-AF65-F5344CB8AC3E}">
        <p14:creationId xmlns:p14="http://schemas.microsoft.com/office/powerpoint/2010/main" val="324045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600200"/>
          </a:xfrm>
        </p:spPr>
        <p:txBody>
          <a:bodyPr anchor="ctr">
            <a:noAutofit/>
          </a:bodyPr>
          <a:lstStyle/>
          <a:p>
            <a:pPr>
              <a:defRPr/>
            </a:pPr>
            <a:r>
              <a:rPr lang="en-US" dirty="0"/>
              <a:t>Protection of Digital Property</a:t>
            </a:r>
            <a:br>
              <a:rPr lang="en-US" sz="3000" dirty="0"/>
            </a:br>
            <a:r>
              <a:rPr lang="en-US" sz="3200" dirty="0"/>
              <a:t>Copyright Infringement</a:t>
            </a:r>
            <a:br>
              <a:rPr lang="en-US" sz="3200" dirty="0"/>
            </a:br>
            <a:r>
              <a:rPr lang="en-US" sz="2000" dirty="0"/>
              <a:t>(Objective 8.11)</a:t>
            </a:r>
            <a:endParaRPr lang="en-US" sz="2250" dirty="0"/>
          </a:p>
        </p:txBody>
      </p:sp>
      <p:sp>
        <p:nvSpPr>
          <p:cNvPr id="113667" name="Rectangle 3"/>
          <p:cNvSpPr>
            <a:spLocks noGrp="1" noChangeArrowheads="1"/>
          </p:cNvSpPr>
          <p:nvPr>
            <p:ph idx="1"/>
          </p:nvPr>
        </p:nvSpPr>
        <p:spPr>
          <a:xfrm>
            <a:off x="457200" y="1600200"/>
            <a:ext cx="8305800" cy="5029200"/>
          </a:xfrm>
        </p:spPr>
        <p:txBody>
          <a:bodyPr/>
          <a:lstStyle/>
          <a:p>
            <a:pPr>
              <a:spcBef>
                <a:spcPts val="0"/>
              </a:spcBef>
              <a:spcAft>
                <a:spcPts val="600"/>
              </a:spcAft>
              <a:defRPr/>
            </a:pPr>
            <a:r>
              <a:rPr lang="en-US" dirty="0"/>
              <a:t>Copyright infringement (when violations of the holder’s rights occur)</a:t>
            </a:r>
          </a:p>
          <a:p>
            <a:pPr>
              <a:spcBef>
                <a:spcPts val="0"/>
              </a:spcBef>
              <a:spcAft>
                <a:spcPts val="600"/>
              </a:spcAft>
              <a:defRPr/>
            </a:pPr>
            <a:r>
              <a:rPr lang="en-US" dirty="0"/>
              <a:t>Music and video violations cause a significant loss of revenue</a:t>
            </a:r>
          </a:p>
          <a:p>
            <a:pPr>
              <a:spcBef>
                <a:spcPts val="0"/>
              </a:spcBef>
              <a:spcAft>
                <a:spcPts val="600"/>
              </a:spcAft>
              <a:defRPr/>
            </a:pPr>
            <a:r>
              <a:rPr lang="en-US" dirty="0"/>
              <a:t>Software piracy is illegally using copyrighted software</a:t>
            </a:r>
          </a:p>
          <a:p>
            <a:pPr>
              <a:spcBef>
                <a:spcPts val="0"/>
              </a:spcBef>
              <a:spcAft>
                <a:spcPts val="600"/>
              </a:spcAft>
              <a:defRPr/>
            </a:pPr>
            <a:r>
              <a:rPr lang="en-US" dirty="0"/>
              <a:t>Photos should be considered copyrighted</a:t>
            </a:r>
          </a:p>
          <a:p>
            <a:pPr>
              <a:spcBef>
                <a:spcPts val="0"/>
              </a:spcBef>
              <a:spcAft>
                <a:spcPts val="600"/>
              </a:spcAft>
              <a:defRPr/>
            </a:pPr>
            <a:r>
              <a:rPr lang="en-US" dirty="0"/>
              <a:t>Fair use provides a way for people to use portions of a copyrighted work</a:t>
            </a:r>
          </a:p>
        </p:txBody>
      </p:sp>
    </p:spTree>
    <p:extLst>
      <p:ext uri="{BB962C8B-B14F-4D97-AF65-F5344CB8AC3E}">
        <p14:creationId xmlns:p14="http://schemas.microsoft.com/office/powerpoint/2010/main" val="383429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
        <p:nvSpPr>
          <p:cNvPr id="7" name="Subtitle 6"/>
          <p:cNvSpPr>
            <a:spLocks noGrp="1"/>
          </p:cNvSpPr>
          <p:nvPr>
            <p:ph type="body" idx="1"/>
          </p:nvPr>
        </p:nvSpPr>
        <p:spPr>
          <a:xfrm>
            <a:off x="457200" y="1600200"/>
            <a:ext cx="8458200" cy="5257800"/>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8.1  Describe how digital convergence has evolved.</a:t>
            </a:r>
          </a:p>
          <a:p>
            <a:pPr marL="692150" indent="-692150">
              <a:buNone/>
            </a:pPr>
            <a:r>
              <a:rPr lang="en-US" sz="2400" dirty="0">
                <a:latin typeface="Arial" panose="020B0604020202020204" pitchFamily="34" charset="0"/>
                <a:cs typeface="Arial" panose="020B0604020202020204" pitchFamily="34" charset="0"/>
              </a:rPr>
              <a:t>8.2  Explain the differences between digital and analog signals.</a:t>
            </a:r>
          </a:p>
          <a:p>
            <a:pPr marL="692150" indent="-692150">
              <a:buNone/>
            </a:pPr>
            <a:r>
              <a:rPr lang="en-US" sz="2400" dirty="0">
                <a:latin typeface="Arial" panose="020B0604020202020204" pitchFamily="34" charset="0"/>
                <a:cs typeface="Arial" panose="020B0604020202020204" pitchFamily="34" charset="0"/>
              </a:rPr>
              <a:t>8.3  Describe the different types of e-readers.</a:t>
            </a:r>
          </a:p>
          <a:p>
            <a:pPr marL="692150" indent="-692150">
              <a:buNone/>
            </a:pPr>
            <a:r>
              <a:rPr lang="en-US" sz="2400" dirty="0">
                <a:latin typeface="Arial" panose="020B0604020202020204" pitchFamily="34" charset="0"/>
                <a:cs typeface="Arial" panose="020B0604020202020204" pitchFamily="34" charset="0"/>
              </a:rPr>
              <a:t>8.4  Explain how to purchase, borrow, and publish e-texts.</a:t>
            </a:r>
          </a:p>
          <a:p>
            <a:pPr marL="692150" indent="-692150">
              <a:buNone/>
            </a:pPr>
            <a:r>
              <a:rPr lang="en-US" sz="2400" dirty="0">
                <a:latin typeface="Arial" panose="020B0604020202020204" pitchFamily="34" charset="0"/>
                <a:cs typeface="Arial" panose="020B0604020202020204" pitchFamily="34" charset="0"/>
              </a:rPr>
              <a:t>8.5  Describe how digital music is created and stored.</a:t>
            </a:r>
          </a:p>
          <a:p>
            <a:pPr marL="692150" indent="-692150">
              <a:buNone/>
            </a:pPr>
            <a:r>
              <a:rPr lang="en-US" sz="2400" dirty="0">
                <a:latin typeface="Arial" panose="020B0604020202020204" pitchFamily="34" charset="0"/>
                <a:cs typeface="Arial" panose="020B0604020202020204" pitchFamily="34" charset="0"/>
              </a:rPr>
              <a:t>8.6  Summarize how to listen to and publish digital music.</a:t>
            </a:r>
          </a:p>
          <a:p>
            <a:pPr marL="692150" indent="-692150">
              <a:buNone/>
            </a:pPr>
            <a:r>
              <a:rPr lang="en-US" sz="2400" dirty="0">
                <a:latin typeface="Arial" panose="020B0604020202020204" pitchFamily="34" charset="0"/>
                <a:cs typeface="Arial" panose="020B0604020202020204" pitchFamily="34" charset="0"/>
              </a:rPr>
              <a:t>8.7  Explain how best to create, print, and share digital photos.</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600200"/>
          </a:xfrm>
        </p:spPr>
        <p:txBody>
          <a:bodyPr anchor="ctr">
            <a:noAutofit/>
          </a:bodyPr>
          <a:lstStyle/>
          <a:p>
            <a:pPr>
              <a:defRPr/>
            </a:pPr>
            <a:r>
              <a:rPr lang="en-US" dirty="0"/>
              <a:t>Living Ethically in the Digital Era</a:t>
            </a:r>
            <a:br>
              <a:rPr lang="en-US" sz="3000" dirty="0"/>
            </a:br>
            <a:r>
              <a:rPr lang="en-US" sz="3200" dirty="0"/>
              <a:t>Plagiarism </a:t>
            </a:r>
            <a:br>
              <a:rPr lang="en-US" sz="3200" dirty="0"/>
            </a:br>
            <a:r>
              <a:rPr lang="en-US" sz="2000" dirty="0"/>
              <a:t>(Objective 8.12)</a:t>
            </a:r>
            <a:endParaRPr lang="en-US" sz="2250" dirty="0"/>
          </a:p>
        </p:txBody>
      </p:sp>
      <p:sp>
        <p:nvSpPr>
          <p:cNvPr id="113667" name="Rectangle 3"/>
          <p:cNvSpPr>
            <a:spLocks noGrp="1" noChangeArrowheads="1"/>
          </p:cNvSpPr>
          <p:nvPr>
            <p:ph idx="1"/>
          </p:nvPr>
        </p:nvSpPr>
        <p:spPr>
          <a:xfrm>
            <a:off x="457200" y="1600200"/>
            <a:ext cx="8534400" cy="5029200"/>
          </a:xfrm>
        </p:spPr>
        <p:txBody>
          <a:bodyPr/>
          <a:lstStyle/>
          <a:p>
            <a:pPr>
              <a:spcAft>
                <a:spcPts val="1800"/>
              </a:spcAft>
              <a:defRPr/>
            </a:pPr>
            <a:r>
              <a:rPr lang="en-US" dirty="0"/>
              <a:t>Copying text or ideas from someone else and claiming them as your own</a:t>
            </a:r>
          </a:p>
          <a:p>
            <a:pPr>
              <a:spcAft>
                <a:spcPts val="1800"/>
              </a:spcAft>
              <a:defRPr/>
            </a:pPr>
            <a:r>
              <a:rPr lang="en-US" dirty="0"/>
              <a:t>Usually considered an academic offense and isn’t punishable under civil law</a:t>
            </a:r>
          </a:p>
          <a:p>
            <a:pPr>
              <a:spcAft>
                <a:spcPts val="1800"/>
              </a:spcAft>
              <a:defRPr/>
            </a:pPr>
            <a:r>
              <a:rPr lang="en-US" dirty="0"/>
              <a:t>Cite the source if there is any doubt</a:t>
            </a:r>
          </a:p>
        </p:txBody>
      </p:sp>
    </p:spTree>
    <p:extLst>
      <p:ext uri="{BB962C8B-B14F-4D97-AF65-F5344CB8AC3E}">
        <p14:creationId xmlns:p14="http://schemas.microsoft.com/office/powerpoint/2010/main" val="3209218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600200"/>
          </a:xfrm>
        </p:spPr>
        <p:txBody>
          <a:bodyPr anchor="ctr">
            <a:noAutofit/>
          </a:bodyPr>
          <a:lstStyle/>
          <a:p>
            <a:pPr>
              <a:defRPr/>
            </a:pPr>
            <a:r>
              <a:rPr lang="en-US" dirty="0"/>
              <a:t>Living Ethically in the Digital Era</a:t>
            </a:r>
            <a:br>
              <a:rPr lang="en-US" sz="3000" dirty="0"/>
            </a:br>
            <a:r>
              <a:rPr lang="en-US" sz="3200" dirty="0"/>
              <a:t>Hoaxes and Digital Manipulation</a:t>
            </a:r>
            <a:br>
              <a:rPr lang="en-US" sz="3200" dirty="0"/>
            </a:br>
            <a:r>
              <a:rPr lang="en-US" sz="2000" dirty="0"/>
              <a:t>(Objective 8.13)</a:t>
            </a:r>
            <a:endParaRPr lang="en-US" sz="2250" dirty="0"/>
          </a:p>
        </p:txBody>
      </p:sp>
      <p:sp>
        <p:nvSpPr>
          <p:cNvPr id="113667" name="Rectangle 3"/>
          <p:cNvSpPr>
            <a:spLocks noGrp="1" noChangeArrowheads="1"/>
          </p:cNvSpPr>
          <p:nvPr>
            <p:ph idx="1"/>
          </p:nvPr>
        </p:nvSpPr>
        <p:spPr>
          <a:xfrm>
            <a:off x="457200" y="1600200"/>
            <a:ext cx="8305800" cy="5029200"/>
          </a:xfrm>
        </p:spPr>
        <p:txBody>
          <a:bodyPr/>
          <a:lstStyle/>
          <a:p>
            <a:pPr>
              <a:spcBef>
                <a:spcPts val="0"/>
              </a:spcBef>
              <a:spcAft>
                <a:spcPts val="900"/>
              </a:spcAft>
              <a:defRPr/>
            </a:pPr>
            <a:r>
              <a:rPr lang="en-US" dirty="0"/>
              <a:t>A hoax is anything designed to deceive another person</a:t>
            </a:r>
          </a:p>
          <a:p>
            <a:pPr>
              <a:spcBef>
                <a:spcPts val="0"/>
              </a:spcBef>
              <a:spcAft>
                <a:spcPts val="900"/>
              </a:spcAft>
              <a:defRPr/>
            </a:pPr>
            <a:r>
              <a:rPr lang="en-US" dirty="0"/>
              <a:t>Urban legends are incorporated into society as true events even though they are false</a:t>
            </a:r>
          </a:p>
          <a:p>
            <a:pPr>
              <a:spcBef>
                <a:spcPts val="0"/>
              </a:spcBef>
              <a:spcAft>
                <a:spcPts val="900"/>
              </a:spcAft>
              <a:defRPr/>
            </a:pPr>
            <a:r>
              <a:rPr lang="en-US" dirty="0"/>
              <a:t>Can check out Urban legends at Snopes or Hoax-Slayer</a:t>
            </a:r>
          </a:p>
          <a:p>
            <a:pPr>
              <a:spcBef>
                <a:spcPts val="0"/>
              </a:spcBef>
              <a:spcAft>
                <a:spcPts val="900"/>
              </a:spcAft>
              <a:defRPr/>
            </a:pPr>
            <a:r>
              <a:rPr lang="en-US" dirty="0"/>
              <a:t>Digital manipulation involves altering media from the way they were originally seen</a:t>
            </a:r>
          </a:p>
        </p:txBody>
      </p:sp>
    </p:spTree>
    <p:extLst>
      <p:ext uri="{BB962C8B-B14F-4D97-AF65-F5344CB8AC3E}">
        <p14:creationId xmlns:p14="http://schemas.microsoft.com/office/powerpoint/2010/main" val="1903439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295400"/>
          </a:xfrm>
        </p:spPr>
        <p:txBody>
          <a:bodyPr anchor="ctr">
            <a:noAutofit/>
          </a:bodyPr>
          <a:lstStyle/>
          <a:p>
            <a:pPr>
              <a:defRPr/>
            </a:pPr>
            <a:r>
              <a:rPr lang="en-US" dirty="0"/>
              <a:t>Living Ethically in the Digital Era</a:t>
            </a:r>
            <a:br>
              <a:rPr lang="en-US" sz="3000" dirty="0"/>
            </a:br>
            <a:r>
              <a:rPr lang="en-US" sz="3200" dirty="0"/>
              <a:t>Protecting Your Online Reputation</a:t>
            </a:r>
            <a:br>
              <a:rPr lang="en-US" sz="3200" dirty="0"/>
            </a:br>
            <a:r>
              <a:rPr lang="en-US" sz="2000" dirty="0"/>
              <a:t>(Objective 8.14)</a:t>
            </a:r>
            <a:endParaRPr lang="en-US" sz="2250" dirty="0"/>
          </a:p>
        </p:txBody>
      </p:sp>
      <p:sp>
        <p:nvSpPr>
          <p:cNvPr id="113667" name="Rectangle 3"/>
          <p:cNvSpPr>
            <a:spLocks noGrp="1" noChangeArrowheads="1"/>
          </p:cNvSpPr>
          <p:nvPr>
            <p:ph idx="1"/>
          </p:nvPr>
        </p:nvSpPr>
        <p:spPr>
          <a:xfrm>
            <a:off x="647700" y="1295400"/>
            <a:ext cx="8305800" cy="5181600"/>
          </a:xfrm>
        </p:spPr>
        <p:txBody>
          <a:bodyPr/>
          <a:lstStyle/>
          <a:p>
            <a:pPr>
              <a:spcBef>
                <a:spcPts val="0"/>
              </a:spcBef>
              <a:spcAft>
                <a:spcPts val="600"/>
              </a:spcAft>
              <a:defRPr/>
            </a:pPr>
            <a:r>
              <a:rPr lang="en-US" sz="2400" dirty="0"/>
              <a:t>Online reputation (the information available about you in cyberspace)</a:t>
            </a:r>
          </a:p>
          <a:p>
            <a:pPr>
              <a:spcBef>
                <a:spcPts val="0"/>
              </a:spcBef>
              <a:spcAft>
                <a:spcPts val="600"/>
              </a:spcAft>
              <a:defRPr/>
            </a:pPr>
            <a:r>
              <a:rPr lang="en-US" sz="2400" dirty="0"/>
              <a:t>Persistence of information (facts about you might never disappear)</a:t>
            </a:r>
          </a:p>
          <a:p>
            <a:pPr>
              <a:spcBef>
                <a:spcPts val="0"/>
              </a:spcBef>
              <a:spcAft>
                <a:spcPts val="600"/>
              </a:spcAft>
              <a:defRPr/>
            </a:pPr>
            <a:r>
              <a:rPr lang="en-US" sz="2400" dirty="0"/>
              <a:t>Protecting your online reputation:</a:t>
            </a:r>
          </a:p>
          <a:p>
            <a:pPr lvl="1">
              <a:spcBef>
                <a:spcPts val="0"/>
              </a:spcBef>
              <a:spcAft>
                <a:spcPts val="600"/>
              </a:spcAft>
            </a:pPr>
            <a:r>
              <a:rPr lang="en-US" sz="2400" dirty="0"/>
              <a:t>Improve and update your personal profiles</a:t>
            </a:r>
          </a:p>
          <a:p>
            <a:pPr lvl="1">
              <a:spcBef>
                <a:spcPts val="0"/>
              </a:spcBef>
              <a:spcAft>
                <a:spcPts val="600"/>
              </a:spcAft>
            </a:pPr>
            <a:r>
              <a:rPr lang="en-US" sz="2400" dirty="0"/>
              <a:t>Create positive content on relevant sites</a:t>
            </a:r>
          </a:p>
          <a:p>
            <a:pPr lvl="1">
              <a:spcBef>
                <a:spcPts val="0"/>
              </a:spcBef>
              <a:spcAft>
                <a:spcPts val="600"/>
              </a:spcAft>
            </a:pPr>
            <a:r>
              <a:rPr lang="en-US" sz="2400" dirty="0"/>
              <a:t>Post frequently</a:t>
            </a:r>
          </a:p>
          <a:p>
            <a:pPr lvl="1">
              <a:spcBef>
                <a:spcPts val="0"/>
              </a:spcBef>
              <a:spcAft>
                <a:spcPts val="600"/>
              </a:spcAft>
            </a:pPr>
            <a:r>
              <a:rPr lang="en-US" sz="2400" dirty="0"/>
              <a:t>Be vigilant</a:t>
            </a:r>
          </a:p>
          <a:p>
            <a:pPr lvl="2">
              <a:spcBef>
                <a:spcPts val="0"/>
              </a:spcBef>
              <a:spcAft>
                <a:spcPts val="600"/>
              </a:spcAft>
            </a:pPr>
            <a:r>
              <a:rPr lang="en-US" dirty="0"/>
              <a:t>contact people who have posted negative things about you and see if you can get them deleted</a:t>
            </a:r>
          </a:p>
          <a:p>
            <a:pPr lvl="1">
              <a:spcBef>
                <a:spcPts val="0"/>
              </a:spcBef>
              <a:spcAft>
                <a:spcPts val="600"/>
              </a:spcAft>
            </a:pPr>
            <a:r>
              <a:rPr lang="en-US" sz="2400" dirty="0" err="1"/>
              <a:t>Socialmention.com</a:t>
            </a:r>
            <a:r>
              <a:rPr lang="en-US" sz="2400" dirty="0"/>
              <a:t>, </a:t>
            </a:r>
            <a:r>
              <a:rPr lang="en-US" sz="2400" dirty="0" err="1"/>
              <a:t>trackur.com</a:t>
            </a:r>
            <a:endParaRPr lang="en-US" sz="2400" dirty="0"/>
          </a:p>
        </p:txBody>
      </p:sp>
    </p:spTree>
    <p:extLst>
      <p:ext uri="{BB962C8B-B14F-4D97-AF65-F5344CB8AC3E}">
        <p14:creationId xmlns:p14="http://schemas.microsoft.com/office/powerpoint/2010/main" val="2078622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824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8.8  Describe how to create, edit, and distribute digital video.</a:t>
            </a:r>
          </a:p>
          <a:p>
            <a:pPr marL="692150" indent="-692150">
              <a:buNone/>
            </a:pPr>
            <a:r>
              <a:rPr lang="en-US" sz="2400" dirty="0">
                <a:latin typeface="Arial" panose="020B0604020202020204" pitchFamily="34" charset="0"/>
                <a:cs typeface="Arial" panose="020B0604020202020204" pitchFamily="34" charset="0"/>
              </a:rPr>
              <a:t>8.9  Describe the various types of intellectual property.</a:t>
            </a:r>
          </a:p>
          <a:p>
            <a:pPr marL="692150" indent="-692150">
              <a:buNone/>
            </a:pPr>
            <a:r>
              <a:rPr lang="en-US" sz="2400" dirty="0">
                <a:latin typeface="Arial" panose="020B0604020202020204" pitchFamily="34" charset="0"/>
                <a:cs typeface="Arial" panose="020B0604020202020204" pitchFamily="34" charset="0"/>
              </a:rPr>
              <a:t>8.10 Explain how copyright is obtained and the rights granted to the owners.</a:t>
            </a:r>
          </a:p>
          <a:p>
            <a:pPr marL="692150" indent="-692150">
              <a:buNone/>
            </a:pPr>
            <a:r>
              <a:rPr lang="en-US" sz="2400" dirty="0">
                <a:latin typeface="Arial" panose="020B0604020202020204" pitchFamily="34" charset="0"/>
                <a:cs typeface="Arial" panose="020B0604020202020204" pitchFamily="34" charset="0"/>
              </a:rPr>
              <a:t>8.11 Explain copyright infringement, summarize the potential consequences, and describe situations in which you can legally use copyrighted material.</a:t>
            </a:r>
          </a:p>
          <a:p>
            <a:pPr marL="692150" indent="-692150">
              <a:buNone/>
            </a:pPr>
            <a:r>
              <a:rPr lang="en-US" sz="2400" dirty="0">
                <a:latin typeface="Arial" panose="020B0604020202020204" pitchFamily="34" charset="0"/>
                <a:cs typeface="Arial" panose="020B0604020202020204" pitchFamily="34" charset="0"/>
              </a:rPr>
              <a:t>8.12 Explain plagiarism and strategies for avoiding it.</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8.13  Describe hoaxes and digital manipulation.</a:t>
            </a:r>
          </a:p>
          <a:p>
            <a:pPr marL="692150" indent="-692150">
              <a:buNone/>
            </a:pPr>
            <a:r>
              <a:rPr lang="en-US" sz="2400" dirty="0">
                <a:latin typeface="Arial" panose="020B0604020202020204" pitchFamily="34" charset="0"/>
                <a:cs typeface="Arial" panose="020B0604020202020204" pitchFamily="34" charset="0"/>
              </a:rPr>
              <a:t>8.14  Describe what comprises your online reputation and how to protect it.</a:t>
            </a:r>
          </a:p>
        </p:txBody>
      </p:sp>
    </p:spTree>
    <p:extLst>
      <p:ext uri="{BB962C8B-B14F-4D97-AF65-F5344CB8AC3E}">
        <p14:creationId xmlns:p14="http://schemas.microsoft.com/office/powerpoint/2010/main" val="248281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0"/>
            <a:ext cx="8686800" cy="1066800"/>
          </a:xfrm>
        </p:spPr>
        <p:txBody>
          <a:bodyPr>
            <a:normAutofit/>
          </a:bodyPr>
          <a:lstStyle/>
          <a:p>
            <a:pPr eaLnBrk="1" hangingPunct="1">
              <a:defRPr/>
            </a:pPr>
            <a:r>
              <a:rPr lang="en-US" dirty="0">
                <a:effectLst/>
              </a:rPr>
              <a:t>Digital Basics</a:t>
            </a:r>
            <a:r>
              <a:rPr lang="en-US" sz="3000" dirty="0">
                <a:effectLst/>
              </a:rPr>
              <a:t> </a:t>
            </a:r>
            <a:r>
              <a:rPr lang="en-US" sz="3200" dirty="0"/>
              <a:t>Digital Convergence</a:t>
            </a:r>
            <a:br>
              <a:rPr lang="en-US" sz="3200" dirty="0"/>
            </a:br>
            <a:r>
              <a:rPr lang="en-US" sz="2000" dirty="0"/>
              <a:t>(Objective 8.1)</a:t>
            </a:r>
            <a:endParaRPr lang="en-US" sz="3000" dirty="0"/>
          </a:p>
        </p:txBody>
      </p:sp>
      <p:sp>
        <p:nvSpPr>
          <p:cNvPr id="108547" name="Rectangle 3"/>
          <p:cNvSpPr>
            <a:spLocks noGrp="1" noChangeArrowheads="1"/>
          </p:cNvSpPr>
          <p:nvPr>
            <p:ph idx="1"/>
          </p:nvPr>
        </p:nvSpPr>
        <p:spPr>
          <a:xfrm>
            <a:off x="457200" y="1219200"/>
            <a:ext cx="8534400" cy="5410200"/>
          </a:xfrm>
        </p:spPr>
        <p:txBody>
          <a:bodyPr>
            <a:normAutofit/>
          </a:bodyPr>
          <a:lstStyle/>
          <a:p>
            <a:pPr>
              <a:spcAft>
                <a:spcPts val="600"/>
              </a:spcAft>
              <a:defRPr/>
            </a:pPr>
            <a:r>
              <a:rPr lang="en-US" dirty="0"/>
              <a:t>Digital Convergence</a:t>
            </a:r>
          </a:p>
          <a:p>
            <a:pPr lvl="1">
              <a:spcAft>
                <a:spcPts val="600"/>
              </a:spcAft>
              <a:defRPr/>
            </a:pPr>
            <a:r>
              <a:rPr lang="en-US" dirty="0"/>
              <a:t>Single unifying device to meet our digital needs</a:t>
            </a:r>
          </a:p>
          <a:p>
            <a:pPr lvl="1">
              <a:spcAft>
                <a:spcPts val="600"/>
              </a:spcAft>
              <a:defRPr/>
            </a:pPr>
            <a:r>
              <a:rPr lang="en-US" dirty="0"/>
              <a:t>Media, Internet, entertainment, and telephone needs</a:t>
            </a:r>
          </a:p>
          <a:p>
            <a:pPr lvl="1">
              <a:spcAft>
                <a:spcPts val="600"/>
              </a:spcAft>
              <a:defRPr/>
            </a:pPr>
            <a:r>
              <a:rPr lang="en-US" dirty="0"/>
              <a:t>Auto electronics have now converged with tablet technology</a:t>
            </a:r>
          </a:p>
          <a:p>
            <a:pPr>
              <a:spcAft>
                <a:spcPts val="600"/>
              </a:spcAft>
              <a:defRPr/>
            </a:pPr>
            <a:r>
              <a:rPr lang="en-US" dirty="0"/>
              <a:t>Internet of Things</a:t>
            </a:r>
            <a:br>
              <a:rPr lang="en-US" dirty="0"/>
            </a:br>
            <a:r>
              <a:rPr lang="en-US" dirty="0"/>
              <a:t>(IoT), networking common household items</a:t>
            </a:r>
          </a:p>
          <a:p>
            <a:pPr>
              <a:spcAft>
                <a:spcPts val="600"/>
              </a:spcAft>
              <a:defRPr/>
            </a:pPr>
            <a:r>
              <a:rPr lang="en-US" dirty="0"/>
              <a:t>Digital Living Network Alliance (DLNA)</a:t>
            </a:r>
          </a:p>
        </p:txBody>
      </p:sp>
      <p:pic>
        <p:nvPicPr>
          <p:cNvPr id="4" name="Picture 3" descr="A set of two photos:&#10;a) A dashboard of an automobile with a navigation app running in a smart phone.&#10;b) A woman using a touch screen display unit installed inside a refrigerator.">
            <a:extLst>
              <a:ext uri="{FF2B5EF4-FFF2-40B4-BE49-F238E27FC236}">
                <a16:creationId xmlns:a16="http://schemas.microsoft.com/office/drawing/2014/main" id="{814E37BF-4120-4738-AA10-944281A4C1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3934"/>
          <a:stretch/>
        </p:blipFill>
        <p:spPr>
          <a:xfrm>
            <a:off x="4343400" y="3962400"/>
            <a:ext cx="3886200" cy="1295400"/>
          </a:xfrm>
          <a:prstGeom prst="rect">
            <a:avLst/>
          </a:prstGeom>
        </p:spPr>
      </p:pic>
    </p:spTree>
    <p:extLst>
      <p:ext uri="{BB962C8B-B14F-4D97-AF65-F5344CB8AC3E}">
        <p14:creationId xmlns:p14="http://schemas.microsoft.com/office/powerpoint/2010/main" val="417636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Basics</a:t>
            </a:r>
            <a:br>
              <a:rPr lang="en-US" sz="3000" dirty="0"/>
            </a:br>
            <a:r>
              <a:rPr lang="en-US" sz="3200" dirty="0"/>
              <a:t>Digital vs. Analog</a:t>
            </a:r>
            <a:br>
              <a:rPr lang="en-US" sz="3200" dirty="0"/>
            </a:br>
            <a:r>
              <a:rPr lang="en-US" sz="2000" dirty="0"/>
              <a:t>(Objective 8.2)</a:t>
            </a:r>
            <a:endParaRPr lang="en-US" sz="3000" dirty="0"/>
          </a:p>
        </p:txBody>
      </p:sp>
      <p:sp>
        <p:nvSpPr>
          <p:cNvPr id="3" name="Content Placeholder 2"/>
          <p:cNvSpPr>
            <a:spLocks noGrp="1"/>
          </p:cNvSpPr>
          <p:nvPr>
            <p:ph idx="1"/>
          </p:nvPr>
        </p:nvSpPr>
        <p:spPr>
          <a:xfrm>
            <a:off x="457200" y="1600200"/>
            <a:ext cx="8352787" cy="4572000"/>
          </a:xfrm>
        </p:spPr>
        <p:txBody>
          <a:bodyPr>
            <a:normAutofit fontScale="92500" lnSpcReduction="20000"/>
          </a:bodyPr>
          <a:lstStyle/>
          <a:p>
            <a:pPr>
              <a:spcAft>
                <a:spcPts val="1800"/>
              </a:spcAft>
              <a:defRPr/>
            </a:pPr>
            <a:r>
              <a:rPr lang="en-US" dirty="0"/>
              <a:t>Any kind of information can be digitized</a:t>
            </a:r>
          </a:p>
          <a:p>
            <a:pPr>
              <a:spcAft>
                <a:spcPts val="1800"/>
              </a:spcAft>
              <a:defRPr/>
            </a:pPr>
            <a:r>
              <a:rPr lang="en-US" dirty="0"/>
              <a:t>Digital</a:t>
            </a:r>
          </a:p>
          <a:p>
            <a:pPr lvl="1">
              <a:spcBef>
                <a:spcPts val="0"/>
              </a:spcBef>
              <a:spcAft>
                <a:spcPts val="1800"/>
              </a:spcAft>
            </a:pPr>
            <a:r>
              <a:rPr lang="en-US" dirty="0"/>
              <a:t>Long strings of numbers</a:t>
            </a:r>
          </a:p>
          <a:p>
            <a:pPr>
              <a:spcAft>
                <a:spcPts val="1800"/>
              </a:spcAft>
              <a:defRPr/>
            </a:pPr>
            <a:r>
              <a:rPr lang="en-US" dirty="0"/>
              <a:t>Analog</a:t>
            </a:r>
          </a:p>
          <a:p>
            <a:pPr lvl="1">
              <a:spcBef>
                <a:spcPts val="0"/>
              </a:spcBef>
              <a:spcAft>
                <a:spcPts val="1800"/>
              </a:spcAft>
            </a:pPr>
            <a:r>
              <a:rPr lang="en-US" dirty="0"/>
              <a:t>Continuous waves</a:t>
            </a:r>
          </a:p>
          <a:p>
            <a:pPr>
              <a:spcAft>
                <a:spcPts val="1800"/>
              </a:spcAft>
              <a:defRPr/>
            </a:pPr>
            <a:r>
              <a:rPr lang="en-US" dirty="0"/>
              <a:t>Analog-to-digital</a:t>
            </a:r>
            <a:br>
              <a:rPr lang="en-US" dirty="0"/>
            </a:br>
            <a:r>
              <a:rPr lang="en-US" dirty="0"/>
              <a:t>conversion</a:t>
            </a:r>
          </a:p>
        </p:txBody>
      </p:sp>
      <p:pic>
        <p:nvPicPr>
          <p:cNvPr id="6" name="Picture 5" descr="A set of two graphs&#10;a) A continuous wave within the time range 1 to 35&#10;b) The same wave depicted as a series of points.">
            <a:extLst>
              <a:ext uri="{FF2B5EF4-FFF2-40B4-BE49-F238E27FC236}">
                <a16:creationId xmlns:a16="http://schemas.microsoft.com/office/drawing/2014/main" id="{175CB165-115E-44AC-8AF8-61C246207C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3505200"/>
            <a:ext cx="4850146" cy="2286000"/>
          </a:xfrm>
          <a:prstGeom prst="rect">
            <a:avLst/>
          </a:prstGeom>
        </p:spPr>
      </p:pic>
    </p:spTree>
    <p:extLst>
      <p:ext uri="{BB962C8B-B14F-4D97-AF65-F5344CB8AC3E}">
        <p14:creationId xmlns:p14="http://schemas.microsoft.com/office/powerpoint/2010/main" val="319174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Publishing</a:t>
            </a:r>
            <a:br>
              <a:rPr lang="en-US" dirty="0">
                <a:effectLst/>
              </a:rPr>
            </a:br>
            <a:r>
              <a:rPr lang="en-US" sz="3200" dirty="0"/>
              <a:t>E-Readers</a:t>
            </a:r>
            <a:br>
              <a:rPr lang="en-US" sz="3200" dirty="0"/>
            </a:br>
            <a:r>
              <a:rPr lang="en-US" sz="2000" dirty="0"/>
              <a:t>(Objective 8.3)</a:t>
            </a:r>
            <a:endParaRPr lang="en-US" sz="3000" dirty="0"/>
          </a:p>
        </p:txBody>
      </p:sp>
      <p:sp>
        <p:nvSpPr>
          <p:cNvPr id="3" name="Content Placeholder 2"/>
          <p:cNvSpPr>
            <a:spLocks noGrp="1"/>
          </p:cNvSpPr>
          <p:nvPr>
            <p:ph idx="1"/>
          </p:nvPr>
        </p:nvSpPr>
        <p:spPr>
          <a:xfrm>
            <a:off x="457200" y="1600200"/>
            <a:ext cx="8358649" cy="5257800"/>
          </a:xfrm>
        </p:spPr>
        <p:txBody>
          <a:bodyPr>
            <a:normAutofit/>
          </a:bodyPr>
          <a:lstStyle/>
          <a:p>
            <a:pPr>
              <a:spcBef>
                <a:spcPts val="0"/>
              </a:spcBef>
              <a:spcAft>
                <a:spcPts val="600"/>
              </a:spcAft>
              <a:defRPr/>
            </a:pPr>
            <a:r>
              <a:rPr lang="en-US" dirty="0"/>
              <a:t>Electronic Text</a:t>
            </a:r>
          </a:p>
          <a:p>
            <a:pPr lvl="1">
              <a:spcBef>
                <a:spcPts val="0"/>
              </a:spcBef>
              <a:spcAft>
                <a:spcPts val="600"/>
              </a:spcAft>
            </a:pPr>
            <a:r>
              <a:rPr lang="en-US" dirty="0"/>
              <a:t>Textual information captured digitally</a:t>
            </a:r>
          </a:p>
          <a:p>
            <a:pPr>
              <a:spcBef>
                <a:spcPts val="0"/>
              </a:spcBef>
              <a:spcAft>
                <a:spcPts val="600"/>
              </a:spcAft>
              <a:defRPr/>
            </a:pPr>
            <a:r>
              <a:rPr lang="en-US" dirty="0"/>
              <a:t>E-readers</a:t>
            </a:r>
          </a:p>
          <a:p>
            <a:pPr lvl="1">
              <a:spcBef>
                <a:spcPts val="0"/>
              </a:spcBef>
              <a:spcAft>
                <a:spcPts val="600"/>
              </a:spcAft>
            </a:pPr>
            <a:r>
              <a:rPr lang="en-US" dirty="0"/>
              <a:t>Devices that display e-text</a:t>
            </a:r>
            <a:br>
              <a:rPr lang="en-US" dirty="0"/>
            </a:br>
            <a:r>
              <a:rPr lang="en-US" dirty="0"/>
              <a:t>and have supporting tools</a:t>
            </a:r>
          </a:p>
          <a:p>
            <a:pPr>
              <a:spcBef>
                <a:spcPts val="0"/>
              </a:spcBef>
              <a:spcAft>
                <a:spcPts val="600"/>
              </a:spcAft>
              <a:defRPr/>
            </a:pPr>
            <a:r>
              <a:rPr lang="en-US" dirty="0"/>
              <a:t>Allure of digital publishing</a:t>
            </a:r>
          </a:p>
          <a:p>
            <a:pPr lvl="1">
              <a:spcBef>
                <a:spcPts val="0"/>
              </a:spcBef>
              <a:spcAft>
                <a:spcPts val="600"/>
              </a:spcAft>
            </a:pPr>
            <a:r>
              <a:rPr lang="en-US" dirty="0"/>
              <a:t>Distribution</a:t>
            </a:r>
          </a:p>
          <a:p>
            <a:pPr>
              <a:spcBef>
                <a:spcPts val="0"/>
              </a:spcBef>
              <a:spcAft>
                <a:spcPts val="600"/>
              </a:spcAft>
              <a:defRPr/>
            </a:pPr>
            <a:r>
              <a:rPr lang="en-US" dirty="0"/>
              <a:t>Electronic Ink (E ink)</a:t>
            </a:r>
          </a:p>
          <a:p>
            <a:pPr lvl="1">
              <a:spcBef>
                <a:spcPts val="0"/>
              </a:spcBef>
              <a:spcAft>
                <a:spcPts val="600"/>
              </a:spcAft>
            </a:pPr>
            <a:r>
              <a:rPr lang="en-US" dirty="0"/>
              <a:t>Sharp grayscale representation of text</a:t>
            </a:r>
          </a:p>
        </p:txBody>
      </p:sp>
      <p:pic>
        <p:nvPicPr>
          <p:cNvPr id="6" name="Picture 5" descr="A photograph of an e reader.">
            <a:extLst>
              <a:ext uri="{FF2B5EF4-FFF2-40B4-BE49-F238E27FC236}">
                <a16:creationId xmlns:a16="http://schemas.microsoft.com/office/drawing/2014/main" id="{2B4E3DC3-2BFC-4C64-A10B-AF318910A8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743200"/>
            <a:ext cx="2209800" cy="3184271"/>
          </a:xfrm>
          <a:prstGeom prst="rect">
            <a:avLst/>
          </a:prstGeom>
        </p:spPr>
      </p:pic>
    </p:spTree>
    <p:extLst>
      <p:ext uri="{BB962C8B-B14F-4D97-AF65-F5344CB8AC3E}">
        <p14:creationId xmlns:p14="http://schemas.microsoft.com/office/powerpoint/2010/main" val="9986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Publishing</a:t>
            </a:r>
            <a:br>
              <a:rPr lang="en-US" dirty="0">
                <a:effectLst/>
              </a:rPr>
            </a:br>
            <a:r>
              <a:rPr lang="en-US" sz="3200" dirty="0"/>
              <a:t>Using e-Texts</a:t>
            </a:r>
            <a:br>
              <a:rPr lang="en-US" sz="3200" dirty="0"/>
            </a:br>
            <a:r>
              <a:rPr lang="en-US" sz="2000" dirty="0"/>
              <a:t>(Objective 8.4)</a:t>
            </a:r>
            <a:endParaRPr lang="en-US" sz="3000" dirty="0"/>
          </a:p>
        </p:txBody>
      </p:sp>
      <p:sp>
        <p:nvSpPr>
          <p:cNvPr id="3" name="Content Placeholder 2"/>
          <p:cNvSpPr>
            <a:spLocks noGrp="1"/>
          </p:cNvSpPr>
          <p:nvPr>
            <p:ph idx="1"/>
          </p:nvPr>
        </p:nvSpPr>
        <p:spPr>
          <a:xfrm>
            <a:off x="457200" y="1600200"/>
            <a:ext cx="8358649" cy="5105400"/>
          </a:xfrm>
        </p:spPr>
        <p:txBody>
          <a:bodyPr>
            <a:normAutofit/>
          </a:bodyPr>
          <a:lstStyle/>
          <a:p>
            <a:pPr>
              <a:spcAft>
                <a:spcPts val="1800"/>
              </a:spcAft>
              <a:defRPr/>
            </a:pPr>
            <a:r>
              <a:rPr lang="en-US" dirty="0"/>
              <a:t>Using e-Texts</a:t>
            </a:r>
          </a:p>
          <a:p>
            <a:pPr lvl="1">
              <a:spcAft>
                <a:spcPts val="1800"/>
              </a:spcAft>
            </a:pPr>
            <a:r>
              <a:rPr lang="en-US" dirty="0"/>
              <a:t>Amazon Kindle</a:t>
            </a:r>
          </a:p>
          <a:p>
            <a:pPr lvl="1">
              <a:spcAft>
                <a:spcPts val="1800"/>
              </a:spcAft>
            </a:pPr>
            <a:r>
              <a:rPr lang="en-US" dirty="0"/>
              <a:t>Barnes and Noble</a:t>
            </a:r>
            <a:br>
              <a:rPr lang="en-US" dirty="0"/>
            </a:br>
            <a:r>
              <a:rPr lang="en-US" dirty="0"/>
              <a:t>Nook</a:t>
            </a:r>
          </a:p>
          <a:p>
            <a:pPr lvl="1">
              <a:spcAft>
                <a:spcPts val="1800"/>
              </a:spcAft>
            </a:pPr>
            <a:r>
              <a:rPr lang="en-US" dirty="0"/>
              <a:t>Library</a:t>
            </a:r>
          </a:p>
          <a:p>
            <a:pPr lvl="1">
              <a:spcAft>
                <a:spcPts val="1800"/>
              </a:spcAft>
            </a:pPr>
            <a:r>
              <a:rPr lang="en-US" dirty="0"/>
              <a:t>Project Gutenberg(</a:t>
            </a:r>
            <a:r>
              <a:rPr lang="en-US" dirty="0" err="1"/>
              <a:t>gutenberg.org</a:t>
            </a:r>
            <a:r>
              <a:rPr lang="en-US" dirty="0"/>
              <a:t>)</a:t>
            </a:r>
          </a:p>
          <a:p>
            <a:pPr lvl="1">
              <a:spcAft>
                <a:spcPts val="1800"/>
              </a:spcAft>
            </a:pPr>
            <a:r>
              <a:rPr lang="en-US" dirty="0"/>
              <a:t>Self-publish through </a:t>
            </a:r>
            <a:r>
              <a:rPr lang="en-US" dirty="0" err="1"/>
              <a:t>kdp.amazon.com</a:t>
            </a:r>
            <a:endParaRPr lang="en-US" dirty="0"/>
          </a:p>
        </p:txBody>
      </p:sp>
      <p:pic>
        <p:nvPicPr>
          <p:cNvPr id="6" name="Picture 5" descr="A photograph of an Amazon Kindle device.">
            <a:extLst>
              <a:ext uri="{FF2B5EF4-FFF2-40B4-BE49-F238E27FC236}">
                <a16:creationId xmlns:a16="http://schemas.microsoft.com/office/drawing/2014/main" id="{6D2BD4AD-27C8-412F-9347-A40F5E282D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6999" y="1714500"/>
            <a:ext cx="2209800" cy="2514600"/>
          </a:xfrm>
          <a:prstGeom prst="rect">
            <a:avLst/>
          </a:prstGeom>
        </p:spPr>
      </p:pic>
    </p:spTree>
    <p:extLst>
      <p:ext uri="{BB962C8B-B14F-4D97-AF65-F5344CB8AC3E}">
        <p14:creationId xmlns:p14="http://schemas.microsoft.com/office/powerpoint/2010/main" val="425968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normAutofit fontScale="90000"/>
          </a:bodyPr>
          <a:lstStyle/>
          <a:p>
            <a:r>
              <a:rPr lang="en-US" dirty="0">
                <a:effectLst/>
              </a:rPr>
              <a:t>Digital </a:t>
            </a:r>
            <a:r>
              <a:rPr lang="en-US" dirty="0"/>
              <a:t>Music </a:t>
            </a:r>
            <a:r>
              <a:rPr lang="en-US" sz="3200" dirty="0"/>
              <a:t>Creating and Storing Digital Music </a:t>
            </a:r>
            <a:r>
              <a:rPr lang="en-US" sz="2000" dirty="0"/>
              <a:t>(Objective 8.5)</a:t>
            </a:r>
            <a:endParaRPr lang="en-US" sz="3000" dirty="0"/>
          </a:p>
        </p:txBody>
      </p:sp>
      <p:sp>
        <p:nvSpPr>
          <p:cNvPr id="3" name="Content Placeholder 2"/>
          <p:cNvSpPr>
            <a:spLocks noGrp="1"/>
          </p:cNvSpPr>
          <p:nvPr>
            <p:ph idx="1"/>
          </p:nvPr>
        </p:nvSpPr>
        <p:spPr>
          <a:xfrm>
            <a:off x="457200" y="1219200"/>
            <a:ext cx="4114800" cy="5562600"/>
          </a:xfrm>
        </p:spPr>
        <p:txBody>
          <a:bodyPr>
            <a:normAutofit fontScale="92500" lnSpcReduction="10000"/>
          </a:bodyPr>
          <a:lstStyle/>
          <a:p>
            <a:pPr>
              <a:defRPr/>
            </a:pPr>
            <a:r>
              <a:rPr lang="en-US" dirty="0"/>
              <a:t>Analog-to-digital converter (ADC)</a:t>
            </a:r>
          </a:p>
          <a:p>
            <a:pPr>
              <a:defRPr/>
            </a:pPr>
            <a:r>
              <a:rPr lang="en-US" dirty="0"/>
              <a:t>File types, MP3,AAC,WMA,DivX,MPEG-4,WMV </a:t>
            </a:r>
            <a:r>
              <a:rPr lang="en-US" dirty="0" err="1"/>
              <a:t>etc</a:t>
            </a:r>
            <a:endParaRPr lang="en-US" dirty="0"/>
          </a:p>
          <a:p>
            <a:pPr>
              <a:defRPr/>
            </a:pPr>
            <a:r>
              <a:rPr lang="en-US" dirty="0"/>
              <a:t>Ripping, converting a song from a CD to MP3  </a:t>
            </a:r>
          </a:p>
          <a:p>
            <a:pPr>
              <a:defRPr/>
            </a:pPr>
            <a:r>
              <a:rPr lang="en-US" dirty="0"/>
              <a:t>Storage options</a:t>
            </a:r>
          </a:p>
          <a:p>
            <a:pPr lvl="1">
              <a:spcBef>
                <a:spcPts val="0"/>
              </a:spcBef>
            </a:pPr>
            <a:r>
              <a:rPr lang="en-US" dirty="0"/>
              <a:t>USB devices</a:t>
            </a:r>
          </a:p>
          <a:p>
            <a:pPr lvl="1">
              <a:spcBef>
                <a:spcPts val="0"/>
              </a:spcBef>
            </a:pPr>
            <a:r>
              <a:rPr lang="en-US" dirty="0"/>
              <a:t>Cloud services</a:t>
            </a:r>
          </a:p>
        </p:txBody>
      </p:sp>
      <p:pic>
        <p:nvPicPr>
          <p:cNvPr id="6" name="Picture 5" descr="The diagram shows a singer playing music which produces an analog wave, which is sent to ADC for converting it as a digital format as 28, 36, 42, 84, 120, 126, 120,98,98… , and sent to a MP3 file again as 28, 36, 42, 84, 120, 126, 120,98,98…. This is in turn sent to DAC, which sends them back as an analog wave to the speaker.">
            <a:extLst>
              <a:ext uri="{FF2B5EF4-FFF2-40B4-BE49-F238E27FC236}">
                <a16:creationId xmlns:a16="http://schemas.microsoft.com/office/drawing/2014/main" id="{E54A6B34-57AF-40FD-A5DD-D497ACD3C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659" y="1125474"/>
            <a:ext cx="4151908" cy="3065526"/>
          </a:xfrm>
          <a:prstGeom prst="rect">
            <a:avLst/>
          </a:prstGeom>
        </p:spPr>
      </p:pic>
    </p:spTree>
    <p:extLst>
      <p:ext uri="{BB962C8B-B14F-4D97-AF65-F5344CB8AC3E}">
        <p14:creationId xmlns:p14="http://schemas.microsoft.com/office/powerpoint/2010/main" val="378519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2265</Words>
  <Application>Microsoft Macintosh PowerPoint</Application>
  <PresentationFormat>On-screen Show (4:3)</PresentationFormat>
  <Paragraphs>259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Narrow</vt:lpstr>
      <vt:lpstr>Noto Sans Symbols</vt:lpstr>
      <vt:lpstr>Times New Roman</vt:lpstr>
      <vt:lpstr>Verdana</vt:lpstr>
      <vt:lpstr>508 Lecture</vt:lpstr>
      <vt:lpstr>Technology in Action</vt:lpstr>
      <vt:lpstr>Learning Objectives (1 of 3)</vt:lpstr>
      <vt:lpstr>Learning Objectives (2 of 3)</vt:lpstr>
      <vt:lpstr>Learning Objectives (3 of 3)</vt:lpstr>
      <vt:lpstr>Digital Basics Digital Convergence (Objective 8.1)</vt:lpstr>
      <vt:lpstr>Digital Basics Digital vs. Analog (Objective 8.2)</vt:lpstr>
      <vt:lpstr>Digital Publishing E-Readers (Objective 8.3)</vt:lpstr>
      <vt:lpstr>Digital Publishing Using e-Texts (Objective 8.4)</vt:lpstr>
      <vt:lpstr>Digital Music Creating and Storing Digital Music (Objective 8.5)</vt:lpstr>
      <vt:lpstr>Digital Music Distributing Digital Music (Objective 8.6)</vt:lpstr>
      <vt:lpstr>Digital Media Digital Photography (1 of 3) (Objective 8.7)</vt:lpstr>
      <vt:lpstr>Digital Media Digital Photography (2 of 3) (Objective 8.7)</vt:lpstr>
      <vt:lpstr>Digital Media Digital Photography (3 of 3) (Objective 8.7)</vt:lpstr>
      <vt:lpstr>Digital Media Digital Video (1 of 2) (Objective 8.8)</vt:lpstr>
      <vt:lpstr>Digital Media Digital Video (2 of 2) (Objective 8.8)</vt:lpstr>
      <vt:lpstr>Ethical Issues of Living in the Digital Age</vt:lpstr>
      <vt:lpstr>Protection of Digital Property Intellectual Property (Objective 8.9)</vt:lpstr>
      <vt:lpstr>Protection of Digital Property Copyright Basics (Objective 8.10)</vt:lpstr>
      <vt:lpstr>Protection of Digital Property Copyright Infringement (Objective 8.11)</vt:lpstr>
      <vt:lpstr>Living Ethically in the Digital Era Plagiarism  (Objective 8.12)</vt:lpstr>
      <vt:lpstr>Living Ethically in the Digital Era Hoaxes and Digital Manipulation (Objective 8.13)</vt:lpstr>
      <vt:lpstr>Living Ethically in the Digital Era Protecting Your Online Reputation (Objective 8.14)</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8</dc:subject>
  <dc:creator/>
  <cp:lastModifiedBy/>
  <cp:revision>1</cp:revision>
  <dcterms:created xsi:type="dcterms:W3CDTF">2017-01-24T02:43:43Z</dcterms:created>
  <dcterms:modified xsi:type="dcterms:W3CDTF">2019-06-09T08:11:11Z</dcterms:modified>
</cp:coreProperties>
</file>