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0"/>
  </p:notesMasterIdLst>
  <p:handoutMasterIdLst>
    <p:handoutMasterId r:id="rId21"/>
  </p:handoutMasterIdLst>
  <p:sldIdLst>
    <p:sldId id="394" r:id="rId2"/>
    <p:sldId id="397" r:id="rId3"/>
    <p:sldId id="398" r:id="rId4"/>
    <p:sldId id="399" r:id="rId5"/>
    <p:sldId id="400" r:id="rId6"/>
    <p:sldId id="401" r:id="rId7"/>
    <p:sldId id="402" r:id="rId8"/>
    <p:sldId id="417" r:id="rId9"/>
    <p:sldId id="403" r:id="rId10"/>
    <p:sldId id="404" r:id="rId11"/>
    <p:sldId id="418" r:id="rId12"/>
    <p:sldId id="408" r:id="rId13"/>
    <p:sldId id="409" r:id="rId14"/>
    <p:sldId id="410" r:id="rId15"/>
    <p:sldId id="411" r:id="rId16"/>
    <p:sldId id="412" r:id="rId17"/>
    <p:sldId id="413" r:id="rId18"/>
    <p:sldId id="415"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1581"/>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7" autoAdjust="0"/>
    <p:restoredTop sz="75719" autoAdjust="0"/>
  </p:normalViewPr>
  <p:slideViewPr>
    <p:cSldViewPr>
      <p:cViewPr varScale="1">
        <p:scale>
          <a:sx n="73" d="100"/>
          <a:sy n="73" d="100"/>
        </p:scale>
        <p:origin x="312" y="78"/>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Codecs are rules for compressing audio and video.</a:t>
            </a:r>
          </a:p>
          <a:p>
            <a:pPr marL="171450" indent="-171450">
              <a:buFont typeface="Arial" panose="020B0604020202020204" pitchFamily="34" charset="0"/>
              <a:buChar char="•"/>
            </a:pPr>
            <a:r>
              <a:rPr lang="en-US" dirty="0"/>
              <a:t>High Definition is a standard that guarantees a specific resolution and aspect ratio.</a:t>
            </a:r>
          </a:p>
          <a:p>
            <a:pPr marL="171450" indent="-171450">
              <a:buFont typeface="Arial" panose="020B0604020202020204" pitchFamily="34" charset="0"/>
              <a:buChar char="•"/>
            </a:pPr>
            <a:r>
              <a:rPr lang="en-US" sz="1200" b="0" i="0" u="none" strike="noStrike" kern="1200" baseline="0" dirty="0"/>
              <a:t>Figure 8.13 shows some of the popular video file formats in use, along with their file extensions.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265070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72490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12</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Intellectual property (IP) is a product of a person’s mind.</a:t>
            </a:r>
          </a:p>
          <a:p>
            <a:pPr marL="171450" indent="-171450">
              <a:spcBef>
                <a:spcPts val="0"/>
              </a:spcBef>
              <a:buFont typeface="Arial" panose="020B0604020202020204" pitchFamily="34" charset="0"/>
              <a:buChar char="•"/>
            </a:pPr>
            <a:r>
              <a:rPr lang="en-US" dirty="0"/>
              <a:t>Categories of intellectual property are:</a:t>
            </a:r>
          </a:p>
          <a:p>
            <a:pPr marL="342900" lvl="1" indent="-171450">
              <a:spcBef>
                <a:spcPts val="0"/>
              </a:spcBef>
              <a:buFont typeface="Arial" panose="020B0604020202020204" pitchFamily="34" charset="0"/>
              <a:buChar char="•"/>
            </a:pPr>
            <a:r>
              <a:rPr lang="en-US" dirty="0"/>
              <a:t>Copyright—protection can be granted to creators of “original works of authorship.”</a:t>
            </a:r>
          </a:p>
          <a:p>
            <a:pPr marL="342900" lvl="1" indent="-171450">
              <a:spcBef>
                <a:spcPts val="0"/>
              </a:spcBef>
              <a:buFont typeface="Arial" panose="020B0604020202020204" pitchFamily="34" charset="0"/>
              <a:buChar char="•"/>
            </a:pPr>
            <a:r>
              <a:rPr lang="en-US" dirty="0"/>
              <a:t>Patents—grant inventors the right to stop others from manufacturing, using, or selling their inventions.</a:t>
            </a:r>
          </a:p>
          <a:p>
            <a:pPr marL="342900" lvl="1" indent="-171450">
              <a:spcBef>
                <a:spcPts val="0"/>
              </a:spcBef>
              <a:buFont typeface="Arial" panose="020B0604020202020204" pitchFamily="34" charset="0"/>
              <a:buChar char="•"/>
            </a:pPr>
            <a:r>
              <a:rPr lang="en-US" dirty="0"/>
              <a:t>Trademarks—a word, phrase, symbol, or design—or a combination of these—that uniquely identifies and differentiates the goods of one party from those of another.</a:t>
            </a:r>
          </a:p>
          <a:p>
            <a:pPr marL="342900" lvl="1" indent="-171450">
              <a:spcBef>
                <a:spcPts val="0"/>
              </a:spcBef>
              <a:buFont typeface="Arial" panose="020B0604020202020204" pitchFamily="34" charset="0"/>
              <a:buChar char="•"/>
            </a:pPr>
            <a:r>
              <a:rPr lang="en-US" dirty="0"/>
              <a:t>Service marks—the same as a trademark, but it applies to a service as opposed to a product.</a:t>
            </a:r>
          </a:p>
          <a:p>
            <a:pPr marL="342900" lvl="1" indent="-171450">
              <a:spcBef>
                <a:spcPts val="0"/>
              </a:spcBef>
              <a:buFont typeface="Arial" panose="020B0604020202020204" pitchFamily="34" charset="0"/>
              <a:buChar char="•"/>
            </a:pPr>
            <a:r>
              <a:rPr lang="en-US" dirty="0"/>
              <a:t>Trade dress—applies to the visual appearance of a product or its packaging.</a:t>
            </a:r>
          </a:p>
        </p:txBody>
      </p:sp>
    </p:spTree>
    <p:extLst>
      <p:ext uri="{BB962C8B-B14F-4D97-AF65-F5344CB8AC3E}">
        <p14:creationId xmlns:p14="http://schemas.microsoft.com/office/powerpoint/2010/main" val="136117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13</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Copyrights</a:t>
            </a:r>
            <a:r>
              <a:rPr lang="en-US" baseline="0" dirty="0"/>
              <a:t> b</a:t>
            </a:r>
            <a:r>
              <a:rPr lang="en-US" dirty="0"/>
              <a:t>egin when works are created and fixed into a digital or physical form.</a:t>
            </a:r>
          </a:p>
          <a:p>
            <a:pPr marL="171450" indent="-171450">
              <a:spcBef>
                <a:spcPts val="0"/>
              </a:spcBef>
              <a:buFont typeface="Arial" panose="020B0604020202020204" pitchFamily="34" charset="0"/>
              <a:buChar char="•"/>
            </a:pPr>
            <a:r>
              <a:rPr lang="en-US" dirty="0"/>
              <a:t>Rights of a copyright holder are shown</a:t>
            </a:r>
            <a:r>
              <a:rPr lang="en-US" baseline="0" dirty="0"/>
              <a:t> in Figure 8.17.</a:t>
            </a:r>
            <a:endParaRPr lang="en-US" dirty="0"/>
          </a:p>
          <a:p>
            <a:pPr marL="171450" indent="-171450">
              <a:spcBef>
                <a:spcPts val="0"/>
              </a:spcBef>
              <a:buFont typeface="Arial" panose="020B0604020202020204" pitchFamily="34" charset="0"/>
              <a:buChar char="•"/>
            </a:pPr>
            <a:r>
              <a:rPr lang="en-US" dirty="0"/>
              <a:t>Works</a:t>
            </a:r>
            <a:r>
              <a:rPr lang="en-US" baseline="0" dirty="0"/>
              <a:t> are considered in the </a:t>
            </a:r>
            <a:r>
              <a:rPr lang="en-US" dirty="0"/>
              <a:t>Public Domain</a:t>
            </a:r>
            <a:r>
              <a:rPr lang="en-US" baseline="0" dirty="0"/>
              <a:t> if they have no </a:t>
            </a:r>
            <a:r>
              <a:rPr lang="en-US" dirty="0"/>
              <a:t>copyright protection.</a:t>
            </a:r>
          </a:p>
          <a:p>
            <a:pPr marL="171450" indent="-171450">
              <a:spcBef>
                <a:spcPts val="0"/>
              </a:spcBef>
              <a:buFont typeface="Arial" panose="020B0604020202020204" pitchFamily="34" charset="0"/>
              <a:buChar char="•"/>
            </a:pPr>
            <a:r>
              <a:rPr lang="en-US" dirty="0"/>
              <a:t>Copyleft are plans which</a:t>
            </a:r>
            <a:r>
              <a:rPr lang="en-US" baseline="0" dirty="0"/>
              <a:t> </a:t>
            </a:r>
            <a:r>
              <a:rPr lang="en-US" dirty="0"/>
              <a:t>enable copyright holders to grant certain rights to the work.</a:t>
            </a:r>
          </a:p>
        </p:txBody>
      </p:sp>
    </p:spTree>
    <p:extLst>
      <p:ext uri="{BB962C8B-B14F-4D97-AF65-F5344CB8AC3E}">
        <p14:creationId xmlns:p14="http://schemas.microsoft.com/office/powerpoint/2010/main" val="308665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14</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Copyright infringement happens when violations of the holder’s rights occur.</a:t>
            </a:r>
          </a:p>
          <a:p>
            <a:pPr marL="171450" indent="-171450">
              <a:spcBef>
                <a:spcPts val="0"/>
              </a:spcBef>
              <a:buFont typeface="Arial" panose="020B0604020202020204" pitchFamily="34" charset="0"/>
              <a:buChar char="•"/>
            </a:pPr>
            <a:r>
              <a:rPr lang="en-US" dirty="0"/>
              <a:t>Music and video violations cause a significant loss of revenue.</a:t>
            </a:r>
          </a:p>
          <a:p>
            <a:pPr marL="171450" indent="-171450">
              <a:spcBef>
                <a:spcPts val="0"/>
              </a:spcBef>
              <a:buFont typeface="Arial" panose="020B0604020202020204" pitchFamily="34" charset="0"/>
              <a:buChar char="•"/>
            </a:pPr>
            <a:r>
              <a:rPr lang="en-US" dirty="0"/>
              <a:t>Software piracy is illegally using copyrighted software.</a:t>
            </a:r>
          </a:p>
          <a:p>
            <a:pPr marL="171450" indent="-171450">
              <a:spcBef>
                <a:spcPts val="0"/>
              </a:spcBef>
              <a:buFont typeface="Arial" panose="020B0604020202020204" pitchFamily="34" charset="0"/>
              <a:buChar char="•"/>
            </a:pPr>
            <a:r>
              <a:rPr lang="en-US" dirty="0"/>
              <a:t>Photos should be considered copyrighted.</a:t>
            </a:r>
          </a:p>
          <a:p>
            <a:pPr marL="171450" indent="-171450">
              <a:spcBef>
                <a:spcPts val="0"/>
              </a:spcBef>
              <a:buFont typeface="Arial" panose="020B0604020202020204" pitchFamily="34" charset="0"/>
              <a:buChar char="•"/>
            </a:pPr>
            <a:r>
              <a:rPr lang="en-US" dirty="0"/>
              <a:t>Fair use provides a way for people to use portions of a copyrighted work.</a:t>
            </a:r>
          </a:p>
        </p:txBody>
      </p:sp>
    </p:spTree>
    <p:extLst>
      <p:ext uri="{BB962C8B-B14F-4D97-AF65-F5344CB8AC3E}">
        <p14:creationId xmlns:p14="http://schemas.microsoft.com/office/powerpoint/2010/main" val="42942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15</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marR="0" lvl="0" indent="-171450" algn="l" defTabSz="914400" rtl="0" eaLnBrk="1" fontAlgn="auto" latinLnBrk="0" hangingPunct="1">
              <a:buClrTx/>
              <a:buSzTx/>
              <a:buFont typeface="Arial" panose="020B0604020202020204" pitchFamily="34" charset="0"/>
              <a:buChar char="•"/>
              <a:tabLst/>
              <a:defRPr/>
            </a:pPr>
            <a:r>
              <a:rPr lang="en-US" dirty="0"/>
              <a:t>Plagiarism is the act of copying text or ideas from someone else and claiming them as your own.</a:t>
            </a:r>
          </a:p>
          <a:p>
            <a:pPr marL="171450" indent="-171450">
              <a:buFont typeface="Arial" panose="020B0604020202020204" pitchFamily="34" charset="0"/>
              <a:buChar char="•"/>
            </a:pPr>
            <a:r>
              <a:rPr lang="en-US" sz="1200" b="0" i="0" u="none" strike="noStrike" kern="1200" baseline="0" dirty="0">
                <a:latin typeface="+mn-lt"/>
                <a:ea typeface="+mn-ea"/>
                <a:cs typeface="+mn-cs"/>
              </a:rPr>
              <a:t>Plagiarism is usually considered an academic offense of dishonesty and isn’t punishable under U.S. civil law.</a:t>
            </a:r>
          </a:p>
          <a:p>
            <a:pPr marL="171450" marR="0" lvl="0" indent="-171450" algn="l" defTabSz="914400" rtl="0" eaLnBrk="1" fontAlgn="auto" latinLnBrk="0" hangingPunct="1">
              <a:buClrTx/>
              <a:buSzTx/>
              <a:buFont typeface="Arial" panose="020B0604020202020204" pitchFamily="34" charset="0"/>
              <a:buChar char="•"/>
              <a:tabLst/>
              <a:defRPr/>
            </a:pPr>
            <a:r>
              <a:rPr lang="en-US" dirty="0"/>
              <a:t>Cite the source if there is any doubt.</a:t>
            </a:r>
          </a:p>
        </p:txBody>
      </p:sp>
    </p:spTree>
    <p:extLst>
      <p:ext uri="{BB962C8B-B14F-4D97-AF65-F5344CB8AC3E}">
        <p14:creationId xmlns:p14="http://schemas.microsoft.com/office/powerpoint/2010/main" val="216421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16</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A hoax is anything designed to deceive another person.</a:t>
            </a:r>
          </a:p>
          <a:p>
            <a:pPr marL="171450" indent="-171450">
              <a:spcBef>
                <a:spcPts val="0"/>
              </a:spcBef>
              <a:buFont typeface="Arial" panose="020B0604020202020204" pitchFamily="34" charset="0"/>
              <a:buChar char="•"/>
            </a:pPr>
            <a:r>
              <a:rPr lang="en-US" dirty="0"/>
              <a:t>Urban legends are incorporated into society as true events even though they are false.</a:t>
            </a:r>
          </a:p>
          <a:p>
            <a:pPr marL="171450" indent="-171450">
              <a:spcBef>
                <a:spcPts val="0"/>
              </a:spcBef>
              <a:buFont typeface="Arial" panose="020B0604020202020204" pitchFamily="34" charset="0"/>
              <a:buChar char="•"/>
            </a:pPr>
            <a:r>
              <a:rPr lang="en-US" dirty="0"/>
              <a:t>Can check out Urban legends at Snopes or Hoax-Slayer.</a:t>
            </a:r>
          </a:p>
          <a:p>
            <a:pPr marL="171450" marR="0" lvl="0" indent="-171450" algn="l" defTabSz="914400" rtl="0" eaLnBrk="1" fontAlgn="auto" latinLnBrk="0" hangingPunct="1">
              <a:lnSpc>
                <a:spcPct val="100000"/>
              </a:lnSpc>
              <a:spcBef>
                <a:spcPts val="0"/>
              </a:spcBef>
              <a:buClrTx/>
              <a:buSzTx/>
              <a:buFont typeface="Arial" panose="020B0604020202020204" pitchFamily="34" charset="0"/>
              <a:buChar char="•"/>
              <a:tabLst/>
              <a:defRPr/>
            </a:pPr>
            <a:r>
              <a:rPr lang="en-US" dirty="0"/>
              <a:t>Digital manipulation involves altering media from the way they were originally seen.</a:t>
            </a:r>
          </a:p>
        </p:txBody>
      </p:sp>
    </p:spTree>
    <p:extLst>
      <p:ext uri="{BB962C8B-B14F-4D97-AF65-F5344CB8AC3E}">
        <p14:creationId xmlns:p14="http://schemas.microsoft.com/office/powerpoint/2010/main" val="3307229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24C559B-65F6-4A49-B537-494E4BBAAA3B}" type="slidenum">
              <a:rPr lang="en-US">
                <a:solidFill>
                  <a:srgbClr val="000000"/>
                </a:solidFill>
              </a:rPr>
              <a:pPr/>
              <a:t>17</a:t>
            </a:fld>
            <a:endParaRPr lang="en-US" dirty="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Your online reputation is</a:t>
            </a:r>
            <a:r>
              <a:rPr lang="en-US" baseline="0" dirty="0"/>
              <a:t> </a:t>
            </a:r>
            <a:r>
              <a:rPr lang="en-US" dirty="0"/>
              <a:t>the information available about you in cyberspace.</a:t>
            </a:r>
          </a:p>
          <a:p>
            <a:pPr marL="171450" indent="-171450">
              <a:spcBef>
                <a:spcPts val="0"/>
              </a:spcBef>
              <a:buFont typeface="Arial" panose="020B0604020202020204" pitchFamily="34" charset="0"/>
              <a:buChar char="•"/>
            </a:pPr>
            <a:r>
              <a:rPr lang="en-US" dirty="0"/>
              <a:t>Persistence of information means that facts about you might never disappear</a:t>
            </a:r>
            <a:r>
              <a:rPr lang="en-US" baseline="0" dirty="0"/>
              <a:t> from the Internet.</a:t>
            </a:r>
            <a:endParaRPr lang="en-US" dirty="0"/>
          </a:p>
          <a:p>
            <a:pPr marL="171450" indent="-171450">
              <a:spcBef>
                <a:spcPts val="0"/>
              </a:spcBef>
              <a:buFont typeface="Arial" panose="020B0604020202020204" pitchFamily="34" charset="0"/>
              <a:buChar char="•"/>
            </a:pPr>
            <a:r>
              <a:rPr lang="en-US" dirty="0"/>
              <a:t>Ways to protect your online reputation</a:t>
            </a:r>
            <a:r>
              <a:rPr lang="en-US" baseline="0" dirty="0"/>
              <a:t> include:</a:t>
            </a:r>
            <a:endParaRPr lang="en-US" dirty="0"/>
          </a:p>
          <a:p>
            <a:pPr marL="342900" lvl="1" indent="-171450">
              <a:spcBef>
                <a:spcPts val="0"/>
              </a:spcBef>
              <a:buFont typeface="Arial" panose="020B0604020202020204" pitchFamily="34" charset="0"/>
              <a:buChar char="•"/>
            </a:pPr>
            <a:r>
              <a:rPr lang="en-US" dirty="0"/>
              <a:t>Improve and update your personal profiles.</a:t>
            </a:r>
          </a:p>
          <a:p>
            <a:pPr marL="342900" lvl="1" indent="-171450">
              <a:spcBef>
                <a:spcPts val="0"/>
              </a:spcBef>
              <a:buFont typeface="Arial" panose="020B0604020202020204" pitchFamily="34" charset="0"/>
              <a:buChar char="•"/>
            </a:pPr>
            <a:r>
              <a:rPr lang="en-US" dirty="0"/>
              <a:t>Create content on relevant sites.</a:t>
            </a:r>
          </a:p>
          <a:p>
            <a:pPr marL="342900" lvl="1" indent="-171450">
              <a:spcBef>
                <a:spcPts val="0"/>
              </a:spcBef>
              <a:buFont typeface="Arial" panose="020B0604020202020204" pitchFamily="34" charset="0"/>
              <a:buChar char="•"/>
            </a:pPr>
            <a:r>
              <a:rPr lang="en-US" dirty="0"/>
              <a:t>Post frequently.</a:t>
            </a:r>
          </a:p>
          <a:p>
            <a:pPr marL="342900" lvl="1" indent="-171450">
              <a:spcBef>
                <a:spcPts val="0"/>
              </a:spcBef>
              <a:buFont typeface="Arial" panose="020B0604020202020204" pitchFamily="34" charset="0"/>
              <a:buChar char="•"/>
            </a:pPr>
            <a:r>
              <a:rPr lang="en-US" dirty="0"/>
              <a:t>Be vigilant.</a:t>
            </a:r>
          </a:p>
        </p:txBody>
      </p:sp>
    </p:spTree>
    <p:extLst>
      <p:ext uri="{BB962C8B-B14F-4D97-AF65-F5344CB8AC3E}">
        <p14:creationId xmlns:p14="http://schemas.microsoft.com/office/powerpoint/2010/main" val="701905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03843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Electronic Text is textual information which has been captured digitally.</a:t>
            </a:r>
          </a:p>
          <a:p>
            <a:pPr marL="171450" indent="-171450">
              <a:spcBef>
                <a:spcPts val="0"/>
              </a:spcBef>
              <a:buFont typeface="Arial" panose="020B0604020202020204" pitchFamily="34" charset="0"/>
              <a:buChar char="•"/>
            </a:pPr>
            <a:r>
              <a:rPr lang="en-US" dirty="0"/>
              <a:t>E-readers are devices that display e-text and have supporting tools.</a:t>
            </a:r>
          </a:p>
          <a:p>
            <a:pPr marL="171450" indent="-171450">
              <a:spcBef>
                <a:spcPts val="0"/>
              </a:spcBef>
              <a:buFont typeface="Arial" panose="020B0604020202020204" pitchFamily="34" charset="0"/>
              <a:buChar char="•"/>
            </a:pPr>
            <a:r>
              <a:rPr lang="en-US" dirty="0"/>
              <a:t>The allure of digital publishing is the ease of distribution.</a:t>
            </a:r>
          </a:p>
          <a:p>
            <a:pPr marL="171450" indent="-171450">
              <a:spcBef>
                <a:spcPts val="0"/>
              </a:spcBef>
              <a:buFont typeface="Arial" panose="020B0604020202020204" pitchFamily="34" charset="0"/>
              <a:buChar char="•"/>
            </a:pPr>
            <a:r>
              <a:rPr lang="en-US" dirty="0"/>
              <a:t>Electronic Ink (E ink) is a sharp grayscale representation of text.</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99480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free software versions of the Kindle and the NOOK that run on either PC or Apple computers. You can download texts and read them as a PDF file or by using browser add-ons.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formats for publishing vary.</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Amazon sells the Kindle.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Barnes and Noble sells the NOOK.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Project Gutenberg is a repository site with a collection of 42,000 free books.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Self-publishing is much easier in the age of digital texts.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34724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To record digital music, the sound waves need to be turned into a string of digital information through the analog-to-digital converter.</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The sampling rate specifies the number of times the analog wave is measured each second.</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There are several file formats used to store digital music and video including: MP3, AAC, WMA, DivX, MPEG-4 , WMV, and XviD. All file formats compete on sound and video quality and compression, which relates to how small the file can be and still provide high-quality playback.</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Ripping is the process of converting a song from a CD to a digital MP3 file.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move large volumes of data between your computer and music device, you can connect the devices using a USB port. Cloud services automatically push music to your mobile device.</a:t>
            </a:r>
            <a:endParaRPr lang="en-US" sz="1200" b="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399165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Options for Listening to Digital Music include:</a:t>
            </a:r>
          </a:p>
          <a:p>
            <a:pPr marL="342900" lvl="1" indent="-171450">
              <a:spcBef>
                <a:spcPts val="0"/>
              </a:spcBef>
              <a:buFont typeface="Arial" panose="020B0604020202020204" pitchFamily="34" charset="0"/>
              <a:buChar char="•"/>
            </a:pPr>
            <a:r>
              <a:rPr lang="en-US" dirty="0"/>
              <a:t>Port or dock on an audio receiver.</a:t>
            </a:r>
          </a:p>
          <a:p>
            <a:pPr marL="342900" lvl="1" indent="-171450">
              <a:spcBef>
                <a:spcPts val="0"/>
              </a:spcBef>
              <a:buFont typeface="Arial" panose="020B0604020202020204" pitchFamily="34" charset="0"/>
              <a:buChar char="•"/>
            </a:pPr>
            <a:r>
              <a:rPr lang="en-US" dirty="0"/>
              <a:t>Networked audio/video receivers.</a:t>
            </a:r>
          </a:p>
          <a:p>
            <a:pPr marL="342900" lvl="1" indent="-171450">
              <a:spcBef>
                <a:spcPts val="0"/>
              </a:spcBef>
              <a:buFont typeface="Arial" panose="020B0604020202020204" pitchFamily="34" charset="0"/>
              <a:buChar char="•"/>
            </a:pPr>
            <a:r>
              <a:rPr lang="en-US" dirty="0"/>
              <a:t>New cars are equipped with an auxiliary input.</a:t>
            </a:r>
          </a:p>
          <a:p>
            <a:pPr marL="342900" lvl="1" indent="-171450">
              <a:spcBef>
                <a:spcPts val="0"/>
              </a:spcBef>
              <a:buFont typeface="Arial" panose="020B0604020202020204" pitchFamily="34" charset="0"/>
              <a:buChar char="•"/>
            </a:pPr>
            <a:r>
              <a:rPr lang="en-US" dirty="0"/>
              <a:t>Systems like Sonos can mate wirelessly with a mobile device.</a:t>
            </a:r>
          </a:p>
          <a:p>
            <a:pPr marL="171450" indent="-171450">
              <a:spcBef>
                <a:spcPts val="0"/>
              </a:spcBef>
              <a:buFont typeface="Arial" panose="020B0604020202020204" pitchFamily="34" charset="0"/>
              <a:buChar char="•"/>
            </a:pPr>
            <a:r>
              <a:rPr lang="en-US" dirty="0"/>
              <a:t>Digital Rights Management (DRM) is a system of access that allows only limited use of material that’s been legally purchased.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28476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cameras do not use film. Instead, they capture images on electronic sensors and then convert those images to digital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choosing a camera, the first question to answer is whether you want a compact “point-and-shoot” model camera or a more serious digital SLR.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overall image quality is determined by many factors: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Quality of lenses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Image sensor size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File format and compression used</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Color management software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Camera's resolution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269200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A picture’s resolution is</a:t>
            </a:r>
            <a:r>
              <a:rPr lang="en-US" baseline="0" dirty="0"/>
              <a:t> the n</a:t>
            </a:r>
            <a:r>
              <a:rPr lang="en-US" dirty="0"/>
              <a:t>umber of data points captured for each image.</a:t>
            </a:r>
          </a:p>
          <a:p>
            <a:pPr marL="171450" indent="-171450">
              <a:spcBef>
                <a:spcPts val="0"/>
              </a:spcBef>
              <a:buFont typeface="Arial" panose="020B0604020202020204" pitchFamily="34" charset="0"/>
              <a:buChar char="•"/>
            </a:pPr>
            <a:r>
              <a:rPr lang="en-US" dirty="0"/>
              <a:t>A pixel is a picture element, namely, a single dot in a digital image.</a:t>
            </a:r>
          </a:p>
          <a:p>
            <a:pPr marL="171450" indent="-171450">
              <a:spcBef>
                <a:spcPts val="0"/>
              </a:spcBef>
              <a:buFont typeface="Arial" panose="020B0604020202020204" pitchFamily="34" charset="0"/>
              <a:buChar char="•"/>
            </a:pPr>
            <a:r>
              <a:rPr lang="en-US" dirty="0"/>
              <a:t>File Formats for pictures include:</a:t>
            </a:r>
          </a:p>
          <a:p>
            <a:pPr marL="342900" lvl="1" indent="-171450">
              <a:spcBef>
                <a:spcPts val="0"/>
              </a:spcBef>
              <a:buFont typeface="Arial" panose="020B0604020202020204" pitchFamily="34" charset="0"/>
              <a:buChar char="•"/>
            </a:pPr>
            <a:r>
              <a:rPr lang="en-US" dirty="0"/>
              <a:t>RAW files record all the original image information.</a:t>
            </a:r>
          </a:p>
          <a:p>
            <a:pPr marL="342900" lvl="1" indent="-171450">
              <a:spcBef>
                <a:spcPts val="0"/>
              </a:spcBef>
              <a:buFont typeface="Arial" panose="020B0604020202020204" pitchFamily="34" charset="0"/>
              <a:buChar char="•"/>
            </a:pPr>
            <a:r>
              <a:rPr lang="en-US" dirty="0"/>
              <a:t>JPEG files can be compressed to varying degrees.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348120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sz="1200" b="0" i="0" u="none" strike="noStrike" kern="1200" baseline="0" dirty="0">
                <a:solidFill>
                  <a:schemeClr val="tx1"/>
                </a:solidFill>
                <a:latin typeface="+mn-lt"/>
                <a:ea typeface="+mn-ea"/>
                <a:cs typeface="+mn-cs"/>
              </a:rPr>
              <a:t>The most popular and inexpensive ones are inkjet printers.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Most photo-printing labs, including film-processing departments at stores such as Target, offer digital printing services. Online services, such as Flickr and Shutterfly, store your images and allow you to create hard-copy prints, greeting cards, photo books, calendars, and gifts.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229061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Sources of digital video content include:</a:t>
            </a:r>
          </a:p>
          <a:p>
            <a:pPr marL="342900" lvl="1" indent="-171450">
              <a:spcBef>
                <a:spcPts val="0"/>
              </a:spcBef>
              <a:buFont typeface="Arial" panose="020B0604020202020204" pitchFamily="34" charset="0"/>
              <a:buChar char="•"/>
            </a:pPr>
            <a:r>
              <a:rPr lang="en-US" dirty="0"/>
              <a:t>Television.</a:t>
            </a:r>
          </a:p>
          <a:p>
            <a:pPr marL="342900" lvl="1" indent="-171450">
              <a:spcBef>
                <a:spcPts val="0"/>
              </a:spcBef>
              <a:buFont typeface="Arial" panose="020B0604020202020204" pitchFamily="34" charset="0"/>
              <a:buChar char="•"/>
            </a:pPr>
            <a:r>
              <a:rPr lang="en-US" dirty="0"/>
              <a:t>Internet (Vimeo, </a:t>
            </a:r>
            <a:r>
              <a:rPr lang="en-US" dirty="0" err="1"/>
              <a:t>Ustream</a:t>
            </a:r>
            <a:r>
              <a:rPr lang="en-US" dirty="0"/>
              <a:t>).</a:t>
            </a:r>
          </a:p>
          <a:p>
            <a:pPr marL="342900" lvl="1" indent="-171450">
              <a:spcBef>
                <a:spcPts val="0"/>
              </a:spcBef>
              <a:buFont typeface="Arial" panose="020B0604020202020204" pitchFamily="34" charset="0"/>
              <a:buChar char="•"/>
            </a:pPr>
            <a:r>
              <a:rPr lang="en-US" dirty="0"/>
              <a:t>Pay services (iTunes, Netflix, Hulu, and Amazon).</a:t>
            </a:r>
          </a:p>
          <a:p>
            <a:pPr marL="171450" indent="-171450">
              <a:spcBef>
                <a:spcPts val="0"/>
              </a:spcBef>
              <a:buFont typeface="Arial" panose="020B0604020202020204" pitchFamily="34" charset="0"/>
              <a:buChar char="•"/>
            </a:pPr>
            <a:r>
              <a:rPr lang="en-US" dirty="0"/>
              <a:t>Digital camcorders of webcams allow recording of digital video.</a:t>
            </a:r>
          </a:p>
          <a:p>
            <a:pPr marL="171450" indent="-171450">
              <a:spcBef>
                <a:spcPts val="0"/>
              </a:spcBef>
              <a:buFont typeface="Arial" panose="020B0604020202020204" pitchFamily="34" charset="0"/>
              <a:buChar char="•"/>
            </a:pPr>
            <a:r>
              <a:rPr lang="en-US" dirty="0"/>
              <a:t>Video-editing software allows editing of digital video.</a:t>
            </a: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246597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5/20/2021</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5/20/2021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5/20/2021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5/20/2021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5/20/2021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5/20/2021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5/20/2021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5/20/2021</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5/20/2021</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5/20/2021</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5/20/2021</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5/20/2021</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5/20/2021</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5/20/2021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5/20/2021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5/20/2021</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2" r:id="rId7"/>
    <p:sldLayoutId id="2147483657" r:id="rId8"/>
    <p:sldLayoutId id="2147483656" r:id="rId9"/>
    <p:sldLayoutId id="2147483650" r:id="rId10"/>
    <p:sldLayoutId id="2147483659" r:id="rId11"/>
    <p:sldLayoutId id="2147483658" r:id="rId12"/>
    <p:sldLayoutId id="2147483660" r:id="rId13"/>
    <p:sldLayoutId id="2147483654" r:id="rId14"/>
    <p:sldLayoutId id="2147483655" r:id="rId1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8</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Managing a Digital Lifestyle: Media and Ethics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Video (2 of 2)</a:t>
            </a:r>
            <a:br>
              <a:rPr lang="en-US" sz="3200" dirty="0"/>
            </a:br>
            <a:r>
              <a:rPr lang="en-US" sz="2000" dirty="0"/>
              <a:t>(Objective 8.8)</a:t>
            </a:r>
            <a:endParaRPr lang="en-US" sz="3000" dirty="0"/>
          </a:p>
        </p:txBody>
      </p:sp>
      <p:sp>
        <p:nvSpPr>
          <p:cNvPr id="3" name="Content Placeholder 2"/>
          <p:cNvSpPr>
            <a:spLocks noGrp="1"/>
          </p:cNvSpPr>
          <p:nvPr>
            <p:ph idx="1"/>
          </p:nvPr>
        </p:nvSpPr>
        <p:spPr>
          <a:xfrm>
            <a:off x="457200" y="1590152"/>
            <a:ext cx="8458200" cy="2677048"/>
          </a:xfrm>
        </p:spPr>
        <p:txBody>
          <a:bodyPr>
            <a:normAutofit/>
          </a:bodyPr>
          <a:lstStyle/>
          <a:p>
            <a:pPr>
              <a:spcAft>
                <a:spcPts val="600"/>
              </a:spcAft>
              <a:defRPr/>
            </a:pPr>
            <a:r>
              <a:rPr lang="en-US" dirty="0"/>
              <a:t>Codecs are rules for compressing audio and video</a:t>
            </a:r>
          </a:p>
          <a:p>
            <a:pPr>
              <a:spcAft>
                <a:spcPts val="600"/>
              </a:spcAft>
              <a:defRPr/>
            </a:pPr>
            <a:r>
              <a:rPr lang="en-US" dirty="0"/>
              <a:t>High Definition is a standard that guarantees a specific resolution and aspect ratio</a:t>
            </a:r>
          </a:p>
        </p:txBody>
      </p:sp>
      <p:pic>
        <p:nvPicPr>
          <p:cNvPr id="6" name="Picture 5" descr="A table shows the typical file formats for digital video.">
            <a:extLst>
              <a:ext uri="{FF2B5EF4-FFF2-40B4-BE49-F238E27FC236}">
                <a16:creationId xmlns:a16="http://schemas.microsoft.com/office/drawing/2014/main" id="{1ED0D39E-EB42-43D9-BCD9-EDF88CF05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9236" y="4114800"/>
            <a:ext cx="7352484" cy="2209800"/>
          </a:xfrm>
          <a:prstGeom prst="rect">
            <a:avLst/>
          </a:prstGeom>
        </p:spPr>
      </p:pic>
    </p:spTree>
    <p:extLst>
      <p:ext uri="{BB962C8B-B14F-4D97-AF65-F5344CB8AC3E}">
        <p14:creationId xmlns:p14="http://schemas.microsoft.com/office/powerpoint/2010/main" val="421008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
            <a:ext cx="8686800" cy="838200"/>
          </a:xfrm>
        </p:spPr>
        <p:txBody>
          <a:bodyPr>
            <a:normAutofit/>
          </a:bodyPr>
          <a:lstStyle/>
          <a:p>
            <a:r>
              <a:rPr lang="en-US" dirty="0"/>
              <a:t>Ethical Issues of Living in the Digital Age</a:t>
            </a:r>
            <a:endParaRPr lang="en-US" sz="3000" dirty="0"/>
          </a:p>
        </p:txBody>
      </p:sp>
      <p:sp>
        <p:nvSpPr>
          <p:cNvPr id="3" name="Content Placeholder 2"/>
          <p:cNvSpPr>
            <a:spLocks noGrp="1"/>
          </p:cNvSpPr>
          <p:nvPr>
            <p:ph idx="1"/>
          </p:nvPr>
        </p:nvSpPr>
        <p:spPr>
          <a:xfrm>
            <a:off x="228600" y="876300"/>
            <a:ext cx="8686800" cy="5981700"/>
          </a:xfrm>
        </p:spPr>
        <p:txBody>
          <a:bodyPr>
            <a:normAutofit fontScale="92500"/>
          </a:bodyPr>
          <a:lstStyle/>
          <a:p>
            <a:pPr>
              <a:defRPr/>
            </a:pPr>
            <a:r>
              <a:rPr lang="en-US" dirty="0"/>
              <a:t>Property comes in 2 general types:</a:t>
            </a:r>
          </a:p>
          <a:p>
            <a:pPr lvl="1">
              <a:defRPr/>
            </a:pPr>
            <a:r>
              <a:rPr lang="en-US" dirty="0"/>
              <a:t> Real and Personal</a:t>
            </a:r>
          </a:p>
          <a:p>
            <a:pPr>
              <a:defRPr/>
            </a:pPr>
            <a:r>
              <a:rPr lang="en-US" dirty="0"/>
              <a:t>Real property is considered immovable, such as land or a home and its often called real estate</a:t>
            </a:r>
          </a:p>
          <a:p>
            <a:pPr>
              <a:defRPr/>
            </a:pPr>
            <a:r>
              <a:rPr lang="en-US" dirty="0"/>
              <a:t>Personal property, which is stuff you own, comes in 2 types</a:t>
            </a:r>
          </a:p>
          <a:p>
            <a:pPr lvl="1">
              <a:defRPr/>
            </a:pPr>
            <a:r>
              <a:rPr lang="en-US" dirty="0"/>
              <a:t>Tangible and Intangible</a:t>
            </a:r>
          </a:p>
          <a:p>
            <a:pPr lvl="1">
              <a:defRPr/>
            </a:pPr>
            <a:r>
              <a:rPr lang="en-US" dirty="0"/>
              <a:t>Tangible, which is something like your phone or car</a:t>
            </a:r>
          </a:p>
          <a:p>
            <a:pPr lvl="1">
              <a:defRPr/>
            </a:pPr>
            <a:r>
              <a:rPr lang="en-US" dirty="0"/>
              <a:t>Intangible, cannot be touched – or potentially be seen</a:t>
            </a:r>
          </a:p>
          <a:p>
            <a:pPr lvl="2">
              <a:defRPr/>
            </a:pPr>
            <a:r>
              <a:rPr lang="en-US" dirty="0"/>
              <a:t>For example, ideas</a:t>
            </a:r>
          </a:p>
          <a:p>
            <a:pPr>
              <a:defRPr/>
            </a:pPr>
            <a:endParaRPr lang="en-US" dirty="0"/>
          </a:p>
        </p:txBody>
      </p:sp>
    </p:spTree>
    <p:extLst>
      <p:ext uri="{BB962C8B-B14F-4D97-AF65-F5344CB8AC3E}">
        <p14:creationId xmlns:p14="http://schemas.microsoft.com/office/powerpoint/2010/main" val="19376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066800"/>
          </a:xfrm>
        </p:spPr>
        <p:txBody>
          <a:bodyPr anchor="ctr">
            <a:noAutofit/>
          </a:bodyPr>
          <a:lstStyle/>
          <a:p>
            <a:pPr>
              <a:defRPr/>
            </a:pPr>
            <a:r>
              <a:rPr lang="en-US" sz="2800" dirty="0"/>
              <a:t>Protection of Digital Property Intellectual Property</a:t>
            </a:r>
            <a:br>
              <a:rPr lang="en-US" sz="3200" dirty="0"/>
            </a:br>
            <a:r>
              <a:rPr lang="en-US" sz="2000" dirty="0"/>
              <a:t>(Objective 8.9)</a:t>
            </a:r>
            <a:endParaRPr lang="en-US" sz="2250" dirty="0"/>
          </a:p>
        </p:txBody>
      </p:sp>
      <p:sp>
        <p:nvSpPr>
          <p:cNvPr id="113667" name="Rectangle 3"/>
          <p:cNvSpPr>
            <a:spLocks noGrp="1" noChangeArrowheads="1"/>
          </p:cNvSpPr>
          <p:nvPr>
            <p:ph idx="1"/>
          </p:nvPr>
        </p:nvSpPr>
        <p:spPr>
          <a:xfrm>
            <a:off x="152400" y="914400"/>
            <a:ext cx="8839200" cy="5943600"/>
          </a:xfrm>
        </p:spPr>
        <p:txBody>
          <a:bodyPr/>
          <a:lstStyle/>
          <a:p>
            <a:pPr>
              <a:spcBef>
                <a:spcPts val="0"/>
              </a:spcBef>
              <a:spcAft>
                <a:spcPts val="1200"/>
              </a:spcAft>
              <a:defRPr/>
            </a:pPr>
            <a:r>
              <a:rPr lang="en-US" dirty="0"/>
              <a:t>Intellectual property (IP) is a product of a person’s mind</a:t>
            </a:r>
          </a:p>
          <a:p>
            <a:pPr>
              <a:spcBef>
                <a:spcPts val="0"/>
              </a:spcBef>
              <a:spcAft>
                <a:spcPts val="1200"/>
              </a:spcAft>
              <a:defRPr/>
            </a:pPr>
            <a:r>
              <a:rPr lang="en-US" dirty="0"/>
              <a:t>Categories of intellectual property</a:t>
            </a:r>
          </a:p>
          <a:p>
            <a:pPr marL="742950" lvl="2" indent="-171450">
              <a:spcBef>
                <a:spcPts val="0"/>
              </a:spcBef>
              <a:buFont typeface="Arial" panose="020B0604020202020204" pitchFamily="34" charset="0"/>
              <a:buChar char="•"/>
            </a:pPr>
            <a:r>
              <a:rPr lang="en-US" dirty="0"/>
              <a:t>Copyright—protection to creators of “original works of authorship.” , lasts for the life of creator plus 70 years</a:t>
            </a:r>
          </a:p>
          <a:p>
            <a:pPr marL="742950" lvl="2" indent="-171450">
              <a:spcBef>
                <a:spcPts val="0"/>
              </a:spcBef>
              <a:buFont typeface="Arial" panose="020B0604020202020204" pitchFamily="34" charset="0"/>
              <a:buChar char="•"/>
            </a:pPr>
            <a:r>
              <a:rPr lang="en-US" dirty="0"/>
              <a:t>Patents—grant inventors the right to stop others from manufacturing, using, or selling their inventions. 20 </a:t>
            </a:r>
            <a:r>
              <a:rPr lang="en-US" dirty="0" err="1"/>
              <a:t>yrs</a:t>
            </a:r>
            <a:r>
              <a:rPr lang="en-US" dirty="0"/>
              <a:t>, aren’t usually extendable</a:t>
            </a:r>
          </a:p>
          <a:p>
            <a:pPr marL="742950" lvl="2" indent="-171450">
              <a:spcBef>
                <a:spcPts val="0"/>
              </a:spcBef>
              <a:buFont typeface="Arial" panose="020B0604020202020204" pitchFamily="34" charset="0"/>
              <a:buChar char="•"/>
            </a:pPr>
            <a:r>
              <a:rPr lang="en-US" dirty="0"/>
              <a:t>Trademarks—a word, phrase, symbol, or design or a combination of these.</a:t>
            </a:r>
          </a:p>
          <a:p>
            <a:pPr marL="742950" lvl="2" indent="-171450">
              <a:spcBef>
                <a:spcPts val="0"/>
              </a:spcBef>
              <a:buFont typeface="Arial" panose="020B0604020202020204" pitchFamily="34" charset="0"/>
              <a:buChar char="•"/>
            </a:pPr>
            <a:r>
              <a:rPr lang="en-US" dirty="0"/>
              <a:t>Service marks—the same as a trademark, but it applies to a service as opposed to a product.</a:t>
            </a:r>
          </a:p>
          <a:p>
            <a:pPr marL="742950" lvl="2" indent="-171450">
              <a:spcBef>
                <a:spcPts val="0"/>
              </a:spcBef>
              <a:buFont typeface="Arial" panose="020B0604020202020204" pitchFamily="34" charset="0"/>
              <a:buChar char="•"/>
            </a:pPr>
            <a:r>
              <a:rPr lang="en-US" dirty="0"/>
              <a:t>Trade dress visual appearance of a product or its packaging.</a:t>
            </a:r>
          </a:p>
          <a:p>
            <a:pPr>
              <a:spcBef>
                <a:spcPts val="0"/>
              </a:spcBef>
              <a:spcAft>
                <a:spcPts val="1200"/>
              </a:spcAft>
              <a:defRPr/>
            </a:pPr>
            <a:endParaRPr lang="en-US" dirty="0"/>
          </a:p>
        </p:txBody>
      </p:sp>
    </p:spTree>
    <p:extLst>
      <p:ext uri="{BB962C8B-B14F-4D97-AF65-F5344CB8AC3E}">
        <p14:creationId xmlns:p14="http://schemas.microsoft.com/office/powerpoint/2010/main" val="98358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Protection of Digital Property</a:t>
            </a:r>
            <a:br>
              <a:rPr lang="en-US" sz="3000" dirty="0"/>
            </a:br>
            <a:r>
              <a:rPr lang="en-US" sz="3200" dirty="0"/>
              <a:t>Copyright Basics</a:t>
            </a:r>
            <a:br>
              <a:rPr lang="en-US" sz="3200" dirty="0"/>
            </a:br>
            <a:r>
              <a:rPr lang="en-US" sz="2000" dirty="0"/>
              <a:t>(Objective 8.10)</a:t>
            </a:r>
            <a:endParaRPr lang="en-US" sz="2250" dirty="0"/>
          </a:p>
        </p:txBody>
      </p:sp>
      <p:sp>
        <p:nvSpPr>
          <p:cNvPr id="113667" name="Rectangle 3"/>
          <p:cNvSpPr>
            <a:spLocks noGrp="1" noChangeArrowheads="1"/>
          </p:cNvSpPr>
          <p:nvPr>
            <p:ph idx="1"/>
          </p:nvPr>
        </p:nvSpPr>
        <p:spPr>
          <a:xfrm>
            <a:off x="457200" y="1600200"/>
            <a:ext cx="5943600" cy="5029200"/>
          </a:xfrm>
        </p:spPr>
        <p:txBody>
          <a:bodyPr/>
          <a:lstStyle/>
          <a:p>
            <a:pPr>
              <a:spcBef>
                <a:spcPts val="0"/>
              </a:spcBef>
              <a:spcAft>
                <a:spcPts val="600"/>
              </a:spcAft>
              <a:defRPr/>
            </a:pPr>
            <a:r>
              <a:rPr lang="en-US" dirty="0"/>
              <a:t>Begins when a work is</a:t>
            </a:r>
            <a:br>
              <a:rPr lang="en-US" dirty="0"/>
            </a:br>
            <a:r>
              <a:rPr lang="en-US" dirty="0"/>
              <a:t>created and fixed into a</a:t>
            </a:r>
            <a:br>
              <a:rPr lang="en-US" dirty="0"/>
            </a:br>
            <a:r>
              <a:rPr lang="en-US" dirty="0"/>
              <a:t>digital or physical form</a:t>
            </a:r>
          </a:p>
          <a:p>
            <a:pPr>
              <a:spcBef>
                <a:spcPts val="0"/>
              </a:spcBef>
              <a:spcAft>
                <a:spcPts val="600"/>
              </a:spcAft>
              <a:defRPr/>
            </a:pPr>
            <a:r>
              <a:rPr lang="en-US" dirty="0"/>
              <a:t>Rights of a copyright holder</a:t>
            </a:r>
          </a:p>
          <a:p>
            <a:pPr>
              <a:spcBef>
                <a:spcPts val="0"/>
              </a:spcBef>
              <a:spcAft>
                <a:spcPts val="600"/>
              </a:spcAft>
              <a:defRPr/>
            </a:pPr>
            <a:r>
              <a:rPr lang="en-US" dirty="0"/>
              <a:t>Public Domain (works</a:t>
            </a:r>
            <a:br>
              <a:rPr lang="en-US" dirty="0"/>
            </a:br>
            <a:r>
              <a:rPr lang="en-US" dirty="0"/>
              <a:t>without copyright protection)</a:t>
            </a:r>
          </a:p>
          <a:p>
            <a:pPr>
              <a:spcBef>
                <a:spcPts val="0"/>
              </a:spcBef>
              <a:spcAft>
                <a:spcPts val="600"/>
              </a:spcAft>
              <a:defRPr/>
            </a:pPr>
            <a:r>
              <a:rPr lang="en-US" dirty="0"/>
              <a:t>Copyleft (enable copyright holders to grant certain</a:t>
            </a:r>
            <a:br>
              <a:rPr lang="en-US" dirty="0"/>
            </a:br>
            <a:r>
              <a:rPr lang="en-US" dirty="0"/>
              <a:t>rights to the work)</a:t>
            </a:r>
          </a:p>
        </p:txBody>
      </p:sp>
      <p:pic>
        <p:nvPicPr>
          <p:cNvPr id="4" name="Picture 3" descr="• Public performance: post the video on YouTube&#10;• Reproduction: burn DVDs&#10;• Distribution to the public: sell DVDs at your concerts&#10;• Derivative work: capture audio tracks from the video soundtrack&#10;• Public display: place a still image from the video on a poster.">
            <a:extLst>
              <a:ext uri="{FF2B5EF4-FFF2-40B4-BE49-F238E27FC236}">
                <a16:creationId xmlns:a16="http://schemas.microsoft.com/office/drawing/2014/main" id="{995CDC5A-AB8C-46C3-B07C-E491742F55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76400"/>
            <a:ext cx="2779776" cy="4638079"/>
          </a:xfrm>
          <a:prstGeom prst="rect">
            <a:avLst/>
          </a:prstGeom>
        </p:spPr>
      </p:pic>
    </p:spTree>
    <p:extLst>
      <p:ext uri="{BB962C8B-B14F-4D97-AF65-F5344CB8AC3E}">
        <p14:creationId xmlns:p14="http://schemas.microsoft.com/office/powerpoint/2010/main" val="32404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Protection of Digital Property</a:t>
            </a:r>
            <a:br>
              <a:rPr lang="en-US" sz="3000" dirty="0"/>
            </a:br>
            <a:r>
              <a:rPr lang="en-US" sz="3200" dirty="0"/>
              <a:t>Copyright Infringement</a:t>
            </a:r>
            <a:br>
              <a:rPr lang="en-US" sz="3200" dirty="0"/>
            </a:br>
            <a:r>
              <a:rPr lang="en-US" sz="2000" dirty="0"/>
              <a:t>(Objective 8.11)</a:t>
            </a:r>
            <a:endParaRPr lang="en-US" sz="2250" dirty="0"/>
          </a:p>
        </p:txBody>
      </p:sp>
      <p:sp>
        <p:nvSpPr>
          <p:cNvPr id="113667" name="Rectangle 3"/>
          <p:cNvSpPr>
            <a:spLocks noGrp="1" noChangeArrowheads="1"/>
          </p:cNvSpPr>
          <p:nvPr>
            <p:ph idx="1"/>
          </p:nvPr>
        </p:nvSpPr>
        <p:spPr>
          <a:xfrm>
            <a:off x="457200" y="1600200"/>
            <a:ext cx="8305800" cy="5029200"/>
          </a:xfrm>
        </p:spPr>
        <p:txBody>
          <a:bodyPr/>
          <a:lstStyle/>
          <a:p>
            <a:pPr>
              <a:spcBef>
                <a:spcPts val="0"/>
              </a:spcBef>
              <a:spcAft>
                <a:spcPts val="600"/>
              </a:spcAft>
              <a:defRPr/>
            </a:pPr>
            <a:r>
              <a:rPr lang="en-US" dirty="0"/>
              <a:t>Copyright infringement (when violations of the holder’s rights occur)</a:t>
            </a:r>
          </a:p>
          <a:p>
            <a:pPr>
              <a:spcBef>
                <a:spcPts val="0"/>
              </a:spcBef>
              <a:spcAft>
                <a:spcPts val="600"/>
              </a:spcAft>
              <a:defRPr/>
            </a:pPr>
            <a:r>
              <a:rPr lang="en-US" dirty="0"/>
              <a:t>Music and video violations cause a significant loss of revenue</a:t>
            </a:r>
          </a:p>
          <a:p>
            <a:pPr>
              <a:spcBef>
                <a:spcPts val="0"/>
              </a:spcBef>
              <a:spcAft>
                <a:spcPts val="600"/>
              </a:spcAft>
              <a:defRPr/>
            </a:pPr>
            <a:r>
              <a:rPr lang="en-US" dirty="0"/>
              <a:t>Software piracy is illegally using copyrighted software</a:t>
            </a:r>
          </a:p>
          <a:p>
            <a:pPr>
              <a:spcBef>
                <a:spcPts val="0"/>
              </a:spcBef>
              <a:spcAft>
                <a:spcPts val="600"/>
              </a:spcAft>
              <a:defRPr/>
            </a:pPr>
            <a:r>
              <a:rPr lang="en-US" dirty="0"/>
              <a:t>Photos should be considered copyrighted</a:t>
            </a:r>
          </a:p>
          <a:p>
            <a:pPr>
              <a:spcBef>
                <a:spcPts val="0"/>
              </a:spcBef>
              <a:spcAft>
                <a:spcPts val="600"/>
              </a:spcAft>
              <a:defRPr/>
            </a:pPr>
            <a:r>
              <a:rPr lang="en-US" dirty="0"/>
              <a:t>Fair use provides a way for people to use portions of a copyrighted work</a:t>
            </a:r>
          </a:p>
        </p:txBody>
      </p:sp>
    </p:spTree>
    <p:extLst>
      <p:ext uri="{BB962C8B-B14F-4D97-AF65-F5344CB8AC3E}">
        <p14:creationId xmlns:p14="http://schemas.microsoft.com/office/powerpoint/2010/main" val="383429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Living Ethically in the Digital Era</a:t>
            </a:r>
            <a:br>
              <a:rPr lang="en-US" sz="3000" dirty="0"/>
            </a:br>
            <a:r>
              <a:rPr lang="en-US" sz="3200" dirty="0"/>
              <a:t>Plagiarism </a:t>
            </a:r>
            <a:br>
              <a:rPr lang="en-US" sz="3200" dirty="0"/>
            </a:br>
            <a:r>
              <a:rPr lang="en-US" sz="2000" dirty="0"/>
              <a:t>(Objective 8.12)</a:t>
            </a:r>
            <a:endParaRPr lang="en-US" sz="2250" dirty="0"/>
          </a:p>
        </p:txBody>
      </p:sp>
      <p:sp>
        <p:nvSpPr>
          <p:cNvPr id="113667" name="Rectangle 3"/>
          <p:cNvSpPr>
            <a:spLocks noGrp="1" noChangeArrowheads="1"/>
          </p:cNvSpPr>
          <p:nvPr>
            <p:ph idx="1"/>
          </p:nvPr>
        </p:nvSpPr>
        <p:spPr>
          <a:xfrm>
            <a:off x="457200" y="1600200"/>
            <a:ext cx="8534400" cy="5029200"/>
          </a:xfrm>
        </p:spPr>
        <p:txBody>
          <a:bodyPr/>
          <a:lstStyle/>
          <a:p>
            <a:pPr>
              <a:spcAft>
                <a:spcPts val="1800"/>
              </a:spcAft>
              <a:defRPr/>
            </a:pPr>
            <a:r>
              <a:rPr lang="en-US" dirty="0"/>
              <a:t>Copying text or ideas from someone else and claiming them as your own</a:t>
            </a:r>
          </a:p>
          <a:p>
            <a:pPr>
              <a:spcAft>
                <a:spcPts val="1800"/>
              </a:spcAft>
              <a:defRPr/>
            </a:pPr>
            <a:r>
              <a:rPr lang="en-US" dirty="0"/>
              <a:t>Usually considered an academic offense and isn’t punishable under civil law</a:t>
            </a:r>
          </a:p>
          <a:p>
            <a:pPr>
              <a:spcAft>
                <a:spcPts val="1800"/>
              </a:spcAft>
              <a:defRPr/>
            </a:pPr>
            <a:r>
              <a:rPr lang="en-US" dirty="0"/>
              <a:t>Cite the source if there is any doubt</a:t>
            </a:r>
          </a:p>
        </p:txBody>
      </p:sp>
    </p:spTree>
    <p:extLst>
      <p:ext uri="{BB962C8B-B14F-4D97-AF65-F5344CB8AC3E}">
        <p14:creationId xmlns:p14="http://schemas.microsoft.com/office/powerpoint/2010/main" val="320921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600200"/>
          </a:xfrm>
        </p:spPr>
        <p:txBody>
          <a:bodyPr anchor="ctr">
            <a:noAutofit/>
          </a:bodyPr>
          <a:lstStyle/>
          <a:p>
            <a:pPr>
              <a:defRPr/>
            </a:pPr>
            <a:r>
              <a:rPr lang="en-US" dirty="0"/>
              <a:t>Living Ethically in the Digital Era</a:t>
            </a:r>
            <a:br>
              <a:rPr lang="en-US" sz="3000" dirty="0"/>
            </a:br>
            <a:r>
              <a:rPr lang="en-US" sz="3200" dirty="0"/>
              <a:t>Hoaxes and Digital Manipulation</a:t>
            </a:r>
            <a:br>
              <a:rPr lang="en-US" sz="3200" dirty="0"/>
            </a:br>
            <a:r>
              <a:rPr lang="en-US" sz="2000" dirty="0"/>
              <a:t>(Objective 8.13)</a:t>
            </a:r>
            <a:endParaRPr lang="en-US" sz="2250" dirty="0"/>
          </a:p>
        </p:txBody>
      </p:sp>
      <p:sp>
        <p:nvSpPr>
          <p:cNvPr id="113667" name="Rectangle 3"/>
          <p:cNvSpPr>
            <a:spLocks noGrp="1" noChangeArrowheads="1"/>
          </p:cNvSpPr>
          <p:nvPr>
            <p:ph idx="1"/>
          </p:nvPr>
        </p:nvSpPr>
        <p:spPr>
          <a:xfrm>
            <a:off x="457200" y="1600200"/>
            <a:ext cx="8305800" cy="5029200"/>
          </a:xfrm>
        </p:spPr>
        <p:txBody>
          <a:bodyPr/>
          <a:lstStyle/>
          <a:p>
            <a:pPr>
              <a:spcBef>
                <a:spcPts val="0"/>
              </a:spcBef>
              <a:spcAft>
                <a:spcPts val="900"/>
              </a:spcAft>
              <a:defRPr/>
            </a:pPr>
            <a:r>
              <a:rPr lang="en-US" dirty="0"/>
              <a:t>A hoax is anything designed to deceive another person</a:t>
            </a:r>
          </a:p>
          <a:p>
            <a:pPr>
              <a:spcBef>
                <a:spcPts val="0"/>
              </a:spcBef>
              <a:spcAft>
                <a:spcPts val="900"/>
              </a:spcAft>
              <a:defRPr/>
            </a:pPr>
            <a:r>
              <a:rPr lang="en-US" dirty="0"/>
              <a:t>Urban legends are incorporated into society as true events even though they are false</a:t>
            </a:r>
          </a:p>
          <a:p>
            <a:pPr>
              <a:spcBef>
                <a:spcPts val="0"/>
              </a:spcBef>
              <a:spcAft>
                <a:spcPts val="900"/>
              </a:spcAft>
              <a:defRPr/>
            </a:pPr>
            <a:r>
              <a:rPr lang="en-US" dirty="0"/>
              <a:t>Can check out Urban legends at Snopes or Hoax-Slayer</a:t>
            </a:r>
          </a:p>
          <a:p>
            <a:pPr>
              <a:spcBef>
                <a:spcPts val="0"/>
              </a:spcBef>
              <a:spcAft>
                <a:spcPts val="900"/>
              </a:spcAft>
              <a:defRPr/>
            </a:pPr>
            <a:r>
              <a:rPr lang="en-US" dirty="0"/>
              <a:t>Digital manipulation involves altering media from the way they were originally seen</a:t>
            </a:r>
          </a:p>
        </p:txBody>
      </p:sp>
    </p:spTree>
    <p:extLst>
      <p:ext uri="{BB962C8B-B14F-4D97-AF65-F5344CB8AC3E}">
        <p14:creationId xmlns:p14="http://schemas.microsoft.com/office/powerpoint/2010/main" val="190343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686800" cy="1295400"/>
          </a:xfrm>
        </p:spPr>
        <p:txBody>
          <a:bodyPr anchor="ctr">
            <a:noAutofit/>
          </a:bodyPr>
          <a:lstStyle/>
          <a:p>
            <a:pPr>
              <a:defRPr/>
            </a:pPr>
            <a:r>
              <a:rPr lang="en-US" dirty="0"/>
              <a:t>Living Ethically in the Digital Era</a:t>
            </a:r>
            <a:br>
              <a:rPr lang="en-US" sz="3000" dirty="0"/>
            </a:br>
            <a:r>
              <a:rPr lang="en-US" sz="3200" dirty="0"/>
              <a:t>Protecting Your Online Reputation</a:t>
            </a:r>
            <a:br>
              <a:rPr lang="en-US" sz="3200" dirty="0"/>
            </a:br>
            <a:r>
              <a:rPr lang="en-US" sz="2000" dirty="0"/>
              <a:t>(Objective 8.14)</a:t>
            </a:r>
            <a:endParaRPr lang="en-US" sz="2250" dirty="0"/>
          </a:p>
        </p:txBody>
      </p:sp>
      <p:sp>
        <p:nvSpPr>
          <p:cNvPr id="113667" name="Rectangle 3"/>
          <p:cNvSpPr>
            <a:spLocks noGrp="1" noChangeArrowheads="1"/>
          </p:cNvSpPr>
          <p:nvPr>
            <p:ph idx="1"/>
          </p:nvPr>
        </p:nvSpPr>
        <p:spPr>
          <a:xfrm>
            <a:off x="647700" y="1295400"/>
            <a:ext cx="8305800" cy="5181600"/>
          </a:xfrm>
        </p:spPr>
        <p:txBody>
          <a:bodyPr/>
          <a:lstStyle/>
          <a:p>
            <a:pPr>
              <a:spcBef>
                <a:spcPts val="0"/>
              </a:spcBef>
              <a:spcAft>
                <a:spcPts val="600"/>
              </a:spcAft>
              <a:defRPr/>
            </a:pPr>
            <a:r>
              <a:rPr lang="en-US" sz="2400" dirty="0"/>
              <a:t>Online reputation (the information available about you in cyberspace)</a:t>
            </a:r>
          </a:p>
          <a:p>
            <a:pPr>
              <a:spcBef>
                <a:spcPts val="0"/>
              </a:spcBef>
              <a:spcAft>
                <a:spcPts val="600"/>
              </a:spcAft>
              <a:defRPr/>
            </a:pPr>
            <a:r>
              <a:rPr lang="en-US" sz="2400" dirty="0"/>
              <a:t>Persistence of information (facts about you might never disappear)</a:t>
            </a:r>
          </a:p>
          <a:p>
            <a:pPr>
              <a:spcBef>
                <a:spcPts val="0"/>
              </a:spcBef>
              <a:spcAft>
                <a:spcPts val="600"/>
              </a:spcAft>
              <a:defRPr/>
            </a:pPr>
            <a:r>
              <a:rPr lang="en-US" sz="2400" dirty="0"/>
              <a:t>Protecting your online reputation:</a:t>
            </a:r>
          </a:p>
          <a:p>
            <a:pPr lvl="1">
              <a:spcBef>
                <a:spcPts val="0"/>
              </a:spcBef>
              <a:spcAft>
                <a:spcPts val="600"/>
              </a:spcAft>
            </a:pPr>
            <a:r>
              <a:rPr lang="en-US" sz="2400" dirty="0"/>
              <a:t>Improve and update your personal profiles</a:t>
            </a:r>
          </a:p>
          <a:p>
            <a:pPr lvl="1">
              <a:spcBef>
                <a:spcPts val="0"/>
              </a:spcBef>
              <a:spcAft>
                <a:spcPts val="600"/>
              </a:spcAft>
            </a:pPr>
            <a:r>
              <a:rPr lang="en-US" sz="2400" dirty="0"/>
              <a:t>Create positive content on relevant sites</a:t>
            </a:r>
          </a:p>
          <a:p>
            <a:pPr lvl="1">
              <a:spcBef>
                <a:spcPts val="0"/>
              </a:spcBef>
              <a:spcAft>
                <a:spcPts val="600"/>
              </a:spcAft>
            </a:pPr>
            <a:r>
              <a:rPr lang="en-US" sz="2400" dirty="0"/>
              <a:t>Post frequently</a:t>
            </a:r>
          </a:p>
          <a:p>
            <a:pPr lvl="1">
              <a:spcBef>
                <a:spcPts val="0"/>
              </a:spcBef>
              <a:spcAft>
                <a:spcPts val="600"/>
              </a:spcAft>
            </a:pPr>
            <a:r>
              <a:rPr lang="en-US" sz="2400" dirty="0"/>
              <a:t>Be vigilant</a:t>
            </a:r>
          </a:p>
          <a:p>
            <a:pPr lvl="2">
              <a:spcBef>
                <a:spcPts val="0"/>
              </a:spcBef>
              <a:spcAft>
                <a:spcPts val="600"/>
              </a:spcAft>
            </a:pPr>
            <a:r>
              <a:rPr lang="en-US" dirty="0"/>
              <a:t>contact people who have posted negative things about you and see if you can get them deleted</a:t>
            </a:r>
          </a:p>
          <a:p>
            <a:pPr lvl="1">
              <a:spcBef>
                <a:spcPts val="0"/>
              </a:spcBef>
              <a:spcAft>
                <a:spcPts val="600"/>
              </a:spcAft>
            </a:pPr>
            <a:r>
              <a:rPr lang="en-US" sz="2400" dirty="0" err="1"/>
              <a:t>Socialmention.com</a:t>
            </a:r>
            <a:r>
              <a:rPr lang="en-US" sz="2400" dirty="0"/>
              <a:t>, </a:t>
            </a:r>
            <a:r>
              <a:rPr lang="en-US" sz="2400" dirty="0" err="1"/>
              <a:t>trackur.com</a:t>
            </a:r>
            <a:endParaRPr lang="en-US" sz="2400" dirty="0"/>
          </a:p>
        </p:txBody>
      </p:sp>
    </p:spTree>
    <p:extLst>
      <p:ext uri="{BB962C8B-B14F-4D97-AF65-F5344CB8AC3E}">
        <p14:creationId xmlns:p14="http://schemas.microsoft.com/office/powerpoint/2010/main" val="207862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824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Publishing</a:t>
            </a:r>
            <a:br>
              <a:rPr lang="en-US" dirty="0">
                <a:effectLst/>
              </a:rPr>
            </a:br>
            <a:r>
              <a:rPr lang="en-US" sz="3200" dirty="0"/>
              <a:t>E-Readers</a:t>
            </a:r>
            <a:br>
              <a:rPr lang="en-US" sz="3200" dirty="0"/>
            </a:br>
            <a:r>
              <a:rPr lang="en-US" sz="2000" dirty="0"/>
              <a:t>(Objective 8.3)</a:t>
            </a:r>
            <a:endParaRPr lang="en-US" sz="3000" dirty="0"/>
          </a:p>
        </p:txBody>
      </p:sp>
      <p:sp>
        <p:nvSpPr>
          <p:cNvPr id="3" name="Content Placeholder 2"/>
          <p:cNvSpPr>
            <a:spLocks noGrp="1"/>
          </p:cNvSpPr>
          <p:nvPr>
            <p:ph idx="1"/>
          </p:nvPr>
        </p:nvSpPr>
        <p:spPr>
          <a:xfrm>
            <a:off x="457200" y="1600200"/>
            <a:ext cx="8358649" cy="5257800"/>
          </a:xfrm>
        </p:spPr>
        <p:txBody>
          <a:bodyPr>
            <a:normAutofit/>
          </a:bodyPr>
          <a:lstStyle/>
          <a:p>
            <a:pPr>
              <a:spcBef>
                <a:spcPts val="0"/>
              </a:spcBef>
              <a:spcAft>
                <a:spcPts val="600"/>
              </a:spcAft>
              <a:defRPr/>
            </a:pPr>
            <a:r>
              <a:rPr lang="en-US" dirty="0"/>
              <a:t>Electronic Text</a:t>
            </a:r>
          </a:p>
          <a:p>
            <a:pPr lvl="1">
              <a:spcBef>
                <a:spcPts val="0"/>
              </a:spcBef>
              <a:spcAft>
                <a:spcPts val="600"/>
              </a:spcAft>
            </a:pPr>
            <a:r>
              <a:rPr lang="en-US" dirty="0"/>
              <a:t>Textual information captured digitally</a:t>
            </a:r>
          </a:p>
          <a:p>
            <a:pPr>
              <a:spcBef>
                <a:spcPts val="0"/>
              </a:spcBef>
              <a:spcAft>
                <a:spcPts val="600"/>
              </a:spcAft>
              <a:defRPr/>
            </a:pPr>
            <a:r>
              <a:rPr lang="en-US" dirty="0"/>
              <a:t>E-readers</a:t>
            </a:r>
          </a:p>
          <a:p>
            <a:pPr lvl="1">
              <a:spcBef>
                <a:spcPts val="0"/>
              </a:spcBef>
              <a:spcAft>
                <a:spcPts val="600"/>
              </a:spcAft>
            </a:pPr>
            <a:r>
              <a:rPr lang="en-US" dirty="0"/>
              <a:t>Devices that display e-text</a:t>
            </a:r>
            <a:br>
              <a:rPr lang="en-US" dirty="0"/>
            </a:br>
            <a:r>
              <a:rPr lang="en-US" dirty="0"/>
              <a:t>and have supporting tools</a:t>
            </a:r>
          </a:p>
          <a:p>
            <a:pPr>
              <a:spcBef>
                <a:spcPts val="0"/>
              </a:spcBef>
              <a:spcAft>
                <a:spcPts val="600"/>
              </a:spcAft>
              <a:defRPr/>
            </a:pPr>
            <a:r>
              <a:rPr lang="en-US" dirty="0"/>
              <a:t>Allure of digital publishing</a:t>
            </a:r>
          </a:p>
          <a:p>
            <a:pPr lvl="1">
              <a:spcBef>
                <a:spcPts val="0"/>
              </a:spcBef>
              <a:spcAft>
                <a:spcPts val="600"/>
              </a:spcAft>
            </a:pPr>
            <a:r>
              <a:rPr lang="en-US" dirty="0"/>
              <a:t>Distribution</a:t>
            </a:r>
          </a:p>
          <a:p>
            <a:pPr>
              <a:spcBef>
                <a:spcPts val="0"/>
              </a:spcBef>
              <a:spcAft>
                <a:spcPts val="600"/>
              </a:spcAft>
              <a:defRPr/>
            </a:pPr>
            <a:r>
              <a:rPr lang="en-US" dirty="0"/>
              <a:t>Electronic Ink (E ink)</a:t>
            </a:r>
          </a:p>
          <a:p>
            <a:pPr lvl="1">
              <a:spcBef>
                <a:spcPts val="0"/>
              </a:spcBef>
              <a:spcAft>
                <a:spcPts val="600"/>
              </a:spcAft>
            </a:pPr>
            <a:r>
              <a:rPr lang="en-US" dirty="0"/>
              <a:t>Sharp grayscale representation of text</a:t>
            </a:r>
          </a:p>
        </p:txBody>
      </p:sp>
      <p:pic>
        <p:nvPicPr>
          <p:cNvPr id="6" name="Picture 5" descr="A photograph of an e reader.">
            <a:extLst>
              <a:ext uri="{FF2B5EF4-FFF2-40B4-BE49-F238E27FC236}">
                <a16:creationId xmlns:a16="http://schemas.microsoft.com/office/drawing/2014/main" id="{2B4E3DC3-2BFC-4C64-A10B-AF318910A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743200"/>
            <a:ext cx="2209800" cy="3184271"/>
          </a:xfrm>
          <a:prstGeom prst="rect">
            <a:avLst/>
          </a:prstGeom>
        </p:spPr>
      </p:pic>
    </p:spTree>
    <p:extLst>
      <p:ext uri="{BB962C8B-B14F-4D97-AF65-F5344CB8AC3E}">
        <p14:creationId xmlns:p14="http://schemas.microsoft.com/office/powerpoint/2010/main" val="9986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Publishing</a:t>
            </a:r>
            <a:br>
              <a:rPr lang="en-US" dirty="0">
                <a:effectLst/>
              </a:rPr>
            </a:br>
            <a:r>
              <a:rPr lang="en-US" sz="3200" dirty="0"/>
              <a:t>Using e-Texts</a:t>
            </a:r>
            <a:br>
              <a:rPr lang="en-US" sz="3200" dirty="0"/>
            </a:br>
            <a:r>
              <a:rPr lang="en-US" sz="2000" dirty="0"/>
              <a:t>(Objective 8.4)</a:t>
            </a:r>
            <a:endParaRPr lang="en-US" sz="3000" dirty="0"/>
          </a:p>
        </p:txBody>
      </p:sp>
      <p:sp>
        <p:nvSpPr>
          <p:cNvPr id="3" name="Content Placeholder 2"/>
          <p:cNvSpPr>
            <a:spLocks noGrp="1"/>
          </p:cNvSpPr>
          <p:nvPr>
            <p:ph idx="1"/>
          </p:nvPr>
        </p:nvSpPr>
        <p:spPr>
          <a:xfrm>
            <a:off x="457200" y="1600200"/>
            <a:ext cx="8358649" cy="5105400"/>
          </a:xfrm>
        </p:spPr>
        <p:txBody>
          <a:bodyPr>
            <a:normAutofit/>
          </a:bodyPr>
          <a:lstStyle/>
          <a:p>
            <a:pPr>
              <a:spcAft>
                <a:spcPts val="1800"/>
              </a:spcAft>
              <a:defRPr/>
            </a:pPr>
            <a:r>
              <a:rPr lang="en-US" dirty="0"/>
              <a:t>Using e-Texts</a:t>
            </a:r>
          </a:p>
          <a:p>
            <a:pPr lvl="1">
              <a:spcAft>
                <a:spcPts val="1800"/>
              </a:spcAft>
            </a:pPr>
            <a:r>
              <a:rPr lang="en-US" dirty="0"/>
              <a:t>Amazon Kindle</a:t>
            </a:r>
          </a:p>
          <a:p>
            <a:pPr lvl="1">
              <a:spcAft>
                <a:spcPts val="1800"/>
              </a:spcAft>
            </a:pPr>
            <a:r>
              <a:rPr lang="en-US" dirty="0"/>
              <a:t>Barnes and Noble</a:t>
            </a:r>
            <a:br>
              <a:rPr lang="en-US" dirty="0"/>
            </a:br>
            <a:r>
              <a:rPr lang="en-US" dirty="0"/>
              <a:t>Nook</a:t>
            </a:r>
          </a:p>
          <a:p>
            <a:pPr lvl="1">
              <a:spcAft>
                <a:spcPts val="1800"/>
              </a:spcAft>
            </a:pPr>
            <a:r>
              <a:rPr lang="en-US" dirty="0"/>
              <a:t>Library</a:t>
            </a:r>
          </a:p>
          <a:p>
            <a:pPr lvl="1">
              <a:spcAft>
                <a:spcPts val="1800"/>
              </a:spcAft>
            </a:pPr>
            <a:r>
              <a:rPr lang="en-US" dirty="0"/>
              <a:t>Project Gutenberg(</a:t>
            </a:r>
            <a:r>
              <a:rPr lang="en-US" dirty="0" err="1"/>
              <a:t>gutenberg.org</a:t>
            </a:r>
            <a:r>
              <a:rPr lang="en-US" dirty="0"/>
              <a:t>)</a:t>
            </a:r>
          </a:p>
          <a:p>
            <a:pPr lvl="1">
              <a:spcAft>
                <a:spcPts val="1800"/>
              </a:spcAft>
            </a:pPr>
            <a:r>
              <a:rPr lang="en-US" dirty="0"/>
              <a:t>Self-publish through </a:t>
            </a:r>
            <a:r>
              <a:rPr lang="en-US" dirty="0" err="1"/>
              <a:t>kdp.amazon.com</a:t>
            </a:r>
            <a:endParaRPr lang="en-US" dirty="0"/>
          </a:p>
        </p:txBody>
      </p:sp>
      <p:pic>
        <p:nvPicPr>
          <p:cNvPr id="6" name="Picture 5" descr="A photograph of an Amazon Kindle device.">
            <a:extLst>
              <a:ext uri="{FF2B5EF4-FFF2-40B4-BE49-F238E27FC236}">
                <a16:creationId xmlns:a16="http://schemas.microsoft.com/office/drawing/2014/main" id="{6D2BD4AD-27C8-412F-9347-A40F5E282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6999" y="1714500"/>
            <a:ext cx="2209800" cy="2514600"/>
          </a:xfrm>
          <a:prstGeom prst="rect">
            <a:avLst/>
          </a:prstGeom>
        </p:spPr>
      </p:pic>
    </p:spTree>
    <p:extLst>
      <p:ext uri="{BB962C8B-B14F-4D97-AF65-F5344CB8AC3E}">
        <p14:creationId xmlns:p14="http://schemas.microsoft.com/office/powerpoint/2010/main" val="425968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fontScale="90000"/>
          </a:bodyPr>
          <a:lstStyle/>
          <a:p>
            <a:r>
              <a:rPr lang="en-US" dirty="0">
                <a:effectLst/>
              </a:rPr>
              <a:t>Digital </a:t>
            </a:r>
            <a:r>
              <a:rPr lang="en-US" dirty="0"/>
              <a:t>Music </a:t>
            </a:r>
            <a:r>
              <a:rPr lang="en-US" sz="3200" dirty="0"/>
              <a:t>Creating and Storing Digital Music </a:t>
            </a:r>
            <a:r>
              <a:rPr lang="en-US" sz="2000" dirty="0"/>
              <a:t>(Objective 8.5)</a:t>
            </a:r>
            <a:endParaRPr lang="en-US" sz="3000" dirty="0"/>
          </a:p>
        </p:txBody>
      </p:sp>
      <p:sp>
        <p:nvSpPr>
          <p:cNvPr id="3" name="Content Placeholder 2"/>
          <p:cNvSpPr>
            <a:spLocks noGrp="1"/>
          </p:cNvSpPr>
          <p:nvPr>
            <p:ph idx="1"/>
          </p:nvPr>
        </p:nvSpPr>
        <p:spPr>
          <a:xfrm>
            <a:off x="457200" y="1219200"/>
            <a:ext cx="4114800" cy="5562600"/>
          </a:xfrm>
        </p:spPr>
        <p:txBody>
          <a:bodyPr>
            <a:normAutofit fontScale="92500" lnSpcReduction="10000"/>
          </a:bodyPr>
          <a:lstStyle/>
          <a:p>
            <a:pPr>
              <a:defRPr/>
            </a:pPr>
            <a:r>
              <a:rPr lang="en-US" dirty="0"/>
              <a:t>Analog-to-digital converter (ADC)</a:t>
            </a:r>
          </a:p>
          <a:p>
            <a:pPr>
              <a:defRPr/>
            </a:pPr>
            <a:r>
              <a:rPr lang="en-US" dirty="0"/>
              <a:t>File types, MP3,AAC,WMA,DivX,MPEG-4,WMV </a:t>
            </a:r>
            <a:r>
              <a:rPr lang="en-US" dirty="0" err="1"/>
              <a:t>etc</a:t>
            </a:r>
            <a:endParaRPr lang="en-US" dirty="0"/>
          </a:p>
          <a:p>
            <a:pPr>
              <a:defRPr/>
            </a:pPr>
            <a:r>
              <a:rPr lang="en-US" dirty="0"/>
              <a:t>Ripping, converting a song from a CD to MP3  </a:t>
            </a:r>
          </a:p>
          <a:p>
            <a:pPr>
              <a:defRPr/>
            </a:pPr>
            <a:r>
              <a:rPr lang="en-US" dirty="0"/>
              <a:t>Storage options</a:t>
            </a:r>
          </a:p>
          <a:p>
            <a:pPr lvl="1">
              <a:spcBef>
                <a:spcPts val="0"/>
              </a:spcBef>
            </a:pPr>
            <a:r>
              <a:rPr lang="en-US" dirty="0"/>
              <a:t>USB devices</a:t>
            </a:r>
          </a:p>
          <a:p>
            <a:pPr lvl="1">
              <a:spcBef>
                <a:spcPts val="0"/>
              </a:spcBef>
            </a:pPr>
            <a:r>
              <a:rPr lang="en-US" dirty="0"/>
              <a:t>Cloud services</a:t>
            </a:r>
          </a:p>
        </p:txBody>
      </p:sp>
      <p:pic>
        <p:nvPicPr>
          <p:cNvPr id="6" name="Picture 5" descr="The diagram shows a singer playing music which produces an analog wave, which is sent to ADC for converting it as a digital format as 28, 36, 42, 84, 120, 126, 120,98,98… , and sent to a MP3 file again as 28, 36, 42, 84, 120, 126, 120,98,98…. This is in turn sent to DAC, which sends them back as an analog wave to the speaker.">
            <a:extLst>
              <a:ext uri="{FF2B5EF4-FFF2-40B4-BE49-F238E27FC236}">
                <a16:creationId xmlns:a16="http://schemas.microsoft.com/office/drawing/2014/main" id="{E54A6B34-57AF-40FD-A5DD-D497ACD3C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659" y="1125474"/>
            <a:ext cx="4151908" cy="3065526"/>
          </a:xfrm>
          <a:prstGeom prst="rect">
            <a:avLst/>
          </a:prstGeom>
        </p:spPr>
      </p:pic>
    </p:spTree>
    <p:extLst>
      <p:ext uri="{BB962C8B-B14F-4D97-AF65-F5344CB8AC3E}">
        <p14:creationId xmlns:p14="http://schemas.microsoft.com/office/powerpoint/2010/main" val="378519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a:t>
            </a:r>
            <a:r>
              <a:rPr lang="en-US" dirty="0"/>
              <a:t>Music</a:t>
            </a:r>
            <a:br>
              <a:rPr lang="en-US" dirty="0">
                <a:effectLst/>
              </a:rPr>
            </a:br>
            <a:r>
              <a:rPr lang="en-US" sz="3200" dirty="0"/>
              <a:t>Distributing Digital Music</a:t>
            </a:r>
            <a:br>
              <a:rPr lang="en-US" sz="3200" dirty="0"/>
            </a:br>
            <a:r>
              <a:rPr lang="en-US" sz="2000" dirty="0"/>
              <a:t>(Objective 8.6)</a:t>
            </a:r>
            <a:endParaRPr lang="en-US" sz="3000" dirty="0"/>
          </a:p>
        </p:txBody>
      </p:sp>
      <p:sp>
        <p:nvSpPr>
          <p:cNvPr id="3" name="Content Placeholder 2"/>
          <p:cNvSpPr>
            <a:spLocks noGrp="1"/>
          </p:cNvSpPr>
          <p:nvPr>
            <p:ph idx="1"/>
          </p:nvPr>
        </p:nvSpPr>
        <p:spPr>
          <a:xfrm>
            <a:off x="457200" y="1600200"/>
            <a:ext cx="8382000" cy="4800600"/>
          </a:xfrm>
        </p:spPr>
        <p:txBody>
          <a:bodyPr>
            <a:normAutofit lnSpcReduction="10000"/>
          </a:bodyPr>
          <a:lstStyle/>
          <a:p>
            <a:pPr>
              <a:spcAft>
                <a:spcPts val="900"/>
              </a:spcAft>
              <a:defRPr/>
            </a:pPr>
            <a:r>
              <a:rPr lang="en-US" dirty="0"/>
              <a:t>Options for Listening to Digital Music</a:t>
            </a:r>
          </a:p>
          <a:p>
            <a:pPr lvl="1">
              <a:spcBef>
                <a:spcPts val="0"/>
              </a:spcBef>
              <a:spcAft>
                <a:spcPts val="900"/>
              </a:spcAft>
            </a:pPr>
            <a:r>
              <a:rPr lang="en-US" dirty="0"/>
              <a:t>Port or dock on an audio receiver</a:t>
            </a:r>
          </a:p>
          <a:p>
            <a:pPr lvl="1">
              <a:spcBef>
                <a:spcPts val="0"/>
              </a:spcBef>
              <a:spcAft>
                <a:spcPts val="900"/>
              </a:spcAft>
            </a:pPr>
            <a:r>
              <a:rPr lang="en-US" dirty="0"/>
              <a:t>Networked audio/video receivers</a:t>
            </a:r>
          </a:p>
          <a:p>
            <a:pPr lvl="1">
              <a:spcBef>
                <a:spcPts val="0"/>
              </a:spcBef>
              <a:spcAft>
                <a:spcPts val="900"/>
              </a:spcAft>
            </a:pPr>
            <a:r>
              <a:rPr lang="en-US" dirty="0"/>
              <a:t>New cars are equipped with an auxiliary input</a:t>
            </a:r>
          </a:p>
          <a:p>
            <a:pPr lvl="1">
              <a:spcBef>
                <a:spcPts val="0"/>
              </a:spcBef>
              <a:spcAft>
                <a:spcPts val="900"/>
              </a:spcAft>
            </a:pPr>
            <a:r>
              <a:rPr lang="en-US" dirty="0"/>
              <a:t>Systems like Sonos can mate wirelessly with a mobile device</a:t>
            </a:r>
          </a:p>
          <a:p>
            <a:pPr>
              <a:spcAft>
                <a:spcPts val="900"/>
              </a:spcAft>
              <a:defRPr/>
            </a:pPr>
            <a:r>
              <a:rPr lang="en-US" dirty="0"/>
              <a:t>Digital Rights Management (DRM)</a:t>
            </a:r>
          </a:p>
          <a:p>
            <a:pPr lvl="1">
              <a:spcBef>
                <a:spcPts val="0"/>
              </a:spcBef>
              <a:spcAft>
                <a:spcPts val="900"/>
              </a:spcAft>
            </a:pPr>
            <a:r>
              <a:rPr lang="en-US" dirty="0"/>
              <a:t>System of access that allows only limited use of material that’s been legally purchased</a:t>
            </a:r>
          </a:p>
        </p:txBody>
      </p:sp>
      <p:pic>
        <p:nvPicPr>
          <p:cNvPr id="6" name="Picture 5" descr="a photograph of a networked audio receiver.">
            <a:extLst>
              <a:ext uri="{FF2B5EF4-FFF2-40B4-BE49-F238E27FC236}">
                <a16:creationId xmlns:a16="http://schemas.microsoft.com/office/drawing/2014/main" id="{7F633BD6-222D-4F47-90EF-71523DBE8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2146808"/>
            <a:ext cx="1362028" cy="1038352"/>
          </a:xfrm>
          <a:prstGeom prst="rect">
            <a:avLst/>
          </a:prstGeom>
        </p:spPr>
      </p:pic>
    </p:spTree>
    <p:extLst>
      <p:ext uri="{BB962C8B-B14F-4D97-AF65-F5344CB8AC3E}">
        <p14:creationId xmlns:p14="http://schemas.microsoft.com/office/powerpoint/2010/main" val="11424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Photography (1 of 3)</a:t>
            </a:r>
            <a:br>
              <a:rPr lang="en-US" sz="3200" dirty="0"/>
            </a:br>
            <a:r>
              <a:rPr lang="en-US" sz="2000" dirty="0"/>
              <a:t>(Objective 8.7)</a:t>
            </a:r>
            <a:endParaRPr lang="en-US" sz="3000" dirty="0"/>
          </a:p>
        </p:txBody>
      </p:sp>
      <p:sp>
        <p:nvSpPr>
          <p:cNvPr id="3" name="Content Placeholder 2"/>
          <p:cNvSpPr>
            <a:spLocks noGrp="1"/>
          </p:cNvSpPr>
          <p:nvPr>
            <p:ph idx="1"/>
          </p:nvPr>
        </p:nvSpPr>
        <p:spPr>
          <a:xfrm>
            <a:off x="457200" y="1590152"/>
            <a:ext cx="7696200" cy="5115448"/>
          </a:xfrm>
        </p:spPr>
        <p:txBody>
          <a:bodyPr>
            <a:normAutofit lnSpcReduction="10000"/>
          </a:bodyPr>
          <a:lstStyle/>
          <a:p>
            <a:pPr>
              <a:spcAft>
                <a:spcPts val="400"/>
              </a:spcAft>
              <a:defRPr/>
            </a:pPr>
            <a:r>
              <a:rPr lang="en-US" dirty="0"/>
              <a:t>Digital cameras </a:t>
            </a:r>
          </a:p>
          <a:p>
            <a:pPr lvl="1">
              <a:spcBef>
                <a:spcPts val="0"/>
              </a:spcBef>
              <a:spcAft>
                <a:spcPts val="400"/>
              </a:spcAft>
            </a:pPr>
            <a:r>
              <a:rPr lang="en-US" dirty="0"/>
              <a:t>Capture images and video</a:t>
            </a:r>
          </a:p>
          <a:p>
            <a:pPr lvl="1">
              <a:spcBef>
                <a:spcPts val="0"/>
              </a:spcBef>
              <a:spcAft>
                <a:spcPts val="400"/>
              </a:spcAft>
            </a:pPr>
            <a:r>
              <a:rPr lang="en-US" dirty="0"/>
              <a:t>Convert to digital data</a:t>
            </a:r>
          </a:p>
          <a:p>
            <a:pPr>
              <a:spcAft>
                <a:spcPts val="400"/>
              </a:spcAft>
              <a:defRPr/>
            </a:pPr>
            <a:r>
              <a:rPr lang="en-US" dirty="0"/>
              <a:t>Factors that determine</a:t>
            </a:r>
            <a:br>
              <a:rPr lang="en-US" dirty="0"/>
            </a:br>
            <a:r>
              <a:rPr lang="en-US" dirty="0"/>
              <a:t>image quality</a:t>
            </a:r>
          </a:p>
          <a:p>
            <a:pPr lvl="1">
              <a:spcBef>
                <a:spcPts val="0"/>
              </a:spcBef>
              <a:spcAft>
                <a:spcPts val="400"/>
              </a:spcAft>
            </a:pPr>
            <a:r>
              <a:rPr lang="en-US" dirty="0"/>
              <a:t>Quality of lenses</a:t>
            </a:r>
          </a:p>
          <a:p>
            <a:pPr lvl="1">
              <a:spcBef>
                <a:spcPts val="0"/>
              </a:spcBef>
              <a:spcAft>
                <a:spcPts val="400"/>
              </a:spcAft>
            </a:pPr>
            <a:r>
              <a:rPr lang="en-US" dirty="0"/>
              <a:t>Image sensor size</a:t>
            </a:r>
          </a:p>
          <a:p>
            <a:pPr lvl="1">
              <a:spcBef>
                <a:spcPts val="0"/>
              </a:spcBef>
              <a:spcAft>
                <a:spcPts val="400"/>
              </a:spcAft>
            </a:pPr>
            <a:r>
              <a:rPr lang="en-US" dirty="0"/>
              <a:t>File format and compression used</a:t>
            </a:r>
          </a:p>
          <a:p>
            <a:pPr lvl="1">
              <a:spcBef>
                <a:spcPts val="0"/>
              </a:spcBef>
              <a:spcAft>
                <a:spcPts val="400"/>
              </a:spcAft>
            </a:pPr>
            <a:r>
              <a:rPr lang="en-US" dirty="0"/>
              <a:t>Color management software</a:t>
            </a:r>
          </a:p>
          <a:p>
            <a:pPr lvl="1">
              <a:spcBef>
                <a:spcPts val="0"/>
              </a:spcBef>
              <a:spcAft>
                <a:spcPts val="400"/>
              </a:spcAft>
            </a:pPr>
            <a:r>
              <a:rPr lang="en-US" dirty="0"/>
              <a:t>Camera's resolution</a:t>
            </a:r>
            <a:endParaRPr lang="en-US" sz="1050" dirty="0"/>
          </a:p>
        </p:txBody>
      </p:sp>
      <p:pic>
        <p:nvPicPr>
          <p:cNvPr id="6" name="Picture 5" descr="A photograph of 5 auto focus lenses. ">
            <a:extLst>
              <a:ext uri="{FF2B5EF4-FFF2-40B4-BE49-F238E27FC236}">
                <a16:creationId xmlns:a16="http://schemas.microsoft.com/office/drawing/2014/main" id="{3AAFD945-863A-490A-A733-0C7B3C73C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514600"/>
            <a:ext cx="3944112" cy="2515207"/>
          </a:xfrm>
          <a:prstGeom prst="rect">
            <a:avLst/>
          </a:prstGeom>
        </p:spPr>
      </p:pic>
    </p:spTree>
    <p:extLst>
      <p:ext uri="{BB962C8B-B14F-4D97-AF65-F5344CB8AC3E}">
        <p14:creationId xmlns:p14="http://schemas.microsoft.com/office/powerpoint/2010/main" val="158674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Photography (2 of 3)</a:t>
            </a:r>
            <a:br>
              <a:rPr lang="en-US" sz="3200" dirty="0"/>
            </a:br>
            <a:r>
              <a:rPr lang="en-US" sz="2000" dirty="0"/>
              <a:t>(Objective 8.7)</a:t>
            </a:r>
            <a:endParaRPr lang="en-US" sz="3000" dirty="0"/>
          </a:p>
        </p:txBody>
      </p:sp>
      <p:sp>
        <p:nvSpPr>
          <p:cNvPr id="3" name="Content Placeholder 2"/>
          <p:cNvSpPr>
            <a:spLocks noGrp="1"/>
          </p:cNvSpPr>
          <p:nvPr>
            <p:ph idx="1"/>
          </p:nvPr>
        </p:nvSpPr>
        <p:spPr>
          <a:xfrm>
            <a:off x="457200" y="1590152"/>
            <a:ext cx="8458200" cy="5267848"/>
          </a:xfrm>
        </p:spPr>
        <p:txBody>
          <a:bodyPr>
            <a:normAutofit fontScale="92500"/>
          </a:bodyPr>
          <a:lstStyle/>
          <a:p>
            <a:pPr>
              <a:spcAft>
                <a:spcPts val="1000"/>
              </a:spcAft>
              <a:defRPr/>
            </a:pPr>
            <a:r>
              <a:rPr lang="en-US" dirty="0"/>
              <a:t>Resolution</a:t>
            </a:r>
          </a:p>
          <a:p>
            <a:pPr lvl="1">
              <a:spcBef>
                <a:spcPts val="0"/>
              </a:spcBef>
              <a:spcAft>
                <a:spcPts val="1000"/>
              </a:spcAft>
            </a:pPr>
            <a:r>
              <a:rPr lang="en-US" dirty="0"/>
              <a:t>Number of data points captured for each image</a:t>
            </a:r>
          </a:p>
          <a:p>
            <a:pPr>
              <a:spcAft>
                <a:spcPts val="1000"/>
              </a:spcAft>
              <a:defRPr/>
            </a:pPr>
            <a:r>
              <a:rPr lang="en-US" dirty="0"/>
              <a:t>Pixel</a:t>
            </a:r>
          </a:p>
          <a:p>
            <a:pPr lvl="1">
              <a:spcBef>
                <a:spcPts val="0"/>
              </a:spcBef>
              <a:spcAft>
                <a:spcPts val="1000"/>
              </a:spcAft>
            </a:pPr>
            <a:r>
              <a:rPr lang="en-US" dirty="0"/>
              <a:t>Picture element is a single dot in a digital image</a:t>
            </a:r>
          </a:p>
          <a:p>
            <a:pPr>
              <a:spcAft>
                <a:spcPts val="1000"/>
              </a:spcAft>
              <a:defRPr/>
            </a:pPr>
            <a:r>
              <a:rPr lang="en-US" dirty="0"/>
              <a:t>File Formats</a:t>
            </a:r>
          </a:p>
          <a:p>
            <a:pPr lvl="1">
              <a:spcBef>
                <a:spcPts val="0"/>
              </a:spcBef>
              <a:spcAft>
                <a:spcPts val="1000"/>
              </a:spcAft>
            </a:pPr>
            <a:r>
              <a:rPr lang="en-US" dirty="0"/>
              <a:t>RAW </a:t>
            </a:r>
            <a:r>
              <a:rPr lang="en-US"/>
              <a:t>files record </a:t>
            </a:r>
            <a:r>
              <a:rPr lang="en-US" dirty="0"/>
              <a:t>all the original image information</a:t>
            </a:r>
          </a:p>
          <a:p>
            <a:pPr lvl="1">
              <a:spcBef>
                <a:spcPts val="0"/>
              </a:spcBef>
              <a:spcAft>
                <a:spcPts val="1000"/>
              </a:spcAft>
            </a:pPr>
            <a:r>
              <a:rPr lang="en-US" dirty="0"/>
              <a:t>JPEG files can be compressed to varying degrees</a:t>
            </a:r>
          </a:p>
        </p:txBody>
      </p:sp>
    </p:spTree>
    <p:extLst>
      <p:ext uri="{BB962C8B-B14F-4D97-AF65-F5344CB8AC3E}">
        <p14:creationId xmlns:p14="http://schemas.microsoft.com/office/powerpoint/2010/main" val="215083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Photography (3 of 3)</a:t>
            </a:r>
            <a:br>
              <a:rPr lang="en-US" sz="3200" dirty="0"/>
            </a:br>
            <a:r>
              <a:rPr lang="en-US" sz="2000" dirty="0"/>
              <a:t>(Objective 8.7)</a:t>
            </a:r>
            <a:endParaRPr lang="en-US" sz="3000" dirty="0"/>
          </a:p>
        </p:txBody>
      </p:sp>
      <p:sp>
        <p:nvSpPr>
          <p:cNvPr id="3" name="Content Placeholder 2"/>
          <p:cNvSpPr>
            <a:spLocks noGrp="1"/>
          </p:cNvSpPr>
          <p:nvPr>
            <p:ph idx="1"/>
          </p:nvPr>
        </p:nvSpPr>
        <p:spPr>
          <a:xfrm>
            <a:off x="457200" y="1590152"/>
            <a:ext cx="8458200" cy="5267848"/>
          </a:xfrm>
        </p:spPr>
        <p:txBody>
          <a:bodyPr>
            <a:normAutofit/>
          </a:bodyPr>
          <a:lstStyle/>
          <a:p>
            <a:pPr>
              <a:spcAft>
                <a:spcPts val="1000"/>
              </a:spcAft>
              <a:defRPr/>
            </a:pPr>
            <a:r>
              <a:rPr lang="en-US" dirty="0"/>
              <a:t>Printing digital photos</a:t>
            </a:r>
          </a:p>
          <a:p>
            <a:pPr lvl="1">
              <a:spcBef>
                <a:spcPts val="0"/>
              </a:spcBef>
              <a:spcAft>
                <a:spcPts val="1000"/>
              </a:spcAft>
            </a:pPr>
            <a:r>
              <a:rPr lang="en-US" dirty="0"/>
              <a:t>Photo printer(inkjet printers)</a:t>
            </a:r>
          </a:p>
          <a:p>
            <a:pPr lvl="1">
              <a:spcBef>
                <a:spcPts val="0"/>
              </a:spcBef>
              <a:spcAft>
                <a:spcPts val="1000"/>
              </a:spcAft>
            </a:pPr>
            <a:r>
              <a:rPr lang="en-US" dirty="0"/>
              <a:t>Photo-printing service</a:t>
            </a:r>
          </a:p>
          <a:p>
            <a:pPr lvl="2">
              <a:spcBef>
                <a:spcPts val="0"/>
              </a:spcBef>
              <a:spcAft>
                <a:spcPts val="1000"/>
              </a:spcAft>
            </a:pPr>
            <a:r>
              <a:rPr lang="en-US" dirty="0"/>
              <a:t>Flickr</a:t>
            </a:r>
          </a:p>
          <a:p>
            <a:pPr lvl="2">
              <a:spcBef>
                <a:spcPts val="0"/>
              </a:spcBef>
              <a:spcAft>
                <a:spcPts val="1000"/>
              </a:spcAft>
            </a:pPr>
            <a:r>
              <a:rPr lang="en-US" dirty="0"/>
              <a:t>Shutterfly</a:t>
            </a:r>
          </a:p>
        </p:txBody>
      </p:sp>
    </p:spTree>
    <p:extLst>
      <p:ext uri="{BB962C8B-B14F-4D97-AF65-F5344CB8AC3E}">
        <p14:creationId xmlns:p14="http://schemas.microsoft.com/office/powerpoint/2010/main" val="254025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Digital Media</a:t>
            </a:r>
            <a:br>
              <a:rPr lang="en-US" dirty="0">
                <a:effectLst/>
              </a:rPr>
            </a:br>
            <a:r>
              <a:rPr lang="en-US" sz="3200" dirty="0"/>
              <a:t>Digital Video (1 of 2)</a:t>
            </a:r>
            <a:br>
              <a:rPr lang="en-US" sz="3200" dirty="0"/>
            </a:br>
            <a:r>
              <a:rPr lang="en-US" sz="2000" dirty="0"/>
              <a:t>(Objective 8.8)</a:t>
            </a:r>
            <a:endParaRPr lang="en-US" sz="3000" dirty="0"/>
          </a:p>
        </p:txBody>
      </p:sp>
      <p:sp>
        <p:nvSpPr>
          <p:cNvPr id="3" name="Content Placeholder 2"/>
          <p:cNvSpPr>
            <a:spLocks noGrp="1"/>
          </p:cNvSpPr>
          <p:nvPr>
            <p:ph idx="1"/>
          </p:nvPr>
        </p:nvSpPr>
        <p:spPr>
          <a:xfrm>
            <a:off x="457200" y="1590152"/>
            <a:ext cx="8458200" cy="5267848"/>
          </a:xfrm>
        </p:spPr>
        <p:txBody>
          <a:bodyPr>
            <a:normAutofit/>
          </a:bodyPr>
          <a:lstStyle/>
          <a:p>
            <a:pPr>
              <a:defRPr/>
            </a:pPr>
            <a:r>
              <a:rPr lang="en-US" dirty="0"/>
              <a:t>Sources of digital video content include:</a:t>
            </a:r>
          </a:p>
          <a:p>
            <a:pPr lvl="1">
              <a:spcBef>
                <a:spcPts val="0"/>
              </a:spcBef>
            </a:pPr>
            <a:r>
              <a:rPr lang="en-US" dirty="0"/>
              <a:t>Television</a:t>
            </a:r>
          </a:p>
          <a:p>
            <a:pPr lvl="1">
              <a:spcBef>
                <a:spcPts val="0"/>
              </a:spcBef>
            </a:pPr>
            <a:r>
              <a:rPr lang="en-US" dirty="0"/>
              <a:t>Internet (Vimeo, </a:t>
            </a:r>
            <a:r>
              <a:rPr lang="en-US" dirty="0" err="1"/>
              <a:t>Ustream</a:t>
            </a:r>
            <a:r>
              <a:rPr lang="en-US" dirty="0"/>
              <a:t>)</a:t>
            </a:r>
          </a:p>
          <a:p>
            <a:pPr lvl="1">
              <a:spcBef>
                <a:spcPts val="0"/>
              </a:spcBef>
            </a:pPr>
            <a:r>
              <a:rPr lang="en-US" dirty="0"/>
              <a:t>Pay services (iTunes, Netflix, Hulu, and Amazon)</a:t>
            </a:r>
          </a:p>
          <a:p>
            <a:pPr>
              <a:defRPr/>
            </a:pPr>
            <a:r>
              <a:rPr lang="en-US" dirty="0"/>
              <a:t>Digital camcorders or webcams allow recording of digital video</a:t>
            </a:r>
          </a:p>
          <a:p>
            <a:pPr>
              <a:defRPr/>
            </a:pPr>
            <a:r>
              <a:rPr lang="en-US" dirty="0"/>
              <a:t>Video-editing software allows editing of digital video</a:t>
            </a:r>
          </a:p>
        </p:txBody>
      </p:sp>
    </p:spTree>
    <p:extLst>
      <p:ext uri="{BB962C8B-B14F-4D97-AF65-F5344CB8AC3E}">
        <p14:creationId xmlns:p14="http://schemas.microsoft.com/office/powerpoint/2010/main" val="36164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2041</Words>
  <Application>Microsoft Office PowerPoint</Application>
  <PresentationFormat>On-screen Show (4:3)</PresentationFormat>
  <Paragraphs>214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Noto Sans Symbols</vt:lpstr>
      <vt:lpstr>Times New Roman</vt:lpstr>
      <vt:lpstr>Verdana</vt:lpstr>
      <vt:lpstr>508 Lecture</vt:lpstr>
      <vt:lpstr>Technology in Action</vt:lpstr>
      <vt:lpstr>Digital Publishing E-Readers (Objective 8.3)</vt:lpstr>
      <vt:lpstr>Digital Publishing Using e-Texts (Objective 8.4)</vt:lpstr>
      <vt:lpstr>Digital Music Creating and Storing Digital Music (Objective 8.5)</vt:lpstr>
      <vt:lpstr>Digital Music Distributing Digital Music (Objective 8.6)</vt:lpstr>
      <vt:lpstr>Digital Media Digital Photography (1 of 3) (Objective 8.7)</vt:lpstr>
      <vt:lpstr>Digital Media Digital Photography (2 of 3) (Objective 8.7)</vt:lpstr>
      <vt:lpstr>Digital Media Digital Photography (3 of 3) (Objective 8.7)</vt:lpstr>
      <vt:lpstr>Digital Media Digital Video (1 of 2) (Objective 8.8)</vt:lpstr>
      <vt:lpstr>Digital Media Digital Video (2 of 2) (Objective 8.8)</vt:lpstr>
      <vt:lpstr>Ethical Issues of Living in the Digital Age</vt:lpstr>
      <vt:lpstr>Protection of Digital Property Intellectual Property (Objective 8.9)</vt:lpstr>
      <vt:lpstr>Protection of Digital Property Copyright Basics (Objective 8.10)</vt:lpstr>
      <vt:lpstr>Protection of Digital Property Copyright Infringement (Objective 8.11)</vt:lpstr>
      <vt:lpstr>Living Ethically in the Digital Era Plagiarism  (Objective 8.12)</vt:lpstr>
      <vt:lpstr>Living Ethically in the Digital Era Hoaxes and Digital Manipulation (Objective 8.13)</vt:lpstr>
      <vt:lpstr>Living Ethically in the Digital Era Protecting Your Online Reputation (Objective 8.14)</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8</dc:subject>
  <dc:creator/>
  <cp:lastModifiedBy/>
  <cp:revision>1</cp:revision>
  <dcterms:created xsi:type="dcterms:W3CDTF">2017-01-24T02:43:43Z</dcterms:created>
  <dcterms:modified xsi:type="dcterms:W3CDTF">2021-05-20T09:16:03Z</dcterms:modified>
</cp:coreProperties>
</file>