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74" r:id="rId1"/>
  </p:sldMasterIdLst>
  <p:notesMasterIdLst>
    <p:notesMasterId r:id="rId29"/>
  </p:notesMasterIdLst>
  <p:handoutMasterIdLst>
    <p:handoutMasterId r:id="rId30"/>
  </p:handoutMasterIdLst>
  <p:sldIdLst>
    <p:sldId id="292" r:id="rId2"/>
    <p:sldId id="293" r:id="rId3"/>
    <p:sldId id="258" r:id="rId4"/>
    <p:sldId id="259" r:id="rId5"/>
    <p:sldId id="261" r:id="rId6"/>
    <p:sldId id="262" r:id="rId7"/>
    <p:sldId id="303" r:id="rId8"/>
    <p:sldId id="297" r:id="rId9"/>
    <p:sldId id="298" r:id="rId10"/>
    <p:sldId id="305" r:id="rId11"/>
    <p:sldId id="299" r:id="rId12"/>
    <p:sldId id="307" r:id="rId13"/>
    <p:sldId id="308" r:id="rId14"/>
    <p:sldId id="309" r:id="rId15"/>
    <p:sldId id="310" r:id="rId16"/>
    <p:sldId id="311" r:id="rId17"/>
    <p:sldId id="266" r:id="rId18"/>
    <p:sldId id="312" r:id="rId19"/>
    <p:sldId id="313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4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3300"/>
  </p:normalViewPr>
  <p:slideViewPr>
    <p:cSldViewPr snapToGrid="0" snapToObjects="1">
      <p:cViewPr varScale="1">
        <p:scale>
          <a:sx n="57" d="100"/>
          <a:sy n="5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D417D-07A5-4609-AE01-BF26347BDE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456FC8-45EC-4FA2-AE4C-C3A60B1F7767}">
      <dgm:prSet/>
      <dgm:spPr/>
      <dgm:t>
        <a:bodyPr/>
        <a:lstStyle/>
        <a:p>
          <a:r>
            <a:rPr lang="en-US">
              <a:solidFill>
                <a:srgbClr val="002060"/>
              </a:solidFill>
            </a:rPr>
            <a:t>What is E-Learning?</a:t>
          </a:r>
        </a:p>
      </dgm:t>
    </dgm:pt>
    <dgm:pt modelId="{B7E7CF94-9335-4A4A-88EA-B42B84CE771D}" type="parTrans" cxnId="{E1813059-F115-42CF-B655-DD492D9AEF0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930E283-47B2-4A75-ADEA-7D85E1A5DDBA}" type="sibTrans" cxnId="{E1813059-F115-42CF-B655-DD492D9AEF0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FB3CE4F-5F52-4967-84AE-5ADA0F32E8B0}">
      <dgm:prSet/>
      <dgm:spPr/>
      <dgm:t>
        <a:bodyPr/>
        <a:lstStyle/>
        <a:p>
          <a:r>
            <a:rPr lang="en-US">
              <a:solidFill>
                <a:srgbClr val="002060"/>
              </a:solidFill>
            </a:rPr>
            <a:t>Truth of E-Learning</a:t>
          </a:r>
        </a:p>
      </dgm:t>
    </dgm:pt>
    <dgm:pt modelId="{E1CFFC44-5807-4921-A659-21E9C89384BB}" type="parTrans" cxnId="{EDD3B3D4-4DB1-469E-8955-5BC446BA6DA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2817F23-9232-4B00-A123-9D857D4099B2}" type="sibTrans" cxnId="{EDD3B3D4-4DB1-469E-8955-5BC446BA6DA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9BBF5E5-9F1E-4B72-8AFB-5A8859BBFFEA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Education Market</a:t>
          </a:r>
        </a:p>
      </dgm:t>
    </dgm:pt>
    <dgm:pt modelId="{D40A2BBE-48EB-4622-AD97-D4AD306F451D}" type="parTrans" cxnId="{C0658BF4-29F3-4FA6-A25D-B1A6F7CBF43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A0CB1F3-3D20-465E-ABCB-4163FD201DD8}" type="sibTrans" cxnId="{C0658BF4-29F3-4FA6-A25D-B1A6F7CBF43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6C53C90-BB7A-4DF5-AFC5-9587B870473E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Why e-Learning</a:t>
          </a:r>
        </a:p>
      </dgm:t>
    </dgm:pt>
    <dgm:pt modelId="{5D2C9DCF-F668-4B3D-86B5-9875753ECAE0}" type="parTrans" cxnId="{48AC779E-A25A-405E-8970-6DDFA4EF200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92CA457-F042-49DA-83A8-206B29703B58}" type="sibTrans" cxnId="{48AC779E-A25A-405E-8970-6DDFA4EF200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47287CD-BA5F-9E40-B9A0-B70BCFB56EB9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Approaches to e-Learning</a:t>
          </a:r>
        </a:p>
      </dgm:t>
    </dgm:pt>
    <dgm:pt modelId="{1EBE9B9F-FA83-E843-9622-D3984D5B91AF}" type="parTrans" cxnId="{F628C41E-5401-5E47-85A8-5DC6330FEA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742DD60-49E1-A746-A70F-58392D8CFEFE}" type="sibTrans" cxnId="{F628C41E-5401-5E47-85A8-5DC6330FEA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639B08F0-FEB5-564F-B4D6-346717FAA8E3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Advantages vs disadvantages</a:t>
          </a:r>
        </a:p>
      </dgm:t>
    </dgm:pt>
    <dgm:pt modelId="{404B621D-0837-8C43-B798-F6F34384DD1D}" type="parTrans" cxnId="{5C5172B0-99A4-3D49-ACD3-1533413016A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AD58A9F-A21E-6743-B34B-EE827299B70D}" type="sibTrans" cxnId="{5C5172B0-99A4-3D49-ACD3-1533413016A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167B099-D926-F242-9DDA-59C45FAF4AAA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Limitations</a:t>
          </a:r>
        </a:p>
      </dgm:t>
    </dgm:pt>
    <dgm:pt modelId="{5C2F1EDB-CDCF-9E4E-ADE9-595134D9F8E6}" type="parTrans" cxnId="{EA89B86A-76BA-264A-B6C6-011BFAEADF07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C4E9D67-ED6A-D041-951E-81CE42E3925B}" type="sibTrans" cxnId="{EA89B86A-76BA-264A-B6C6-011BFAEADF07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4A83760-3C3A-2C42-8A3D-26EB1FD4CD54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Evolution</a:t>
          </a:r>
        </a:p>
      </dgm:t>
    </dgm:pt>
    <dgm:pt modelId="{8B0E5946-A43E-014B-ACD2-971829E87F33}" type="parTrans" cxnId="{AB0E2BE3-40F8-434D-A020-73C0297296D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BEE68AD-476F-E24B-883B-9B4094827D4D}" type="sibTrans" cxnId="{AB0E2BE3-40F8-434D-A020-73C0297296D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6C17314B-BD59-3143-9753-1D99163DE37E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Traditional vs e-Learning</a:t>
          </a:r>
        </a:p>
      </dgm:t>
    </dgm:pt>
    <dgm:pt modelId="{2402E1F8-957E-804B-B801-17A5D850CE0E}" type="parTrans" cxnId="{4A7DB3E3-EAE1-CB4D-B2B5-A2699E789582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49CACE9-BF20-2743-87B2-21D2B6446FEF}" type="sibTrans" cxnId="{4A7DB3E3-EAE1-CB4D-B2B5-A2699E789582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EABE0A0-39AB-234E-8C5C-3021048A43A2}">
      <dgm:prSet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E-learning tools</a:t>
          </a:r>
        </a:p>
      </dgm:t>
    </dgm:pt>
    <dgm:pt modelId="{A39D9828-F09B-9B46-B2E8-CC45D11B5C3A}" type="parTrans" cxnId="{1ECBECC5-58E8-134C-A25B-459B8F7F28C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153550F-985B-A348-9B62-A73D30C62922}" type="sibTrans" cxnId="{1ECBECC5-58E8-134C-A25B-459B8F7F28C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F7E96A5-669C-48C0-B3A5-1E873A168BCC}" type="pres">
      <dgm:prSet presAssocID="{1E3D417D-07A5-4609-AE01-BF26347BDE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C7D557-05DC-40D8-B8C1-8F411D0B7BC3}" type="pres">
      <dgm:prSet presAssocID="{37456FC8-45EC-4FA2-AE4C-C3A60B1F7767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99AE4-A466-4DFA-B4D2-B381884017AD}" type="pres">
      <dgm:prSet presAssocID="{9930E283-47B2-4A75-ADEA-7D85E1A5DDBA}" presName="spacer" presStyleCnt="0"/>
      <dgm:spPr/>
    </dgm:pt>
    <dgm:pt modelId="{CC36AE63-F3E7-4EE6-96DE-37A64D2E9CC9}" type="pres">
      <dgm:prSet presAssocID="{8FB3CE4F-5F52-4967-84AE-5ADA0F32E8B0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8991E-1688-49C7-B7EE-BD6B2C11B6C1}" type="pres">
      <dgm:prSet presAssocID="{E2817F23-9232-4B00-A123-9D857D4099B2}" presName="spacer" presStyleCnt="0"/>
      <dgm:spPr/>
    </dgm:pt>
    <dgm:pt modelId="{CF9BAD14-8D6C-4C24-A13A-3B1DED08928A}" type="pres">
      <dgm:prSet presAssocID="{A9BBF5E5-9F1E-4B72-8AFB-5A8859BBFFEA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986C-E707-47DE-B670-74B49D2BE20B}" type="pres">
      <dgm:prSet presAssocID="{CA0CB1F3-3D20-465E-ABCB-4163FD201DD8}" presName="spacer" presStyleCnt="0"/>
      <dgm:spPr/>
    </dgm:pt>
    <dgm:pt modelId="{0B3B97F6-529F-430B-BCC7-0FE9D665EBAD}" type="pres">
      <dgm:prSet presAssocID="{C6C53C90-BB7A-4DF5-AFC5-9587B870473E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C6D90-A2E6-47AA-AB55-E5312ED4E431}" type="pres">
      <dgm:prSet presAssocID="{592CA457-F042-49DA-83A8-206B29703B58}" presName="spacer" presStyleCnt="0"/>
      <dgm:spPr/>
    </dgm:pt>
    <dgm:pt modelId="{6727971C-89D8-4FEB-A669-B433B1CDDAB7}" type="pres">
      <dgm:prSet presAssocID="{6C17314B-BD59-3143-9753-1D99163DE37E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78E0A-8E9C-416F-81A9-D12525EB9771}" type="pres">
      <dgm:prSet presAssocID="{B49CACE9-BF20-2743-87B2-21D2B6446FEF}" presName="spacer" presStyleCnt="0"/>
      <dgm:spPr/>
    </dgm:pt>
    <dgm:pt modelId="{723A7818-3A3F-4DA1-A5A6-38A01912CD99}" type="pres">
      <dgm:prSet presAssocID="{447287CD-BA5F-9E40-B9A0-B70BCFB56EB9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5F239-52A0-4C18-A17D-AB460D40FDD3}" type="pres">
      <dgm:prSet presAssocID="{5742DD60-49E1-A746-A70F-58392D8CFEFE}" presName="spacer" presStyleCnt="0"/>
      <dgm:spPr/>
    </dgm:pt>
    <dgm:pt modelId="{AE36FE28-0D4E-4C14-A1F3-E611C009AEDE}" type="pres">
      <dgm:prSet presAssocID="{639B08F0-FEB5-564F-B4D6-346717FAA8E3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7856-9159-41E6-B820-ABC8BB6690BA}" type="pres">
      <dgm:prSet presAssocID="{0AD58A9F-A21E-6743-B34B-EE827299B70D}" presName="spacer" presStyleCnt="0"/>
      <dgm:spPr/>
    </dgm:pt>
    <dgm:pt modelId="{7C76440B-A3FC-4A3C-9AA3-43DFED5D1CC6}" type="pres">
      <dgm:prSet presAssocID="{F167B099-D926-F242-9DDA-59C45FAF4AAA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13970-80AE-4629-BB67-2616900D72E9}" type="pres">
      <dgm:prSet presAssocID="{0C4E9D67-ED6A-D041-951E-81CE42E3925B}" presName="spacer" presStyleCnt="0"/>
      <dgm:spPr/>
    </dgm:pt>
    <dgm:pt modelId="{4EA99648-EAF0-4A9C-B770-F2CEFAB96A65}" type="pres">
      <dgm:prSet presAssocID="{84A83760-3C3A-2C42-8A3D-26EB1FD4CD54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583D4-3381-4390-BE50-E62B6DE8E61B}" type="pres">
      <dgm:prSet presAssocID="{FBEE68AD-476F-E24B-883B-9B4094827D4D}" presName="spacer" presStyleCnt="0"/>
      <dgm:spPr/>
    </dgm:pt>
    <dgm:pt modelId="{3682CE42-2DBE-43FF-9B87-510F6378913A}" type="pres">
      <dgm:prSet presAssocID="{8EABE0A0-39AB-234E-8C5C-3021048A43A2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D1805-52A7-43DB-B6E7-6ED1051DD054}" type="presOf" srcId="{6C17314B-BD59-3143-9753-1D99163DE37E}" destId="{6727971C-89D8-4FEB-A669-B433B1CDDAB7}" srcOrd="0" destOrd="0" presId="urn:microsoft.com/office/officeart/2005/8/layout/vList2"/>
    <dgm:cxn modelId="{46E514A1-A82C-4421-BFCE-AFD183B8CDC4}" type="presOf" srcId="{8FB3CE4F-5F52-4967-84AE-5ADA0F32E8B0}" destId="{CC36AE63-F3E7-4EE6-96DE-37A64D2E9CC9}" srcOrd="0" destOrd="0" presId="urn:microsoft.com/office/officeart/2005/8/layout/vList2"/>
    <dgm:cxn modelId="{EA89B86A-76BA-264A-B6C6-011BFAEADF07}" srcId="{1E3D417D-07A5-4609-AE01-BF26347BDE81}" destId="{F167B099-D926-F242-9DDA-59C45FAF4AAA}" srcOrd="7" destOrd="0" parTransId="{5C2F1EDB-CDCF-9E4E-ADE9-595134D9F8E6}" sibTransId="{0C4E9D67-ED6A-D041-951E-81CE42E3925B}"/>
    <dgm:cxn modelId="{EDD3B3D4-4DB1-469E-8955-5BC446BA6DA3}" srcId="{1E3D417D-07A5-4609-AE01-BF26347BDE81}" destId="{8FB3CE4F-5F52-4967-84AE-5ADA0F32E8B0}" srcOrd="1" destOrd="0" parTransId="{E1CFFC44-5807-4921-A659-21E9C89384BB}" sibTransId="{E2817F23-9232-4B00-A123-9D857D4099B2}"/>
    <dgm:cxn modelId="{5C5172B0-99A4-3D49-ACD3-1533413016AA}" srcId="{1E3D417D-07A5-4609-AE01-BF26347BDE81}" destId="{639B08F0-FEB5-564F-B4D6-346717FAA8E3}" srcOrd="6" destOrd="0" parTransId="{404B621D-0837-8C43-B798-F6F34384DD1D}" sibTransId="{0AD58A9F-A21E-6743-B34B-EE827299B70D}"/>
    <dgm:cxn modelId="{EBD1D6C2-7C28-41EE-AC33-DDBE51AE424E}" type="presOf" srcId="{639B08F0-FEB5-564F-B4D6-346717FAA8E3}" destId="{AE36FE28-0D4E-4C14-A1F3-E611C009AEDE}" srcOrd="0" destOrd="0" presId="urn:microsoft.com/office/officeart/2005/8/layout/vList2"/>
    <dgm:cxn modelId="{D453B799-A7B8-45E7-AC4F-F8787C560142}" type="presOf" srcId="{8EABE0A0-39AB-234E-8C5C-3021048A43A2}" destId="{3682CE42-2DBE-43FF-9B87-510F6378913A}" srcOrd="0" destOrd="0" presId="urn:microsoft.com/office/officeart/2005/8/layout/vList2"/>
    <dgm:cxn modelId="{1DEB27CB-E0FC-4242-94A7-1550C04EF335}" type="presOf" srcId="{C6C53C90-BB7A-4DF5-AFC5-9587B870473E}" destId="{0B3B97F6-529F-430B-BCC7-0FE9D665EBAD}" srcOrd="0" destOrd="0" presId="urn:microsoft.com/office/officeart/2005/8/layout/vList2"/>
    <dgm:cxn modelId="{90A69473-0AB4-4816-86E3-70F902096331}" type="presOf" srcId="{37456FC8-45EC-4FA2-AE4C-C3A60B1F7767}" destId="{38C7D557-05DC-40D8-B8C1-8F411D0B7BC3}" srcOrd="0" destOrd="0" presId="urn:microsoft.com/office/officeart/2005/8/layout/vList2"/>
    <dgm:cxn modelId="{62C41CA2-E829-4DD6-B63A-D88EAD45F305}" type="presOf" srcId="{A9BBF5E5-9F1E-4B72-8AFB-5A8859BBFFEA}" destId="{CF9BAD14-8D6C-4C24-A13A-3B1DED08928A}" srcOrd="0" destOrd="0" presId="urn:microsoft.com/office/officeart/2005/8/layout/vList2"/>
    <dgm:cxn modelId="{F628C41E-5401-5E47-85A8-5DC6330FEA08}" srcId="{1E3D417D-07A5-4609-AE01-BF26347BDE81}" destId="{447287CD-BA5F-9E40-B9A0-B70BCFB56EB9}" srcOrd="5" destOrd="0" parTransId="{1EBE9B9F-FA83-E843-9622-D3984D5B91AF}" sibTransId="{5742DD60-49E1-A746-A70F-58392D8CFEFE}"/>
    <dgm:cxn modelId="{7DC1B2DE-3FFE-48B7-9588-73AB35B193F9}" type="presOf" srcId="{84A83760-3C3A-2C42-8A3D-26EB1FD4CD54}" destId="{4EA99648-EAF0-4A9C-B770-F2CEFAB96A65}" srcOrd="0" destOrd="0" presId="urn:microsoft.com/office/officeart/2005/8/layout/vList2"/>
    <dgm:cxn modelId="{4B82B62D-6989-4423-9520-E8973A128FCD}" type="presOf" srcId="{1E3D417D-07A5-4609-AE01-BF26347BDE81}" destId="{8F7E96A5-669C-48C0-B3A5-1E873A168BCC}" srcOrd="0" destOrd="0" presId="urn:microsoft.com/office/officeart/2005/8/layout/vList2"/>
    <dgm:cxn modelId="{48AC779E-A25A-405E-8970-6DDFA4EF200A}" srcId="{1E3D417D-07A5-4609-AE01-BF26347BDE81}" destId="{C6C53C90-BB7A-4DF5-AFC5-9587B870473E}" srcOrd="3" destOrd="0" parTransId="{5D2C9DCF-F668-4B3D-86B5-9875753ECAE0}" sibTransId="{592CA457-F042-49DA-83A8-206B29703B58}"/>
    <dgm:cxn modelId="{AB0E2BE3-40F8-434D-A020-73C0297296D5}" srcId="{1E3D417D-07A5-4609-AE01-BF26347BDE81}" destId="{84A83760-3C3A-2C42-8A3D-26EB1FD4CD54}" srcOrd="8" destOrd="0" parTransId="{8B0E5946-A43E-014B-ACD2-971829E87F33}" sibTransId="{FBEE68AD-476F-E24B-883B-9B4094827D4D}"/>
    <dgm:cxn modelId="{4A7DB3E3-EAE1-CB4D-B2B5-A2699E789582}" srcId="{1E3D417D-07A5-4609-AE01-BF26347BDE81}" destId="{6C17314B-BD59-3143-9753-1D99163DE37E}" srcOrd="4" destOrd="0" parTransId="{2402E1F8-957E-804B-B801-17A5D850CE0E}" sibTransId="{B49CACE9-BF20-2743-87B2-21D2B6446FEF}"/>
    <dgm:cxn modelId="{BDD77A1F-3DD2-48FD-B040-AAD74CE23179}" type="presOf" srcId="{F167B099-D926-F242-9DDA-59C45FAF4AAA}" destId="{7C76440B-A3FC-4A3C-9AA3-43DFED5D1CC6}" srcOrd="0" destOrd="0" presId="urn:microsoft.com/office/officeart/2005/8/layout/vList2"/>
    <dgm:cxn modelId="{C0658BF4-29F3-4FA6-A25D-B1A6F7CBF437}" srcId="{1E3D417D-07A5-4609-AE01-BF26347BDE81}" destId="{A9BBF5E5-9F1E-4B72-8AFB-5A8859BBFFEA}" srcOrd="2" destOrd="0" parTransId="{D40A2BBE-48EB-4622-AD97-D4AD306F451D}" sibTransId="{CA0CB1F3-3D20-465E-ABCB-4163FD201DD8}"/>
    <dgm:cxn modelId="{1ECBECC5-58E8-134C-A25B-459B8F7F28CE}" srcId="{1E3D417D-07A5-4609-AE01-BF26347BDE81}" destId="{8EABE0A0-39AB-234E-8C5C-3021048A43A2}" srcOrd="9" destOrd="0" parTransId="{A39D9828-F09B-9B46-B2E8-CC45D11B5C3A}" sibTransId="{1153550F-985B-A348-9B62-A73D30C62922}"/>
    <dgm:cxn modelId="{E1813059-F115-42CF-B655-DD492D9AEF04}" srcId="{1E3D417D-07A5-4609-AE01-BF26347BDE81}" destId="{37456FC8-45EC-4FA2-AE4C-C3A60B1F7767}" srcOrd="0" destOrd="0" parTransId="{B7E7CF94-9335-4A4A-88EA-B42B84CE771D}" sibTransId="{9930E283-47B2-4A75-ADEA-7D85E1A5DDBA}"/>
    <dgm:cxn modelId="{9F8520C9-C61C-49BD-9B78-0DD47513A518}" type="presOf" srcId="{447287CD-BA5F-9E40-B9A0-B70BCFB56EB9}" destId="{723A7818-3A3F-4DA1-A5A6-38A01912CD99}" srcOrd="0" destOrd="0" presId="urn:microsoft.com/office/officeart/2005/8/layout/vList2"/>
    <dgm:cxn modelId="{395A7FD4-DF93-4D7D-A03E-D86DFC29B676}" type="presParOf" srcId="{8F7E96A5-669C-48C0-B3A5-1E873A168BCC}" destId="{38C7D557-05DC-40D8-B8C1-8F411D0B7BC3}" srcOrd="0" destOrd="0" presId="urn:microsoft.com/office/officeart/2005/8/layout/vList2"/>
    <dgm:cxn modelId="{A21C355C-82E5-4319-8D01-4A8EAEB890A3}" type="presParOf" srcId="{8F7E96A5-669C-48C0-B3A5-1E873A168BCC}" destId="{81399AE4-A466-4DFA-B4D2-B381884017AD}" srcOrd="1" destOrd="0" presId="urn:microsoft.com/office/officeart/2005/8/layout/vList2"/>
    <dgm:cxn modelId="{1BDBA8E2-5A6C-4238-863E-F459A4156EFD}" type="presParOf" srcId="{8F7E96A5-669C-48C0-B3A5-1E873A168BCC}" destId="{CC36AE63-F3E7-4EE6-96DE-37A64D2E9CC9}" srcOrd="2" destOrd="0" presId="urn:microsoft.com/office/officeart/2005/8/layout/vList2"/>
    <dgm:cxn modelId="{33A6DE55-4BBB-4CBC-93AC-621197D83231}" type="presParOf" srcId="{8F7E96A5-669C-48C0-B3A5-1E873A168BCC}" destId="{0C68991E-1688-49C7-B7EE-BD6B2C11B6C1}" srcOrd="3" destOrd="0" presId="urn:microsoft.com/office/officeart/2005/8/layout/vList2"/>
    <dgm:cxn modelId="{EAD68EB2-5DF4-4474-9561-65A4058A25F2}" type="presParOf" srcId="{8F7E96A5-669C-48C0-B3A5-1E873A168BCC}" destId="{CF9BAD14-8D6C-4C24-A13A-3B1DED08928A}" srcOrd="4" destOrd="0" presId="urn:microsoft.com/office/officeart/2005/8/layout/vList2"/>
    <dgm:cxn modelId="{59F39B2B-C429-40A3-B2D6-66DE8242B77E}" type="presParOf" srcId="{8F7E96A5-669C-48C0-B3A5-1E873A168BCC}" destId="{7150986C-E707-47DE-B670-74B49D2BE20B}" srcOrd="5" destOrd="0" presId="urn:microsoft.com/office/officeart/2005/8/layout/vList2"/>
    <dgm:cxn modelId="{E200B3CB-81BD-4EE1-B825-D67CB3CED54B}" type="presParOf" srcId="{8F7E96A5-669C-48C0-B3A5-1E873A168BCC}" destId="{0B3B97F6-529F-430B-BCC7-0FE9D665EBAD}" srcOrd="6" destOrd="0" presId="urn:microsoft.com/office/officeart/2005/8/layout/vList2"/>
    <dgm:cxn modelId="{1B320A24-DC8A-4BA8-9A66-B6B93BC24E7D}" type="presParOf" srcId="{8F7E96A5-669C-48C0-B3A5-1E873A168BCC}" destId="{C80C6D90-A2E6-47AA-AB55-E5312ED4E431}" srcOrd="7" destOrd="0" presId="urn:microsoft.com/office/officeart/2005/8/layout/vList2"/>
    <dgm:cxn modelId="{53EA260E-2DDB-4FBE-9E3B-6234D65B14CD}" type="presParOf" srcId="{8F7E96A5-669C-48C0-B3A5-1E873A168BCC}" destId="{6727971C-89D8-4FEB-A669-B433B1CDDAB7}" srcOrd="8" destOrd="0" presId="urn:microsoft.com/office/officeart/2005/8/layout/vList2"/>
    <dgm:cxn modelId="{E46D5DA8-95BC-4DBE-B67E-6103C68E345D}" type="presParOf" srcId="{8F7E96A5-669C-48C0-B3A5-1E873A168BCC}" destId="{5D578E0A-8E9C-416F-81A9-D12525EB9771}" srcOrd="9" destOrd="0" presId="urn:microsoft.com/office/officeart/2005/8/layout/vList2"/>
    <dgm:cxn modelId="{FC8F31E5-89A0-4B58-ABD3-E9AFB9D7E138}" type="presParOf" srcId="{8F7E96A5-669C-48C0-B3A5-1E873A168BCC}" destId="{723A7818-3A3F-4DA1-A5A6-38A01912CD99}" srcOrd="10" destOrd="0" presId="urn:microsoft.com/office/officeart/2005/8/layout/vList2"/>
    <dgm:cxn modelId="{DFF6B4E3-0E69-4CB3-A028-477008D580EE}" type="presParOf" srcId="{8F7E96A5-669C-48C0-B3A5-1E873A168BCC}" destId="{FEE5F239-52A0-4C18-A17D-AB460D40FDD3}" srcOrd="11" destOrd="0" presId="urn:microsoft.com/office/officeart/2005/8/layout/vList2"/>
    <dgm:cxn modelId="{8B4C8B7B-6D6A-4B84-8A80-D41485C16200}" type="presParOf" srcId="{8F7E96A5-669C-48C0-B3A5-1E873A168BCC}" destId="{AE36FE28-0D4E-4C14-A1F3-E611C009AEDE}" srcOrd="12" destOrd="0" presId="urn:microsoft.com/office/officeart/2005/8/layout/vList2"/>
    <dgm:cxn modelId="{9A86BDAD-D75A-4D57-9169-F49F9EE5DB4A}" type="presParOf" srcId="{8F7E96A5-669C-48C0-B3A5-1E873A168BCC}" destId="{A21C7856-9159-41E6-B820-ABC8BB6690BA}" srcOrd="13" destOrd="0" presId="urn:microsoft.com/office/officeart/2005/8/layout/vList2"/>
    <dgm:cxn modelId="{B5CB235F-969F-4E1B-8170-720BD954F4A4}" type="presParOf" srcId="{8F7E96A5-669C-48C0-B3A5-1E873A168BCC}" destId="{7C76440B-A3FC-4A3C-9AA3-43DFED5D1CC6}" srcOrd="14" destOrd="0" presId="urn:microsoft.com/office/officeart/2005/8/layout/vList2"/>
    <dgm:cxn modelId="{68A2B35F-919D-480A-8B19-9515C615636D}" type="presParOf" srcId="{8F7E96A5-669C-48C0-B3A5-1E873A168BCC}" destId="{CF813970-80AE-4629-BB67-2616900D72E9}" srcOrd="15" destOrd="0" presId="urn:microsoft.com/office/officeart/2005/8/layout/vList2"/>
    <dgm:cxn modelId="{57F2C45B-20C3-473F-A3CA-857A64343241}" type="presParOf" srcId="{8F7E96A5-669C-48C0-B3A5-1E873A168BCC}" destId="{4EA99648-EAF0-4A9C-B770-F2CEFAB96A65}" srcOrd="16" destOrd="0" presId="urn:microsoft.com/office/officeart/2005/8/layout/vList2"/>
    <dgm:cxn modelId="{543F9860-7654-43ED-AF48-13D9E632DA73}" type="presParOf" srcId="{8F7E96A5-669C-48C0-B3A5-1E873A168BCC}" destId="{52F583D4-3381-4390-BE50-E62B6DE8E61B}" srcOrd="17" destOrd="0" presId="urn:microsoft.com/office/officeart/2005/8/layout/vList2"/>
    <dgm:cxn modelId="{896063FB-25B7-4FC3-BD14-EBE5E26E6683}" type="presParOf" srcId="{8F7E96A5-669C-48C0-B3A5-1E873A168BCC}" destId="{3682CE42-2DBE-43FF-9B87-510F6378913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CAE31-0F20-4584-8A10-A5FDE985F0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E64B2-6121-494F-BDEF-657072D5D66D}">
      <dgm:prSet/>
      <dgm:spPr/>
      <dgm:t>
        <a:bodyPr/>
        <a:lstStyle/>
        <a:p>
          <a:r>
            <a:rPr lang="en-US"/>
            <a:t>E-learning pioneer Luskin(2010) explains “E” as everywhere, exciting, energic, enthusiastic, emotional, extended and educational.</a:t>
          </a:r>
        </a:p>
      </dgm:t>
    </dgm:pt>
    <dgm:pt modelId="{DA4459E2-02CF-415A-93CD-874BF2DCDD17}" type="parTrans" cxnId="{A73C4FCA-60A2-4471-BE0E-C131760EC289}">
      <dgm:prSet/>
      <dgm:spPr/>
      <dgm:t>
        <a:bodyPr/>
        <a:lstStyle/>
        <a:p>
          <a:endParaRPr lang="en-US"/>
        </a:p>
      </dgm:t>
    </dgm:pt>
    <dgm:pt modelId="{E851E13C-3DC8-4EB3-A005-45DF0BE43026}" type="sibTrans" cxnId="{A73C4FCA-60A2-4471-BE0E-C131760EC289}">
      <dgm:prSet/>
      <dgm:spPr/>
      <dgm:t>
        <a:bodyPr/>
        <a:lstStyle/>
        <a:p>
          <a:endParaRPr lang="en-US"/>
        </a:p>
      </dgm:t>
    </dgm:pt>
    <dgm:pt modelId="{63278B26-BD7D-4BB1-AB52-A2579683C197}">
      <dgm:prSet/>
      <dgm:spPr/>
      <dgm:t>
        <a:bodyPr/>
        <a:lstStyle/>
        <a:p>
          <a:r>
            <a:rPr lang="en-US"/>
            <a:t>It is warehouse of education, knowledge and performance management. </a:t>
          </a:r>
        </a:p>
      </dgm:t>
    </dgm:pt>
    <dgm:pt modelId="{3B7AF0DF-4B5F-40C0-B53C-0475EE33BB7F}" type="parTrans" cxnId="{E3606B24-87B4-4380-B9FD-F385A60D3BA4}">
      <dgm:prSet/>
      <dgm:spPr/>
      <dgm:t>
        <a:bodyPr/>
        <a:lstStyle/>
        <a:p>
          <a:endParaRPr lang="en-US"/>
        </a:p>
      </dgm:t>
    </dgm:pt>
    <dgm:pt modelId="{8D64A2DD-CB5F-42E4-B269-7A2754DD2D2B}" type="sibTrans" cxnId="{E3606B24-87B4-4380-B9FD-F385A60D3BA4}">
      <dgm:prSet/>
      <dgm:spPr/>
      <dgm:t>
        <a:bodyPr/>
        <a:lstStyle/>
        <a:p>
          <a:endParaRPr lang="en-US"/>
        </a:p>
      </dgm:t>
    </dgm:pt>
    <dgm:pt modelId="{0990A39C-50C1-4BC7-9606-BD1CA8A51D2D}">
      <dgm:prSet/>
      <dgm:spPr/>
      <dgm:t>
        <a:bodyPr/>
        <a:lstStyle/>
        <a:p>
          <a:r>
            <a:rPr lang="en-US" dirty="0"/>
            <a:t>E-learning has grown rapidly because of internet as well as present covid-19 crisis</a:t>
          </a:r>
        </a:p>
      </dgm:t>
    </dgm:pt>
    <dgm:pt modelId="{CDA930DA-C433-4DC5-857C-33008C3AC8BC}" type="parTrans" cxnId="{8662CAC3-F61D-4B49-96C6-25B52F5B5194}">
      <dgm:prSet/>
      <dgm:spPr/>
      <dgm:t>
        <a:bodyPr/>
        <a:lstStyle/>
        <a:p>
          <a:endParaRPr lang="en-US"/>
        </a:p>
      </dgm:t>
    </dgm:pt>
    <dgm:pt modelId="{E7B9E9BC-2313-4412-9B86-8C049FFCEAB6}" type="sibTrans" cxnId="{8662CAC3-F61D-4B49-96C6-25B52F5B5194}">
      <dgm:prSet/>
      <dgm:spPr/>
      <dgm:t>
        <a:bodyPr/>
        <a:lstStyle/>
        <a:p>
          <a:endParaRPr lang="en-US"/>
        </a:p>
      </dgm:t>
    </dgm:pt>
    <dgm:pt modelId="{92D47282-9946-4B52-B7FA-DC46FF90EBB4}">
      <dgm:prSet/>
      <dgm:spPr/>
      <dgm:t>
        <a:bodyPr/>
        <a:lstStyle/>
        <a:p>
          <a:r>
            <a:rPr lang="en-US" dirty="0"/>
            <a:t>Web-based learning is a subset of E-learning and takes place through a web-based environment..</a:t>
          </a:r>
        </a:p>
      </dgm:t>
    </dgm:pt>
    <dgm:pt modelId="{62B764E6-924B-4441-A69D-A3984583B914}" type="parTrans" cxnId="{E9F22A14-3CA7-40C9-8BB9-95EAACAFBC19}">
      <dgm:prSet/>
      <dgm:spPr/>
      <dgm:t>
        <a:bodyPr/>
        <a:lstStyle/>
        <a:p>
          <a:endParaRPr lang="en-US"/>
        </a:p>
      </dgm:t>
    </dgm:pt>
    <dgm:pt modelId="{7FA25A49-D261-4097-850C-ED8979F56A74}" type="sibTrans" cxnId="{E9F22A14-3CA7-40C9-8BB9-95EAACAFBC19}">
      <dgm:prSet/>
      <dgm:spPr/>
      <dgm:t>
        <a:bodyPr/>
        <a:lstStyle/>
        <a:p>
          <a:endParaRPr lang="en-US"/>
        </a:p>
      </dgm:t>
    </dgm:pt>
    <dgm:pt modelId="{F2638873-C5CD-434F-96B4-C0C55F3AD2F1}">
      <dgm:prSet/>
      <dgm:spPr/>
      <dgm:t>
        <a:bodyPr/>
        <a:lstStyle/>
        <a:p>
          <a:r>
            <a:rPr lang="en-US" dirty="0"/>
            <a:t>E-Learning defines any learning process through use of  digital technologies</a:t>
          </a:r>
        </a:p>
      </dgm:t>
    </dgm:pt>
    <dgm:pt modelId="{3BDF6455-4A15-4E6F-94CB-54A163C3A7E5}" type="parTrans" cxnId="{B24B1B8F-D802-4705-AD7F-D1AA0383282B}">
      <dgm:prSet/>
      <dgm:spPr/>
      <dgm:t>
        <a:bodyPr/>
        <a:lstStyle/>
        <a:p>
          <a:endParaRPr lang="en-US"/>
        </a:p>
      </dgm:t>
    </dgm:pt>
    <dgm:pt modelId="{7DBAFC3F-E5B3-470D-ADAF-FC3F02885512}" type="sibTrans" cxnId="{B24B1B8F-D802-4705-AD7F-D1AA0383282B}">
      <dgm:prSet/>
      <dgm:spPr/>
      <dgm:t>
        <a:bodyPr/>
        <a:lstStyle/>
        <a:p>
          <a:endParaRPr lang="en-US"/>
        </a:p>
      </dgm:t>
    </dgm:pt>
    <dgm:pt modelId="{7FFE20B5-FBC2-4B66-88E5-A017CBFAA144}">
      <dgm:prSet/>
      <dgm:spPr/>
      <dgm:t>
        <a:bodyPr/>
        <a:lstStyle/>
        <a:p>
          <a:r>
            <a:rPr lang="en-US" dirty="0"/>
            <a:t>The term online learning (or, as it is sometimes called, distance learning) includes a number of computer-assisted instruction methods. </a:t>
          </a:r>
        </a:p>
      </dgm:t>
    </dgm:pt>
    <dgm:pt modelId="{DDF340D0-EDF1-4A8E-A6DD-BF43B4CDA495}" type="parTrans" cxnId="{856C3537-7097-4223-AF91-4F0042A27889}">
      <dgm:prSet/>
      <dgm:spPr/>
      <dgm:t>
        <a:bodyPr/>
        <a:lstStyle/>
        <a:p>
          <a:endParaRPr lang="en-US"/>
        </a:p>
      </dgm:t>
    </dgm:pt>
    <dgm:pt modelId="{C910340D-6652-4F68-85B4-2E033CA4CD80}" type="sibTrans" cxnId="{856C3537-7097-4223-AF91-4F0042A27889}">
      <dgm:prSet/>
      <dgm:spPr/>
      <dgm:t>
        <a:bodyPr/>
        <a:lstStyle/>
        <a:p>
          <a:endParaRPr lang="en-US"/>
        </a:p>
      </dgm:t>
    </dgm:pt>
    <dgm:pt modelId="{F826F39A-13E3-4E60-99F3-BB5140B4090C}">
      <dgm:prSet/>
      <dgm:spPr/>
      <dgm:t>
        <a:bodyPr/>
        <a:lstStyle/>
        <a:p>
          <a:r>
            <a:rPr lang="en-US" dirty="0"/>
            <a:t>Online teaching and learning is faculty delivered instruction via the internet.</a:t>
          </a:r>
        </a:p>
      </dgm:t>
    </dgm:pt>
    <dgm:pt modelId="{55F1E266-5B87-4D31-97F6-86B28B094C70}" type="parTrans" cxnId="{B5980622-8778-444E-8525-10FD2995E61D}">
      <dgm:prSet/>
      <dgm:spPr/>
      <dgm:t>
        <a:bodyPr/>
        <a:lstStyle/>
        <a:p>
          <a:endParaRPr lang="en-US"/>
        </a:p>
      </dgm:t>
    </dgm:pt>
    <dgm:pt modelId="{E3FA8224-DBAD-440F-BD27-D5853128FE69}" type="sibTrans" cxnId="{B5980622-8778-444E-8525-10FD2995E61D}">
      <dgm:prSet/>
      <dgm:spPr/>
      <dgm:t>
        <a:bodyPr/>
        <a:lstStyle/>
        <a:p>
          <a:endParaRPr lang="en-US"/>
        </a:p>
      </dgm:t>
    </dgm:pt>
    <dgm:pt modelId="{E0066F4D-E977-4178-B300-72B95BAE3C9A}">
      <dgm:prSet/>
      <dgm:spPr/>
      <dgm:t>
        <a:bodyPr/>
        <a:lstStyle/>
        <a:p>
          <a:r>
            <a:rPr lang="en-US"/>
            <a:t>Online instruction includes real-time (synchronous) and anytime, anywhere (asynchronous) interactions.</a:t>
          </a:r>
        </a:p>
      </dgm:t>
    </dgm:pt>
    <dgm:pt modelId="{CE61F9E6-F0CA-4D4D-80C8-339BDBA9373E}" type="parTrans" cxnId="{BCA45E61-7B48-4891-A770-EB53FE59405F}">
      <dgm:prSet/>
      <dgm:spPr/>
      <dgm:t>
        <a:bodyPr/>
        <a:lstStyle/>
        <a:p>
          <a:endParaRPr lang="en-US"/>
        </a:p>
      </dgm:t>
    </dgm:pt>
    <dgm:pt modelId="{1A4148F5-2BAB-497D-8E8D-1F5E328FB857}" type="sibTrans" cxnId="{BCA45E61-7B48-4891-A770-EB53FE59405F}">
      <dgm:prSet/>
      <dgm:spPr/>
      <dgm:t>
        <a:bodyPr/>
        <a:lstStyle/>
        <a:p>
          <a:endParaRPr lang="en-US"/>
        </a:p>
      </dgm:t>
    </dgm:pt>
    <dgm:pt modelId="{A9F2B6C8-642C-45A3-96ED-25DCBA9B7F4A}" type="pres">
      <dgm:prSet presAssocID="{0C0CAE31-0F20-4584-8A10-A5FDE985F04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C2DF4E-01CA-49BF-B4C5-C3784FD047E2}" type="pres">
      <dgm:prSet presAssocID="{993E64B2-6121-494F-BDEF-657072D5D66D}" presName="thickLine" presStyleLbl="alignNode1" presStyleIdx="0" presStyleCnt="8"/>
      <dgm:spPr/>
    </dgm:pt>
    <dgm:pt modelId="{BDC5B66B-C5B9-4FF6-87CD-9A6F57ECBA14}" type="pres">
      <dgm:prSet presAssocID="{993E64B2-6121-494F-BDEF-657072D5D66D}" presName="horz1" presStyleCnt="0"/>
      <dgm:spPr/>
    </dgm:pt>
    <dgm:pt modelId="{9B61D38B-D230-45E4-B613-BCA87C61A4AA}" type="pres">
      <dgm:prSet presAssocID="{993E64B2-6121-494F-BDEF-657072D5D66D}" presName="tx1" presStyleLbl="revTx" presStyleIdx="0" presStyleCnt="8"/>
      <dgm:spPr/>
      <dgm:t>
        <a:bodyPr/>
        <a:lstStyle/>
        <a:p>
          <a:endParaRPr lang="en-US"/>
        </a:p>
      </dgm:t>
    </dgm:pt>
    <dgm:pt modelId="{A820610C-1FCE-4E1C-AFF7-312A8C0507FF}" type="pres">
      <dgm:prSet presAssocID="{993E64B2-6121-494F-BDEF-657072D5D66D}" presName="vert1" presStyleCnt="0"/>
      <dgm:spPr/>
    </dgm:pt>
    <dgm:pt modelId="{2F3FF21C-403E-47D1-B890-45C415A41849}" type="pres">
      <dgm:prSet presAssocID="{63278B26-BD7D-4BB1-AB52-A2579683C197}" presName="thickLine" presStyleLbl="alignNode1" presStyleIdx="1" presStyleCnt="8"/>
      <dgm:spPr/>
    </dgm:pt>
    <dgm:pt modelId="{CDA47C86-61EA-4346-B2E0-C323D0246EEF}" type="pres">
      <dgm:prSet presAssocID="{63278B26-BD7D-4BB1-AB52-A2579683C197}" presName="horz1" presStyleCnt="0"/>
      <dgm:spPr/>
    </dgm:pt>
    <dgm:pt modelId="{7FBC851B-154F-426D-80BD-BDF61974713E}" type="pres">
      <dgm:prSet presAssocID="{63278B26-BD7D-4BB1-AB52-A2579683C197}" presName="tx1" presStyleLbl="revTx" presStyleIdx="1" presStyleCnt="8"/>
      <dgm:spPr/>
      <dgm:t>
        <a:bodyPr/>
        <a:lstStyle/>
        <a:p>
          <a:endParaRPr lang="en-US"/>
        </a:p>
      </dgm:t>
    </dgm:pt>
    <dgm:pt modelId="{B2E8CC32-8A01-4BB0-BC93-634B0A7211E1}" type="pres">
      <dgm:prSet presAssocID="{63278B26-BD7D-4BB1-AB52-A2579683C197}" presName="vert1" presStyleCnt="0"/>
      <dgm:spPr/>
    </dgm:pt>
    <dgm:pt modelId="{E98536DA-F47C-4D70-9610-2F01820589C0}" type="pres">
      <dgm:prSet presAssocID="{0990A39C-50C1-4BC7-9606-BD1CA8A51D2D}" presName="thickLine" presStyleLbl="alignNode1" presStyleIdx="2" presStyleCnt="8"/>
      <dgm:spPr/>
    </dgm:pt>
    <dgm:pt modelId="{D190852B-7F79-4081-9E3C-EC579FE62FD2}" type="pres">
      <dgm:prSet presAssocID="{0990A39C-50C1-4BC7-9606-BD1CA8A51D2D}" presName="horz1" presStyleCnt="0"/>
      <dgm:spPr/>
    </dgm:pt>
    <dgm:pt modelId="{CC61179C-8731-480E-A619-D7375A1CF089}" type="pres">
      <dgm:prSet presAssocID="{0990A39C-50C1-4BC7-9606-BD1CA8A51D2D}" presName="tx1" presStyleLbl="revTx" presStyleIdx="2" presStyleCnt="8"/>
      <dgm:spPr/>
      <dgm:t>
        <a:bodyPr/>
        <a:lstStyle/>
        <a:p>
          <a:endParaRPr lang="en-US"/>
        </a:p>
      </dgm:t>
    </dgm:pt>
    <dgm:pt modelId="{5225287B-6E1A-43CB-9262-BF1F922B8C6E}" type="pres">
      <dgm:prSet presAssocID="{0990A39C-50C1-4BC7-9606-BD1CA8A51D2D}" presName="vert1" presStyleCnt="0"/>
      <dgm:spPr/>
    </dgm:pt>
    <dgm:pt modelId="{3F4694E6-2574-4D74-864C-747154221FCF}" type="pres">
      <dgm:prSet presAssocID="{92D47282-9946-4B52-B7FA-DC46FF90EBB4}" presName="thickLine" presStyleLbl="alignNode1" presStyleIdx="3" presStyleCnt="8"/>
      <dgm:spPr/>
    </dgm:pt>
    <dgm:pt modelId="{C3EE1C4B-31AB-444E-9F4B-E6AA7E05639D}" type="pres">
      <dgm:prSet presAssocID="{92D47282-9946-4B52-B7FA-DC46FF90EBB4}" presName="horz1" presStyleCnt="0"/>
      <dgm:spPr/>
    </dgm:pt>
    <dgm:pt modelId="{D7AB1A4F-3AE8-43D4-B640-46E81493EF0D}" type="pres">
      <dgm:prSet presAssocID="{92D47282-9946-4B52-B7FA-DC46FF90EBB4}" presName="tx1" presStyleLbl="revTx" presStyleIdx="3" presStyleCnt="8"/>
      <dgm:spPr/>
      <dgm:t>
        <a:bodyPr/>
        <a:lstStyle/>
        <a:p>
          <a:endParaRPr lang="en-US"/>
        </a:p>
      </dgm:t>
    </dgm:pt>
    <dgm:pt modelId="{59BE5062-48B9-47A6-B75D-8B4A3F636EBE}" type="pres">
      <dgm:prSet presAssocID="{92D47282-9946-4B52-B7FA-DC46FF90EBB4}" presName="vert1" presStyleCnt="0"/>
      <dgm:spPr/>
    </dgm:pt>
    <dgm:pt modelId="{37C3BA19-65E0-4210-A63D-433676D24BE9}" type="pres">
      <dgm:prSet presAssocID="{F2638873-C5CD-434F-96B4-C0C55F3AD2F1}" presName="thickLine" presStyleLbl="alignNode1" presStyleIdx="4" presStyleCnt="8"/>
      <dgm:spPr/>
    </dgm:pt>
    <dgm:pt modelId="{F9474F2B-FE90-493D-BDFE-D6E9E8CB3F03}" type="pres">
      <dgm:prSet presAssocID="{F2638873-C5CD-434F-96B4-C0C55F3AD2F1}" presName="horz1" presStyleCnt="0"/>
      <dgm:spPr/>
    </dgm:pt>
    <dgm:pt modelId="{178B001C-FB0D-4437-9629-762254B46AFD}" type="pres">
      <dgm:prSet presAssocID="{F2638873-C5CD-434F-96B4-C0C55F3AD2F1}" presName="tx1" presStyleLbl="revTx" presStyleIdx="4" presStyleCnt="8"/>
      <dgm:spPr/>
      <dgm:t>
        <a:bodyPr/>
        <a:lstStyle/>
        <a:p>
          <a:endParaRPr lang="en-US"/>
        </a:p>
      </dgm:t>
    </dgm:pt>
    <dgm:pt modelId="{56087B38-2198-4949-88D6-289C8F8A89B7}" type="pres">
      <dgm:prSet presAssocID="{F2638873-C5CD-434F-96B4-C0C55F3AD2F1}" presName="vert1" presStyleCnt="0"/>
      <dgm:spPr/>
    </dgm:pt>
    <dgm:pt modelId="{65E26307-AF0B-4A09-812F-2B41C00F8C3A}" type="pres">
      <dgm:prSet presAssocID="{7FFE20B5-FBC2-4B66-88E5-A017CBFAA144}" presName="thickLine" presStyleLbl="alignNode1" presStyleIdx="5" presStyleCnt="8"/>
      <dgm:spPr/>
    </dgm:pt>
    <dgm:pt modelId="{29EADCA7-1AE6-4E3D-A2D9-4D8658BFFCA3}" type="pres">
      <dgm:prSet presAssocID="{7FFE20B5-FBC2-4B66-88E5-A017CBFAA144}" presName="horz1" presStyleCnt="0"/>
      <dgm:spPr/>
    </dgm:pt>
    <dgm:pt modelId="{B1EC7F99-5AAF-4E1A-9B43-FA66ED731835}" type="pres">
      <dgm:prSet presAssocID="{7FFE20B5-FBC2-4B66-88E5-A017CBFAA144}" presName="tx1" presStyleLbl="revTx" presStyleIdx="5" presStyleCnt="8"/>
      <dgm:spPr/>
      <dgm:t>
        <a:bodyPr/>
        <a:lstStyle/>
        <a:p>
          <a:endParaRPr lang="en-US"/>
        </a:p>
      </dgm:t>
    </dgm:pt>
    <dgm:pt modelId="{203C065E-5454-4C5A-BCBA-9BFCA45B0665}" type="pres">
      <dgm:prSet presAssocID="{7FFE20B5-FBC2-4B66-88E5-A017CBFAA144}" presName="vert1" presStyleCnt="0"/>
      <dgm:spPr/>
    </dgm:pt>
    <dgm:pt modelId="{A77A9148-01A2-40C1-B41E-525FF0A4EBF5}" type="pres">
      <dgm:prSet presAssocID="{F826F39A-13E3-4E60-99F3-BB5140B4090C}" presName="thickLine" presStyleLbl="alignNode1" presStyleIdx="6" presStyleCnt="8"/>
      <dgm:spPr/>
    </dgm:pt>
    <dgm:pt modelId="{43AB5ED9-19DE-49F2-91D9-1B60CBAB818B}" type="pres">
      <dgm:prSet presAssocID="{F826F39A-13E3-4E60-99F3-BB5140B4090C}" presName="horz1" presStyleCnt="0"/>
      <dgm:spPr/>
    </dgm:pt>
    <dgm:pt modelId="{92D3D180-29FB-49BA-8DA4-41BD8FA5EFB9}" type="pres">
      <dgm:prSet presAssocID="{F826F39A-13E3-4E60-99F3-BB5140B4090C}" presName="tx1" presStyleLbl="revTx" presStyleIdx="6" presStyleCnt="8"/>
      <dgm:spPr/>
      <dgm:t>
        <a:bodyPr/>
        <a:lstStyle/>
        <a:p>
          <a:endParaRPr lang="en-US"/>
        </a:p>
      </dgm:t>
    </dgm:pt>
    <dgm:pt modelId="{81EA630A-8552-4C5E-9D46-91E43C04377E}" type="pres">
      <dgm:prSet presAssocID="{F826F39A-13E3-4E60-99F3-BB5140B4090C}" presName="vert1" presStyleCnt="0"/>
      <dgm:spPr/>
    </dgm:pt>
    <dgm:pt modelId="{E3A3ABBE-CE7B-48F7-961C-B6BE3B1AB61B}" type="pres">
      <dgm:prSet presAssocID="{E0066F4D-E977-4178-B300-72B95BAE3C9A}" presName="thickLine" presStyleLbl="alignNode1" presStyleIdx="7" presStyleCnt="8"/>
      <dgm:spPr/>
    </dgm:pt>
    <dgm:pt modelId="{07FB52FD-CFFE-4167-84B5-2CB0C74003A0}" type="pres">
      <dgm:prSet presAssocID="{E0066F4D-E977-4178-B300-72B95BAE3C9A}" presName="horz1" presStyleCnt="0"/>
      <dgm:spPr/>
    </dgm:pt>
    <dgm:pt modelId="{3DA71405-9920-4076-A60B-E3A573AAD8EC}" type="pres">
      <dgm:prSet presAssocID="{E0066F4D-E977-4178-B300-72B95BAE3C9A}" presName="tx1" presStyleLbl="revTx" presStyleIdx="7" presStyleCnt="8"/>
      <dgm:spPr/>
      <dgm:t>
        <a:bodyPr/>
        <a:lstStyle/>
        <a:p>
          <a:endParaRPr lang="en-US"/>
        </a:p>
      </dgm:t>
    </dgm:pt>
    <dgm:pt modelId="{11AEAAF8-B3C3-45B1-86B1-C2976956D5A0}" type="pres">
      <dgm:prSet presAssocID="{E0066F4D-E977-4178-B300-72B95BAE3C9A}" presName="vert1" presStyleCnt="0"/>
      <dgm:spPr/>
    </dgm:pt>
  </dgm:ptLst>
  <dgm:cxnLst>
    <dgm:cxn modelId="{856C3537-7097-4223-AF91-4F0042A27889}" srcId="{0C0CAE31-0F20-4584-8A10-A5FDE985F040}" destId="{7FFE20B5-FBC2-4B66-88E5-A017CBFAA144}" srcOrd="5" destOrd="0" parTransId="{DDF340D0-EDF1-4A8E-A6DD-BF43B4CDA495}" sibTransId="{C910340D-6652-4F68-85B4-2E033CA4CD80}"/>
    <dgm:cxn modelId="{2CAE9C5E-0310-49F8-BD1D-6B3047077F08}" type="presOf" srcId="{E0066F4D-E977-4178-B300-72B95BAE3C9A}" destId="{3DA71405-9920-4076-A60B-E3A573AAD8EC}" srcOrd="0" destOrd="0" presId="urn:microsoft.com/office/officeart/2008/layout/LinedList"/>
    <dgm:cxn modelId="{46942822-6C7D-47FA-BA47-6178D9509DF3}" type="presOf" srcId="{63278B26-BD7D-4BB1-AB52-A2579683C197}" destId="{7FBC851B-154F-426D-80BD-BDF61974713E}" srcOrd="0" destOrd="0" presId="urn:microsoft.com/office/officeart/2008/layout/LinedList"/>
    <dgm:cxn modelId="{51A86B05-E694-41B8-BD0D-D0B24B339A76}" type="presOf" srcId="{F826F39A-13E3-4E60-99F3-BB5140B4090C}" destId="{92D3D180-29FB-49BA-8DA4-41BD8FA5EFB9}" srcOrd="0" destOrd="0" presId="urn:microsoft.com/office/officeart/2008/layout/LinedList"/>
    <dgm:cxn modelId="{44079BB4-C768-421F-991D-51F4CEB2E9A0}" type="presOf" srcId="{993E64B2-6121-494F-BDEF-657072D5D66D}" destId="{9B61D38B-D230-45E4-B613-BCA87C61A4AA}" srcOrd="0" destOrd="0" presId="urn:microsoft.com/office/officeart/2008/layout/LinedList"/>
    <dgm:cxn modelId="{E9F22A14-3CA7-40C9-8BB9-95EAACAFBC19}" srcId="{0C0CAE31-0F20-4584-8A10-A5FDE985F040}" destId="{92D47282-9946-4B52-B7FA-DC46FF90EBB4}" srcOrd="3" destOrd="0" parTransId="{62B764E6-924B-4441-A69D-A3984583B914}" sibTransId="{7FA25A49-D261-4097-850C-ED8979F56A74}"/>
    <dgm:cxn modelId="{B5980622-8778-444E-8525-10FD2995E61D}" srcId="{0C0CAE31-0F20-4584-8A10-A5FDE985F040}" destId="{F826F39A-13E3-4E60-99F3-BB5140B4090C}" srcOrd="6" destOrd="0" parTransId="{55F1E266-5B87-4D31-97F6-86B28B094C70}" sibTransId="{E3FA8224-DBAD-440F-BD27-D5853128FE69}"/>
    <dgm:cxn modelId="{B6CB2B0B-5AAA-424F-B108-349FD7D68285}" type="presOf" srcId="{0990A39C-50C1-4BC7-9606-BD1CA8A51D2D}" destId="{CC61179C-8731-480E-A619-D7375A1CF089}" srcOrd="0" destOrd="0" presId="urn:microsoft.com/office/officeart/2008/layout/LinedList"/>
    <dgm:cxn modelId="{6D0D27A9-0967-40E1-8406-E9CF28FE5F72}" type="presOf" srcId="{7FFE20B5-FBC2-4B66-88E5-A017CBFAA144}" destId="{B1EC7F99-5AAF-4E1A-9B43-FA66ED731835}" srcOrd="0" destOrd="0" presId="urn:microsoft.com/office/officeart/2008/layout/LinedList"/>
    <dgm:cxn modelId="{B01DA64F-0EE8-442A-B0E8-CF64F48BF496}" type="presOf" srcId="{92D47282-9946-4B52-B7FA-DC46FF90EBB4}" destId="{D7AB1A4F-3AE8-43D4-B640-46E81493EF0D}" srcOrd="0" destOrd="0" presId="urn:microsoft.com/office/officeart/2008/layout/LinedList"/>
    <dgm:cxn modelId="{A73C4FCA-60A2-4471-BE0E-C131760EC289}" srcId="{0C0CAE31-0F20-4584-8A10-A5FDE985F040}" destId="{993E64B2-6121-494F-BDEF-657072D5D66D}" srcOrd="0" destOrd="0" parTransId="{DA4459E2-02CF-415A-93CD-874BF2DCDD17}" sibTransId="{E851E13C-3DC8-4EB3-A005-45DF0BE43026}"/>
    <dgm:cxn modelId="{8662CAC3-F61D-4B49-96C6-25B52F5B5194}" srcId="{0C0CAE31-0F20-4584-8A10-A5FDE985F040}" destId="{0990A39C-50C1-4BC7-9606-BD1CA8A51D2D}" srcOrd="2" destOrd="0" parTransId="{CDA930DA-C433-4DC5-857C-33008C3AC8BC}" sibTransId="{E7B9E9BC-2313-4412-9B86-8C049FFCEAB6}"/>
    <dgm:cxn modelId="{BCA45E61-7B48-4891-A770-EB53FE59405F}" srcId="{0C0CAE31-0F20-4584-8A10-A5FDE985F040}" destId="{E0066F4D-E977-4178-B300-72B95BAE3C9A}" srcOrd="7" destOrd="0" parTransId="{CE61F9E6-F0CA-4D4D-80C8-339BDBA9373E}" sibTransId="{1A4148F5-2BAB-497D-8E8D-1F5E328FB857}"/>
    <dgm:cxn modelId="{E3606B24-87B4-4380-B9FD-F385A60D3BA4}" srcId="{0C0CAE31-0F20-4584-8A10-A5FDE985F040}" destId="{63278B26-BD7D-4BB1-AB52-A2579683C197}" srcOrd="1" destOrd="0" parTransId="{3B7AF0DF-4B5F-40C0-B53C-0475EE33BB7F}" sibTransId="{8D64A2DD-CB5F-42E4-B269-7A2754DD2D2B}"/>
    <dgm:cxn modelId="{3D8DFD86-0388-40D9-A1CB-C01A0654AC4B}" type="presOf" srcId="{F2638873-C5CD-434F-96B4-C0C55F3AD2F1}" destId="{178B001C-FB0D-4437-9629-762254B46AFD}" srcOrd="0" destOrd="0" presId="urn:microsoft.com/office/officeart/2008/layout/LinedList"/>
    <dgm:cxn modelId="{E1BA87B3-5910-4740-905B-9ED6A286BF67}" type="presOf" srcId="{0C0CAE31-0F20-4584-8A10-A5FDE985F040}" destId="{A9F2B6C8-642C-45A3-96ED-25DCBA9B7F4A}" srcOrd="0" destOrd="0" presId="urn:microsoft.com/office/officeart/2008/layout/LinedList"/>
    <dgm:cxn modelId="{B24B1B8F-D802-4705-AD7F-D1AA0383282B}" srcId="{0C0CAE31-0F20-4584-8A10-A5FDE985F040}" destId="{F2638873-C5CD-434F-96B4-C0C55F3AD2F1}" srcOrd="4" destOrd="0" parTransId="{3BDF6455-4A15-4E6F-94CB-54A163C3A7E5}" sibTransId="{7DBAFC3F-E5B3-470D-ADAF-FC3F02885512}"/>
    <dgm:cxn modelId="{70BDF8E0-7C45-40AA-BD70-184551CFEB54}" type="presParOf" srcId="{A9F2B6C8-642C-45A3-96ED-25DCBA9B7F4A}" destId="{82C2DF4E-01CA-49BF-B4C5-C3784FD047E2}" srcOrd="0" destOrd="0" presId="urn:microsoft.com/office/officeart/2008/layout/LinedList"/>
    <dgm:cxn modelId="{6189491C-83BA-4CB4-92B1-CAB9C39D69FF}" type="presParOf" srcId="{A9F2B6C8-642C-45A3-96ED-25DCBA9B7F4A}" destId="{BDC5B66B-C5B9-4FF6-87CD-9A6F57ECBA14}" srcOrd="1" destOrd="0" presId="urn:microsoft.com/office/officeart/2008/layout/LinedList"/>
    <dgm:cxn modelId="{AF1AE483-7836-4DC1-AACE-3FF37B9DB7F9}" type="presParOf" srcId="{BDC5B66B-C5B9-4FF6-87CD-9A6F57ECBA14}" destId="{9B61D38B-D230-45E4-B613-BCA87C61A4AA}" srcOrd="0" destOrd="0" presId="urn:microsoft.com/office/officeart/2008/layout/LinedList"/>
    <dgm:cxn modelId="{999BC568-C4ED-4810-9C4B-CDC975240833}" type="presParOf" srcId="{BDC5B66B-C5B9-4FF6-87CD-9A6F57ECBA14}" destId="{A820610C-1FCE-4E1C-AFF7-312A8C0507FF}" srcOrd="1" destOrd="0" presId="urn:microsoft.com/office/officeart/2008/layout/LinedList"/>
    <dgm:cxn modelId="{83063485-25BE-4D79-9D2C-D1C5A081408E}" type="presParOf" srcId="{A9F2B6C8-642C-45A3-96ED-25DCBA9B7F4A}" destId="{2F3FF21C-403E-47D1-B890-45C415A41849}" srcOrd="2" destOrd="0" presId="urn:microsoft.com/office/officeart/2008/layout/LinedList"/>
    <dgm:cxn modelId="{C28C12CA-F46B-4F51-A662-345A1DF80022}" type="presParOf" srcId="{A9F2B6C8-642C-45A3-96ED-25DCBA9B7F4A}" destId="{CDA47C86-61EA-4346-B2E0-C323D0246EEF}" srcOrd="3" destOrd="0" presId="urn:microsoft.com/office/officeart/2008/layout/LinedList"/>
    <dgm:cxn modelId="{E5B689FD-64DF-436A-9979-2F7D057A32F4}" type="presParOf" srcId="{CDA47C86-61EA-4346-B2E0-C323D0246EEF}" destId="{7FBC851B-154F-426D-80BD-BDF61974713E}" srcOrd="0" destOrd="0" presId="urn:microsoft.com/office/officeart/2008/layout/LinedList"/>
    <dgm:cxn modelId="{E64178CD-10BE-45A0-86EB-9B911A43D464}" type="presParOf" srcId="{CDA47C86-61EA-4346-B2E0-C323D0246EEF}" destId="{B2E8CC32-8A01-4BB0-BC93-634B0A7211E1}" srcOrd="1" destOrd="0" presId="urn:microsoft.com/office/officeart/2008/layout/LinedList"/>
    <dgm:cxn modelId="{E0E65E95-9E2B-4ED0-BFC6-7171F699ADE5}" type="presParOf" srcId="{A9F2B6C8-642C-45A3-96ED-25DCBA9B7F4A}" destId="{E98536DA-F47C-4D70-9610-2F01820589C0}" srcOrd="4" destOrd="0" presId="urn:microsoft.com/office/officeart/2008/layout/LinedList"/>
    <dgm:cxn modelId="{FABB221D-71C4-4A65-8861-51C2E42789C9}" type="presParOf" srcId="{A9F2B6C8-642C-45A3-96ED-25DCBA9B7F4A}" destId="{D190852B-7F79-4081-9E3C-EC579FE62FD2}" srcOrd="5" destOrd="0" presId="urn:microsoft.com/office/officeart/2008/layout/LinedList"/>
    <dgm:cxn modelId="{B2B2CE9D-8EA4-4399-AA15-3C2662D9DB2D}" type="presParOf" srcId="{D190852B-7F79-4081-9E3C-EC579FE62FD2}" destId="{CC61179C-8731-480E-A619-D7375A1CF089}" srcOrd="0" destOrd="0" presId="urn:microsoft.com/office/officeart/2008/layout/LinedList"/>
    <dgm:cxn modelId="{5F72EF66-558A-401F-94D3-E55AA0C6318E}" type="presParOf" srcId="{D190852B-7F79-4081-9E3C-EC579FE62FD2}" destId="{5225287B-6E1A-43CB-9262-BF1F922B8C6E}" srcOrd="1" destOrd="0" presId="urn:microsoft.com/office/officeart/2008/layout/LinedList"/>
    <dgm:cxn modelId="{BCC3652A-B16A-4A74-A816-BB6C209A0B6D}" type="presParOf" srcId="{A9F2B6C8-642C-45A3-96ED-25DCBA9B7F4A}" destId="{3F4694E6-2574-4D74-864C-747154221FCF}" srcOrd="6" destOrd="0" presId="urn:microsoft.com/office/officeart/2008/layout/LinedList"/>
    <dgm:cxn modelId="{E7FFC508-16A4-4A47-ADF7-AF07EDAAC4C7}" type="presParOf" srcId="{A9F2B6C8-642C-45A3-96ED-25DCBA9B7F4A}" destId="{C3EE1C4B-31AB-444E-9F4B-E6AA7E05639D}" srcOrd="7" destOrd="0" presId="urn:microsoft.com/office/officeart/2008/layout/LinedList"/>
    <dgm:cxn modelId="{E0AF27B7-DB50-462A-93FB-5F9304245EEB}" type="presParOf" srcId="{C3EE1C4B-31AB-444E-9F4B-E6AA7E05639D}" destId="{D7AB1A4F-3AE8-43D4-B640-46E81493EF0D}" srcOrd="0" destOrd="0" presId="urn:microsoft.com/office/officeart/2008/layout/LinedList"/>
    <dgm:cxn modelId="{A643FF35-C3DB-4BD9-82BD-C668D73134DC}" type="presParOf" srcId="{C3EE1C4B-31AB-444E-9F4B-E6AA7E05639D}" destId="{59BE5062-48B9-47A6-B75D-8B4A3F636EBE}" srcOrd="1" destOrd="0" presId="urn:microsoft.com/office/officeart/2008/layout/LinedList"/>
    <dgm:cxn modelId="{E83983E2-2870-45A5-8D00-739A525B3CA7}" type="presParOf" srcId="{A9F2B6C8-642C-45A3-96ED-25DCBA9B7F4A}" destId="{37C3BA19-65E0-4210-A63D-433676D24BE9}" srcOrd="8" destOrd="0" presId="urn:microsoft.com/office/officeart/2008/layout/LinedList"/>
    <dgm:cxn modelId="{913A6426-D00A-46E4-A2D3-ACCA637F3FDA}" type="presParOf" srcId="{A9F2B6C8-642C-45A3-96ED-25DCBA9B7F4A}" destId="{F9474F2B-FE90-493D-BDFE-D6E9E8CB3F03}" srcOrd="9" destOrd="0" presId="urn:microsoft.com/office/officeart/2008/layout/LinedList"/>
    <dgm:cxn modelId="{B7F239AB-86D2-4501-80FC-9228F624BA69}" type="presParOf" srcId="{F9474F2B-FE90-493D-BDFE-D6E9E8CB3F03}" destId="{178B001C-FB0D-4437-9629-762254B46AFD}" srcOrd="0" destOrd="0" presId="urn:microsoft.com/office/officeart/2008/layout/LinedList"/>
    <dgm:cxn modelId="{B16DBBD5-12FA-4C3C-A3DA-7FF11760ED71}" type="presParOf" srcId="{F9474F2B-FE90-493D-BDFE-D6E9E8CB3F03}" destId="{56087B38-2198-4949-88D6-289C8F8A89B7}" srcOrd="1" destOrd="0" presId="urn:microsoft.com/office/officeart/2008/layout/LinedList"/>
    <dgm:cxn modelId="{6368A473-C93A-4A76-B5D7-F07BC2DFCF36}" type="presParOf" srcId="{A9F2B6C8-642C-45A3-96ED-25DCBA9B7F4A}" destId="{65E26307-AF0B-4A09-812F-2B41C00F8C3A}" srcOrd="10" destOrd="0" presId="urn:microsoft.com/office/officeart/2008/layout/LinedList"/>
    <dgm:cxn modelId="{B595E7C9-E2F7-47E4-9F70-756AA9CE8254}" type="presParOf" srcId="{A9F2B6C8-642C-45A3-96ED-25DCBA9B7F4A}" destId="{29EADCA7-1AE6-4E3D-A2D9-4D8658BFFCA3}" srcOrd="11" destOrd="0" presId="urn:microsoft.com/office/officeart/2008/layout/LinedList"/>
    <dgm:cxn modelId="{8C5C4D2C-E7C1-4669-AD4B-B2F6A24B833C}" type="presParOf" srcId="{29EADCA7-1AE6-4E3D-A2D9-4D8658BFFCA3}" destId="{B1EC7F99-5AAF-4E1A-9B43-FA66ED731835}" srcOrd="0" destOrd="0" presId="urn:microsoft.com/office/officeart/2008/layout/LinedList"/>
    <dgm:cxn modelId="{CECAB49E-17AF-4D83-92E0-691CAF7E2409}" type="presParOf" srcId="{29EADCA7-1AE6-4E3D-A2D9-4D8658BFFCA3}" destId="{203C065E-5454-4C5A-BCBA-9BFCA45B0665}" srcOrd="1" destOrd="0" presId="urn:microsoft.com/office/officeart/2008/layout/LinedList"/>
    <dgm:cxn modelId="{51DB11F9-66A6-422E-98C8-E1E328DB2714}" type="presParOf" srcId="{A9F2B6C8-642C-45A3-96ED-25DCBA9B7F4A}" destId="{A77A9148-01A2-40C1-B41E-525FF0A4EBF5}" srcOrd="12" destOrd="0" presId="urn:microsoft.com/office/officeart/2008/layout/LinedList"/>
    <dgm:cxn modelId="{86DEBD7C-4FA3-4D64-B4D9-2693C21C549A}" type="presParOf" srcId="{A9F2B6C8-642C-45A3-96ED-25DCBA9B7F4A}" destId="{43AB5ED9-19DE-49F2-91D9-1B60CBAB818B}" srcOrd="13" destOrd="0" presId="urn:microsoft.com/office/officeart/2008/layout/LinedList"/>
    <dgm:cxn modelId="{B7059C45-847F-4C9F-BC23-3932490EB3DE}" type="presParOf" srcId="{43AB5ED9-19DE-49F2-91D9-1B60CBAB818B}" destId="{92D3D180-29FB-49BA-8DA4-41BD8FA5EFB9}" srcOrd="0" destOrd="0" presId="urn:microsoft.com/office/officeart/2008/layout/LinedList"/>
    <dgm:cxn modelId="{69E8BAA9-282C-42A6-B12A-A6D30AEEA378}" type="presParOf" srcId="{43AB5ED9-19DE-49F2-91D9-1B60CBAB818B}" destId="{81EA630A-8552-4C5E-9D46-91E43C04377E}" srcOrd="1" destOrd="0" presId="urn:microsoft.com/office/officeart/2008/layout/LinedList"/>
    <dgm:cxn modelId="{A28B3E1C-75A4-4115-B0E8-0B811EAA1C38}" type="presParOf" srcId="{A9F2B6C8-642C-45A3-96ED-25DCBA9B7F4A}" destId="{E3A3ABBE-CE7B-48F7-961C-B6BE3B1AB61B}" srcOrd="14" destOrd="0" presId="urn:microsoft.com/office/officeart/2008/layout/LinedList"/>
    <dgm:cxn modelId="{FE3018D0-10C3-4214-80B1-D56D4E9CC803}" type="presParOf" srcId="{A9F2B6C8-642C-45A3-96ED-25DCBA9B7F4A}" destId="{07FB52FD-CFFE-4167-84B5-2CB0C74003A0}" srcOrd="15" destOrd="0" presId="urn:microsoft.com/office/officeart/2008/layout/LinedList"/>
    <dgm:cxn modelId="{0EAE9887-BB1D-4355-9B2B-F3DDA27065DB}" type="presParOf" srcId="{07FB52FD-CFFE-4167-84B5-2CB0C74003A0}" destId="{3DA71405-9920-4076-A60B-E3A573AAD8EC}" srcOrd="0" destOrd="0" presId="urn:microsoft.com/office/officeart/2008/layout/LinedList"/>
    <dgm:cxn modelId="{6E511C16-111D-4F66-B8B3-EFFE90ECDC58}" type="presParOf" srcId="{07FB52FD-CFFE-4167-84B5-2CB0C74003A0}" destId="{11AEAAF8-B3C3-45B1-86B1-C2976956D5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7D557-05DC-40D8-B8C1-8F411D0B7BC3}">
      <dsp:nvSpPr>
        <dsp:cNvPr id="0" name=""/>
        <dsp:cNvSpPr/>
      </dsp:nvSpPr>
      <dsp:spPr>
        <a:xfrm>
          <a:off x="0" y="24143"/>
          <a:ext cx="6391275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002060"/>
              </a:solidFill>
            </a:rPr>
            <a:t>What is E-Learning?</a:t>
          </a:r>
        </a:p>
      </dsp:txBody>
      <dsp:txXfrm>
        <a:off x="22846" y="46989"/>
        <a:ext cx="6345583" cy="422308"/>
      </dsp:txXfrm>
    </dsp:sp>
    <dsp:sp modelId="{CC36AE63-F3E7-4EE6-96DE-37A64D2E9CC9}">
      <dsp:nvSpPr>
        <dsp:cNvPr id="0" name=""/>
        <dsp:cNvSpPr/>
      </dsp:nvSpPr>
      <dsp:spPr>
        <a:xfrm>
          <a:off x="0" y="549743"/>
          <a:ext cx="6391275" cy="468000"/>
        </a:xfrm>
        <a:prstGeom prst="roundRect">
          <a:avLst/>
        </a:prstGeom>
        <a:solidFill>
          <a:schemeClr val="accent5">
            <a:hueOff val="-712220"/>
            <a:satOff val="-1171"/>
            <a:lumOff val="-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002060"/>
              </a:solidFill>
            </a:rPr>
            <a:t>Truth of E-Learning</a:t>
          </a:r>
        </a:p>
      </dsp:txBody>
      <dsp:txXfrm>
        <a:off x="22846" y="572589"/>
        <a:ext cx="6345583" cy="422308"/>
      </dsp:txXfrm>
    </dsp:sp>
    <dsp:sp modelId="{CF9BAD14-8D6C-4C24-A13A-3B1DED08928A}">
      <dsp:nvSpPr>
        <dsp:cNvPr id="0" name=""/>
        <dsp:cNvSpPr/>
      </dsp:nvSpPr>
      <dsp:spPr>
        <a:xfrm>
          <a:off x="0" y="1075343"/>
          <a:ext cx="6391275" cy="468000"/>
        </a:xfrm>
        <a:prstGeom prst="roundRect">
          <a:avLst/>
        </a:prstGeom>
        <a:solidFill>
          <a:schemeClr val="accent5">
            <a:hueOff val="-1424441"/>
            <a:satOff val="-2342"/>
            <a:lumOff val="-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rgbClr val="002060"/>
              </a:solidFill>
            </a:rPr>
            <a:t>Education Market</a:t>
          </a:r>
        </a:p>
      </dsp:txBody>
      <dsp:txXfrm>
        <a:off x="22846" y="1098189"/>
        <a:ext cx="6345583" cy="422308"/>
      </dsp:txXfrm>
    </dsp:sp>
    <dsp:sp modelId="{0B3B97F6-529F-430B-BCC7-0FE9D665EBAD}">
      <dsp:nvSpPr>
        <dsp:cNvPr id="0" name=""/>
        <dsp:cNvSpPr/>
      </dsp:nvSpPr>
      <dsp:spPr>
        <a:xfrm>
          <a:off x="0" y="1600943"/>
          <a:ext cx="6391275" cy="468000"/>
        </a:xfrm>
        <a:prstGeom prst="roundRect">
          <a:avLst/>
        </a:prstGeom>
        <a:solidFill>
          <a:schemeClr val="accent5">
            <a:hueOff val="-2136661"/>
            <a:satOff val="-3512"/>
            <a:lumOff val="-1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rgbClr val="002060"/>
              </a:solidFill>
            </a:rPr>
            <a:t>Why e-Learning</a:t>
          </a:r>
        </a:p>
      </dsp:txBody>
      <dsp:txXfrm>
        <a:off x="22846" y="1623789"/>
        <a:ext cx="6345583" cy="422308"/>
      </dsp:txXfrm>
    </dsp:sp>
    <dsp:sp modelId="{6727971C-89D8-4FEB-A669-B433B1CDDAB7}">
      <dsp:nvSpPr>
        <dsp:cNvPr id="0" name=""/>
        <dsp:cNvSpPr/>
      </dsp:nvSpPr>
      <dsp:spPr>
        <a:xfrm>
          <a:off x="0" y="2126543"/>
          <a:ext cx="6391275" cy="468000"/>
        </a:xfrm>
        <a:prstGeom prst="roundRect">
          <a:avLst/>
        </a:prstGeom>
        <a:solidFill>
          <a:schemeClr val="accent5">
            <a:hueOff val="-2848881"/>
            <a:satOff val="-4683"/>
            <a:lumOff val="-1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Traditional vs e-Learning</a:t>
          </a:r>
        </a:p>
      </dsp:txBody>
      <dsp:txXfrm>
        <a:off x="22846" y="2149389"/>
        <a:ext cx="6345583" cy="422308"/>
      </dsp:txXfrm>
    </dsp:sp>
    <dsp:sp modelId="{723A7818-3A3F-4DA1-A5A6-38A01912CD99}">
      <dsp:nvSpPr>
        <dsp:cNvPr id="0" name=""/>
        <dsp:cNvSpPr/>
      </dsp:nvSpPr>
      <dsp:spPr>
        <a:xfrm>
          <a:off x="0" y="2652143"/>
          <a:ext cx="6391275" cy="468000"/>
        </a:xfrm>
        <a:prstGeom prst="roundRect">
          <a:avLst/>
        </a:prstGeom>
        <a:solidFill>
          <a:schemeClr val="accent5">
            <a:hueOff val="-3561102"/>
            <a:satOff val="-5854"/>
            <a:lumOff val="-2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Approaches to e-Learning</a:t>
          </a:r>
        </a:p>
      </dsp:txBody>
      <dsp:txXfrm>
        <a:off x="22846" y="2674989"/>
        <a:ext cx="6345583" cy="422308"/>
      </dsp:txXfrm>
    </dsp:sp>
    <dsp:sp modelId="{AE36FE28-0D4E-4C14-A1F3-E611C009AEDE}">
      <dsp:nvSpPr>
        <dsp:cNvPr id="0" name=""/>
        <dsp:cNvSpPr/>
      </dsp:nvSpPr>
      <dsp:spPr>
        <a:xfrm>
          <a:off x="0" y="3177743"/>
          <a:ext cx="6391275" cy="468000"/>
        </a:xfrm>
        <a:prstGeom prst="roundRect">
          <a:avLst/>
        </a:prstGeom>
        <a:solidFill>
          <a:schemeClr val="accent5">
            <a:hueOff val="-4273322"/>
            <a:satOff val="-7025"/>
            <a:lumOff val="-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Advantages vs disadvantages</a:t>
          </a:r>
        </a:p>
      </dsp:txBody>
      <dsp:txXfrm>
        <a:off x="22846" y="3200589"/>
        <a:ext cx="6345583" cy="422308"/>
      </dsp:txXfrm>
    </dsp:sp>
    <dsp:sp modelId="{7C76440B-A3FC-4A3C-9AA3-43DFED5D1CC6}">
      <dsp:nvSpPr>
        <dsp:cNvPr id="0" name=""/>
        <dsp:cNvSpPr/>
      </dsp:nvSpPr>
      <dsp:spPr>
        <a:xfrm>
          <a:off x="0" y="3703343"/>
          <a:ext cx="6391275" cy="468000"/>
        </a:xfrm>
        <a:prstGeom prst="roundRect">
          <a:avLst/>
        </a:prstGeom>
        <a:solidFill>
          <a:schemeClr val="accent5">
            <a:hueOff val="-4985543"/>
            <a:satOff val="-8195"/>
            <a:lumOff val="-3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Limitations</a:t>
          </a:r>
        </a:p>
      </dsp:txBody>
      <dsp:txXfrm>
        <a:off x="22846" y="3726189"/>
        <a:ext cx="6345583" cy="422308"/>
      </dsp:txXfrm>
    </dsp:sp>
    <dsp:sp modelId="{4EA99648-EAF0-4A9C-B770-F2CEFAB96A65}">
      <dsp:nvSpPr>
        <dsp:cNvPr id="0" name=""/>
        <dsp:cNvSpPr/>
      </dsp:nvSpPr>
      <dsp:spPr>
        <a:xfrm>
          <a:off x="0" y="4228943"/>
          <a:ext cx="6391275" cy="468000"/>
        </a:xfrm>
        <a:prstGeom prst="roundRect">
          <a:avLst/>
        </a:prstGeom>
        <a:solidFill>
          <a:schemeClr val="accent5">
            <a:hueOff val="-5697763"/>
            <a:satOff val="-9366"/>
            <a:lumOff val="-3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Evolution</a:t>
          </a:r>
        </a:p>
      </dsp:txBody>
      <dsp:txXfrm>
        <a:off x="22846" y="4251789"/>
        <a:ext cx="6345583" cy="422308"/>
      </dsp:txXfrm>
    </dsp:sp>
    <dsp:sp modelId="{3682CE42-2DBE-43FF-9B87-510F6378913A}">
      <dsp:nvSpPr>
        <dsp:cNvPr id="0" name=""/>
        <dsp:cNvSpPr/>
      </dsp:nvSpPr>
      <dsp:spPr>
        <a:xfrm>
          <a:off x="0" y="4754543"/>
          <a:ext cx="6391275" cy="468000"/>
        </a:xfrm>
        <a:prstGeom prst="roundRect">
          <a:avLst/>
        </a:prstGeom>
        <a:solidFill>
          <a:schemeClr val="accent5">
            <a:hueOff val="-6409983"/>
            <a:satOff val="-10537"/>
            <a:lumOff val="-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rgbClr val="002060"/>
              </a:solidFill>
            </a:rPr>
            <a:t>E-learning tools</a:t>
          </a:r>
        </a:p>
      </dsp:txBody>
      <dsp:txXfrm>
        <a:off x="22846" y="4777389"/>
        <a:ext cx="6345583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2DF4E-01CA-49BF-B4C5-C3784FD047E2}">
      <dsp:nvSpPr>
        <dsp:cNvPr id="0" name=""/>
        <dsp:cNvSpPr/>
      </dsp:nvSpPr>
      <dsp:spPr>
        <a:xfrm>
          <a:off x="0" y="0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1D38B-D230-45E4-B613-BCA87C61A4AA}">
      <dsp:nvSpPr>
        <dsp:cNvPr id="0" name=""/>
        <dsp:cNvSpPr/>
      </dsp:nvSpPr>
      <dsp:spPr>
        <a:xfrm>
          <a:off x="0" y="0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E-learning pioneer Luskin(2010) explains “E” as everywhere, exciting, energic, enthusiastic, emotional, extended and educational.</a:t>
          </a:r>
        </a:p>
      </dsp:txBody>
      <dsp:txXfrm>
        <a:off x="0" y="0"/>
        <a:ext cx="6685604" cy="744290"/>
      </dsp:txXfrm>
    </dsp:sp>
    <dsp:sp modelId="{2F3FF21C-403E-47D1-B890-45C415A41849}">
      <dsp:nvSpPr>
        <dsp:cNvPr id="0" name=""/>
        <dsp:cNvSpPr/>
      </dsp:nvSpPr>
      <dsp:spPr>
        <a:xfrm>
          <a:off x="0" y="744290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C851B-154F-426D-80BD-BDF61974713E}">
      <dsp:nvSpPr>
        <dsp:cNvPr id="0" name=""/>
        <dsp:cNvSpPr/>
      </dsp:nvSpPr>
      <dsp:spPr>
        <a:xfrm>
          <a:off x="0" y="744290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It is warehouse of education, knowledge and performance management. </a:t>
          </a:r>
        </a:p>
      </dsp:txBody>
      <dsp:txXfrm>
        <a:off x="0" y="744290"/>
        <a:ext cx="6685604" cy="744290"/>
      </dsp:txXfrm>
    </dsp:sp>
    <dsp:sp modelId="{E98536DA-F47C-4D70-9610-2F01820589C0}">
      <dsp:nvSpPr>
        <dsp:cNvPr id="0" name=""/>
        <dsp:cNvSpPr/>
      </dsp:nvSpPr>
      <dsp:spPr>
        <a:xfrm>
          <a:off x="0" y="1488581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179C-8731-480E-A619-D7375A1CF089}">
      <dsp:nvSpPr>
        <dsp:cNvPr id="0" name=""/>
        <dsp:cNvSpPr/>
      </dsp:nvSpPr>
      <dsp:spPr>
        <a:xfrm>
          <a:off x="0" y="1488581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E-learning has grown rapidly because of internet as well as present covid-19 crisis</a:t>
          </a:r>
        </a:p>
      </dsp:txBody>
      <dsp:txXfrm>
        <a:off x="0" y="1488581"/>
        <a:ext cx="6685604" cy="744290"/>
      </dsp:txXfrm>
    </dsp:sp>
    <dsp:sp modelId="{3F4694E6-2574-4D74-864C-747154221FCF}">
      <dsp:nvSpPr>
        <dsp:cNvPr id="0" name=""/>
        <dsp:cNvSpPr/>
      </dsp:nvSpPr>
      <dsp:spPr>
        <a:xfrm>
          <a:off x="0" y="2232871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1A4F-3AE8-43D4-B640-46E81493EF0D}">
      <dsp:nvSpPr>
        <dsp:cNvPr id="0" name=""/>
        <dsp:cNvSpPr/>
      </dsp:nvSpPr>
      <dsp:spPr>
        <a:xfrm>
          <a:off x="0" y="2232871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Web-based learning is a subset of E-learning and takes place through a web-based environment..</a:t>
          </a:r>
        </a:p>
      </dsp:txBody>
      <dsp:txXfrm>
        <a:off x="0" y="2232871"/>
        <a:ext cx="6685604" cy="744290"/>
      </dsp:txXfrm>
    </dsp:sp>
    <dsp:sp modelId="{37C3BA19-65E0-4210-A63D-433676D24BE9}">
      <dsp:nvSpPr>
        <dsp:cNvPr id="0" name=""/>
        <dsp:cNvSpPr/>
      </dsp:nvSpPr>
      <dsp:spPr>
        <a:xfrm>
          <a:off x="0" y="2977162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B001C-FB0D-4437-9629-762254B46AFD}">
      <dsp:nvSpPr>
        <dsp:cNvPr id="0" name=""/>
        <dsp:cNvSpPr/>
      </dsp:nvSpPr>
      <dsp:spPr>
        <a:xfrm>
          <a:off x="0" y="2977162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E-Learning defines any learning process through use of  digital technologies</a:t>
          </a:r>
        </a:p>
      </dsp:txBody>
      <dsp:txXfrm>
        <a:off x="0" y="2977162"/>
        <a:ext cx="6685604" cy="744290"/>
      </dsp:txXfrm>
    </dsp:sp>
    <dsp:sp modelId="{65E26307-AF0B-4A09-812F-2B41C00F8C3A}">
      <dsp:nvSpPr>
        <dsp:cNvPr id="0" name=""/>
        <dsp:cNvSpPr/>
      </dsp:nvSpPr>
      <dsp:spPr>
        <a:xfrm>
          <a:off x="0" y="3721453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C7F99-5AAF-4E1A-9B43-FA66ED731835}">
      <dsp:nvSpPr>
        <dsp:cNvPr id="0" name=""/>
        <dsp:cNvSpPr/>
      </dsp:nvSpPr>
      <dsp:spPr>
        <a:xfrm>
          <a:off x="0" y="3721453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term online learning (or, as it is sometimes called, distance learning) includes a number of computer-assisted instruction methods. </a:t>
          </a:r>
        </a:p>
      </dsp:txBody>
      <dsp:txXfrm>
        <a:off x="0" y="3721453"/>
        <a:ext cx="6685604" cy="744290"/>
      </dsp:txXfrm>
    </dsp:sp>
    <dsp:sp modelId="{A77A9148-01A2-40C1-B41E-525FF0A4EBF5}">
      <dsp:nvSpPr>
        <dsp:cNvPr id="0" name=""/>
        <dsp:cNvSpPr/>
      </dsp:nvSpPr>
      <dsp:spPr>
        <a:xfrm>
          <a:off x="0" y="4465743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D180-29FB-49BA-8DA4-41BD8FA5EFB9}">
      <dsp:nvSpPr>
        <dsp:cNvPr id="0" name=""/>
        <dsp:cNvSpPr/>
      </dsp:nvSpPr>
      <dsp:spPr>
        <a:xfrm>
          <a:off x="0" y="4465743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Online teaching and learning is faculty delivered instruction via the internet.</a:t>
          </a:r>
        </a:p>
      </dsp:txBody>
      <dsp:txXfrm>
        <a:off x="0" y="4465743"/>
        <a:ext cx="6685604" cy="744290"/>
      </dsp:txXfrm>
    </dsp:sp>
    <dsp:sp modelId="{E3A3ABBE-CE7B-48F7-961C-B6BE3B1AB61B}">
      <dsp:nvSpPr>
        <dsp:cNvPr id="0" name=""/>
        <dsp:cNvSpPr/>
      </dsp:nvSpPr>
      <dsp:spPr>
        <a:xfrm>
          <a:off x="0" y="5210034"/>
          <a:ext cx="6685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1405-9920-4076-A60B-E3A573AAD8EC}">
      <dsp:nvSpPr>
        <dsp:cNvPr id="0" name=""/>
        <dsp:cNvSpPr/>
      </dsp:nvSpPr>
      <dsp:spPr>
        <a:xfrm>
          <a:off x="0" y="5210034"/>
          <a:ext cx="6685604" cy="74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Online instruction includes real-time (synchronous) and anytime, anywhere (asynchronous) interactions.</a:t>
          </a:r>
        </a:p>
      </dsp:txBody>
      <dsp:txXfrm>
        <a:off x="0" y="5210034"/>
        <a:ext cx="6685604" cy="74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BEA656-CE19-2D4A-B82F-5D91ED969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C3562-0376-824E-AD4C-95EABFF9D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2558-1831-8F44-B51F-9EC98602C7B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B791-202E-7945-84AF-B12D261534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C86DE-A9D4-1241-B225-1319AD422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1FB3-6F26-A247-AC87-8E6288EF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C205C-DDDA-3648-9886-D54FAE67AD3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41DF-C641-F54A-BE52-9EC7CE114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148E941-B7EF-4446-906E-04B547DD327E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1D2D-E171-4F0C-9845-57B530E775F3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5EC-9AB0-4694-8C76-3EED5B753D1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47D7-B531-4C8E-9898-7C3FB1FD01B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A849-1A9D-496D-AAA3-9EC68AED467D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FA8C-6556-4DA4-8976-AC886B3C6DC4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63D5-D2D3-470F-865D-26673A128E6A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1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F047-F482-4FAC-BB56-19AB18699C7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0813-CF08-4262-AE59-35D757D3684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6338-48CD-4E44-8DE0-9EB9EB0D3AFD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323B-1148-4D62-AC38-D10D4F07722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C808-8186-476B-96F4-8773A1E3D6D0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C34B-BE77-4447-A143-F2111E7BC000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37-E052-49DC-BBEF-7C617D970A40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9CB6-BCC1-46EE-B6B4-7888701786F1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2A8-BEEB-4D14-8397-9C688A52EEA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D59C-7716-441A-9118-C6B6E69BFB15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3527F9-6FA8-41AE-BD38-6E9965D36232}" type="datetime1">
              <a:rPr lang="en-US" smtClean="0"/>
              <a:t>3/21/2022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39118C-2D94-0247-BBF9-D1310D8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5" r:id="rId1"/>
    <p:sldLayoutId id="2147484976" r:id="rId2"/>
    <p:sldLayoutId id="2147484977" r:id="rId3"/>
    <p:sldLayoutId id="2147484978" r:id="rId4"/>
    <p:sldLayoutId id="2147484979" r:id="rId5"/>
    <p:sldLayoutId id="2147484980" r:id="rId6"/>
    <p:sldLayoutId id="2147484981" r:id="rId7"/>
    <p:sldLayoutId id="2147484982" r:id="rId8"/>
    <p:sldLayoutId id="2147484983" r:id="rId9"/>
    <p:sldLayoutId id="2147484984" r:id="rId10"/>
    <p:sldLayoutId id="2147484985" r:id="rId11"/>
    <p:sldLayoutId id="2147484986" r:id="rId12"/>
    <p:sldLayoutId id="2147484987" r:id="rId13"/>
    <p:sldLayoutId id="2147484988" r:id="rId14"/>
    <p:sldLayoutId id="2147484989" r:id="rId15"/>
    <p:sldLayoutId id="2147484990" r:id="rId16"/>
    <p:sldLayoutId id="21474849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26" name="Picture 2" descr="Top 6 eLearning Trends Of 2019 - eLearning Industry">
            <a:extLst>
              <a:ext uri="{FF2B5EF4-FFF2-40B4-BE49-F238E27FC236}">
                <a16:creationId xmlns:a16="http://schemas.microsoft.com/office/drawing/2014/main" id="{82529BAC-B13D-4E3A-B54E-E47D8C374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" r="-1" b="-1"/>
          <a:stretch/>
        </p:blipFill>
        <p:spPr bwMode="auto">
          <a:xfrm>
            <a:off x="-1" y="794"/>
            <a:ext cx="12197733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74952-3801-5D4C-9C04-D0731F72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01" y="784921"/>
            <a:ext cx="4941046" cy="13292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E-Learning for Education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695A8-290E-41FB-942C-F04F7E94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A3D08-7E9C-4530-9104-68E5BFD09AAC}"/>
              </a:ext>
            </a:extLst>
          </p:cNvPr>
          <p:cNvSpPr/>
          <p:nvPr/>
        </p:nvSpPr>
        <p:spPr>
          <a:xfrm>
            <a:off x="9142985" y="5640999"/>
            <a:ext cx="2416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3466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17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FC81-98E4-9D48-A330-ABEF8FC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1123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Classroom vs E-learning</a:t>
            </a:r>
            <a:endParaRPr lang="en-US" sz="3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09CF774F-C33E-C542-BF7C-89009341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78259"/>
              </p:ext>
            </p:extLst>
          </p:nvPr>
        </p:nvGraphicFramePr>
        <p:xfrm>
          <a:off x="253218" y="1063416"/>
          <a:ext cx="7599488" cy="4127500"/>
        </p:xfrm>
        <a:graphic>
          <a:graphicData uri="http://schemas.openxmlformats.org/drawingml/2006/table">
            <a:tbl>
              <a:tblPr/>
              <a:tblGrid>
                <a:gridCol w="157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18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Traditional and E-learning approaches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Traditional Classroom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E-Learning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Classroom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Physical – limited size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Synchronous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Unlimited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Anytime, anywhere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6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Content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Slides, Chalk&amp;Board etc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Textbooks/library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Video clips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Collaboration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Multimedia / simulation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Digital library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On demand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Sync &amp; Async. Communication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Personalisation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One learning path</a:t>
                      </a: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 Learning path and pace determined by learner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9246" marR="79246" marT="39615" marB="396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66D0-5F08-4EE7-BE91-47F0C30F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9881E-19F7-6B45-A2A2-3288C9CF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Advantages of Online Learning</a:t>
            </a:r>
          </a:p>
        </p:txBody>
      </p:sp>
      <p:pic>
        <p:nvPicPr>
          <p:cNvPr id="13314" name="Picture 2" descr="Study questions effectiveness of online education for at-risk students">
            <a:extLst>
              <a:ext uri="{FF2B5EF4-FFF2-40B4-BE49-F238E27FC236}">
                <a16:creationId xmlns:a16="http://schemas.microsoft.com/office/drawing/2014/main" id="{749C7B9D-D898-6349-8946-5829AD00F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69"/>
          <a:stretch/>
        </p:blipFill>
        <p:spPr bwMode="auto">
          <a:xfrm>
            <a:off x="1151467" y="3239418"/>
            <a:ext cx="3031901" cy="214022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94143A-858D-914A-B225-1F66F95846BD}"/>
              </a:ext>
            </a:extLst>
          </p:cNvPr>
          <p:cNvSpPr/>
          <p:nvPr/>
        </p:nvSpPr>
        <p:spPr>
          <a:xfrm>
            <a:off x="4641336" y="2364377"/>
            <a:ext cx="7311178" cy="406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It's less expensive to produce 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It's self-paced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self-directed and moves faster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work from any location and any time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be updated easily and quickly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lead to increased retention and a stronger grasp on the subject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24/7 accessibility makes scheduling and managing easy for large groups of students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provides a consistent message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 computer and Internet skills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 time and associated costs are reduced or eliminated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Inexpensive Worldwide Distribution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 Support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ACDF1-9639-48A1-8C48-E19DB40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9881E-19F7-6B45-A2A2-3288C9CF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Disadvantages of Online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4143A-858D-914A-B225-1F66F95846BD}"/>
              </a:ext>
            </a:extLst>
          </p:cNvPr>
          <p:cNvSpPr/>
          <p:nvPr/>
        </p:nvSpPr>
        <p:spPr>
          <a:xfrm>
            <a:off x="5980954" y="2603500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self-discipline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face-to-face interaction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Lack of flexibility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Slow evolution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Good e-learning is difficult to do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Lack of transformational power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peripheral benefits.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9" name="Picture 2" descr="Challenges and Strategies for Teaching Online Language Classes ...">
            <a:extLst>
              <a:ext uri="{FF2B5EF4-FFF2-40B4-BE49-F238E27FC236}">
                <a16:creationId xmlns:a16="http://schemas.microsoft.com/office/drawing/2014/main" id="{4C5C9940-515A-DA44-8896-CF50484D7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14527"/>
          <a:stretch/>
        </p:blipFill>
        <p:spPr bwMode="auto">
          <a:xfrm>
            <a:off x="920448" y="2580008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222984-A691-427E-B24C-502124D4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4FC976E-8A27-4E72-B034-071A97F68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603B6C-9001-43A6-A649-2FB87A57AA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A470C3C-4F16-4152-94B7-B277E490E2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1B04907-A3D6-43D2-A085-F545B3C14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39A622-E5CB-4720-9EE2-700E778D5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A0E116-7201-4D9B-ACC0-24FD67280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A4FDC90-6A2C-4E3F-A9CC-05E2BB034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04D7773-6EC3-4F97-8099-A1C13F1066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2515E6AC-722A-4C99-986A-9D9FF0F923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BBCEC9C-87CE-409D-9883-2992FDEE5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AC3ED4B-528E-4C95-9B5B-8DF0EE3B5D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31043D6-3B63-4398-B86D-7201B1BFAA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2735-A22A-AB4B-9F40-3F396EC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Limitation of Online-Learning</a:t>
            </a:r>
          </a:p>
        </p:txBody>
      </p:sp>
      <p:pic>
        <p:nvPicPr>
          <p:cNvPr id="17410" name="Picture 2" descr="8 Disadvantages of E-Learning | Why Online Learning Has Disadvantages">
            <a:extLst>
              <a:ext uri="{FF2B5EF4-FFF2-40B4-BE49-F238E27FC236}">
                <a16:creationId xmlns:a16="http://schemas.microsoft.com/office/drawing/2014/main" id="{82DF8CC4-794B-CC47-96B5-233B02C95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" b="-1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C08041-BEF0-D644-9882-2311DE682097}"/>
              </a:ext>
            </a:extLst>
          </p:cNvPr>
          <p:cNvSpPr/>
          <p:nvPr/>
        </p:nvSpPr>
        <p:spPr>
          <a:xfrm>
            <a:off x="5980954" y="2603500"/>
            <a:ext cx="5822821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may be a solo act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may be impersonal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 much time spent in front of a computer screen may be harmful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requires self-discipline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lack of control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topics are not appropriate for e-Learning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9BF1-C765-4BB9-95B3-01A7598D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Distance &amp; Remote Learning | Microsoft Education">
            <a:extLst>
              <a:ext uri="{FF2B5EF4-FFF2-40B4-BE49-F238E27FC236}">
                <a16:creationId xmlns:a16="http://schemas.microsoft.com/office/drawing/2014/main" id="{28126CB9-0574-A74B-B058-A778394E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56" y="2192110"/>
            <a:ext cx="2442753" cy="13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AACE1-AAA5-1649-81B5-CFFF461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Education technology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B02E4798-5873-A448-9863-62437FD2B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1748" y="2144015"/>
            <a:ext cx="39854" cy="4452731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921CED78-79D7-374E-8CE9-F3DCE9765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3671" y="6518366"/>
            <a:ext cx="8800672" cy="59917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5" descr="na00864_">
            <a:extLst>
              <a:ext uri="{FF2B5EF4-FFF2-40B4-BE49-F238E27FC236}">
                <a16:creationId xmlns:a16="http://schemas.microsoft.com/office/drawing/2014/main" id="{A3FA1214-F6EA-D24D-9DFC-A5B78423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48" y="5225147"/>
            <a:ext cx="12192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bd04914_">
            <a:extLst>
              <a:ext uri="{FF2B5EF4-FFF2-40B4-BE49-F238E27FC236}">
                <a16:creationId xmlns:a16="http://schemas.microsoft.com/office/drawing/2014/main" id="{8D882C1E-B7BE-C640-9B61-606B9401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49" y="4996546"/>
            <a:ext cx="1528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d09750_">
            <a:extLst>
              <a:ext uri="{FF2B5EF4-FFF2-40B4-BE49-F238E27FC236}">
                <a16:creationId xmlns:a16="http://schemas.microsoft.com/office/drawing/2014/main" id="{C1293846-AFF5-2E43-B040-0646C7BFE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48" y="4767946"/>
            <a:ext cx="1371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in00235_">
            <a:extLst>
              <a:ext uri="{FF2B5EF4-FFF2-40B4-BE49-F238E27FC236}">
                <a16:creationId xmlns:a16="http://schemas.microsoft.com/office/drawing/2014/main" id="{48D70038-DC4E-434B-B45B-CFCF3931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48" y="3624946"/>
            <a:ext cx="8397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32D7281D-ABA1-D348-8555-D6C436091D71}"/>
              </a:ext>
            </a:extLst>
          </p:cNvPr>
          <p:cNvGrpSpPr>
            <a:grpSpLocks/>
          </p:cNvGrpSpPr>
          <p:nvPr/>
        </p:nvGrpSpPr>
        <p:grpSpPr bwMode="auto">
          <a:xfrm>
            <a:off x="5053149" y="4082146"/>
            <a:ext cx="1602170" cy="1447800"/>
            <a:chOff x="3528" y="2736"/>
            <a:chExt cx="1370" cy="1155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B345662-4048-3B4B-A761-84E52B109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753"/>
              <a:ext cx="1202" cy="1138"/>
            </a:xfrm>
            <a:custGeom>
              <a:avLst/>
              <a:gdLst>
                <a:gd name="T0" fmla="*/ 242 w 2405"/>
                <a:gd name="T1" fmla="*/ 0 h 2275"/>
                <a:gd name="T2" fmla="*/ 0 w 2405"/>
                <a:gd name="T3" fmla="*/ 228 h 2275"/>
                <a:gd name="T4" fmla="*/ 278 w 2405"/>
                <a:gd name="T5" fmla="*/ 1128 h 2275"/>
                <a:gd name="T6" fmla="*/ 534 w 2405"/>
                <a:gd name="T7" fmla="*/ 1138 h 2275"/>
                <a:gd name="T8" fmla="*/ 758 w 2405"/>
                <a:gd name="T9" fmla="*/ 1138 h 2275"/>
                <a:gd name="T10" fmla="*/ 1014 w 2405"/>
                <a:gd name="T11" fmla="*/ 1077 h 2275"/>
                <a:gd name="T12" fmla="*/ 1003 w 2405"/>
                <a:gd name="T13" fmla="*/ 1019 h 2275"/>
                <a:gd name="T14" fmla="*/ 995 w 2405"/>
                <a:gd name="T15" fmla="*/ 1021 h 2275"/>
                <a:gd name="T16" fmla="*/ 972 w 2405"/>
                <a:gd name="T17" fmla="*/ 1025 h 2275"/>
                <a:gd name="T18" fmla="*/ 956 w 2405"/>
                <a:gd name="T19" fmla="*/ 1028 h 2275"/>
                <a:gd name="T20" fmla="*/ 937 w 2405"/>
                <a:gd name="T21" fmla="*/ 1032 h 2275"/>
                <a:gd name="T22" fmla="*/ 916 w 2405"/>
                <a:gd name="T23" fmla="*/ 1036 h 2275"/>
                <a:gd name="T24" fmla="*/ 892 w 2405"/>
                <a:gd name="T25" fmla="*/ 1040 h 2275"/>
                <a:gd name="T26" fmla="*/ 867 w 2405"/>
                <a:gd name="T27" fmla="*/ 1044 h 2275"/>
                <a:gd name="T28" fmla="*/ 842 w 2405"/>
                <a:gd name="T29" fmla="*/ 1048 h 2275"/>
                <a:gd name="T30" fmla="*/ 815 w 2405"/>
                <a:gd name="T31" fmla="*/ 1053 h 2275"/>
                <a:gd name="T32" fmla="*/ 787 w 2405"/>
                <a:gd name="T33" fmla="*/ 1057 h 2275"/>
                <a:gd name="T34" fmla="*/ 759 w 2405"/>
                <a:gd name="T35" fmla="*/ 1062 h 2275"/>
                <a:gd name="T36" fmla="*/ 732 w 2405"/>
                <a:gd name="T37" fmla="*/ 1066 h 2275"/>
                <a:gd name="T38" fmla="*/ 705 w 2405"/>
                <a:gd name="T39" fmla="*/ 1070 h 2275"/>
                <a:gd name="T40" fmla="*/ 679 w 2405"/>
                <a:gd name="T41" fmla="*/ 1074 h 2275"/>
                <a:gd name="T42" fmla="*/ 652 w 2405"/>
                <a:gd name="T43" fmla="*/ 1076 h 2275"/>
                <a:gd name="T44" fmla="*/ 623 w 2405"/>
                <a:gd name="T45" fmla="*/ 1078 h 2275"/>
                <a:gd name="T46" fmla="*/ 562 w 2405"/>
                <a:gd name="T47" fmla="*/ 1078 h 2275"/>
                <a:gd name="T48" fmla="*/ 439 w 2405"/>
                <a:gd name="T49" fmla="*/ 1070 h 2275"/>
                <a:gd name="T50" fmla="*/ 411 w 2405"/>
                <a:gd name="T51" fmla="*/ 1066 h 2275"/>
                <a:gd name="T52" fmla="*/ 386 w 2405"/>
                <a:gd name="T53" fmla="*/ 1064 h 2275"/>
                <a:gd name="T54" fmla="*/ 363 w 2405"/>
                <a:gd name="T55" fmla="*/ 1060 h 2275"/>
                <a:gd name="T56" fmla="*/ 343 w 2405"/>
                <a:gd name="T57" fmla="*/ 1058 h 2275"/>
                <a:gd name="T58" fmla="*/ 314 w 2405"/>
                <a:gd name="T59" fmla="*/ 1053 h 2275"/>
                <a:gd name="T60" fmla="*/ 303 w 2405"/>
                <a:gd name="T61" fmla="*/ 1052 h 2275"/>
                <a:gd name="T62" fmla="*/ 80 w 2405"/>
                <a:gd name="T63" fmla="*/ 272 h 2275"/>
                <a:gd name="T64" fmla="*/ 1191 w 2405"/>
                <a:gd name="T65" fmla="*/ 250 h 2275"/>
                <a:gd name="T66" fmla="*/ 1202 w 2405"/>
                <a:gd name="T67" fmla="*/ 213 h 2275"/>
                <a:gd name="T68" fmla="*/ 101 w 2405"/>
                <a:gd name="T69" fmla="*/ 210 h 2275"/>
                <a:gd name="T70" fmla="*/ 275 w 2405"/>
                <a:gd name="T71" fmla="*/ 44 h 2275"/>
                <a:gd name="T72" fmla="*/ 1039 w 2405"/>
                <a:gd name="T73" fmla="*/ 40 h 2275"/>
                <a:gd name="T74" fmla="*/ 1046 w 2405"/>
                <a:gd name="T75" fmla="*/ 0 h 2275"/>
                <a:gd name="T76" fmla="*/ 242 w 2405"/>
                <a:gd name="T77" fmla="*/ 0 h 2275"/>
                <a:gd name="T78" fmla="*/ 242 w 2405"/>
                <a:gd name="T79" fmla="*/ 0 h 22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5" h="2275">
                  <a:moveTo>
                    <a:pt x="484" y="0"/>
                  </a:moveTo>
                  <a:lnTo>
                    <a:pt x="0" y="455"/>
                  </a:lnTo>
                  <a:lnTo>
                    <a:pt x="556" y="2255"/>
                  </a:lnTo>
                  <a:lnTo>
                    <a:pt x="1069" y="2275"/>
                  </a:lnTo>
                  <a:lnTo>
                    <a:pt x="1516" y="2275"/>
                  </a:lnTo>
                  <a:lnTo>
                    <a:pt x="2028" y="2153"/>
                  </a:lnTo>
                  <a:lnTo>
                    <a:pt x="2007" y="2038"/>
                  </a:lnTo>
                  <a:lnTo>
                    <a:pt x="1990" y="2041"/>
                  </a:lnTo>
                  <a:lnTo>
                    <a:pt x="1944" y="2050"/>
                  </a:lnTo>
                  <a:lnTo>
                    <a:pt x="1912" y="2056"/>
                  </a:lnTo>
                  <a:lnTo>
                    <a:pt x="1874" y="2063"/>
                  </a:lnTo>
                  <a:lnTo>
                    <a:pt x="1832" y="2071"/>
                  </a:lnTo>
                  <a:lnTo>
                    <a:pt x="1785" y="2079"/>
                  </a:lnTo>
                  <a:lnTo>
                    <a:pt x="1735" y="2088"/>
                  </a:lnTo>
                  <a:lnTo>
                    <a:pt x="1684" y="2096"/>
                  </a:lnTo>
                  <a:lnTo>
                    <a:pt x="1630" y="2106"/>
                  </a:lnTo>
                  <a:lnTo>
                    <a:pt x="1575" y="2114"/>
                  </a:lnTo>
                  <a:lnTo>
                    <a:pt x="1519" y="2123"/>
                  </a:lnTo>
                  <a:lnTo>
                    <a:pt x="1464" y="2131"/>
                  </a:lnTo>
                  <a:lnTo>
                    <a:pt x="1410" y="2139"/>
                  </a:lnTo>
                  <a:lnTo>
                    <a:pt x="1358" y="2147"/>
                  </a:lnTo>
                  <a:lnTo>
                    <a:pt x="1305" y="2152"/>
                  </a:lnTo>
                  <a:lnTo>
                    <a:pt x="1247" y="2156"/>
                  </a:lnTo>
                  <a:lnTo>
                    <a:pt x="1125" y="2156"/>
                  </a:lnTo>
                  <a:lnTo>
                    <a:pt x="879" y="2139"/>
                  </a:lnTo>
                  <a:lnTo>
                    <a:pt x="823" y="2132"/>
                  </a:lnTo>
                  <a:lnTo>
                    <a:pt x="772" y="2127"/>
                  </a:lnTo>
                  <a:lnTo>
                    <a:pt x="726" y="2120"/>
                  </a:lnTo>
                  <a:lnTo>
                    <a:pt x="686" y="2115"/>
                  </a:lnTo>
                  <a:lnTo>
                    <a:pt x="628" y="2106"/>
                  </a:lnTo>
                  <a:lnTo>
                    <a:pt x="607" y="2103"/>
                  </a:lnTo>
                  <a:lnTo>
                    <a:pt x="160" y="543"/>
                  </a:lnTo>
                  <a:lnTo>
                    <a:pt x="2383" y="499"/>
                  </a:lnTo>
                  <a:lnTo>
                    <a:pt x="2405" y="426"/>
                  </a:lnTo>
                  <a:lnTo>
                    <a:pt x="203" y="420"/>
                  </a:lnTo>
                  <a:lnTo>
                    <a:pt x="550" y="87"/>
                  </a:lnTo>
                  <a:lnTo>
                    <a:pt x="2079" y="79"/>
                  </a:lnTo>
                  <a:lnTo>
                    <a:pt x="2093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85E3CBF-3B49-6343-B49C-A68C8DFBD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0" y="2736"/>
              <a:ext cx="1318" cy="1105"/>
              <a:chOff x="3580" y="2768"/>
              <a:chExt cx="1318" cy="1105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1BB956B6-ED60-8847-9CEA-684CF9CEE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2991"/>
                <a:ext cx="1151" cy="882"/>
              </a:xfrm>
              <a:custGeom>
                <a:avLst/>
                <a:gdLst>
                  <a:gd name="T0" fmla="*/ 0 w 2303"/>
                  <a:gd name="T1" fmla="*/ 7 h 1764"/>
                  <a:gd name="T2" fmla="*/ 1151 w 2303"/>
                  <a:gd name="T3" fmla="*/ 0 h 1764"/>
                  <a:gd name="T4" fmla="*/ 930 w 2303"/>
                  <a:gd name="T5" fmla="*/ 830 h 1764"/>
                  <a:gd name="T6" fmla="*/ 566 w 2303"/>
                  <a:gd name="T7" fmla="*/ 882 h 1764"/>
                  <a:gd name="T8" fmla="*/ 234 w 2303"/>
                  <a:gd name="T9" fmla="*/ 857 h 1764"/>
                  <a:gd name="T10" fmla="*/ 0 w 2303"/>
                  <a:gd name="T11" fmla="*/ 7 h 1764"/>
                  <a:gd name="T12" fmla="*/ 0 w 2303"/>
                  <a:gd name="T13" fmla="*/ 7 h 17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03" h="1764">
                    <a:moveTo>
                      <a:pt x="0" y="14"/>
                    </a:moveTo>
                    <a:lnTo>
                      <a:pt x="2303" y="0"/>
                    </a:lnTo>
                    <a:lnTo>
                      <a:pt x="1861" y="1660"/>
                    </a:lnTo>
                    <a:lnTo>
                      <a:pt x="1132" y="1764"/>
                    </a:lnTo>
                    <a:lnTo>
                      <a:pt x="469" y="17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13">
                <a:extLst>
                  <a:ext uri="{FF2B5EF4-FFF2-40B4-BE49-F238E27FC236}">
                    <a16:creationId xmlns:a16="http://schemas.microsoft.com/office/drawing/2014/main" id="{2E715203-2FA6-B946-91A9-BF48B45275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0" y="2768"/>
                <a:ext cx="1318" cy="1069"/>
                <a:chOff x="3580" y="2768"/>
                <a:chExt cx="1318" cy="1069"/>
              </a:xfrm>
            </p:grpSpPr>
            <p:sp>
              <p:nvSpPr>
                <p:cNvPr id="14" name="Text Box 14">
                  <a:extLst>
                    <a:ext uri="{FF2B5EF4-FFF2-40B4-BE49-F238E27FC236}">
                      <a16:creationId xmlns:a16="http://schemas.microsoft.com/office/drawing/2014/main" id="{394401D0-07D3-924E-BE66-A75B49C11A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4" y="2976"/>
                  <a:ext cx="684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b="1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TIME</a:t>
                  </a:r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91C41866-9645-7047-81A9-2ED8569F2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5" y="3327"/>
                  <a:ext cx="446" cy="318"/>
                </a:xfrm>
                <a:custGeom>
                  <a:avLst/>
                  <a:gdLst>
                    <a:gd name="T0" fmla="*/ 2 w 891"/>
                    <a:gd name="T1" fmla="*/ 286 h 636"/>
                    <a:gd name="T2" fmla="*/ 0 w 891"/>
                    <a:gd name="T3" fmla="*/ 92 h 636"/>
                    <a:gd name="T4" fmla="*/ 61 w 891"/>
                    <a:gd name="T5" fmla="*/ 29 h 636"/>
                    <a:gd name="T6" fmla="*/ 198 w 891"/>
                    <a:gd name="T7" fmla="*/ 0 h 636"/>
                    <a:gd name="T8" fmla="*/ 361 w 891"/>
                    <a:gd name="T9" fmla="*/ 38 h 636"/>
                    <a:gd name="T10" fmla="*/ 408 w 891"/>
                    <a:gd name="T11" fmla="*/ 97 h 636"/>
                    <a:gd name="T12" fmla="*/ 446 w 891"/>
                    <a:gd name="T13" fmla="*/ 275 h 636"/>
                    <a:gd name="T14" fmla="*/ 288 w 891"/>
                    <a:gd name="T15" fmla="*/ 318 h 636"/>
                    <a:gd name="T16" fmla="*/ 58 w 891"/>
                    <a:gd name="T17" fmla="*/ 302 h 636"/>
                    <a:gd name="T18" fmla="*/ 2 w 891"/>
                    <a:gd name="T19" fmla="*/ 286 h 636"/>
                    <a:gd name="T20" fmla="*/ 2 w 891"/>
                    <a:gd name="T21" fmla="*/ 286 h 6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1" h="636">
                      <a:moveTo>
                        <a:pt x="4" y="572"/>
                      </a:moveTo>
                      <a:lnTo>
                        <a:pt x="0" y="184"/>
                      </a:lnTo>
                      <a:lnTo>
                        <a:pt x="121" y="58"/>
                      </a:lnTo>
                      <a:lnTo>
                        <a:pt x="396" y="0"/>
                      </a:lnTo>
                      <a:lnTo>
                        <a:pt x="721" y="76"/>
                      </a:lnTo>
                      <a:lnTo>
                        <a:pt x="815" y="194"/>
                      </a:lnTo>
                      <a:lnTo>
                        <a:pt x="891" y="550"/>
                      </a:lnTo>
                      <a:lnTo>
                        <a:pt x="575" y="636"/>
                      </a:lnTo>
                      <a:lnTo>
                        <a:pt x="116" y="604"/>
                      </a:lnTo>
                      <a:lnTo>
                        <a:pt x="4" y="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CA6288C8-3C7B-9942-AC02-33ABFB20E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0" y="2770"/>
                  <a:ext cx="1139" cy="218"/>
                </a:xfrm>
                <a:custGeom>
                  <a:avLst/>
                  <a:gdLst>
                    <a:gd name="T0" fmla="*/ 182 w 2280"/>
                    <a:gd name="T1" fmla="*/ 9 h 437"/>
                    <a:gd name="T2" fmla="*/ 968 w 2280"/>
                    <a:gd name="T3" fmla="*/ 0 h 437"/>
                    <a:gd name="T4" fmla="*/ 1139 w 2280"/>
                    <a:gd name="T5" fmla="*/ 214 h 437"/>
                    <a:gd name="T6" fmla="*/ 0 w 2280"/>
                    <a:gd name="T7" fmla="*/ 218 h 437"/>
                    <a:gd name="T8" fmla="*/ 182 w 2280"/>
                    <a:gd name="T9" fmla="*/ 9 h 437"/>
                    <a:gd name="T10" fmla="*/ 182 w 2280"/>
                    <a:gd name="T11" fmla="*/ 9 h 4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80" h="437">
                      <a:moveTo>
                        <a:pt x="365" y="19"/>
                      </a:moveTo>
                      <a:lnTo>
                        <a:pt x="1937" y="0"/>
                      </a:lnTo>
                      <a:lnTo>
                        <a:pt x="2280" y="429"/>
                      </a:lnTo>
                      <a:lnTo>
                        <a:pt x="0" y="437"/>
                      </a:lnTo>
                      <a:lnTo>
                        <a:pt x="365" y="19"/>
                      </a:lnTo>
                      <a:close/>
                    </a:path>
                  </a:pathLst>
                </a:custGeom>
                <a:solidFill>
                  <a:srgbClr val="D199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0C06793C-DB15-CE4E-B21C-2EF4AD1B8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9" y="3133"/>
                  <a:ext cx="196" cy="291"/>
                </a:xfrm>
                <a:custGeom>
                  <a:avLst/>
                  <a:gdLst>
                    <a:gd name="T0" fmla="*/ 75 w 392"/>
                    <a:gd name="T1" fmla="*/ 0 h 583"/>
                    <a:gd name="T2" fmla="*/ 0 w 392"/>
                    <a:gd name="T3" fmla="*/ 63 h 583"/>
                    <a:gd name="T4" fmla="*/ 39 w 392"/>
                    <a:gd name="T5" fmla="*/ 246 h 583"/>
                    <a:gd name="T6" fmla="*/ 86 w 392"/>
                    <a:gd name="T7" fmla="*/ 291 h 583"/>
                    <a:gd name="T8" fmla="*/ 136 w 392"/>
                    <a:gd name="T9" fmla="*/ 257 h 583"/>
                    <a:gd name="T10" fmla="*/ 196 w 392"/>
                    <a:gd name="T11" fmla="*/ 75 h 583"/>
                    <a:gd name="T12" fmla="*/ 153 w 392"/>
                    <a:gd name="T13" fmla="*/ 14 h 583"/>
                    <a:gd name="T14" fmla="*/ 75 w 392"/>
                    <a:gd name="T15" fmla="*/ 0 h 583"/>
                    <a:gd name="T16" fmla="*/ 75 w 392"/>
                    <a:gd name="T17" fmla="*/ 0 h 58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92" h="583">
                      <a:moveTo>
                        <a:pt x="149" y="0"/>
                      </a:moveTo>
                      <a:lnTo>
                        <a:pt x="0" y="127"/>
                      </a:lnTo>
                      <a:lnTo>
                        <a:pt x="77" y="492"/>
                      </a:lnTo>
                      <a:lnTo>
                        <a:pt x="171" y="583"/>
                      </a:lnTo>
                      <a:lnTo>
                        <a:pt x="271" y="515"/>
                      </a:lnTo>
                      <a:lnTo>
                        <a:pt x="392" y="150"/>
                      </a:lnTo>
                      <a:lnTo>
                        <a:pt x="306" y="28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D503A3FF-9B43-2A4A-9729-5397AFED6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6" y="3099"/>
                  <a:ext cx="349" cy="507"/>
                </a:xfrm>
                <a:custGeom>
                  <a:avLst/>
                  <a:gdLst>
                    <a:gd name="T0" fmla="*/ 0 w 699"/>
                    <a:gd name="T1" fmla="*/ 3 h 1016"/>
                    <a:gd name="T2" fmla="*/ 281 w 699"/>
                    <a:gd name="T3" fmla="*/ 0 h 1016"/>
                    <a:gd name="T4" fmla="*/ 349 w 699"/>
                    <a:gd name="T5" fmla="*/ 82 h 1016"/>
                    <a:gd name="T6" fmla="*/ 281 w 699"/>
                    <a:gd name="T7" fmla="*/ 351 h 1016"/>
                    <a:gd name="T8" fmla="*/ 239 w 699"/>
                    <a:gd name="T9" fmla="*/ 489 h 1016"/>
                    <a:gd name="T10" fmla="*/ 196 w 699"/>
                    <a:gd name="T11" fmla="*/ 507 h 1016"/>
                    <a:gd name="T12" fmla="*/ 157 w 699"/>
                    <a:gd name="T13" fmla="*/ 317 h 1016"/>
                    <a:gd name="T14" fmla="*/ 133 w 699"/>
                    <a:gd name="T15" fmla="*/ 277 h 1016"/>
                    <a:gd name="T16" fmla="*/ 18 w 699"/>
                    <a:gd name="T17" fmla="*/ 230 h 1016"/>
                    <a:gd name="T18" fmla="*/ 72 w 699"/>
                    <a:gd name="T19" fmla="*/ 124 h 1016"/>
                    <a:gd name="T20" fmla="*/ 0 w 699"/>
                    <a:gd name="T21" fmla="*/ 3 h 1016"/>
                    <a:gd name="T22" fmla="*/ 0 w 699"/>
                    <a:gd name="T23" fmla="*/ 3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99" h="1016">
                      <a:moveTo>
                        <a:pt x="0" y="6"/>
                      </a:moveTo>
                      <a:lnTo>
                        <a:pt x="563" y="0"/>
                      </a:lnTo>
                      <a:lnTo>
                        <a:pt x="699" y="164"/>
                      </a:lnTo>
                      <a:lnTo>
                        <a:pt x="563" y="704"/>
                      </a:lnTo>
                      <a:lnTo>
                        <a:pt x="478" y="979"/>
                      </a:lnTo>
                      <a:lnTo>
                        <a:pt x="393" y="1016"/>
                      </a:lnTo>
                      <a:lnTo>
                        <a:pt x="315" y="636"/>
                      </a:lnTo>
                      <a:lnTo>
                        <a:pt x="266" y="555"/>
                      </a:lnTo>
                      <a:lnTo>
                        <a:pt x="37" y="461"/>
                      </a:lnTo>
                      <a:lnTo>
                        <a:pt x="144" y="249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8A497248-48CF-E34A-B626-9B04C5A0A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9" y="3103"/>
                  <a:ext cx="392" cy="517"/>
                </a:xfrm>
                <a:custGeom>
                  <a:avLst/>
                  <a:gdLst>
                    <a:gd name="T0" fmla="*/ 162 w 783"/>
                    <a:gd name="T1" fmla="*/ 0 h 1033"/>
                    <a:gd name="T2" fmla="*/ 54 w 783"/>
                    <a:gd name="T3" fmla="*/ 29 h 1033"/>
                    <a:gd name="T4" fmla="*/ 0 w 783"/>
                    <a:gd name="T5" fmla="*/ 126 h 1033"/>
                    <a:gd name="T6" fmla="*/ 74 w 783"/>
                    <a:gd name="T7" fmla="*/ 487 h 1033"/>
                    <a:gd name="T8" fmla="*/ 200 w 783"/>
                    <a:gd name="T9" fmla="*/ 517 h 1033"/>
                    <a:gd name="T10" fmla="*/ 173 w 783"/>
                    <a:gd name="T11" fmla="*/ 386 h 1033"/>
                    <a:gd name="T12" fmla="*/ 221 w 783"/>
                    <a:gd name="T13" fmla="*/ 269 h 1033"/>
                    <a:gd name="T14" fmla="*/ 331 w 783"/>
                    <a:gd name="T15" fmla="*/ 239 h 1033"/>
                    <a:gd name="T16" fmla="*/ 331 w 783"/>
                    <a:gd name="T17" fmla="*/ 176 h 1033"/>
                    <a:gd name="T18" fmla="*/ 304 w 783"/>
                    <a:gd name="T19" fmla="*/ 101 h 1033"/>
                    <a:gd name="T20" fmla="*/ 347 w 783"/>
                    <a:gd name="T21" fmla="*/ 27 h 1033"/>
                    <a:gd name="T22" fmla="*/ 392 w 783"/>
                    <a:gd name="T23" fmla="*/ 7 h 1033"/>
                    <a:gd name="T24" fmla="*/ 162 w 783"/>
                    <a:gd name="T25" fmla="*/ 0 h 1033"/>
                    <a:gd name="T26" fmla="*/ 162 w 783"/>
                    <a:gd name="T27" fmla="*/ 0 h 103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3" h="1033">
                      <a:moveTo>
                        <a:pt x="324" y="0"/>
                      </a:moveTo>
                      <a:lnTo>
                        <a:pt x="108" y="58"/>
                      </a:lnTo>
                      <a:lnTo>
                        <a:pt x="0" y="252"/>
                      </a:lnTo>
                      <a:lnTo>
                        <a:pt x="148" y="974"/>
                      </a:lnTo>
                      <a:lnTo>
                        <a:pt x="400" y="1033"/>
                      </a:lnTo>
                      <a:lnTo>
                        <a:pt x="346" y="771"/>
                      </a:lnTo>
                      <a:lnTo>
                        <a:pt x="442" y="537"/>
                      </a:lnTo>
                      <a:lnTo>
                        <a:pt x="662" y="478"/>
                      </a:lnTo>
                      <a:lnTo>
                        <a:pt x="662" y="351"/>
                      </a:lnTo>
                      <a:lnTo>
                        <a:pt x="608" y="202"/>
                      </a:lnTo>
                      <a:lnTo>
                        <a:pt x="693" y="54"/>
                      </a:lnTo>
                      <a:lnTo>
                        <a:pt x="783" y="14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1033F2AC-4503-D84E-8CA8-72CC958DBF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2768"/>
                  <a:ext cx="270" cy="1069"/>
                </a:xfrm>
                <a:custGeom>
                  <a:avLst/>
                  <a:gdLst>
                    <a:gd name="T0" fmla="*/ 29 w 542"/>
                    <a:gd name="T1" fmla="*/ 14 h 2138"/>
                    <a:gd name="T2" fmla="*/ 219 w 542"/>
                    <a:gd name="T3" fmla="*/ 235 h 2138"/>
                    <a:gd name="T4" fmla="*/ 0 w 542"/>
                    <a:gd name="T5" fmla="*/ 1055 h 2138"/>
                    <a:gd name="T6" fmla="*/ 36 w 542"/>
                    <a:gd name="T7" fmla="*/ 1069 h 2138"/>
                    <a:gd name="T8" fmla="*/ 270 w 542"/>
                    <a:gd name="T9" fmla="*/ 227 h 2138"/>
                    <a:gd name="T10" fmla="*/ 72 w 542"/>
                    <a:gd name="T11" fmla="*/ 0 h 2138"/>
                    <a:gd name="T12" fmla="*/ 29 w 542"/>
                    <a:gd name="T13" fmla="*/ 14 h 2138"/>
                    <a:gd name="T14" fmla="*/ 29 w 542"/>
                    <a:gd name="T15" fmla="*/ 14 h 21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42" h="2138">
                      <a:moveTo>
                        <a:pt x="58" y="27"/>
                      </a:moveTo>
                      <a:lnTo>
                        <a:pt x="440" y="469"/>
                      </a:lnTo>
                      <a:lnTo>
                        <a:pt x="0" y="2109"/>
                      </a:lnTo>
                      <a:lnTo>
                        <a:pt x="72" y="2138"/>
                      </a:lnTo>
                      <a:lnTo>
                        <a:pt x="542" y="454"/>
                      </a:lnTo>
                      <a:lnTo>
                        <a:pt x="144" y="0"/>
                      </a:lnTo>
                      <a:lnTo>
                        <a:pt x="58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B3559868-C309-6848-A876-28438820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3114"/>
                  <a:ext cx="217" cy="257"/>
                </a:xfrm>
                <a:custGeom>
                  <a:avLst/>
                  <a:gdLst>
                    <a:gd name="T0" fmla="*/ 45 w 434"/>
                    <a:gd name="T1" fmla="*/ 183 h 514"/>
                    <a:gd name="T2" fmla="*/ 26 w 434"/>
                    <a:gd name="T3" fmla="*/ 161 h 514"/>
                    <a:gd name="T4" fmla="*/ 2 w 434"/>
                    <a:gd name="T5" fmla="*/ 107 h 514"/>
                    <a:gd name="T6" fmla="*/ 5 w 434"/>
                    <a:gd name="T7" fmla="*/ 62 h 514"/>
                    <a:gd name="T8" fmla="*/ 16 w 434"/>
                    <a:gd name="T9" fmla="*/ 41 h 514"/>
                    <a:gd name="T10" fmla="*/ 33 w 434"/>
                    <a:gd name="T11" fmla="*/ 26 h 514"/>
                    <a:gd name="T12" fmla="*/ 43 w 434"/>
                    <a:gd name="T13" fmla="*/ 19 h 514"/>
                    <a:gd name="T14" fmla="*/ 54 w 434"/>
                    <a:gd name="T15" fmla="*/ 14 h 514"/>
                    <a:gd name="T16" fmla="*/ 77 w 434"/>
                    <a:gd name="T17" fmla="*/ 6 h 514"/>
                    <a:gd name="T18" fmla="*/ 100 w 434"/>
                    <a:gd name="T19" fmla="*/ 1 h 514"/>
                    <a:gd name="T20" fmla="*/ 141 w 434"/>
                    <a:gd name="T21" fmla="*/ 1 h 514"/>
                    <a:gd name="T22" fmla="*/ 168 w 434"/>
                    <a:gd name="T23" fmla="*/ 11 h 514"/>
                    <a:gd name="T24" fmla="*/ 192 w 434"/>
                    <a:gd name="T25" fmla="*/ 37 h 514"/>
                    <a:gd name="T26" fmla="*/ 215 w 434"/>
                    <a:gd name="T27" fmla="*/ 90 h 514"/>
                    <a:gd name="T28" fmla="*/ 213 w 434"/>
                    <a:gd name="T29" fmla="*/ 137 h 514"/>
                    <a:gd name="T30" fmla="*/ 202 w 434"/>
                    <a:gd name="T31" fmla="*/ 162 h 514"/>
                    <a:gd name="T32" fmla="*/ 192 w 434"/>
                    <a:gd name="T33" fmla="*/ 181 h 514"/>
                    <a:gd name="T34" fmla="*/ 181 w 434"/>
                    <a:gd name="T35" fmla="*/ 198 h 514"/>
                    <a:gd name="T36" fmla="*/ 163 w 434"/>
                    <a:gd name="T37" fmla="*/ 220 h 514"/>
                    <a:gd name="T38" fmla="*/ 147 w 434"/>
                    <a:gd name="T39" fmla="*/ 234 h 514"/>
                    <a:gd name="T40" fmla="*/ 119 w 434"/>
                    <a:gd name="T41" fmla="*/ 236 h 514"/>
                    <a:gd name="T42" fmla="*/ 82 w 434"/>
                    <a:gd name="T43" fmla="*/ 227 h 514"/>
                    <a:gd name="T44" fmla="*/ 64 w 434"/>
                    <a:gd name="T45" fmla="*/ 221 h 514"/>
                    <a:gd name="T46" fmla="*/ 122 w 434"/>
                    <a:gd name="T47" fmla="*/ 209 h 514"/>
                    <a:gd name="T48" fmla="*/ 158 w 434"/>
                    <a:gd name="T49" fmla="*/ 176 h 514"/>
                    <a:gd name="T50" fmla="*/ 177 w 434"/>
                    <a:gd name="T51" fmla="*/ 142 h 514"/>
                    <a:gd name="T52" fmla="*/ 188 w 434"/>
                    <a:gd name="T53" fmla="*/ 90 h 514"/>
                    <a:gd name="T54" fmla="*/ 178 w 434"/>
                    <a:gd name="T55" fmla="*/ 66 h 514"/>
                    <a:gd name="T56" fmla="*/ 166 w 434"/>
                    <a:gd name="T57" fmla="*/ 58 h 514"/>
                    <a:gd name="T58" fmla="*/ 151 w 434"/>
                    <a:gd name="T59" fmla="*/ 51 h 514"/>
                    <a:gd name="T60" fmla="*/ 133 w 434"/>
                    <a:gd name="T61" fmla="*/ 47 h 514"/>
                    <a:gd name="T62" fmla="*/ 95 w 434"/>
                    <a:gd name="T63" fmla="*/ 45 h 514"/>
                    <a:gd name="T64" fmla="*/ 63 w 434"/>
                    <a:gd name="T65" fmla="*/ 54 h 514"/>
                    <a:gd name="T66" fmla="*/ 45 w 434"/>
                    <a:gd name="T67" fmla="*/ 77 h 514"/>
                    <a:gd name="T68" fmla="*/ 47 w 434"/>
                    <a:gd name="T69" fmla="*/ 130 h 514"/>
                    <a:gd name="T70" fmla="*/ 54 w 434"/>
                    <a:gd name="T71" fmla="*/ 161 h 514"/>
                    <a:gd name="T72" fmla="*/ 55 w 434"/>
                    <a:gd name="T73" fmla="*/ 257 h 514"/>
                    <a:gd name="T74" fmla="*/ 45 w 434"/>
                    <a:gd name="T75" fmla="*/ 239 h 51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434" h="514">
                      <a:moveTo>
                        <a:pt x="89" y="477"/>
                      </a:moveTo>
                      <a:lnTo>
                        <a:pt x="89" y="366"/>
                      </a:lnTo>
                      <a:lnTo>
                        <a:pt x="69" y="345"/>
                      </a:lnTo>
                      <a:lnTo>
                        <a:pt x="52" y="322"/>
                      </a:lnTo>
                      <a:lnTo>
                        <a:pt x="33" y="290"/>
                      </a:lnTo>
                      <a:lnTo>
                        <a:pt x="4" y="213"/>
                      </a:lnTo>
                      <a:lnTo>
                        <a:pt x="0" y="170"/>
                      </a:lnTo>
                      <a:lnTo>
                        <a:pt x="9" y="124"/>
                      </a:lnTo>
                      <a:lnTo>
                        <a:pt x="19" y="102"/>
                      </a:lnTo>
                      <a:lnTo>
                        <a:pt x="31" y="82"/>
                      </a:lnTo>
                      <a:lnTo>
                        <a:pt x="47" y="65"/>
                      </a:lnTo>
                      <a:lnTo>
                        <a:pt x="65" y="51"/>
                      </a:lnTo>
                      <a:lnTo>
                        <a:pt x="76" y="44"/>
                      </a:lnTo>
                      <a:lnTo>
                        <a:pt x="85" y="38"/>
                      </a:lnTo>
                      <a:lnTo>
                        <a:pt x="97" y="32"/>
                      </a:lnTo>
                      <a:lnTo>
                        <a:pt x="107" y="27"/>
                      </a:lnTo>
                      <a:lnTo>
                        <a:pt x="129" y="18"/>
                      </a:lnTo>
                      <a:lnTo>
                        <a:pt x="153" y="12"/>
                      </a:lnTo>
                      <a:lnTo>
                        <a:pt x="176" y="6"/>
                      </a:lnTo>
                      <a:lnTo>
                        <a:pt x="199" y="2"/>
                      </a:lnTo>
                      <a:lnTo>
                        <a:pt x="243" y="0"/>
                      </a:lnTo>
                      <a:lnTo>
                        <a:pt x="282" y="1"/>
                      </a:lnTo>
                      <a:lnTo>
                        <a:pt x="312" y="8"/>
                      </a:lnTo>
                      <a:lnTo>
                        <a:pt x="336" y="22"/>
                      </a:lnTo>
                      <a:lnTo>
                        <a:pt x="361" y="44"/>
                      </a:lnTo>
                      <a:lnTo>
                        <a:pt x="383" y="73"/>
                      </a:lnTo>
                      <a:lnTo>
                        <a:pt x="403" y="106"/>
                      </a:lnTo>
                      <a:lnTo>
                        <a:pt x="430" y="179"/>
                      </a:lnTo>
                      <a:lnTo>
                        <a:pt x="434" y="243"/>
                      </a:lnTo>
                      <a:lnTo>
                        <a:pt x="426" y="273"/>
                      </a:lnTo>
                      <a:lnTo>
                        <a:pt x="412" y="307"/>
                      </a:lnTo>
                      <a:lnTo>
                        <a:pt x="403" y="324"/>
                      </a:lnTo>
                      <a:lnTo>
                        <a:pt x="394" y="343"/>
                      </a:lnTo>
                      <a:lnTo>
                        <a:pt x="383" y="361"/>
                      </a:lnTo>
                      <a:lnTo>
                        <a:pt x="373" y="378"/>
                      </a:lnTo>
                      <a:lnTo>
                        <a:pt x="361" y="395"/>
                      </a:lnTo>
                      <a:lnTo>
                        <a:pt x="349" y="411"/>
                      </a:lnTo>
                      <a:lnTo>
                        <a:pt x="326" y="439"/>
                      </a:lnTo>
                      <a:lnTo>
                        <a:pt x="303" y="460"/>
                      </a:lnTo>
                      <a:lnTo>
                        <a:pt x="293" y="467"/>
                      </a:lnTo>
                      <a:lnTo>
                        <a:pt x="284" y="471"/>
                      </a:lnTo>
                      <a:lnTo>
                        <a:pt x="238" y="472"/>
                      </a:lnTo>
                      <a:lnTo>
                        <a:pt x="187" y="462"/>
                      </a:lnTo>
                      <a:lnTo>
                        <a:pt x="163" y="454"/>
                      </a:lnTo>
                      <a:lnTo>
                        <a:pt x="145" y="449"/>
                      </a:lnTo>
                      <a:lnTo>
                        <a:pt x="128" y="442"/>
                      </a:lnTo>
                      <a:lnTo>
                        <a:pt x="190" y="437"/>
                      </a:lnTo>
                      <a:lnTo>
                        <a:pt x="243" y="418"/>
                      </a:lnTo>
                      <a:lnTo>
                        <a:pt x="294" y="381"/>
                      </a:lnTo>
                      <a:lnTo>
                        <a:pt x="315" y="352"/>
                      </a:lnTo>
                      <a:lnTo>
                        <a:pt x="335" y="319"/>
                      </a:lnTo>
                      <a:lnTo>
                        <a:pt x="353" y="284"/>
                      </a:lnTo>
                      <a:lnTo>
                        <a:pt x="365" y="247"/>
                      </a:lnTo>
                      <a:lnTo>
                        <a:pt x="375" y="180"/>
                      </a:lnTo>
                      <a:lnTo>
                        <a:pt x="370" y="153"/>
                      </a:lnTo>
                      <a:lnTo>
                        <a:pt x="356" y="131"/>
                      </a:lnTo>
                      <a:lnTo>
                        <a:pt x="345" y="123"/>
                      </a:lnTo>
                      <a:lnTo>
                        <a:pt x="332" y="115"/>
                      </a:lnTo>
                      <a:lnTo>
                        <a:pt x="318" y="108"/>
                      </a:lnTo>
                      <a:lnTo>
                        <a:pt x="301" y="102"/>
                      </a:lnTo>
                      <a:lnTo>
                        <a:pt x="284" y="98"/>
                      </a:lnTo>
                      <a:lnTo>
                        <a:pt x="265" y="94"/>
                      </a:lnTo>
                      <a:lnTo>
                        <a:pt x="227" y="90"/>
                      </a:lnTo>
                      <a:lnTo>
                        <a:pt x="190" y="90"/>
                      </a:lnTo>
                      <a:lnTo>
                        <a:pt x="155" y="97"/>
                      </a:lnTo>
                      <a:lnTo>
                        <a:pt x="125" y="108"/>
                      </a:lnTo>
                      <a:lnTo>
                        <a:pt x="103" y="127"/>
                      </a:lnTo>
                      <a:lnTo>
                        <a:pt x="90" y="153"/>
                      </a:lnTo>
                      <a:lnTo>
                        <a:pt x="85" y="186"/>
                      </a:lnTo>
                      <a:lnTo>
                        <a:pt x="93" y="259"/>
                      </a:lnTo>
                      <a:lnTo>
                        <a:pt x="101" y="293"/>
                      </a:lnTo>
                      <a:lnTo>
                        <a:pt x="108" y="322"/>
                      </a:lnTo>
                      <a:lnTo>
                        <a:pt x="118" y="348"/>
                      </a:lnTo>
                      <a:lnTo>
                        <a:pt x="110" y="514"/>
                      </a:lnTo>
                      <a:lnTo>
                        <a:pt x="89" y="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81061404-FCD7-F442-99BA-8D6A739C02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3317"/>
                  <a:ext cx="174" cy="298"/>
                </a:xfrm>
                <a:custGeom>
                  <a:avLst/>
                  <a:gdLst>
                    <a:gd name="T0" fmla="*/ 174 w 347"/>
                    <a:gd name="T1" fmla="*/ 0 h 597"/>
                    <a:gd name="T2" fmla="*/ 165 w 347"/>
                    <a:gd name="T3" fmla="*/ 2 h 597"/>
                    <a:gd name="T4" fmla="*/ 143 w 347"/>
                    <a:gd name="T5" fmla="*/ 6 h 597"/>
                    <a:gd name="T6" fmla="*/ 128 w 347"/>
                    <a:gd name="T7" fmla="*/ 10 h 597"/>
                    <a:gd name="T8" fmla="*/ 111 w 347"/>
                    <a:gd name="T9" fmla="*/ 14 h 597"/>
                    <a:gd name="T10" fmla="*/ 93 w 347"/>
                    <a:gd name="T11" fmla="*/ 20 h 597"/>
                    <a:gd name="T12" fmla="*/ 84 w 347"/>
                    <a:gd name="T13" fmla="*/ 22 h 597"/>
                    <a:gd name="T14" fmla="*/ 74 w 347"/>
                    <a:gd name="T15" fmla="*/ 25 h 597"/>
                    <a:gd name="T16" fmla="*/ 65 w 347"/>
                    <a:gd name="T17" fmla="*/ 29 h 597"/>
                    <a:gd name="T18" fmla="*/ 57 w 347"/>
                    <a:gd name="T19" fmla="*/ 33 h 597"/>
                    <a:gd name="T20" fmla="*/ 50 w 347"/>
                    <a:gd name="T21" fmla="*/ 38 h 597"/>
                    <a:gd name="T22" fmla="*/ 43 w 347"/>
                    <a:gd name="T23" fmla="*/ 43 h 597"/>
                    <a:gd name="T24" fmla="*/ 32 w 347"/>
                    <a:gd name="T25" fmla="*/ 54 h 597"/>
                    <a:gd name="T26" fmla="*/ 24 w 347"/>
                    <a:gd name="T27" fmla="*/ 65 h 597"/>
                    <a:gd name="T28" fmla="*/ 14 w 347"/>
                    <a:gd name="T29" fmla="*/ 86 h 597"/>
                    <a:gd name="T30" fmla="*/ 11 w 347"/>
                    <a:gd name="T31" fmla="*/ 94 h 597"/>
                    <a:gd name="T32" fmla="*/ 5 w 347"/>
                    <a:gd name="T33" fmla="*/ 122 h 597"/>
                    <a:gd name="T34" fmla="*/ 0 w 347"/>
                    <a:gd name="T35" fmla="*/ 184 h 597"/>
                    <a:gd name="T36" fmla="*/ 5 w 347"/>
                    <a:gd name="T37" fmla="*/ 254 h 597"/>
                    <a:gd name="T38" fmla="*/ 9 w 347"/>
                    <a:gd name="T39" fmla="*/ 289 h 597"/>
                    <a:gd name="T40" fmla="*/ 42 w 347"/>
                    <a:gd name="T41" fmla="*/ 298 h 597"/>
                    <a:gd name="T42" fmla="*/ 39 w 347"/>
                    <a:gd name="T43" fmla="*/ 285 h 597"/>
                    <a:gd name="T44" fmla="*/ 33 w 347"/>
                    <a:gd name="T45" fmla="*/ 251 h 597"/>
                    <a:gd name="T46" fmla="*/ 29 w 347"/>
                    <a:gd name="T47" fmla="*/ 177 h 597"/>
                    <a:gd name="T48" fmla="*/ 34 w 347"/>
                    <a:gd name="T49" fmla="*/ 152 h 597"/>
                    <a:gd name="T50" fmla="*/ 41 w 347"/>
                    <a:gd name="T51" fmla="*/ 129 h 597"/>
                    <a:gd name="T52" fmla="*/ 49 w 347"/>
                    <a:gd name="T53" fmla="*/ 108 h 597"/>
                    <a:gd name="T54" fmla="*/ 53 w 347"/>
                    <a:gd name="T55" fmla="*/ 98 h 597"/>
                    <a:gd name="T56" fmla="*/ 58 w 347"/>
                    <a:gd name="T57" fmla="*/ 88 h 597"/>
                    <a:gd name="T58" fmla="*/ 65 w 347"/>
                    <a:gd name="T59" fmla="*/ 79 h 597"/>
                    <a:gd name="T60" fmla="*/ 77 w 347"/>
                    <a:gd name="T61" fmla="*/ 69 h 597"/>
                    <a:gd name="T62" fmla="*/ 84 w 347"/>
                    <a:gd name="T63" fmla="*/ 64 h 597"/>
                    <a:gd name="T64" fmla="*/ 91 w 347"/>
                    <a:gd name="T65" fmla="*/ 59 h 597"/>
                    <a:gd name="T66" fmla="*/ 99 w 347"/>
                    <a:gd name="T67" fmla="*/ 55 h 597"/>
                    <a:gd name="T68" fmla="*/ 106 w 347"/>
                    <a:gd name="T69" fmla="*/ 51 h 597"/>
                    <a:gd name="T70" fmla="*/ 114 w 347"/>
                    <a:gd name="T71" fmla="*/ 47 h 597"/>
                    <a:gd name="T72" fmla="*/ 121 w 347"/>
                    <a:gd name="T73" fmla="*/ 44 h 597"/>
                    <a:gd name="T74" fmla="*/ 127 w 347"/>
                    <a:gd name="T75" fmla="*/ 40 h 597"/>
                    <a:gd name="T76" fmla="*/ 133 w 347"/>
                    <a:gd name="T77" fmla="*/ 38 h 597"/>
                    <a:gd name="T78" fmla="*/ 141 w 347"/>
                    <a:gd name="T79" fmla="*/ 34 h 597"/>
                    <a:gd name="T80" fmla="*/ 144 w 347"/>
                    <a:gd name="T81" fmla="*/ 33 h 597"/>
                    <a:gd name="T82" fmla="*/ 149 w 347"/>
                    <a:gd name="T83" fmla="*/ 31 h 597"/>
                    <a:gd name="T84" fmla="*/ 158 w 347"/>
                    <a:gd name="T85" fmla="*/ 28 h 597"/>
                    <a:gd name="T86" fmla="*/ 167 w 347"/>
                    <a:gd name="T87" fmla="*/ 23 h 597"/>
                    <a:gd name="T88" fmla="*/ 172 w 347"/>
                    <a:gd name="T89" fmla="*/ 18 h 597"/>
                    <a:gd name="T90" fmla="*/ 174 w 347"/>
                    <a:gd name="T91" fmla="*/ 0 h 597"/>
                    <a:gd name="T92" fmla="*/ 174 w 347"/>
                    <a:gd name="T93" fmla="*/ 0 h 59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347" h="597">
                      <a:moveTo>
                        <a:pt x="347" y="0"/>
                      </a:moveTo>
                      <a:lnTo>
                        <a:pt x="330" y="4"/>
                      </a:lnTo>
                      <a:lnTo>
                        <a:pt x="286" y="13"/>
                      </a:lnTo>
                      <a:lnTo>
                        <a:pt x="256" y="21"/>
                      </a:lnTo>
                      <a:lnTo>
                        <a:pt x="221" y="29"/>
                      </a:lnTo>
                      <a:lnTo>
                        <a:pt x="185" y="40"/>
                      </a:lnTo>
                      <a:lnTo>
                        <a:pt x="167" y="45"/>
                      </a:lnTo>
                      <a:lnTo>
                        <a:pt x="148" y="51"/>
                      </a:lnTo>
                      <a:lnTo>
                        <a:pt x="130" y="58"/>
                      </a:lnTo>
                      <a:lnTo>
                        <a:pt x="113" y="66"/>
                      </a:lnTo>
                      <a:lnTo>
                        <a:pt x="99" y="76"/>
                      </a:lnTo>
                      <a:lnTo>
                        <a:pt x="85" y="87"/>
                      </a:lnTo>
                      <a:lnTo>
                        <a:pt x="63" y="109"/>
                      </a:lnTo>
                      <a:lnTo>
                        <a:pt x="47" y="131"/>
                      </a:lnTo>
                      <a:lnTo>
                        <a:pt x="27" y="172"/>
                      </a:lnTo>
                      <a:lnTo>
                        <a:pt x="21" y="189"/>
                      </a:lnTo>
                      <a:lnTo>
                        <a:pt x="10" y="245"/>
                      </a:lnTo>
                      <a:lnTo>
                        <a:pt x="0" y="369"/>
                      </a:lnTo>
                      <a:lnTo>
                        <a:pt x="10" y="508"/>
                      </a:lnTo>
                      <a:lnTo>
                        <a:pt x="17" y="579"/>
                      </a:lnTo>
                      <a:lnTo>
                        <a:pt x="83" y="597"/>
                      </a:lnTo>
                      <a:lnTo>
                        <a:pt x="78" y="570"/>
                      </a:lnTo>
                      <a:lnTo>
                        <a:pt x="66" y="503"/>
                      </a:lnTo>
                      <a:lnTo>
                        <a:pt x="58" y="355"/>
                      </a:lnTo>
                      <a:lnTo>
                        <a:pt x="68" y="304"/>
                      </a:lnTo>
                      <a:lnTo>
                        <a:pt x="81" y="258"/>
                      </a:lnTo>
                      <a:lnTo>
                        <a:pt x="97" y="216"/>
                      </a:lnTo>
                      <a:lnTo>
                        <a:pt x="106" y="197"/>
                      </a:lnTo>
                      <a:lnTo>
                        <a:pt x="116" y="177"/>
                      </a:lnTo>
                      <a:lnTo>
                        <a:pt x="130" y="159"/>
                      </a:lnTo>
                      <a:lnTo>
                        <a:pt x="153" y="139"/>
                      </a:lnTo>
                      <a:lnTo>
                        <a:pt x="167" y="129"/>
                      </a:lnTo>
                      <a:lnTo>
                        <a:pt x="181" y="119"/>
                      </a:lnTo>
                      <a:lnTo>
                        <a:pt x="197" y="110"/>
                      </a:lnTo>
                      <a:lnTo>
                        <a:pt x="211" y="102"/>
                      </a:lnTo>
                      <a:lnTo>
                        <a:pt x="227" y="95"/>
                      </a:lnTo>
                      <a:lnTo>
                        <a:pt x="241" y="88"/>
                      </a:lnTo>
                      <a:lnTo>
                        <a:pt x="254" y="81"/>
                      </a:lnTo>
                      <a:lnTo>
                        <a:pt x="266" y="76"/>
                      </a:lnTo>
                      <a:lnTo>
                        <a:pt x="282" y="68"/>
                      </a:lnTo>
                      <a:lnTo>
                        <a:pt x="288" y="66"/>
                      </a:lnTo>
                      <a:lnTo>
                        <a:pt x="297" y="63"/>
                      </a:lnTo>
                      <a:lnTo>
                        <a:pt x="316" y="57"/>
                      </a:lnTo>
                      <a:lnTo>
                        <a:pt x="334" y="47"/>
                      </a:lnTo>
                      <a:lnTo>
                        <a:pt x="343" y="3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77A5A9BF-7144-C24A-A70B-2996FB6E3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" y="3315"/>
                  <a:ext cx="140" cy="120"/>
                </a:xfrm>
                <a:custGeom>
                  <a:avLst/>
                  <a:gdLst>
                    <a:gd name="T0" fmla="*/ 0 w 278"/>
                    <a:gd name="T1" fmla="*/ 17 h 240"/>
                    <a:gd name="T2" fmla="*/ 6 w 278"/>
                    <a:gd name="T3" fmla="*/ 54 h 240"/>
                    <a:gd name="T4" fmla="*/ 10 w 278"/>
                    <a:gd name="T5" fmla="*/ 69 h 240"/>
                    <a:gd name="T6" fmla="*/ 15 w 278"/>
                    <a:gd name="T7" fmla="*/ 84 h 240"/>
                    <a:gd name="T8" fmla="*/ 22 w 278"/>
                    <a:gd name="T9" fmla="*/ 96 h 240"/>
                    <a:gd name="T10" fmla="*/ 31 w 278"/>
                    <a:gd name="T11" fmla="*/ 106 h 240"/>
                    <a:gd name="T12" fmla="*/ 35 w 278"/>
                    <a:gd name="T13" fmla="*/ 109 h 240"/>
                    <a:gd name="T14" fmla="*/ 41 w 278"/>
                    <a:gd name="T15" fmla="*/ 112 h 240"/>
                    <a:gd name="T16" fmla="*/ 46 w 278"/>
                    <a:gd name="T17" fmla="*/ 114 h 240"/>
                    <a:gd name="T18" fmla="*/ 51 w 278"/>
                    <a:gd name="T19" fmla="*/ 117 h 240"/>
                    <a:gd name="T20" fmla="*/ 62 w 278"/>
                    <a:gd name="T21" fmla="*/ 120 h 240"/>
                    <a:gd name="T22" fmla="*/ 74 w 278"/>
                    <a:gd name="T23" fmla="*/ 120 h 240"/>
                    <a:gd name="T24" fmla="*/ 96 w 278"/>
                    <a:gd name="T25" fmla="*/ 115 h 240"/>
                    <a:gd name="T26" fmla="*/ 106 w 278"/>
                    <a:gd name="T27" fmla="*/ 110 h 240"/>
                    <a:gd name="T28" fmla="*/ 116 w 278"/>
                    <a:gd name="T29" fmla="*/ 102 h 240"/>
                    <a:gd name="T30" fmla="*/ 130 w 278"/>
                    <a:gd name="T31" fmla="*/ 79 h 240"/>
                    <a:gd name="T32" fmla="*/ 137 w 278"/>
                    <a:gd name="T33" fmla="*/ 51 h 240"/>
                    <a:gd name="T34" fmla="*/ 140 w 278"/>
                    <a:gd name="T35" fmla="*/ 17 h 240"/>
                    <a:gd name="T36" fmla="*/ 136 w 278"/>
                    <a:gd name="T37" fmla="*/ 27 h 240"/>
                    <a:gd name="T38" fmla="*/ 131 w 278"/>
                    <a:gd name="T39" fmla="*/ 36 h 240"/>
                    <a:gd name="T40" fmla="*/ 125 w 278"/>
                    <a:gd name="T41" fmla="*/ 48 h 240"/>
                    <a:gd name="T42" fmla="*/ 116 w 278"/>
                    <a:gd name="T43" fmla="*/ 59 h 240"/>
                    <a:gd name="T44" fmla="*/ 105 w 278"/>
                    <a:gd name="T45" fmla="*/ 70 h 240"/>
                    <a:gd name="T46" fmla="*/ 99 w 278"/>
                    <a:gd name="T47" fmla="*/ 74 h 240"/>
                    <a:gd name="T48" fmla="*/ 93 w 278"/>
                    <a:gd name="T49" fmla="*/ 77 h 240"/>
                    <a:gd name="T50" fmla="*/ 86 w 278"/>
                    <a:gd name="T51" fmla="*/ 79 h 240"/>
                    <a:gd name="T52" fmla="*/ 78 w 278"/>
                    <a:gd name="T53" fmla="*/ 80 h 240"/>
                    <a:gd name="T54" fmla="*/ 52 w 278"/>
                    <a:gd name="T55" fmla="*/ 79 h 240"/>
                    <a:gd name="T56" fmla="*/ 37 w 278"/>
                    <a:gd name="T57" fmla="*/ 73 h 240"/>
                    <a:gd name="T58" fmla="*/ 30 w 278"/>
                    <a:gd name="T59" fmla="*/ 63 h 240"/>
                    <a:gd name="T60" fmla="*/ 27 w 278"/>
                    <a:gd name="T61" fmla="*/ 50 h 240"/>
                    <a:gd name="T62" fmla="*/ 25 w 278"/>
                    <a:gd name="T63" fmla="*/ 33 h 240"/>
                    <a:gd name="T64" fmla="*/ 21 w 278"/>
                    <a:gd name="T65" fmla="*/ 17 h 240"/>
                    <a:gd name="T66" fmla="*/ 16 w 278"/>
                    <a:gd name="T67" fmla="*/ 0 h 240"/>
                    <a:gd name="T68" fmla="*/ 0 w 278"/>
                    <a:gd name="T69" fmla="*/ 17 h 240"/>
                    <a:gd name="T70" fmla="*/ 0 w 278"/>
                    <a:gd name="T71" fmla="*/ 17 h 2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78" h="240">
                      <a:moveTo>
                        <a:pt x="0" y="33"/>
                      </a:moveTo>
                      <a:lnTo>
                        <a:pt x="11" y="108"/>
                      </a:lnTo>
                      <a:lnTo>
                        <a:pt x="19" y="137"/>
                      </a:lnTo>
                      <a:lnTo>
                        <a:pt x="30" y="167"/>
                      </a:lnTo>
                      <a:lnTo>
                        <a:pt x="44" y="191"/>
                      </a:lnTo>
                      <a:lnTo>
                        <a:pt x="61" y="211"/>
                      </a:lnTo>
                      <a:lnTo>
                        <a:pt x="70" y="218"/>
                      </a:lnTo>
                      <a:lnTo>
                        <a:pt x="81" y="224"/>
                      </a:lnTo>
                      <a:lnTo>
                        <a:pt x="91" y="228"/>
                      </a:lnTo>
                      <a:lnTo>
                        <a:pt x="102" y="233"/>
                      </a:lnTo>
                      <a:lnTo>
                        <a:pt x="124" y="239"/>
                      </a:lnTo>
                      <a:lnTo>
                        <a:pt x="146" y="240"/>
                      </a:lnTo>
                      <a:lnTo>
                        <a:pt x="191" y="229"/>
                      </a:lnTo>
                      <a:lnTo>
                        <a:pt x="211" y="219"/>
                      </a:lnTo>
                      <a:lnTo>
                        <a:pt x="231" y="203"/>
                      </a:lnTo>
                      <a:lnTo>
                        <a:pt x="259" y="157"/>
                      </a:lnTo>
                      <a:lnTo>
                        <a:pt x="273" y="101"/>
                      </a:lnTo>
                      <a:lnTo>
                        <a:pt x="278" y="33"/>
                      </a:lnTo>
                      <a:lnTo>
                        <a:pt x="270" y="53"/>
                      </a:lnTo>
                      <a:lnTo>
                        <a:pt x="261" y="72"/>
                      </a:lnTo>
                      <a:lnTo>
                        <a:pt x="248" y="96"/>
                      </a:lnTo>
                      <a:lnTo>
                        <a:pt x="230" y="118"/>
                      </a:lnTo>
                      <a:lnTo>
                        <a:pt x="209" y="139"/>
                      </a:lnTo>
                      <a:lnTo>
                        <a:pt x="197" y="147"/>
                      </a:lnTo>
                      <a:lnTo>
                        <a:pt x="184" y="154"/>
                      </a:lnTo>
                      <a:lnTo>
                        <a:pt x="170" y="157"/>
                      </a:lnTo>
                      <a:lnTo>
                        <a:pt x="155" y="160"/>
                      </a:lnTo>
                      <a:lnTo>
                        <a:pt x="104" y="157"/>
                      </a:lnTo>
                      <a:lnTo>
                        <a:pt x="74" y="146"/>
                      </a:lnTo>
                      <a:lnTo>
                        <a:pt x="60" y="126"/>
                      </a:lnTo>
                      <a:lnTo>
                        <a:pt x="54" y="99"/>
                      </a:lnTo>
                      <a:lnTo>
                        <a:pt x="49" y="66"/>
                      </a:lnTo>
                      <a:lnTo>
                        <a:pt x="41" y="34"/>
                      </a:lnTo>
                      <a:lnTo>
                        <a:pt x="32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FE44B6B6-7D48-3E40-BA88-B50A3C2C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6" y="3409"/>
                  <a:ext cx="76" cy="183"/>
                </a:xfrm>
                <a:custGeom>
                  <a:avLst/>
                  <a:gdLst>
                    <a:gd name="T0" fmla="*/ 22 w 152"/>
                    <a:gd name="T1" fmla="*/ 0 h 365"/>
                    <a:gd name="T2" fmla="*/ 0 w 152"/>
                    <a:gd name="T3" fmla="*/ 183 h 365"/>
                    <a:gd name="T4" fmla="*/ 76 w 152"/>
                    <a:gd name="T5" fmla="*/ 183 h 365"/>
                    <a:gd name="T6" fmla="*/ 57 w 152"/>
                    <a:gd name="T7" fmla="*/ 2 h 365"/>
                    <a:gd name="T8" fmla="*/ 22 w 152"/>
                    <a:gd name="T9" fmla="*/ 0 h 365"/>
                    <a:gd name="T10" fmla="*/ 22 w 152"/>
                    <a:gd name="T11" fmla="*/ 0 h 3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2" h="365">
                      <a:moveTo>
                        <a:pt x="43" y="0"/>
                      </a:moveTo>
                      <a:lnTo>
                        <a:pt x="0" y="365"/>
                      </a:lnTo>
                      <a:lnTo>
                        <a:pt x="152" y="365"/>
                      </a:lnTo>
                      <a:lnTo>
                        <a:pt x="113" y="4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1803EF04-A6AC-DF4C-83AF-52360C3B9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" y="3328"/>
                  <a:ext cx="181" cy="287"/>
                </a:xfrm>
                <a:custGeom>
                  <a:avLst/>
                  <a:gdLst>
                    <a:gd name="T0" fmla="*/ 8 w 364"/>
                    <a:gd name="T1" fmla="*/ 0 h 574"/>
                    <a:gd name="T2" fmla="*/ 18 w 364"/>
                    <a:gd name="T3" fmla="*/ 4 h 574"/>
                    <a:gd name="T4" fmla="*/ 27 w 364"/>
                    <a:gd name="T5" fmla="*/ 9 h 574"/>
                    <a:gd name="T6" fmla="*/ 33 w 364"/>
                    <a:gd name="T7" fmla="*/ 11 h 574"/>
                    <a:gd name="T8" fmla="*/ 39 w 364"/>
                    <a:gd name="T9" fmla="*/ 14 h 574"/>
                    <a:gd name="T10" fmla="*/ 46 w 364"/>
                    <a:gd name="T11" fmla="*/ 16 h 574"/>
                    <a:gd name="T12" fmla="*/ 52 w 364"/>
                    <a:gd name="T13" fmla="*/ 18 h 574"/>
                    <a:gd name="T14" fmla="*/ 66 w 364"/>
                    <a:gd name="T15" fmla="*/ 24 h 574"/>
                    <a:gd name="T16" fmla="*/ 78 w 364"/>
                    <a:gd name="T17" fmla="*/ 27 h 574"/>
                    <a:gd name="T18" fmla="*/ 90 w 364"/>
                    <a:gd name="T19" fmla="*/ 29 h 574"/>
                    <a:gd name="T20" fmla="*/ 109 w 364"/>
                    <a:gd name="T21" fmla="*/ 33 h 574"/>
                    <a:gd name="T22" fmla="*/ 124 w 364"/>
                    <a:gd name="T23" fmla="*/ 46 h 574"/>
                    <a:gd name="T24" fmla="*/ 138 w 364"/>
                    <a:gd name="T25" fmla="*/ 66 h 574"/>
                    <a:gd name="T26" fmla="*/ 149 w 364"/>
                    <a:gd name="T27" fmla="*/ 96 h 574"/>
                    <a:gd name="T28" fmla="*/ 154 w 364"/>
                    <a:gd name="T29" fmla="*/ 116 h 574"/>
                    <a:gd name="T30" fmla="*/ 159 w 364"/>
                    <a:gd name="T31" fmla="*/ 143 h 574"/>
                    <a:gd name="T32" fmla="*/ 165 w 364"/>
                    <a:gd name="T33" fmla="*/ 171 h 574"/>
                    <a:gd name="T34" fmla="*/ 170 w 364"/>
                    <a:gd name="T35" fmla="*/ 201 h 574"/>
                    <a:gd name="T36" fmla="*/ 175 w 364"/>
                    <a:gd name="T37" fmla="*/ 228 h 574"/>
                    <a:gd name="T38" fmla="*/ 178 w 364"/>
                    <a:gd name="T39" fmla="*/ 251 h 574"/>
                    <a:gd name="T40" fmla="*/ 181 w 364"/>
                    <a:gd name="T41" fmla="*/ 273 h 574"/>
                    <a:gd name="T42" fmla="*/ 147 w 364"/>
                    <a:gd name="T43" fmla="*/ 287 h 574"/>
                    <a:gd name="T44" fmla="*/ 145 w 364"/>
                    <a:gd name="T45" fmla="*/ 259 h 574"/>
                    <a:gd name="T46" fmla="*/ 143 w 364"/>
                    <a:gd name="T47" fmla="*/ 229 h 574"/>
                    <a:gd name="T48" fmla="*/ 138 w 364"/>
                    <a:gd name="T49" fmla="*/ 194 h 574"/>
                    <a:gd name="T50" fmla="*/ 132 w 364"/>
                    <a:gd name="T51" fmla="*/ 157 h 574"/>
                    <a:gd name="T52" fmla="*/ 128 w 364"/>
                    <a:gd name="T53" fmla="*/ 139 h 574"/>
                    <a:gd name="T54" fmla="*/ 124 w 364"/>
                    <a:gd name="T55" fmla="*/ 122 h 574"/>
                    <a:gd name="T56" fmla="*/ 118 w 364"/>
                    <a:gd name="T57" fmla="*/ 107 h 574"/>
                    <a:gd name="T58" fmla="*/ 113 w 364"/>
                    <a:gd name="T59" fmla="*/ 94 h 574"/>
                    <a:gd name="T60" fmla="*/ 106 w 364"/>
                    <a:gd name="T61" fmla="*/ 82 h 574"/>
                    <a:gd name="T62" fmla="*/ 98 w 364"/>
                    <a:gd name="T63" fmla="*/ 74 h 574"/>
                    <a:gd name="T64" fmla="*/ 82 w 364"/>
                    <a:gd name="T65" fmla="*/ 62 h 574"/>
                    <a:gd name="T66" fmla="*/ 78 w 364"/>
                    <a:gd name="T67" fmla="*/ 59 h 574"/>
                    <a:gd name="T68" fmla="*/ 74 w 364"/>
                    <a:gd name="T69" fmla="*/ 57 h 574"/>
                    <a:gd name="T70" fmla="*/ 66 w 364"/>
                    <a:gd name="T71" fmla="*/ 52 h 574"/>
                    <a:gd name="T72" fmla="*/ 57 w 364"/>
                    <a:gd name="T73" fmla="*/ 48 h 574"/>
                    <a:gd name="T74" fmla="*/ 49 w 364"/>
                    <a:gd name="T75" fmla="*/ 45 h 574"/>
                    <a:gd name="T76" fmla="*/ 41 w 364"/>
                    <a:gd name="T77" fmla="*/ 42 h 574"/>
                    <a:gd name="T78" fmla="*/ 33 w 364"/>
                    <a:gd name="T79" fmla="*/ 39 h 574"/>
                    <a:gd name="T80" fmla="*/ 20 w 364"/>
                    <a:gd name="T81" fmla="*/ 36 h 574"/>
                    <a:gd name="T82" fmla="*/ 9 w 364"/>
                    <a:gd name="T83" fmla="*/ 34 h 574"/>
                    <a:gd name="T84" fmla="*/ 0 w 364"/>
                    <a:gd name="T85" fmla="*/ 33 h 574"/>
                    <a:gd name="T86" fmla="*/ 8 w 364"/>
                    <a:gd name="T87" fmla="*/ 0 h 574"/>
                    <a:gd name="T88" fmla="*/ 8 w 364"/>
                    <a:gd name="T89" fmla="*/ 0 h 57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64" h="574">
                      <a:moveTo>
                        <a:pt x="17" y="0"/>
                      </a:moveTo>
                      <a:lnTo>
                        <a:pt x="36" y="7"/>
                      </a:lnTo>
                      <a:lnTo>
                        <a:pt x="55" y="17"/>
                      </a:lnTo>
                      <a:lnTo>
                        <a:pt x="67" y="22"/>
                      </a:lnTo>
                      <a:lnTo>
                        <a:pt x="79" y="27"/>
                      </a:lnTo>
                      <a:lnTo>
                        <a:pt x="92" y="32"/>
                      </a:lnTo>
                      <a:lnTo>
                        <a:pt x="105" y="36"/>
                      </a:lnTo>
                      <a:lnTo>
                        <a:pt x="132" y="47"/>
                      </a:lnTo>
                      <a:lnTo>
                        <a:pt x="157" y="53"/>
                      </a:lnTo>
                      <a:lnTo>
                        <a:pt x="181" y="57"/>
                      </a:lnTo>
                      <a:lnTo>
                        <a:pt x="219" y="66"/>
                      </a:lnTo>
                      <a:lnTo>
                        <a:pt x="250" y="91"/>
                      </a:lnTo>
                      <a:lnTo>
                        <a:pt x="278" y="132"/>
                      </a:lnTo>
                      <a:lnTo>
                        <a:pt x="300" y="191"/>
                      </a:lnTo>
                      <a:lnTo>
                        <a:pt x="309" y="231"/>
                      </a:lnTo>
                      <a:lnTo>
                        <a:pt x="319" y="285"/>
                      </a:lnTo>
                      <a:lnTo>
                        <a:pt x="331" y="342"/>
                      </a:lnTo>
                      <a:lnTo>
                        <a:pt x="342" y="401"/>
                      </a:lnTo>
                      <a:lnTo>
                        <a:pt x="351" y="456"/>
                      </a:lnTo>
                      <a:lnTo>
                        <a:pt x="357" y="502"/>
                      </a:lnTo>
                      <a:lnTo>
                        <a:pt x="364" y="545"/>
                      </a:lnTo>
                      <a:lnTo>
                        <a:pt x="296" y="574"/>
                      </a:lnTo>
                      <a:lnTo>
                        <a:pt x="292" y="518"/>
                      </a:lnTo>
                      <a:lnTo>
                        <a:pt x="287" y="458"/>
                      </a:lnTo>
                      <a:lnTo>
                        <a:pt x="278" y="388"/>
                      </a:lnTo>
                      <a:lnTo>
                        <a:pt x="266" y="314"/>
                      </a:lnTo>
                      <a:lnTo>
                        <a:pt x="258" y="278"/>
                      </a:lnTo>
                      <a:lnTo>
                        <a:pt x="249" y="244"/>
                      </a:lnTo>
                      <a:lnTo>
                        <a:pt x="238" y="214"/>
                      </a:lnTo>
                      <a:lnTo>
                        <a:pt x="227" y="187"/>
                      </a:lnTo>
                      <a:lnTo>
                        <a:pt x="213" y="163"/>
                      </a:lnTo>
                      <a:lnTo>
                        <a:pt x="198" y="147"/>
                      </a:lnTo>
                      <a:lnTo>
                        <a:pt x="165" y="123"/>
                      </a:lnTo>
                      <a:lnTo>
                        <a:pt x="157" y="117"/>
                      </a:lnTo>
                      <a:lnTo>
                        <a:pt x="149" y="113"/>
                      </a:lnTo>
                      <a:lnTo>
                        <a:pt x="132" y="104"/>
                      </a:lnTo>
                      <a:lnTo>
                        <a:pt x="115" y="96"/>
                      </a:lnTo>
                      <a:lnTo>
                        <a:pt x="98" y="90"/>
                      </a:lnTo>
                      <a:lnTo>
                        <a:pt x="83" y="83"/>
                      </a:lnTo>
                      <a:lnTo>
                        <a:pt x="67" y="78"/>
                      </a:lnTo>
                      <a:lnTo>
                        <a:pt x="41" y="72"/>
                      </a:lnTo>
                      <a:lnTo>
                        <a:pt x="19" y="68"/>
                      </a:lnTo>
                      <a:lnTo>
                        <a:pt x="0" y="65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0A46FBB9-E4FD-1940-92BF-42B0D7678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8" y="3706"/>
                  <a:ext cx="181" cy="48"/>
                </a:xfrm>
                <a:custGeom>
                  <a:avLst/>
                  <a:gdLst>
                    <a:gd name="T0" fmla="*/ 2 w 361"/>
                    <a:gd name="T1" fmla="*/ 0 h 96"/>
                    <a:gd name="T2" fmla="*/ 181 w 361"/>
                    <a:gd name="T3" fmla="*/ 26 h 96"/>
                    <a:gd name="T4" fmla="*/ 141 w 361"/>
                    <a:gd name="T5" fmla="*/ 48 h 96"/>
                    <a:gd name="T6" fmla="*/ 0 w 361"/>
                    <a:gd name="T7" fmla="*/ 24 h 96"/>
                    <a:gd name="T8" fmla="*/ 2 w 361"/>
                    <a:gd name="T9" fmla="*/ 0 h 96"/>
                    <a:gd name="T10" fmla="*/ 2 w 361"/>
                    <a:gd name="T11" fmla="*/ 0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61" h="96">
                      <a:moveTo>
                        <a:pt x="4" y="0"/>
                      </a:moveTo>
                      <a:lnTo>
                        <a:pt x="361" y="51"/>
                      </a:lnTo>
                      <a:lnTo>
                        <a:pt x="281" y="96"/>
                      </a:lnTo>
                      <a:lnTo>
                        <a:pt x="0" y="4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CCC24AC7-B86E-E54B-ACD6-6DB51C3E9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8" y="3751"/>
                  <a:ext cx="181" cy="48"/>
                </a:xfrm>
                <a:custGeom>
                  <a:avLst/>
                  <a:gdLst>
                    <a:gd name="T0" fmla="*/ 2 w 361"/>
                    <a:gd name="T1" fmla="*/ 0 h 97"/>
                    <a:gd name="T2" fmla="*/ 181 w 361"/>
                    <a:gd name="T3" fmla="*/ 25 h 97"/>
                    <a:gd name="T4" fmla="*/ 141 w 361"/>
                    <a:gd name="T5" fmla="*/ 48 h 97"/>
                    <a:gd name="T6" fmla="*/ 0 w 361"/>
                    <a:gd name="T7" fmla="*/ 23 h 97"/>
                    <a:gd name="T8" fmla="*/ 2 w 361"/>
                    <a:gd name="T9" fmla="*/ 0 h 97"/>
                    <a:gd name="T10" fmla="*/ 2 w 361"/>
                    <a:gd name="T11" fmla="*/ 0 h 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61" h="97">
                      <a:moveTo>
                        <a:pt x="4" y="0"/>
                      </a:moveTo>
                      <a:lnTo>
                        <a:pt x="361" y="51"/>
                      </a:lnTo>
                      <a:lnTo>
                        <a:pt x="281" y="97"/>
                      </a:lnTo>
                      <a:lnTo>
                        <a:pt x="0" y="4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5BDFE3B9-2FBF-C64E-8322-5085B3184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3048"/>
                  <a:ext cx="355" cy="106"/>
                </a:xfrm>
                <a:custGeom>
                  <a:avLst/>
                  <a:gdLst>
                    <a:gd name="T0" fmla="*/ 0 w 711"/>
                    <a:gd name="T1" fmla="*/ 11 h 210"/>
                    <a:gd name="T2" fmla="*/ 355 w 711"/>
                    <a:gd name="T3" fmla="*/ 0 h 210"/>
                    <a:gd name="T4" fmla="*/ 103 w 711"/>
                    <a:gd name="T5" fmla="*/ 41 h 210"/>
                    <a:gd name="T6" fmla="*/ 79 w 711"/>
                    <a:gd name="T7" fmla="*/ 80 h 210"/>
                    <a:gd name="T8" fmla="*/ 66 w 711"/>
                    <a:gd name="T9" fmla="*/ 106 h 210"/>
                    <a:gd name="T10" fmla="*/ 0 w 711"/>
                    <a:gd name="T11" fmla="*/ 11 h 210"/>
                    <a:gd name="T12" fmla="*/ 0 w 711"/>
                    <a:gd name="T13" fmla="*/ 11 h 2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11" h="210">
                      <a:moveTo>
                        <a:pt x="0" y="22"/>
                      </a:moveTo>
                      <a:lnTo>
                        <a:pt x="711" y="0"/>
                      </a:lnTo>
                      <a:lnTo>
                        <a:pt x="207" y="82"/>
                      </a:lnTo>
                      <a:lnTo>
                        <a:pt x="158" y="158"/>
                      </a:lnTo>
                      <a:lnTo>
                        <a:pt x="132" y="21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5AFA246D-F92B-994F-8542-59A5CC7E1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5" y="3589"/>
                  <a:ext cx="602" cy="113"/>
                </a:xfrm>
                <a:custGeom>
                  <a:avLst/>
                  <a:gdLst>
                    <a:gd name="T0" fmla="*/ 34 w 1204"/>
                    <a:gd name="T1" fmla="*/ 0 h 227"/>
                    <a:gd name="T2" fmla="*/ 0 w 1204"/>
                    <a:gd name="T3" fmla="*/ 75 h 227"/>
                    <a:gd name="T4" fmla="*/ 254 w 1204"/>
                    <a:gd name="T5" fmla="*/ 113 h 227"/>
                    <a:gd name="T6" fmla="*/ 589 w 1204"/>
                    <a:gd name="T7" fmla="*/ 60 h 227"/>
                    <a:gd name="T8" fmla="*/ 602 w 1204"/>
                    <a:gd name="T9" fmla="*/ 4 h 227"/>
                    <a:gd name="T10" fmla="*/ 418 w 1204"/>
                    <a:gd name="T11" fmla="*/ 43 h 227"/>
                    <a:gd name="T12" fmla="*/ 136 w 1204"/>
                    <a:gd name="T13" fmla="*/ 36 h 227"/>
                    <a:gd name="T14" fmla="*/ 34 w 1204"/>
                    <a:gd name="T15" fmla="*/ 0 h 227"/>
                    <a:gd name="T16" fmla="*/ 34 w 1204"/>
                    <a:gd name="T17" fmla="*/ 0 h 2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04" h="227">
                      <a:moveTo>
                        <a:pt x="68" y="0"/>
                      </a:moveTo>
                      <a:lnTo>
                        <a:pt x="0" y="151"/>
                      </a:lnTo>
                      <a:lnTo>
                        <a:pt x="508" y="227"/>
                      </a:lnTo>
                      <a:lnTo>
                        <a:pt x="1177" y="121"/>
                      </a:lnTo>
                      <a:lnTo>
                        <a:pt x="1204" y="8"/>
                      </a:lnTo>
                      <a:lnTo>
                        <a:pt x="836" y="87"/>
                      </a:lnTo>
                      <a:lnTo>
                        <a:pt x="271" y="7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5B7401CF-E637-AE45-BF8B-26C00E1BE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5" y="3633"/>
                  <a:ext cx="585" cy="75"/>
                </a:xfrm>
                <a:custGeom>
                  <a:avLst/>
                  <a:gdLst>
                    <a:gd name="T0" fmla="*/ 0 w 1169"/>
                    <a:gd name="T1" fmla="*/ 30 h 149"/>
                    <a:gd name="T2" fmla="*/ 302 w 1169"/>
                    <a:gd name="T3" fmla="*/ 46 h 149"/>
                    <a:gd name="T4" fmla="*/ 568 w 1169"/>
                    <a:gd name="T5" fmla="*/ 0 h 149"/>
                    <a:gd name="T6" fmla="*/ 585 w 1169"/>
                    <a:gd name="T7" fmla="*/ 22 h 149"/>
                    <a:gd name="T8" fmla="*/ 383 w 1169"/>
                    <a:gd name="T9" fmla="*/ 62 h 149"/>
                    <a:gd name="T10" fmla="*/ 240 w 1169"/>
                    <a:gd name="T11" fmla="*/ 75 h 149"/>
                    <a:gd name="T12" fmla="*/ 0 w 1169"/>
                    <a:gd name="T13" fmla="*/ 30 h 149"/>
                    <a:gd name="T14" fmla="*/ 0 w 1169"/>
                    <a:gd name="T15" fmla="*/ 30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69" h="149">
                      <a:moveTo>
                        <a:pt x="0" y="59"/>
                      </a:moveTo>
                      <a:lnTo>
                        <a:pt x="603" y="92"/>
                      </a:lnTo>
                      <a:lnTo>
                        <a:pt x="1136" y="0"/>
                      </a:lnTo>
                      <a:lnTo>
                        <a:pt x="1169" y="44"/>
                      </a:lnTo>
                      <a:lnTo>
                        <a:pt x="765" y="123"/>
                      </a:lnTo>
                      <a:lnTo>
                        <a:pt x="480" y="14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C2176AF-C324-4F4F-9E0C-290164A2BC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3" y="3443"/>
                  <a:ext cx="81" cy="212"/>
                </a:xfrm>
                <a:custGeom>
                  <a:avLst/>
                  <a:gdLst>
                    <a:gd name="T0" fmla="*/ 81 w 163"/>
                    <a:gd name="T1" fmla="*/ 0 h 423"/>
                    <a:gd name="T2" fmla="*/ 16 w 163"/>
                    <a:gd name="T3" fmla="*/ 212 h 423"/>
                    <a:gd name="T4" fmla="*/ 0 w 163"/>
                    <a:gd name="T5" fmla="*/ 189 h 423"/>
                    <a:gd name="T6" fmla="*/ 39 w 163"/>
                    <a:gd name="T7" fmla="*/ 94 h 423"/>
                    <a:gd name="T8" fmla="*/ 81 w 163"/>
                    <a:gd name="T9" fmla="*/ 0 h 423"/>
                    <a:gd name="T10" fmla="*/ 81 w 163"/>
                    <a:gd name="T11" fmla="*/ 0 h 4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3" h="423">
                      <a:moveTo>
                        <a:pt x="163" y="0"/>
                      </a:moveTo>
                      <a:lnTo>
                        <a:pt x="33" y="423"/>
                      </a:lnTo>
                      <a:lnTo>
                        <a:pt x="0" y="377"/>
                      </a:lnTo>
                      <a:lnTo>
                        <a:pt x="79" y="188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32">
                  <a:extLst>
                    <a:ext uri="{FF2B5EF4-FFF2-40B4-BE49-F238E27FC236}">
                      <a16:creationId xmlns:a16="http://schemas.microsoft.com/office/drawing/2014/main" id="{F92E287C-A3F5-7242-944E-F7F093EEB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1" y="3052"/>
                  <a:ext cx="333" cy="115"/>
                </a:xfrm>
                <a:custGeom>
                  <a:avLst/>
                  <a:gdLst>
                    <a:gd name="T0" fmla="*/ 0 w 665"/>
                    <a:gd name="T1" fmla="*/ 0 h 229"/>
                    <a:gd name="T2" fmla="*/ 333 w 665"/>
                    <a:gd name="T3" fmla="*/ 8 h 229"/>
                    <a:gd name="T4" fmla="*/ 329 w 665"/>
                    <a:gd name="T5" fmla="*/ 40 h 229"/>
                    <a:gd name="T6" fmla="*/ 282 w 665"/>
                    <a:gd name="T7" fmla="*/ 115 h 229"/>
                    <a:gd name="T8" fmla="*/ 211 w 665"/>
                    <a:gd name="T9" fmla="*/ 63 h 229"/>
                    <a:gd name="T10" fmla="*/ 0 w 665"/>
                    <a:gd name="T11" fmla="*/ 0 h 229"/>
                    <a:gd name="T12" fmla="*/ 0 w 665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65" h="229">
                      <a:moveTo>
                        <a:pt x="0" y="0"/>
                      </a:moveTo>
                      <a:lnTo>
                        <a:pt x="665" y="15"/>
                      </a:lnTo>
                      <a:lnTo>
                        <a:pt x="658" y="79"/>
                      </a:lnTo>
                      <a:lnTo>
                        <a:pt x="563" y="229"/>
                      </a:lnTo>
                      <a:lnTo>
                        <a:pt x="421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33">
                  <a:extLst>
                    <a:ext uri="{FF2B5EF4-FFF2-40B4-BE49-F238E27FC236}">
                      <a16:creationId xmlns:a16="http://schemas.microsoft.com/office/drawing/2014/main" id="{B68649A1-7F32-1F46-B130-0FA942605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3" y="3076"/>
                  <a:ext cx="893" cy="583"/>
                </a:xfrm>
                <a:custGeom>
                  <a:avLst/>
                  <a:gdLst>
                    <a:gd name="T0" fmla="*/ 160 w 1785"/>
                    <a:gd name="T1" fmla="*/ 540 h 1164"/>
                    <a:gd name="T2" fmla="*/ 198 w 1785"/>
                    <a:gd name="T3" fmla="*/ 550 h 1164"/>
                    <a:gd name="T4" fmla="*/ 251 w 1785"/>
                    <a:gd name="T5" fmla="*/ 561 h 1164"/>
                    <a:gd name="T6" fmla="*/ 318 w 1785"/>
                    <a:gd name="T7" fmla="*/ 573 h 1164"/>
                    <a:gd name="T8" fmla="*/ 393 w 1785"/>
                    <a:gd name="T9" fmla="*/ 581 h 1164"/>
                    <a:gd name="T10" fmla="*/ 544 w 1785"/>
                    <a:gd name="T11" fmla="*/ 574 h 1164"/>
                    <a:gd name="T12" fmla="*/ 607 w 1785"/>
                    <a:gd name="T13" fmla="*/ 560 h 1164"/>
                    <a:gd name="T14" fmla="*/ 657 w 1785"/>
                    <a:gd name="T15" fmla="*/ 545 h 1164"/>
                    <a:gd name="T16" fmla="*/ 690 w 1785"/>
                    <a:gd name="T17" fmla="*/ 532 h 1164"/>
                    <a:gd name="T18" fmla="*/ 693 w 1785"/>
                    <a:gd name="T19" fmla="*/ 529 h 1164"/>
                    <a:gd name="T20" fmla="*/ 611 w 1785"/>
                    <a:gd name="T21" fmla="*/ 538 h 1164"/>
                    <a:gd name="T22" fmla="*/ 483 w 1785"/>
                    <a:gd name="T23" fmla="*/ 548 h 1164"/>
                    <a:gd name="T24" fmla="*/ 332 w 1785"/>
                    <a:gd name="T25" fmla="*/ 541 h 1164"/>
                    <a:gd name="T26" fmla="*/ 269 w 1785"/>
                    <a:gd name="T27" fmla="*/ 527 h 1164"/>
                    <a:gd name="T28" fmla="*/ 232 w 1785"/>
                    <a:gd name="T29" fmla="*/ 516 h 1164"/>
                    <a:gd name="T30" fmla="*/ 201 w 1785"/>
                    <a:gd name="T31" fmla="*/ 504 h 1164"/>
                    <a:gd name="T32" fmla="*/ 166 w 1785"/>
                    <a:gd name="T33" fmla="*/ 491 h 1164"/>
                    <a:gd name="T34" fmla="*/ 148 w 1785"/>
                    <a:gd name="T35" fmla="*/ 482 h 1164"/>
                    <a:gd name="T36" fmla="*/ 136 w 1785"/>
                    <a:gd name="T37" fmla="*/ 427 h 1164"/>
                    <a:gd name="T38" fmla="*/ 118 w 1785"/>
                    <a:gd name="T39" fmla="*/ 332 h 1164"/>
                    <a:gd name="T40" fmla="*/ 97 w 1785"/>
                    <a:gd name="T41" fmla="*/ 169 h 1164"/>
                    <a:gd name="T42" fmla="*/ 108 w 1785"/>
                    <a:gd name="T43" fmla="*/ 115 h 1164"/>
                    <a:gd name="T44" fmla="*/ 128 w 1785"/>
                    <a:gd name="T45" fmla="*/ 87 h 1164"/>
                    <a:gd name="T46" fmla="*/ 145 w 1785"/>
                    <a:gd name="T47" fmla="*/ 73 h 1164"/>
                    <a:gd name="T48" fmla="*/ 162 w 1785"/>
                    <a:gd name="T49" fmla="*/ 63 h 1164"/>
                    <a:gd name="T50" fmla="*/ 190 w 1785"/>
                    <a:gd name="T51" fmla="*/ 53 h 1164"/>
                    <a:gd name="T52" fmla="*/ 306 w 1785"/>
                    <a:gd name="T53" fmla="*/ 45 h 1164"/>
                    <a:gd name="T54" fmla="*/ 722 w 1785"/>
                    <a:gd name="T55" fmla="*/ 49 h 1164"/>
                    <a:gd name="T56" fmla="*/ 793 w 1785"/>
                    <a:gd name="T57" fmla="*/ 113 h 1164"/>
                    <a:gd name="T58" fmla="*/ 788 w 1785"/>
                    <a:gd name="T59" fmla="*/ 251 h 1164"/>
                    <a:gd name="T60" fmla="*/ 775 w 1785"/>
                    <a:gd name="T61" fmla="*/ 318 h 1164"/>
                    <a:gd name="T62" fmla="*/ 756 w 1785"/>
                    <a:gd name="T63" fmla="*/ 391 h 1164"/>
                    <a:gd name="T64" fmla="*/ 739 w 1785"/>
                    <a:gd name="T65" fmla="*/ 455 h 1164"/>
                    <a:gd name="T66" fmla="*/ 724 w 1785"/>
                    <a:gd name="T67" fmla="*/ 507 h 1164"/>
                    <a:gd name="T68" fmla="*/ 833 w 1785"/>
                    <a:gd name="T69" fmla="*/ 85 h 1164"/>
                    <a:gd name="T70" fmla="*/ 830 w 1785"/>
                    <a:gd name="T71" fmla="*/ 60 h 1164"/>
                    <a:gd name="T72" fmla="*/ 812 w 1785"/>
                    <a:gd name="T73" fmla="*/ 41 h 1164"/>
                    <a:gd name="T74" fmla="*/ 795 w 1785"/>
                    <a:gd name="T75" fmla="*/ 32 h 1164"/>
                    <a:gd name="T76" fmla="*/ 773 w 1785"/>
                    <a:gd name="T77" fmla="*/ 22 h 1164"/>
                    <a:gd name="T78" fmla="*/ 730 w 1785"/>
                    <a:gd name="T79" fmla="*/ 13 h 1164"/>
                    <a:gd name="T80" fmla="*/ 636 w 1785"/>
                    <a:gd name="T81" fmla="*/ 5 h 1164"/>
                    <a:gd name="T82" fmla="*/ 277 w 1785"/>
                    <a:gd name="T83" fmla="*/ 3 h 1164"/>
                    <a:gd name="T84" fmla="*/ 125 w 1785"/>
                    <a:gd name="T85" fmla="*/ 22 h 1164"/>
                    <a:gd name="T86" fmla="*/ 90 w 1785"/>
                    <a:gd name="T87" fmla="*/ 57 h 1164"/>
                    <a:gd name="T88" fmla="*/ 0 w 1785"/>
                    <a:gd name="T89" fmla="*/ 2 h 116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85" h="1164">
                      <a:moveTo>
                        <a:pt x="0" y="4"/>
                      </a:moveTo>
                      <a:lnTo>
                        <a:pt x="263" y="1157"/>
                      </a:lnTo>
                      <a:lnTo>
                        <a:pt x="320" y="1078"/>
                      </a:lnTo>
                      <a:lnTo>
                        <a:pt x="333" y="1082"/>
                      </a:lnTo>
                      <a:lnTo>
                        <a:pt x="370" y="1091"/>
                      </a:lnTo>
                      <a:lnTo>
                        <a:pt x="396" y="1098"/>
                      </a:lnTo>
                      <a:lnTo>
                        <a:pt x="427" y="1105"/>
                      </a:lnTo>
                      <a:lnTo>
                        <a:pt x="463" y="1113"/>
                      </a:lnTo>
                      <a:lnTo>
                        <a:pt x="501" y="1121"/>
                      </a:lnTo>
                      <a:lnTo>
                        <a:pt x="542" y="1129"/>
                      </a:lnTo>
                      <a:lnTo>
                        <a:pt x="588" y="1137"/>
                      </a:lnTo>
                      <a:lnTo>
                        <a:pt x="635" y="1145"/>
                      </a:lnTo>
                      <a:lnTo>
                        <a:pt x="684" y="1151"/>
                      </a:lnTo>
                      <a:lnTo>
                        <a:pt x="735" y="1157"/>
                      </a:lnTo>
                      <a:lnTo>
                        <a:pt x="786" y="1160"/>
                      </a:lnTo>
                      <a:lnTo>
                        <a:pt x="891" y="1164"/>
                      </a:lnTo>
                      <a:lnTo>
                        <a:pt x="993" y="1159"/>
                      </a:lnTo>
                      <a:lnTo>
                        <a:pt x="1088" y="1147"/>
                      </a:lnTo>
                      <a:lnTo>
                        <a:pt x="1133" y="1138"/>
                      </a:lnTo>
                      <a:lnTo>
                        <a:pt x="1174" y="1129"/>
                      </a:lnTo>
                      <a:lnTo>
                        <a:pt x="1214" y="1119"/>
                      </a:lnTo>
                      <a:lnTo>
                        <a:pt x="1250" y="1108"/>
                      </a:lnTo>
                      <a:lnTo>
                        <a:pt x="1284" y="1098"/>
                      </a:lnTo>
                      <a:lnTo>
                        <a:pt x="1314" y="1088"/>
                      </a:lnTo>
                      <a:lnTo>
                        <a:pt x="1341" y="1078"/>
                      </a:lnTo>
                      <a:lnTo>
                        <a:pt x="1362" y="1070"/>
                      </a:lnTo>
                      <a:lnTo>
                        <a:pt x="1380" y="1062"/>
                      </a:lnTo>
                      <a:lnTo>
                        <a:pt x="1392" y="1057"/>
                      </a:lnTo>
                      <a:lnTo>
                        <a:pt x="1403" y="1052"/>
                      </a:lnTo>
                      <a:lnTo>
                        <a:pt x="1385" y="1056"/>
                      </a:lnTo>
                      <a:lnTo>
                        <a:pt x="1338" y="1062"/>
                      </a:lnTo>
                      <a:lnTo>
                        <a:pt x="1265" y="1070"/>
                      </a:lnTo>
                      <a:lnTo>
                        <a:pt x="1222" y="1075"/>
                      </a:lnTo>
                      <a:lnTo>
                        <a:pt x="1174" y="1081"/>
                      </a:lnTo>
                      <a:lnTo>
                        <a:pt x="1072" y="1088"/>
                      </a:lnTo>
                      <a:lnTo>
                        <a:pt x="965" y="1095"/>
                      </a:lnTo>
                      <a:lnTo>
                        <a:pt x="856" y="1096"/>
                      </a:lnTo>
                      <a:lnTo>
                        <a:pt x="757" y="1092"/>
                      </a:lnTo>
                      <a:lnTo>
                        <a:pt x="664" y="1081"/>
                      </a:lnTo>
                      <a:lnTo>
                        <a:pt x="621" y="1071"/>
                      </a:lnTo>
                      <a:lnTo>
                        <a:pt x="578" y="1062"/>
                      </a:lnTo>
                      <a:lnTo>
                        <a:pt x="537" y="1052"/>
                      </a:lnTo>
                      <a:lnTo>
                        <a:pt x="499" y="1041"/>
                      </a:lnTo>
                      <a:lnTo>
                        <a:pt x="482" y="1036"/>
                      </a:lnTo>
                      <a:lnTo>
                        <a:pt x="464" y="1030"/>
                      </a:lnTo>
                      <a:lnTo>
                        <a:pt x="447" y="1024"/>
                      </a:lnTo>
                      <a:lnTo>
                        <a:pt x="431" y="1019"/>
                      </a:lnTo>
                      <a:lnTo>
                        <a:pt x="401" y="1007"/>
                      </a:lnTo>
                      <a:lnTo>
                        <a:pt x="375" y="997"/>
                      </a:lnTo>
                      <a:lnTo>
                        <a:pt x="351" y="988"/>
                      </a:lnTo>
                      <a:lnTo>
                        <a:pt x="332" y="980"/>
                      </a:lnTo>
                      <a:lnTo>
                        <a:pt x="316" y="972"/>
                      </a:lnTo>
                      <a:lnTo>
                        <a:pt x="304" y="967"/>
                      </a:lnTo>
                      <a:lnTo>
                        <a:pt x="295" y="962"/>
                      </a:lnTo>
                      <a:lnTo>
                        <a:pt x="291" y="942"/>
                      </a:lnTo>
                      <a:lnTo>
                        <a:pt x="280" y="890"/>
                      </a:lnTo>
                      <a:lnTo>
                        <a:pt x="272" y="852"/>
                      </a:lnTo>
                      <a:lnTo>
                        <a:pt x="263" y="810"/>
                      </a:lnTo>
                      <a:lnTo>
                        <a:pt x="244" y="714"/>
                      </a:lnTo>
                      <a:lnTo>
                        <a:pt x="235" y="663"/>
                      </a:lnTo>
                      <a:lnTo>
                        <a:pt x="226" y="611"/>
                      </a:lnTo>
                      <a:lnTo>
                        <a:pt x="209" y="508"/>
                      </a:lnTo>
                      <a:lnTo>
                        <a:pt x="193" y="337"/>
                      </a:lnTo>
                      <a:lnTo>
                        <a:pt x="200" y="277"/>
                      </a:lnTo>
                      <a:lnTo>
                        <a:pt x="206" y="252"/>
                      </a:lnTo>
                      <a:lnTo>
                        <a:pt x="215" y="229"/>
                      </a:lnTo>
                      <a:lnTo>
                        <a:pt x="227" y="208"/>
                      </a:lnTo>
                      <a:lnTo>
                        <a:pt x="240" y="190"/>
                      </a:lnTo>
                      <a:lnTo>
                        <a:pt x="256" y="173"/>
                      </a:lnTo>
                      <a:lnTo>
                        <a:pt x="272" y="158"/>
                      </a:lnTo>
                      <a:lnTo>
                        <a:pt x="280" y="152"/>
                      </a:lnTo>
                      <a:lnTo>
                        <a:pt x="289" y="145"/>
                      </a:lnTo>
                      <a:lnTo>
                        <a:pt x="298" y="140"/>
                      </a:lnTo>
                      <a:lnTo>
                        <a:pt x="306" y="135"/>
                      </a:lnTo>
                      <a:lnTo>
                        <a:pt x="324" y="125"/>
                      </a:lnTo>
                      <a:lnTo>
                        <a:pt x="344" y="118"/>
                      </a:lnTo>
                      <a:lnTo>
                        <a:pt x="362" y="111"/>
                      </a:lnTo>
                      <a:lnTo>
                        <a:pt x="380" y="106"/>
                      </a:lnTo>
                      <a:lnTo>
                        <a:pt x="414" y="98"/>
                      </a:lnTo>
                      <a:lnTo>
                        <a:pt x="482" y="93"/>
                      </a:lnTo>
                      <a:lnTo>
                        <a:pt x="611" y="89"/>
                      </a:lnTo>
                      <a:lnTo>
                        <a:pt x="964" y="84"/>
                      </a:lnTo>
                      <a:lnTo>
                        <a:pt x="1317" y="89"/>
                      </a:lnTo>
                      <a:lnTo>
                        <a:pt x="1444" y="97"/>
                      </a:lnTo>
                      <a:lnTo>
                        <a:pt x="1511" y="110"/>
                      </a:lnTo>
                      <a:lnTo>
                        <a:pt x="1560" y="154"/>
                      </a:lnTo>
                      <a:lnTo>
                        <a:pt x="1585" y="226"/>
                      </a:lnTo>
                      <a:lnTo>
                        <a:pt x="1593" y="320"/>
                      </a:lnTo>
                      <a:lnTo>
                        <a:pt x="1587" y="430"/>
                      </a:lnTo>
                      <a:lnTo>
                        <a:pt x="1576" y="501"/>
                      </a:lnTo>
                      <a:lnTo>
                        <a:pt x="1568" y="542"/>
                      </a:lnTo>
                      <a:lnTo>
                        <a:pt x="1559" y="587"/>
                      </a:lnTo>
                      <a:lnTo>
                        <a:pt x="1549" y="634"/>
                      </a:lnTo>
                      <a:lnTo>
                        <a:pt x="1536" y="683"/>
                      </a:lnTo>
                      <a:lnTo>
                        <a:pt x="1524" y="733"/>
                      </a:lnTo>
                      <a:lnTo>
                        <a:pt x="1511" y="780"/>
                      </a:lnTo>
                      <a:lnTo>
                        <a:pt x="1499" y="827"/>
                      </a:lnTo>
                      <a:lnTo>
                        <a:pt x="1487" y="870"/>
                      </a:lnTo>
                      <a:lnTo>
                        <a:pt x="1477" y="909"/>
                      </a:lnTo>
                      <a:lnTo>
                        <a:pt x="1466" y="943"/>
                      </a:lnTo>
                      <a:lnTo>
                        <a:pt x="1452" y="994"/>
                      </a:lnTo>
                      <a:lnTo>
                        <a:pt x="1447" y="1013"/>
                      </a:lnTo>
                      <a:lnTo>
                        <a:pt x="1515" y="922"/>
                      </a:lnTo>
                      <a:lnTo>
                        <a:pt x="1785" y="12"/>
                      </a:lnTo>
                      <a:lnTo>
                        <a:pt x="1666" y="170"/>
                      </a:lnTo>
                      <a:lnTo>
                        <a:pt x="1669" y="152"/>
                      </a:lnTo>
                      <a:lnTo>
                        <a:pt x="1665" y="132"/>
                      </a:lnTo>
                      <a:lnTo>
                        <a:pt x="1660" y="120"/>
                      </a:lnTo>
                      <a:lnTo>
                        <a:pt x="1652" y="107"/>
                      </a:lnTo>
                      <a:lnTo>
                        <a:pt x="1640" y="94"/>
                      </a:lnTo>
                      <a:lnTo>
                        <a:pt x="1623" y="81"/>
                      </a:lnTo>
                      <a:lnTo>
                        <a:pt x="1614" y="74"/>
                      </a:lnTo>
                      <a:lnTo>
                        <a:pt x="1602" y="69"/>
                      </a:lnTo>
                      <a:lnTo>
                        <a:pt x="1590" y="63"/>
                      </a:lnTo>
                      <a:lnTo>
                        <a:pt x="1576" y="56"/>
                      </a:lnTo>
                      <a:lnTo>
                        <a:pt x="1562" y="51"/>
                      </a:lnTo>
                      <a:lnTo>
                        <a:pt x="1545" y="44"/>
                      </a:lnTo>
                      <a:lnTo>
                        <a:pt x="1526" y="39"/>
                      </a:lnTo>
                      <a:lnTo>
                        <a:pt x="1505" y="35"/>
                      </a:lnTo>
                      <a:lnTo>
                        <a:pt x="1460" y="26"/>
                      </a:lnTo>
                      <a:lnTo>
                        <a:pt x="1407" y="20"/>
                      </a:lnTo>
                      <a:lnTo>
                        <a:pt x="1343" y="13"/>
                      </a:lnTo>
                      <a:lnTo>
                        <a:pt x="1271" y="9"/>
                      </a:lnTo>
                      <a:lnTo>
                        <a:pt x="1104" y="1"/>
                      </a:lnTo>
                      <a:lnTo>
                        <a:pt x="731" y="0"/>
                      </a:lnTo>
                      <a:lnTo>
                        <a:pt x="554" y="6"/>
                      </a:lnTo>
                      <a:lnTo>
                        <a:pt x="401" y="17"/>
                      </a:lnTo>
                      <a:lnTo>
                        <a:pt x="287" y="34"/>
                      </a:lnTo>
                      <a:lnTo>
                        <a:pt x="249" y="43"/>
                      </a:lnTo>
                      <a:lnTo>
                        <a:pt x="226" y="55"/>
                      </a:lnTo>
                      <a:lnTo>
                        <a:pt x="200" y="82"/>
                      </a:lnTo>
                      <a:lnTo>
                        <a:pt x="179" y="114"/>
                      </a:lnTo>
                      <a:lnTo>
                        <a:pt x="154" y="180"/>
                      </a:lnTo>
                      <a:lnTo>
                        <a:pt x="140" y="25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34">
                  <a:extLst>
                    <a:ext uri="{FF2B5EF4-FFF2-40B4-BE49-F238E27FC236}">
                      <a16:creationId xmlns:a16="http://schemas.microsoft.com/office/drawing/2014/main" id="{812A0674-AB8C-6342-8E77-F54742594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3048"/>
                  <a:ext cx="336" cy="32"/>
                </a:xfrm>
                <a:custGeom>
                  <a:avLst/>
                  <a:gdLst>
                    <a:gd name="T0" fmla="*/ 0 w 672"/>
                    <a:gd name="T1" fmla="*/ 6 h 66"/>
                    <a:gd name="T2" fmla="*/ 336 w 672"/>
                    <a:gd name="T3" fmla="*/ 0 h 66"/>
                    <a:gd name="T4" fmla="*/ 318 w 672"/>
                    <a:gd name="T5" fmla="*/ 32 h 66"/>
                    <a:gd name="T6" fmla="*/ 0 w 672"/>
                    <a:gd name="T7" fmla="*/ 6 h 66"/>
                    <a:gd name="T8" fmla="*/ 0 w 672"/>
                    <a:gd name="T9" fmla="*/ 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72" h="66">
                      <a:moveTo>
                        <a:pt x="0" y="12"/>
                      </a:moveTo>
                      <a:lnTo>
                        <a:pt x="672" y="0"/>
                      </a:lnTo>
                      <a:lnTo>
                        <a:pt x="636" y="6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35">
                  <a:extLst>
                    <a:ext uri="{FF2B5EF4-FFF2-40B4-BE49-F238E27FC236}">
                      <a16:creationId xmlns:a16="http://schemas.microsoft.com/office/drawing/2014/main" id="{D423F1C6-C6E8-8C4E-9FA1-828F00EE1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" y="3724"/>
                  <a:ext cx="58" cy="58"/>
                </a:xfrm>
                <a:custGeom>
                  <a:avLst/>
                  <a:gdLst>
                    <a:gd name="T0" fmla="*/ 5 w 115"/>
                    <a:gd name="T1" fmla="*/ 8 h 115"/>
                    <a:gd name="T2" fmla="*/ 13 w 115"/>
                    <a:gd name="T3" fmla="*/ 5 h 115"/>
                    <a:gd name="T4" fmla="*/ 22 w 115"/>
                    <a:gd name="T5" fmla="*/ 2 h 115"/>
                    <a:gd name="T6" fmla="*/ 31 w 115"/>
                    <a:gd name="T7" fmla="*/ 0 h 115"/>
                    <a:gd name="T8" fmla="*/ 49 w 115"/>
                    <a:gd name="T9" fmla="*/ 2 h 115"/>
                    <a:gd name="T10" fmla="*/ 55 w 115"/>
                    <a:gd name="T11" fmla="*/ 7 h 115"/>
                    <a:gd name="T12" fmla="*/ 58 w 115"/>
                    <a:gd name="T13" fmla="*/ 17 h 115"/>
                    <a:gd name="T14" fmla="*/ 57 w 115"/>
                    <a:gd name="T15" fmla="*/ 27 h 115"/>
                    <a:gd name="T16" fmla="*/ 54 w 115"/>
                    <a:gd name="T17" fmla="*/ 37 h 115"/>
                    <a:gd name="T18" fmla="*/ 49 w 115"/>
                    <a:gd name="T19" fmla="*/ 45 h 115"/>
                    <a:gd name="T20" fmla="*/ 41 w 115"/>
                    <a:gd name="T21" fmla="*/ 51 h 115"/>
                    <a:gd name="T22" fmla="*/ 38 w 115"/>
                    <a:gd name="T23" fmla="*/ 53 h 115"/>
                    <a:gd name="T24" fmla="*/ 34 w 115"/>
                    <a:gd name="T25" fmla="*/ 55 h 115"/>
                    <a:gd name="T26" fmla="*/ 26 w 115"/>
                    <a:gd name="T27" fmla="*/ 58 h 115"/>
                    <a:gd name="T28" fmla="*/ 13 w 115"/>
                    <a:gd name="T29" fmla="*/ 57 h 115"/>
                    <a:gd name="T30" fmla="*/ 4 w 115"/>
                    <a:gd name="T31" fmla="*/ 50 h 115"/>
                    <a:gd name="T32" fmla="*/ 1 w 115"/>
                    <a:gd name="T33" fmla="*/ 42 h 115"/>
                    <a:gd name="T34" fmla="*/ 0 w 115"/>
                    <a:gd name="T35" fmla="*/ 32 h 115"/>
                    <a:gd name="T36" fmla="*/ 23 w 115"/>
                    <a:gd name="T37" fmla="*/ 32 h 115"/>
                    <a:gd name="T38" fmla="*/ 32 w 115"/>
                    <a:gd name="T39" fmla="*/ 15 h 115"/>
                    <a:gd name="T40" fmla="*/ 5 w 115"/>
                    <a:gd name="T41" fmla="*/ 8 h 115"/>
                    <a:gd name="T42" fmla="*/ 5 w 115"/>
                    <a:gd name="T43" fmla="*/ 8 h 11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5" h="115">
                      <a:moveTo>
                        <a:pt x="10" y="16"/>
                      </a:moveTo>
                      <a:lnTo>
                        <a:pt x="26" y="9"/>
                      </a:lnTo>
                      <a:lnTo>
                        <a:pt x="43" y="4"/>
                      </a:lnTo>
                      <a:lnTo>
                        <a:pt x="61" y="0"/>
                      </a:lnTo>
                      <a:lnTo>
                        <a:pt x="97" y="4"/>
                      </a:lnTo>
                      <a:lnTo>
                        <a:pt x="110" y="13"/>
                      </a:lnTo>
                      <a:lnTo>
                        <a:pt x="115" y="33"/>
                      </a:lnTo>
                      <a:lnTo>
                        <a:pt x="114" y="54"/>
                      </a:lnTo>
                      <a:lnTo>
                        <a:pt x="107" y="73"/>
                      </a:lnTo>
                      <a:lnTo>
                        <a:pt x="97" y="89"/>
                      </a:lnTo>
                      <a:lnTo>
                        <a:pt x="82" y="101"/>
                      </a:lnTo>
                      <a:lnTo>
                        <a:pt x="76" y="106"/>
                      </a:lnTo>
                      <a:lnTo>
                        <a:pt x="68" y="110"/>
                      </a:lnTo>
                      <a:lnTo>
                        <a:pt x="52" y="115"/>
                      </a:lnTo>
                      <a:lnTo>
                        <a:pt x="25" y="113"/>
                      </a:lnTo>
                      <a:lnTo>
                        <a:pt x="8" y="100"/>
                      </a:lnTo>
                      <a:lnTo>
                        <a:pt x="1" y="83"/>
                      </a:lnTo>
                      <a:lnTo>
                        <a:pt x="0" y="64"/>
                      </a:lnTo>
                      <a:lnTo>
                        <a:pt x="46" y="64"/>
                      </a:lnTo>
                      <a:lnTo>
                        <a:pt x="63" y="29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36">
                  <a:extLst>
                    <a:ext uri="{FF2B5EF4-FFF2-40B4-BE49-F238E27FC236}">
                      <a16:creationId xmlns:a16="http://schemas.microsoft.com/office/drawing/2014/main" id="{4123DFB5-20FD-7341-A376-E9C2DE673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8" y="3715"/>
                  <a:ext cx="57" cy="57"/>
                </a:xfrm>
                <a:custGeom>
                  <a:avLst/>
                  <a:gdLst>
                    <a:gd name="T0" fmla="*/ 5 w 113"/>
                    <a:gd name="T1" fmla="*/ 7 h 114"/>
                    <a:gd name="T2" fmla="*/ 13 w 113"/>
                    <a:gd name="T3" fmla="*/ 4 h 114"/>
                    <a:gd name="T4" fmla="*/ 21 w 113"/>
                    <a:gd name="T5" fmla="*/ 1 h 114"/>
                    <a:gd name="T6" fmla="*/ 31 w 113"/>
                    <a:gd name="T7" fmla="*/ 0 h 114"/>
                    <a:gd name="T8" fmla="*/ 48 w 113"/>
                    <a:gd name="T9" fmla="*/ 1 h 114"/>
                    <a:gd name="T10" fmla="*/ 54 w 113"/>
                    <a:gd name="T11" fmla="*/ 7 h 114"/>
                    <a:gd name="T12" fmla="*/ 57 w 113"/>
                    <a:gd name="T13" fmla="*/ 16 h 114"/>
                    <a:gd name="T14" fmla="*/ 56 w 113"/>
                    <a:gd name="T15" fmla="*/ 27 h 114"/>
                    <a:gd name="T16" fmla="*/ 53 w 113"/>
                    <a:gd name="T17" fmla="*/ 36 h 114"/>
                    <a:gd name="T18" fmla="*/ 48 w 113"/>
                    <a:gd name="T19" fmla="*/ 44 h 114"/>
                    <a:gd name="T20" fmla="*/ 41 w 113"/>
                    <a:gd name="T21" fmla="*/ 51 h 114"/>
                    <a:gd name="T22" fmla="*/ 37 w 113"/>
                    <a:gd name="T23" fmla="*/ 53 h 114"/>
                    <a:gd name="T24" fmla="*/ 33 w 113"/>
                    <a:gd name="T25" fmla="*/ 54 h 114"/>
                    <a:gd name="T26" fmla="*/ 26 w 113"/>
                    <a:gd name="T27" fmla="*/ 57 h 114"/>
                    <a:gd name="T28" fmla="*/ 12 w 113"/>
                    <a:gd name="T29" fmla="*/ 56 h 114"/>
                    <a:gd name="T30" fmla="*/ 3 w 113"/>
                    <a:gd name="T31" fmla="*/ 49 h 114"/>
                    <a:gd name="T32" fmla="*/ 0 w 113"/>
                    <a:gd name="T33" fmla="*/ 41 h 114"/>
                    <a:gd name="T34" fmla="*/ 0 w 113"/>
                    <a:gd name="T35" fmla="*/ 32 h 114"/>
                    <a:gd name="T36" fmla="*/ 22 w 113"/>
                    <a:gd name="T37" fmla="*/ 32 h 114"/>
                    <a:gd name="T38" fmla="*/ 31 w 113"/>
                    <a:gd name="T39" fmla="*/ 15 h 114"/>
                    <a:gd name="T40" fmla="*/ 5 w 113"/>
                    <a:gd name="T41" fmla="*/ 7 h 114"/>
                    <a:gd name="T42" fmla="*/ 5 w 113"/>
                    <a:gd name="T43" fmla="*/ 7 h 11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3" h="114">
                      <a:moveTo>
                        <a:pt x="10" y="14"/>
                      </a:moveTo>
                      <a:lnTo>
                        <a:pt x="26" y="8"/>
                      </a:lnTo>
                      <a:lnTo>
                        <a:pt x="41" y="2"/>
                      </a:lnTo>
                      <a:lnTo>
                        <a:pt x="61" y="0"/>
                      </a:lnTo>
                      <a:lnTo>
                        <a:pt x="96" y="2"/>
                      </a:lnTo>
                      <a:lnTo>
                        <a:pt x="108" y="13"/>
                      </a:lnTo>
                      <a:lnTo>
                        <a:pt x="113" y="31"/>
                      </a:lnTo>
                      <a:lnTo>
                        <a:pt x="112" y="54"/>
                      </a:lnTo>
                      <a:lnTo>
                        <a:pt x="106" y="72"/>
                      </a:lnTo>
                      <a:lnTo>
                        <a:pt x="95" y="88"/>
                      </a:lnTo>
                      <a:lnTo>
                        <a:pt x="82" y="101"/>
                      </a:lnTo>
                      <a:lnTo>
                        <a:pt x="74" y="105"/>
                      </a:lnTo>
                      <a:lnTo>
                        <a:pt x="66" y="108"/>
                      </a:lnTo>
                      <a:lnTo>
                        <a:pt x="51" y="114"/>
                      </a:lnTo>
                      <a:lnTo>
                        <a:pt x="23" y="111"/>
                      </a:lnTo>
                      <a:lnTo>
                        <a:pt x="6" y="98"/>
                      </a:lnTo>
                      <a:lnTo>
                        <a:pt x="0" y="82"/>
                      </a:lnTo>
                      <a:lnTo>
                        <a:pt x="0" y="63"/>
                      </a:lnTo>
                      <a:lnTo>
                        <a:pt x="44" y="63"/>
                      </a:lnTo>
                      <a:lnTo>
                        <a:pt x="61" y="29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7160329F-5F14-734D-AD87-48EF1829E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6" y="3705"/>
                  <a:ext cx="58" cy="57"/>
                </a:xfrm>
                <a:custGeom>
                  <a:avLst/>
                  <a:gdLst>
                    <a:gd name="T0" fmla="*/ 5 w 115"/>
                    <a:gd name="T1" fmla="*/ 8 h 114"/>
                    <a:gd name="T2" fmla="*/ 13 w 115"/>
                    <a:gd name="T3" fmla="*/ 4 h 114"/>
                    <a:gd name="T4" fmla="*/ 21 w 115"/>
                    <a:gd name="T5" fmla="*/ 2 h 114"/>
                    <a:gd name="T6" fmla="*/ 30 w 115"/>
                    <a:gd name="T7" fmla="*/ 0 h 114"/>
                    <a:gd name="T8" fmla="*/ 49 w 115"/>
                    <a:gd name="T9" fmla="*/ 2 h 114"/>
                    <a:gd name="T10" fmla="*/ 54 w 115"/>
                    <a:gd name="T11" fmla="*/ 7 h 114"/>
                    <a:gd name="T12" fmla="*/ 58 w 115"/>
                    <a:gd name="T13" fmla="*/ 16 h 114"/>
                    <a:gd name="T14" fmla="*/ 56 w 115"/>
                    <a:gd name="T15" fmla="*/ 27 h 114"/>
                    <a:gd name="T16" fmla="*/ 53 w 115"/>
                    <a:gd name="T17" fmla="*/ 37 h 114"/>
                    <a:gd name="T18" fmla="*/ 48 w 115"/>
                    <a:gd name="T19" fmla="*/ 45 h 114"/>
                    <a:gd name="T20" fmla="*/ 41 w 115"/>
                    <a:gd name="T21" fmla="*/ 51 h 114"/>
                    <a:gd name="T22" fmla="*/ 37 w 115"/>
                    <a:gd name="T23" fmla="*/ 53 h 114"/>
                    <a:gd name="T24" fmla="*/ 34 w 115"/>
                    <a:gd name="T25" fmla="*/ 55 h 114"/>
                    <a:gd name="T26" fmla="*/ 26 w 115"/>
                    <a:gd name="T27" fmla="*/ 57 h 114"/>
                    <a:gd name="T28" fmla="*/ 12 w 115"/>
                    <a:gd name="T29" fmla="*/ 57 h 114"/>
                    <a:gd name="T30" fmla="*/ 3 w 115"/>
                    <a:gd name="T31" fmla="*/ 49 h 114"/>
                    <a:gd name="T32" fmla="*/ 0 w 115"/>
                    <a:gd name="T33" fmla="*/ 42 h 114"/>
                    <a:gd name="T34" fmla="*/ 0 w 115"/>
                    <a:gd name="T35" fmla="*/ 32 h 114"/>
                    <a:gd name="T36" fmla="*/ 22 w 115"/>
                    <a:gd name="T37" fmla="*/ 32 h 114"/>
                    <a:gd name="T38" fmla="*/ 32 w 115"/>
                    <a:gd name="T39" fmla="*/ 15 h 114"/>
                    <a:gd name="T40" fmla="*/ 5 w 115"/>
                    <a:gd name="T41" fmla="*/ 8 h 114"/>
                    <a:gd name="T42" fmla="*/ 5 w 115"/>
                    <a:gd name="T43" fmla="*/ 8 h 11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5" h="114">
                      <a:moveTo>
                        <a:pt x="10" y="15"/>
                      </a:moveTo>
                      <a:lnTo>
                        <a:pt x="26" y="8"/>
                      </a:lnTo>
                      <a:lnTo>
                        <a:pt x="42" y="4"/>
                      </a:lnTo>
                      <a:lnTo>
                        <a:pt x="60" y="0"/>
                      </a:lnTo>
                      <a:lnTo>
                        <a:pt x="97" y="3"/>
                      </a:lnTo>
                      <a:lnTo>
                        <a:pt x="108" y="13"/>
                      </a:lnTo>
                      <a:lnTo>
                        <a:pt x="115" y="32"/>
                      </a:lnTo>
                      <a:lnTo>
                        <a:pt x="112" y="54"/>
                      </a:lnTo>
                      <a:lnTo>
                        <a:pt x="106" y="74"/>
                      </a:lnTo>
                      <a:lnTo>
                        <a:pt x="95" y="89"/>
                      </a:lnTo>
                      <a:lnTo>
                        <a:pt x="82" y="101"/>
                      </a:lnTo>
                      <a:lnTo>
                        <a:pt x="74" y="106"/>
                      </a:lnTo>
                      <a:lnTo>
                        <a:pt x="67" y="110"/>
                      </a:lnTo>
                      <a:lnTo>
                        <a:pt x="52" y="114"/>
                      </a:lnTo>
                      <a:lnTo>
                        <a:pt x="23" y="113"/>
                      </a:lnTo>
                      <a:lnTo>
                        <a:pt x="6" y="98"/>
                      </a:lnTo>
                      <a:lnTo>
                        <a:pt x="0" y="83"/>
                      </a:lnTo>
                      <a:lnTo>
                        <a:pt x="0" y="64"/>
                      </a:lnTo>
                      <a:lnTo>
                        <a:pt x="44" y="64"/>
                      </a:lnTo>
                      <a:lnTo>
                        <a:pt x="63" y="29"/>
                      </a:ln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8" name="Picture 38" descr="bd09213_">
            <a:extLst>
              <a:ext uri="{FF2B5EF4-FFF2-40B4-BE49-F238E27FC236}">
                <a16:creationId xmlns:a16="http://schemas.microsoft.com/office/drawing/2014/main" id="{E28039B7-74AE-DE43-A3A7-A8FE0B2A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49" y="3091547"/>
            <a:ext cx="11223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Freeform 39">
            <a:extLst>
              <a:ext uri="{FF2B5EF4-FFF2-40B4-BE49-F238E27FC236}">
                <a16:creationId xmlns:a16="http://schemas.microsoft.com/office/drawing/2014/main" id="{4AFF6A5D-A118-D24C-B58B-C226CE46BAC8}"/>
              </a:ext>
            </a:extLst>
          </p:cNvPr>
          <p:cNvSpPr>
            <a:spLocks/>
          </p:cNvSpPr>
          <p:nvPr/>
        </p:nvSpPr>
        <p:spPr bwMode="auto">
          <a:xfrm rot="159608">
            <a:off x="2088548" y="2781394"/>
            <a:ext cx="6719308" cy="3383092"/>
          </a:xfrm>
          <a:custGeom>
            <a:avLst/>
            <a:gdLst>
              <a:gd name="T0" fmla="*/ 0 w 3216"/>
              <a:gd name="T1" fmla="*/ 2971800 h 1912"/>
              <a:gd name="T2" fmla="*/ 1371600 w 3216"/>
              <a:gd name="T3" fmla="*/ 2971800 h 1912"/>
              <a:gd name="T4" fmla="*/ 2743200 w 3216"/>
              <a:gd name="T5" fmla="*/ 2590800 h 1912"/>
              <a:gd name="T6" fmla="*/ 4343400 w 3216"/>
              <a:gd name="T7" fmla="*/ 1371600 h 1912"/>
              <a:gd name="T8" fmla="*/ 5105400 w 3216"/>
              <a:gd name="T9" fmla="*/ 0 h 1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6" h="1912">
                <a:moveTo>
                  <a:pt x="0" y="1872"/>
                </a:moveTo>
                <a:cubicBezTo>
                  <a:pt x="288" y="1892"/>
                  <a:pt x="576" y="1912"/>
                  <a:pt x="864" y="1872"/>
                </a:cubicBezTo>
                <a:cubicBezTo>
                  <a:pt x="1152" y="1832"/>
                  <a:pt x="1416" y="1800"/>
                  <a:pt x="1728" y="1632"/>
                </a:cubicBezTo>
                <a:cubicBezTo>
                  <a:pt x="2040" y="1464"/>
                  <a:pt x="2488" y="1136"/>
                  <a:pt x="2736" y="864"/>
                </a:cubicBezTo>
                <a:cubicBezTo>
                  <a:pt x="2984" y="592"/>
                  <a:pt x="3100" y="296"/>
                  <a:pt x="3216" y="0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62EEF092-E76B-6447-BCC7-057C0E156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220" y="6583363"/>
            <a:ext cx="557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x-none" dirty="0"/>
              <a:t>TIME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85CE68B4-5C7A-D44C-8D96-A55E4AC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01" y="2166259"/>
            <a:ext cx="758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x-none" dirty="0"/>
              <a:t>IMPACT</a:t>
            </a: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EAC1C054-4162-254E-A50D-D11148BEB64F}"/>
              </a:ext>
            </a:extLst>
          </p:cNvPr>
          <p:cNvGrpSpPr>
            <a:grpSpLocks/>
          </p:cNvGrpSpPr>
          <p:nvPr/>
        </p:nvGrpSpPr>
        <p:grpSpPr bwMode="auto">
          <a:xfrm>
            <a:off x="7262948" y="3853546"/>
            <a:ext cx="1296988" cy="1828800"/>
            <a:chOff x="4032" y="1968"/>
            <a:chExt cx="817" cy="1152"/>
          </a:xfrm>
        </p:grpSpPr>
        <p:pic>
          <p:nvPicPr>
            <p:cNvPr id="43" name="Picture 43" descr="bd16440_">
              <a:extLst>
                <a:ext uri="{FF2B5EF4-FFF2-40B4-BE49-F238E27FC236}">
                  <a16:creationId xmlns:a16="http://schemas.microsoft.com/office/drawing/2014/main" id="{B68D9DF0-1FE2-3141-91F1-A6AC0736B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968"/>
              <a:ext cx="81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4C49F762-8541-7449-9D6D-70CA71C56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160"/>
              <a:ext cx="61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6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Internet:</a:t>
              </a:r>
            </a:p>
            <a:p>
              <a:pPr eaLnBrk="0" hangingPunct="0">
                <a:defRPr/>
              </a:pPr>
              <a:r>
                <a:rPr lang="en-US" sz="16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Greatest </a:t>
              </a:r>
            </a:p>
            <a:p>
              <a:pPr eaLnBrk="0" hangingPunct="0">
                <a:defRPr/>
              </a:pPr>
              <a:r>
                <a:rPr lang="en-US" sz="16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impact</a:t>
              </a:r>
            </a:p>
          </p:txBody>
        </p:sp>
      </p:grp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A05DE6BE-C35E-4807-B80E-6E4A356B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24DAB3-810D-42D4-8B88-023F10C80ABC}"/>
              </a:ext>
            </a:extLst>
          </p:cNvPr>
          <p:cNvSpPr/>
          <p:nvPr/>
        </p:nvSpPr>
        <p:spPr>
          <a:xfrm>
            <a:off x="479501" y="2447778"/>
            <a:ext cx="11316917" cy="4220308"/>
          </a:xfrm>
          <a:prstGeom prst="rect">
            <a:avLst/>
          </a:prstGeom>
          <a:solidFill>
            <a:srgbClr val="A046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79778-8C55-484A-AD5D-48714D5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E-Learning: Blended mode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F438683-A98C-914C-9D53-496A4EACF9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35" y="2662645"/>
            <a:ext cx="24511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19AA507-7FBD-A947-889E-083F75372F11}"/>
              </a:ext>
            </a:extLst>
          </p:cNvPr>
          <p:cNvSpPr txBox="1">
            <a:spLocks noChangeArrowheads="1"/>
          </p:cNvSpPr>
          <p:nvPr/>
        </p:nvSpPr>
        <p:spPr>
          <a:xfrm>
            <a:off x="1678578" y="5338580"/>
            <a:ext cx="3505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66"/>
                    </a:gs>
                    <a:gs pos="50000">
                      <a:srgbClr val="003399"/>
                    </a:gs>
                    <a:gs pos="100000">
                      <a:srgbClr val="000066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000" dirty="0">
                <a:solidFill>
                  <a:schemeClr val="tx1"/>
                </a:solidFill>
              </a:rPr>
              <a:t>Chalk-and-board has long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000" dirty="0">
                <a:solidFill>
                  <a:schemeClr val="tx1"/>
                </a:solidFill>
              </a:rPr>
              <a:t>ruled the classrooms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dirty="0">
                <a:solidFill>
                  <a:schemeClr val="hlink"/>
                </a:solidFill>
              </a:rPr>
              <a:t>will not be eliminated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dirty="0">
                <a:solidFill>
                  <a:schemeClr val="hlink"/>
                </a:solidFill>
              </a:rPr>
              <a:t>Less emphasis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3816158-5927-1E40-B207-4B1F4ECF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2380"/>
            <a:ext cx="3886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rgbClr val="FFFF00"/>
                </a:solidFill>
              </a:rPr>
              <a:t>	</a:t>
            </a:r>
            <a:r>
              <a:rPr lang="en-US" altLang="x-none" sz="2000" dirty="0">
                <a:latin typeface="+mn-lt"/>
              </a:rPr>
              <a:t>Interactive Digital Conten</a:t>
            </a:r>
            <a:r>
              <a:rPr lang="en-US" altLang="x-none" sz="2400" dirty="0"/>
              <a:t>t</a:t>
            </a:r>
            <a:endParaRPr lang="en-US" altLang="x-none" sz="2400" dirty="0">
              <a:solidFill>
                <a:srgbClr val="FFFF00"/>
              </a:solidFill>
            </a:endParaRPr>
          </a:p>
          <a:p>
            <a:pPr lvl="1">
              <a:buFontTx/>
              <a:buChar char="•"/>
            </a:pPr>
            <a:r>
              <a:rPr lang="en-US" altLang="x-none" sz="1800" dirty="0">
                <a:solidFill>
                  <a:schemeClr val="hlink"/>
                </a:solidFill>
              </a:rPr>
              <a:t>more emphasis</a:t>
            </a:r>
          </a:p>
          <a:p>
            <a:pPr lvl="1">
              <a:buFontTx/>
              <a:buChar char="•"/>
            </a:pPr>
            <a:r>
              <a:rPr lang="en-US" altLang="x-none" sz="1800" dirty="0">
                <a:solidFill>
                  <a:schemeClr val="hlink"/>
                </a:solidFill>
              </a:rPr>
              <a:t>on demand learning</a:t>
            </a:r>
          </a:p>
          <a:p>
            <a:pPr lvl="1">
              <a:buFontTx/>
              <a:buChar char="•"/>
            </a:pPr>
            <a:r>
              <a:rPr lang="en-US" altLang="x-none" sz="1800" dirty="0">
                <a:solidFill>
                  <a:schemeClr val="hlink"/>
                </a:solidFill>
              </a:rPr>
              <a:t>interactive</a:t>
            </a:r>
          </a:p>
        </p:txBody>
      </p:sp>
      <p:pic>
        <p:nvPicPr>
          <p:cNvPr id="19458" name="Picture 2" descr="Home Page - Interactive Digital Content">
            <a:extLst>
              <a:ext uri="{FF2B5EF4-FFF2-40B4-BE49-F238E27FC236}">
                <a16:creationId xmlns:a16="http://schemas.microsoft.com/office/drawing/2014/main" id="{EE52E3A8-A388-6E41-B5DE-3E9DDA16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12" y="2662645"/>
            <a:ext cx="3038212" cy="20144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72BD-BAF8-4501-8FB4-A4688BD0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AA51-AD02-7746-A4FB-A7D9566C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Aids have changed</a:t>
            </a:r>
          </a:p>
        </p:txBody>
      </p:sp>
      <p:pic>
        <p:nvPicPr>
          <p:cNvPr id="20482" name="Picture 2" descr="Wooden Blackboard on White Background - Download Free Vectors ...">
            <a:extLst>
              <a:ext uri="{FF2B5EF4-FFF2-40B4-BE49-F238E27FC236}">
                <a16:creationId xmlns:a16="http://schemas.microsoft.com/office/drawing/2014/main" id="{EEB2E257-128D-6E4A-A146-437CCA81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1" y="4154510"/>
            <a:ext cx="1822221" cy="125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Radical A4 Overhead Projector Office Presentations Teaching Ohp ...">
            <a:extLst>
              <a:ext uri="{FF2B5EF4-FFF2-40B4-BE49-F238E27FC236}">
                <a16:creationId xmlns:a16="http://schemas.microsoft.com/office/drawing/2014/main" id="{593631FE-697F-2241-9779-149E4CFE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28" y="3795046"/>
            <a:ext cx="1358883" cy="16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Combo television unit - Wikipedia">
            <a:extLst>
              <a:ext uri="{FF2B5EF4-FFF2-40B4-BE49-F238E27FC236}">
                <a16:creationId xmlns:a16="http://schemas.microsoft.com/office/drawing/2014/main" id="{7ECCBA98-7A21-214A-BA08-DB172BAE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4063403"/>
            <a:ext cx="1695450" cy="1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Full HD LCD monitor 223V7QDSB/00 | Philips">
            <a:extLst>
              <a:ext uri="{FF2B5EF4-FFF2-40B4-BE49-F238E27FC236}">
                <a16:creationId xmlns:a16="http://schemas.microsoft.com/office/drawing/2014/main" id="{E46029A0-A726-754F-B5D3-43C54A9F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24" y="3986374"/>
            <a:ext cx="1445316" cy="14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SMART Board® Pro 6000 Series - SMART Technologies">
            <a:extLst>
              <a:ext uri="{FF2B5EF4-FFF2-40B4-BE49-F238E27FC236}">
                <a16:creationId xmlns:a16="http://schemas.microsoft.com/office/drawing/2014/main" id="{E9EE80DB-0595-EA4E-ACAF-40F60E0C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27" y="3992170"/>
            <a:ext cx="1699591" cy="14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 descr="New Year, new you? How LinkedIn Learning can help you meet your ...">
            <a:extLst>
              <a:ext uri="{FF2B5EF4-FFF2-40B4-BE49-F238E27FC236}">
                <a16:creationId xmlns:a16="http://schemas.microsoft.com/office/drawing/2014/main" id="{8E9966E2-0F0E-EA47-A8C4-06FCFF9FE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r="13947"/>
          <a:stretch/>
        </p:blipFill>
        <p:spPr bwMode="auto">
          <a:xfrm>
            <a:off x="9607826" y="4031595"/>
            <a:ext cx="2584174" cy="13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9">
            <a:extLst>
              <a:ext uri="{FF2B5EF4-FFF2-40B4-BE49-F238E27FC236}">
                <a16:creationId xmlns:a16="http://schemas.microsoft.com/office/drawing/2014/main" id="{0CA33180-064E-2E46-94BB-4333E052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58" y="4540481"/>
            <a:ext cx="685800" cy="2286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14300 h 21600"/>
              <a:gd name="T4" fmla="*/ 514350 w 21600"/>
              <a:gd name="T5" fmla="*/ 228600 h 21600"/>
              <a:gd name="T6" fmla="*/ 685800 w 21600"/>
              <a:gd name="T7" fmla="*/ 114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696CA438-A685-DF47-B817-2FA20017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670" y="4576925"/>
            <a:ext cx="685800" cy="2286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14300 h 21600"/>
              <a:gd name="T4" fmla="*/ 514350 w 21600"/>
              <a:gd name="T5" fmla="*/ 228600 h 21600"/>
              <a:gd name="T6" fmla="*/ 685800 w 21600"/>
              <a:gd name="T7" fmla="*/ 114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0807BCB3-68C3-7C48-A752-D1DDB210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017" y="4580238"/>
            <a:ext cx="685800" cy="2286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14300 h 21600"/>
              <a:gd name="T4" fmla="*/ 514350 w 21600"/>
              <a:gd name="T5" fmla="*/ 228600 h 21600"/>
              <a:gd name="T6" fmla="*/ 685800 w 21600"/>
              <a:gd name="T7" fmla="*/ 114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3C375BD3-4F07-2C41-B99D-25D04A59D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70" y="4510664"/>
            <a:ext cx="685800" cy="2286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14300 h 21600"/>
              <a:gd name="T4" fmla="*/ 514350 w 21600"/>
              <a:gd name="T5" fmla="*/ 228600 h 21600"/>
              <a:gd name="T6" fmla="*/ 685800 w 21600"/>
              <a:gd name="T7" fmla="*/ 114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7C4428DF-26D0-EA4C-8585-F63972B2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18" y="4520603"/>
            <a:ext cx="685800" cy="2286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114300 h 21600"/>
              <a:gd name="T4" fmla="*/ 514350 w 21600"/>
              <a:gd name="T5" fmla="*/ 228600 h 21600"/>
              <a:gd name="T6" fmla="*/ 685800 w 21600"/>
              <a:gd name="T7" fmla="*/ 114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3">
            <a:extLst>
              <a:ext uri="{FF2B5EF4-FFF2-40B4-BE49-F238E27FC236}">
                <a16:creationId xmlns:a16="http://schemas.microsoft.com/office/drawing/2014/main" id="{66E60859-3872-CE40-8AD0-4F80BC4A9A87}"/>
              </a:ext>
            </a:extLst>
          </p:cNvPr>
          <p:cNvGrpSpPr>
            <a:grpSpLocks/>
          </p:cNvGrpSpPr>
          <p:nvPr/>
        </p:nvGrpSpPr>
        <p:grpSpPr bwMode="auto">
          <a:xfrm>
            <a:off x="2423160" y="2551611"/>
            <a:ext cx="6705600" cy="1132114"/>
            <a:chOff x="624" y="1824"/>
            <a:chExt cx="4224" cy="864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22BF7FAA-1FF9-5043-B130-45B3894D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24"/>
              <a:ext cx="1536" cy="864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INDUSTRIAL  AGE</a:t>
              </a:r>
            </a:p>
            <a:p>
              <a:pPr algn="ctr" eaLnBrk="0" hangingPunct="0"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LEARNING  MODEL</a:t>
              </a: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405F4EEB-5D43-D94E-AC5C-B776CA71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1536" cy="864"/>
            </a:xfrm>
            <a:prstGeom prst="rect">
              <a:avLst/>
            </a:prstGeom>
            <a:solidFill>
              <a:srgbClr val="FF0066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6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DIGITAL  AGE</a:t>
              </a:r>
            </a:p>
            <a:p>
              <a:pPr algn="ctr" eaLnBrk="0" hangingPunct="0"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LEARNING  MODEL</a:t>
              </a:r>
            </a:p>
          </p:txBody>
        </p:sp>
        <p:sp>
          <p:nvSpPr>
            <p:cNvPr id="23" name="AutoShape 6">
              <a:extLst>
                <a:ext uri="{FF2B5EF4-FFF2-40B4-BE49-F238E27FC236}">
                  <a16:creationId xmlns:a16="http://schemas.microsoft.com/office/drawing/2014/main" id="{089339A9-7AD5-C040-BF63-6FB89E38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816" cy="144"/>
            </a:xfrm>
            <a:custGeom>
              <a:avLst/>
              <a:gdLst>
                <a:gd name="T0" fmla="*/ 612 w 21600"/>
                <a:gd name="T1" fmla="*/ 0 h 21600"/>
                <a:gd name="T2" fmla="*/ 0 w 21600"/>
                <a:gd name="T3" fmla="*/ 72 h 21600"/>
                <a:gd name="T4" fmla="*/ 612 w 21600"/>
                <a:gd name="T5" fmla="*/ 144 h 21600"/>
                <a:gd name="T6" fmla="*/ 816 w 21600"/>
                <a:gd name="T7" fmla="*/ 7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2BD58-4142-479F-A713-69128B33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0615" y="2011680"/>
            <a:ext cx="3161016" cy="2056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2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National ICT Agenda to adopt and/or im</a:t>
            </a:r>
            <a:r>
              <a:rPr lang="en-US" sz="2800" dirty="0"/>
              <a:t>prove e-learning</a:t>
            </a:r>
            <a:endParaRPr lang="en-US" sz="2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2312" name="Picture 24" descr="ICT Agenda - induced.info">
            <a:extLst>
              <a:ext uri="{FF2B5EF4-FFF2-40B4-BE49-F238E27FC236}">
                <a16:creationId xmlns:a16="http://schemas.microsoft.com/office/drawing/2014/main" id="{5D46DA33-1E82-3244-9E25-7147CFBBC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5"/>
          <a:stretch/>
        </p:blipFill>
        <p:spPr bwMode="auto">
          <a:xfrm>
            <a:off x="-10924" y="943332"/>
            <a:ext cx="7925075" cy="48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397CB-3C1E-468F-8959-088AD8D1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D5790-D9C9-7C46-8AE1-01871262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75" y="2508068"/>
            <a:ext cx="3161016" cy="129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ICT Education Vision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089A51D-2765-CE40-AB42-A21760F3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5" y="1114620"/>
            <a:ext cx="6873583" cy="52259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D8600-B209-4E8B-8B6D-6FCAB8E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89F13-9F80-DC43-ADEE-59C3029D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7"/>
            <a:ext cx="3161016" cy="2442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Building e-Learning Culture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25" name="AutoShape 4">
            <a:extLst>
              <a:ext uri="{FF2B5EF4-FFF2-40B4-BE49-F238E27FC236}">
                <a16:creationId xmlns:a16="http://schemas.microsoft.com/office/drawing/2014/main" id="{2188BEFC-CF06-FA44-B842-EFE8E7D3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00" y="2667001"/>
            <a:ext cx="2089117" cy="13768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en-US" sz="1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Learner: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Self-directed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Self-motivated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Self-regulating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Lifelong learning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DF2E61E6-683B-804C-AC1A-36386D6B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806" y="1918010"/>
            <a:ext cx="2658542" cy="1205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en-US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Teacher: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 knowledge &amp; skills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Understand learning and its need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Facilitate learning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learning opportunities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89FAF35B-72B9-0442-8447-7DAD4A17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297" y="4180111"/>
            <a:ext cx="3370222" cy="1205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en-US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Administrator: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Learning environment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Provide ICT infrastructure</a:t>
            </a:r>
          </a:p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Resources for lifelong learning</a:t>
            </a: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F38C584F-C8C2-C94D-B137-770D5EBC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018" y="3051631"/>
            <a:ext cx="1377399" cy="892704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Building an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E-learning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Culture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97976318-A87F-524D-9875-13D187620A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87194" y="3430453"/>
            <a:ext cx="448956" cy="204915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ar-SA" altLang="x-none">
              <a:solidFill>
                <a:srgbClr val="FF9933"/>
              </a:solidFill>
            </a:endParaRP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3F5D157C-0EDC-D54B-A7A9-8BC10A549E27}"/>
              </a:ext>
            </a:extLst>
          </p:cNvPr>
          <p:cNvSpPr>
            <a:spLocks noChangeArrowheads="1"/>
          </p:cNvSpPr>
          <p:nvPr/>
        </p:nvSpPr>
        <p:spPr bwMode="auto">
          <a:xfrm rot="-1882380">
            <a:off x="4227402" y="3086002"/>
            <a:ext cx="448956" cy="204915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ar-SA" altLang="x-none">
              <a:solidFill>
                <a:srgbClr val="FF9933"/>
              </a:solidFill>
            </a:endParaRPr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A4ED15C8-2FDF-7F49-82D0-595DCD41E72B}"/>
              </a:ext>
            </a:extLst>
          </p:cNvPr>
          <p:cNvSpPr>
            <a:spLocks noChangeArrowheads="1"/>
          </p:cNvSpPr>
          <p:nvPr/>
        </p:nvSpPr>
        <p:spPr bwMode="auto">
          <a:xfrm rot="13601081" flipH="1">
            <a:off x="4127664" y="3772325"/>
            <a:ext cx="332987" cy="256547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ar-SA" altLang="x-none">
              <a:solidFill>
                <a:srgbClr val="FF993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7775B-C71B-4641-9F78-7B3B3EA9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599B7-785E-B445-8EC1-5961398F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LEARNING OUTCOMES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35E38-E61E-456D-8367-62EE441F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39118C-2D94-0247-BBF9-D1310D8027E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669543-4926-4B57-918E-4B63E2472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3907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20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E-learning tools: E-mail</a:t>
            </a:r>
          </a:p>
        </p:txBody>
      </p:sp>
      <p:pic>
        <p:nvPicPr>
          <p:cNvPr id="37890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r="1885" b="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416629"/>
            <a:ext cx="5211979" cy="3603171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Communicate with students</a:t>
            </a:r>
          </a:p>
          <a:p>
            <a:pPr>
              <a:defRPr/>
            </a:pPr>
            <a:r>
              <a:rPr lang="en-US" dirty="0"/>
              <a:t>Students can submit assignment as attachment, though it is not recommended since Learning Management Systems are recommended and practical</a:t>
            </a:r>
          </a:p>
          <a:p>
            <a:pPr>
              <a:defRPr/>
            </a:pPr>
            <a:r>
              <a:rPr lang="en-US" dirty="0"/>
              <a:t>Create a paperless environment</a:t>
            </a:r>
          </a:p>
          <a:p>
            <a:pPr>
              <a:defRPr/>
            </a:pPr>
            <a:r>
              <a:rPr lang="en-US" dirty="0"/>
              <a:t>Simple but effective</a:t>
            </a:r>
          </a:p>
          <a:p>
            <a:pPr>
              <a:defRPr/>
            </a:pPr>
            <a:r>
              <a:rPr lang="en-US" dirty="0"/>
              <a:t>Efficient and cost effective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BC9EE-C15E-467E-998A-DB6B6ECE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E-learning tools: Chat</a:t>
            </a:r>
          </a:p>
        </p:txBody>
      </p:sp>
      <p:pic>
        <p:nvPicPr>
          <p:cNvPr id="38914" name="Picture 2" descr="mage result for c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473" y="2775951"/>
            <a:ext cx="4173011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Synchronous communication tool</a:t>
            </a:r>
          </a:p>
          <a:p>
            <a:pPr>
              <a:defRPr/>
            </a:pPr>
            <a:r>
              <a:rPr lang="en-US" dirty="0"/>
              <a:t>Communicate with students</a:t>
            </a:r>
          </a:p>
          <a:p>
            <a:pPr>
              <a:defRPr/>
            </a:pPr>
            <a:r>
              <a:rPr lang="en-US" dirty="0"/>
              <a:t>Communicate with staff</a:t>
            </a:r>
          </a:p>
          <a:p>
            <a:pPr>
              <a:defRPr/>
            </a:pPr>
            <a:r>
              <a:rPr lang="en-US" dirty="0"/>
              <a:t>More students can participate</a:t>
            </a:r>
          </a:p>
          <a:p>
            <a:pPr>
              <a:defRPr/>
            </a:pPr>
            <a:r>
              <a:rPr lang="en-US" dirty="0"/>
              <a:t>Collaborative learning</a:t>
            </a:r>
          </a:p>
          <a:p>
            <a:pPr>
              <a:defRPr/>
            </a:pPr>
            <a:r>
              <a:rPr lang="en-US" dirty="0"/>
              <a:t>Classroom rapport cannot be created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E42E0-9737-48CA-95A2-16E0050D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E-learning tools: Online Forum</a:t>
            </a:r>
          </a:p>
        </p:txBody>
      </p:sp>
      <p:pic>
        <p:nvPicPr>
          <p:cNvPr id="39938" name="Picture 2" descr="mage result for online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25" y="2775951"/>
            <a:ext cx="4451205" cy="341630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79" name="Rectangle 1027"/>
          <p:cNvSpPr>
            <a:spLocks noGrp="1" noChangeArrowheads="1"/>
          </p:cNvSpPr>
          <p:nvPr>
            <p:ph idx="1"/>
          </p:nvPr>
        </p:nvSpPr>
        <p:spPr>
          <a:xfrm>
            <a:off x="5978760" y="2915734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Asynchronous discussion forum</a:t>
            </a:r>
          </a:p>
          <a:p>
            <a:pPr>
              <a:defRPr/>
            </a:pPr>
            <a:r>
              <a:rPr lang="en-US" dirty="0"/>
              <a:t>Lecturers can create discussion groups</a:t>
            </a:r>
          </a:p>
          <a:p>
            <a:pPr>
              <a:defRPr/>
            </a:pPr>
            <a:r>
              <a:rPr lang="en-US" dirty="0"/>
              <a:t>Academics could post a question and request students to comment</a:t>
            </a:r>
          </a:p>
          <a:p>
            <a:pPr>
              <a:defRPr/>
            </a:pPr>
            <a:r>
              <a:rPr lang="en-US" dirty="0"/>
              <a:t>Students can post their comments</a:t>
            </a:r>
          </a:p>
          <a:p>
            <a:pPr>
              <a:defRPr/>
            </a:pPr>
            <a:r>
              <a:rPr lang="en-US" dirty="0"/>
              <a:t>Can encourage community participation</a:t>
            </a:r>
          </a:p>
          <a:p>
            <a:pPr>
              <a:defRPr/>
            </a:pPr>
            <a:r>
              <a:rPr lang="en-US" dirty="0"/>
              <a:t>Collaborative learning can be fostered</a:t>
            </a:r>
          </a:p>
          <a:p>
            <a:pPr>
              <a:defRPr/>
            </a:pPr>
            <a:r>
              <a:rPr lang="en-US" dirty="0"/>
              <a:t>Feedback from diverse culture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6E492-9742-42E6-89F2-C3A3560A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E-learning Tools: Web</a:t>
            </a:r>
          </a:p>
        </p:txBody>
      </p:sp>
      <p:pic>
        <p:nvPicPr>
          <p:cNvPr id="40962" name="Picture 2" descr="mage result for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 r="731" b="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Wide range of materials available</a:t>
            </a:r>
          </a:p>
          <a:p>
            <a:pPr>
              <a:defRPr/>
            </a:pPr>
            <a:r>
              <a:rPr lang="en-US" dirty="0"/>
              <a:t>Teacher train students to narrow down</a:t>
            </a:r>
          </a:p>
          <a:p>
            <a:pPr>
              <a:defRPr/>
            </a:pPr>
            <a:r>
              <a:rPr lang="en-US" dirty="0"/>
              <a:t>It is a resource </a:t>
            </a:r>
            <a:r>
              <a:rPr lang="en-US" dirty="0" err="1"/>
              <a:t>centre</a:t>
            </a:r>
            <a:endParaRPr lang="en-US" dirty="0"/>
          </a:p>
          <a:p>
            <a:pPr>
              <a:defRPr/>
            </a:pPr>
            <a:r>
              <a:rPr lang="en-US" dirty="0"/>
              <a:t>Sharing of resources</a:t>
            </a:r>
          </a:p>
          <a:p>
            <a:pPr>
              <a:defRPr/>
            </a:pPr>
            <a:r>
              <a:rPr lang="en-US" dirty="0"/>
              <a:t>Supported by images, audio, simulation and multimedia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AB03B-E7BE-40DD-B5E1-C9E5883D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E-learning tools: Video Conference</a:t>
            </a:r>
          </a:p>
        </p:txBody>
      </p:sp>
      <p:pic>
        <p:nvPicPr>
          <p:cNvPr id="41986" name="Picture 2" descr="mage result for video conferenc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" b="4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Can conduct a live lecture</a:t>
            </a:r>
          </a:p>
          <a:p>
            <a:pPr>
              <a:defRPr/>
            </a:pPr>
            <a:r>
              <a:rPr lang="en-US" dirty="0"/>
              <a:t>Communication with students</a:t>
            </a:r>
          </a:p>
          <a:p>
            <a:pPr>
              <a:defRPr/>
            </a:pPr>
            <a:r>
              <a:rPr lang="en-US" dirty="0"/>
              <a:t>Support by audio, chat and whiteboard</a:t>
            </a:r>
          </a:p>
          <a:p>
            <a:pPr>
              <a:defRPr/>
            </a:pPr>
            <a:r>
              <a:rPr lang="en-US" dirty="0"/>
              <a:t>Support sharing of applications</a:t>
            </a:r>
          </a:p>
          <a:p>
            <a:pPr>
              <a:defRPr/>
            </a:pPr>
            <a:r>
              <a:rPr lang="en-US" dirty="0"/>
              <a:t>Can be recorded and later be used for on demand lectures</a:t>
            </a:r>
          </a:p>
          <a:p>
            <a:pPr>
              <a:defRPr/>
            </a:pPr>
            <a:r>
              <a:rPr lang="en-US" dirty="0"/>
              <a:t>What do you think of Zoom or Teams?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3F8DF-6C96-436E-A417-7C549B5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300"/>
              <a:t>Tools: Learning Management System (LMS)</a:t>
            </a:r>
          </a:p>
        </p:txBody>
      </p:sp>
      <p:pic>
        <p:nvPicPr>
          <p:cNvPr id="43010" name="Picture 2" descr="mage result for learning managemen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7002" y="2775951"/>
            <a:ext cx="3833953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/>
              <a:t>Management of content</a:t>
            </a:r>
          </a:p>
          <a:p>
            <a:pPr>
              <a:defRPr/>
            </a:pPr>
            <a:r>
              <a:rPr lang="en-US" dirty="0"/>
              <a:t>Tracking students</a:t>
            </a:r>
          </a:p>
          <a:p>
            <a:pPr>
              <a:defRPr/>
            </a:pPr>
            <a:r>
              <a:rPr lang="en-US" dirty="0"/>
              <a:t>Administrative features</a:t>
            </a:r>
          </a:p>
          <a:p>
            <a:pPr>
              <a:defRPr/>
            </a:pPr>
            <a:r>
              <a:rPr lang="en-US" dirty="0"/>
              <a:t>Integration with various tools such as chat, forum, e-mail, etc.</a:t>
            </a:r>
          </a:p>
          <a:p>
            <a:pPr>
              <a:defRPr/>
            </a:pPr>
            <a:r>
              <a:rPr lang="en-US" dirty="0"/>
              <a:t>Reporting</a:t>
            </a:r>
          </a:p>
          <a:p>
            <a:pPr>
              <a:defRPr/>
            </a:pPr>
            <a:r>
              <a:rPr lang="en-US" dirty="0"/>
              <a:t>Student Portal (based on Moodle)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E36DB-0EB7-4B06-968B-3E729B89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Conclusion</a:t>
            </a:r>
          </a:p>
        </p:txBody>
      </p:sp>
      <p:pic>
        <p:nvPicPr>
          <p:cNvPr id="46082" name="Picture 2" descr="mage result for starting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467" y="2870243"/>
            <a:ext cx="4345024" cy="287857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ICT and e-learning offers opportunity to raise educational standards in schools 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Large range of ICT tools are available for teaching and learning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Closes the gap of  “Digital Divide”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Involvement of teachers and parents is important, especially in schools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Schools will need funding, access and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1FAE6-4429-4954-A2D4-A7106B8B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E20944-BDE0-2545-AE78-D156D74B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7D2F-3432-AF4B-B4EC-3482BD8B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Duffin, E. (2019). </a:t>
            </a:r>
            <a:r>
              <a:rPr lang="en-GB" sz="1400" i="1" dirty="0"/>
              <a:t>Education levels of active duty U.S. Armed Forces personnel in 2018</a:t>
            </a:r>
            <a:r>
              <a:rPr lang="en-GB" sz="1400" dirty="0"/>
              <a:t>. [online] Statista. Available at: https://</a:t>
            </a:r>
            <a:r>
              <a:rPr lang="en-GB" sz="1400" dirty="0" err="1"/>
              <a:t>www.statista.com</a:t>
            </a:r>
            <a:r>
              <a:rPr lang="en-GB" sz="1400" dirty="0"/>
              <a:t>/statistics/232726/education-levels-of-active-duty-us-</a:t>
            </a:r>
            <a:r>
              <a:rPr lang="en-GB" sz="1400" dirty="0" err="1"/>
              <a:t>defense</a:t>
            </a:r>
            <a:r>
              <a:rPr lang="en-GB" sz="1400" dirty="0"/>
              <a:t>-force-personnel/ [Accessed 11 Aug. 2020].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Duffin, E. (2020). </a:t>
            </a:r>
            <a:r>
              <a:rPr lang="en-GB" sz="1400" i="1" dirty="0"/>
              <a:t>U.S. college </a:t>
            </a:r>
            <a:r>
              <a:rPr lang="en-GB" sz="1400" i="1" dirty="0" err="1"/>
              <a:t>enrollment</a:t>
            </a:r>
            <a:r>
              <a:rPr lang="en-GB" sz="1400" i="1" dirty="0"/>
              <a:t> statistics 1965-2027 | Statista</a:t>
            </a:r>
            <a:r>
              <a:rPr lang="en-GB" sz="1400" dirty="0"/>
              <a:t>. [online] Statista. Available at: https://</a:t>
            </a:r>
            <a:r>
              <a:rPr lang="en-GB" sz="1400" dirty="0" err="1"/>
              <a:t>www.statista.com</a:t>
            </a:r>
            <a:r>
              <a:rPr lang="en-GB" sz="1400" dirty="0"/>
              <a:t>/statistics/183995/us-college-enrollment-and-projections-in-public-and-private-institutions/ [Accessed 11 Aug. 2020].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E.Services</a:t>
            </a:r>
            <a:r>
              <a:rPr lang="en-GB" sz="1400" dirty="0"/>
              <a:t>, W. (2019). </a:t>
            </a:r>
            <a:r>
              <a:rPr lang="en-GB" sz="1400" i="1" dirty="0"/>
              <a:t>List of Universities in Malaysia</a:t>
            </a:r>
            <a:r>
              <a:rPr lang="en-GB" sz="1400" dirty="0"/>
              <a:t>. [online] </a:t>
            </a:r>
            <a:r>
              <a:rPr lang="en-GB" sz="1400" dirty="0" err="1"/>
              <a:t>StudyMalaysia.com</a:t>
            </a:r>
            <a:r>
              <a:rPr lang="en-GB" sz="1400" dirty="0"/>
              <a:t>. Available at: https://</a:t>
            </a:r>
            <a:r>
              <a:rPr lang="en-GB" sz="1400" dirty="0" err="1"/>
              <a:t>www.studymalaysia.com</a:t>
            </a:r>
            <a:r>
              <a:rPr lang="en-GB" sz="1400" dirty="0"/>
              <a:t>/education/top-stories/list-of-universities-in-</a:t>
            </a:r>
            <a:r>
              <a:rPr lang="en-GB" sz="1400" dirty="0" err="1"/>
              <a:t>malaysia</a:t>
            </a:r>
            <a:r>
              <a:rPr lang="en-GB" sz="1400" dirty="0"/>
              <a:t> [Accessed 11 Aug. 2020].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Hirshmann</a:t>
            </a:r>
            <a:r>
              <a:rPr lang="en-GB" sz="1400" dirty="0"/>
              <a:t>, R. (2012). </a:t>
            </a:r>
            <a:r>
              <a:rPr lang="en-GB" sz="1400" i="1" dirty="0"/>
              <a:t>Malaysia: students in public higher education institutions by gender | Statista</a:t>
            </a:r>
            <a:r>
              <a:rPr lang="en-GB" sz="1400" dirty="0"/>
              <a:t>. [online] Statista. Available at: https://</a:t>
            </a:r>
            <a:r>
              <a:rPr lang="en-GB" sz="1400" dirty="0" err="1"/>
              <a:t>www.statista.com</a:t>
            </a:r>
            <a:r>
              <a:rPr lang="en-GB" sz="1400" dirty="0"/>
              <a:t>/statistics/794845/students-in-public-higher-education-institutions-by-gender-malaysia/.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Luskin, B. (2010). </a:t>
            </a:r>
            <a:r>
              <a:rPr lang="en-GB" sz="1400" i="1" dirty="0"/>
              <a:t>Think “Exciting” E-Learning and the Big “E”</a:t>
            </a:r>
            <a:r>
              <a:rPr lang="en-GB" sz="1400" dirty="0"/>
              <a:t>. [online] Educause review. Available at: https://</a:t>
            </a:r>
            <a:r>
              <a:rPr lang="en-GB" sz="1400" dirty="0" err="1"/>
              <a:t>er.educause.edu</a:t>
            </a:r>
            <a:r>
              <a:rPr lang="en-GB" sz="1400" dirty="0"/>
              <a:t>/articles/2010/3/think-exciting-</a:t>
            </a:r>
            <a:r>
              <a:rPr lang="en-GB" sz="1400" dirty="0" err="1"/>
              <a:t>elearning</a:t>
            </a:r>
            <a:r>
              <a:rPr lang="en-GB" sz="1400" dirty="0"/>
              <a:t>-and-the-big-e [Accessed 12 Apr. 2019].‌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85AE-6DB1-4E9F-9982-AF308B0C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>
                <a:solidFill>
                  <a:srgbClr val="EBEBEB"/>
                </a:solidFill>
              </a:rPr>
              <a:t>What is E-learning?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EA04D-EDCF-4DF1-A5A7-282C8DD9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3062" name="TextBox 1">
            <a:extLst>
              <a:ext uri="{FF2B5EF4-FFF2-40B4-BE49-F238E27FC236}">
                <a16:creationId xmlns:a16="http://schemas.microsoft.com/office/drawing/2014/main" id="{5F324111-5E78-40C3-8C29-1A4F8B787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782550"/>
              </p:ext>
            </p:extLst>
          </p:nvPr>
        </p:nvGraphicFramePr>
        <p:xfrm>
          <a:off x="5051503" y="437513"/>
          <a:ext cx="6685604" cy="595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823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4087" y="1130603"/>
            <a:ext cx="3599736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EBEBEB"/>
                </a:solidFill>
              </a:rPr>
              <a:t>Reality of e-learning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91A07-D015-D848-94A7-9844D96BAA89}"/>
              </a:ext>
            </a:extLst>
          </p:cNvPr>
          <p:cNvSpPr txBox="1"/>
          <p:nvPr/>
        </p:nvSpPr>
        <p:spPr>
          <a:xfrm>
            <a:off x="5275479" y="999681"/>
            <a:ext cx="624028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has started reshaping education but the use growing fast since 1990s.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 will never be the same in the future and is already happening due to pandemic, COVID-19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going back, the traditional classroom has to be transformed.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universities/colleges may not survive by the end of this decade, but have to be transformed the way they teach, conduct lectures and assess students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5D5AF-53BA-4BBF-84A4-C21D532B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>
                <a:solidFill>
                  <a:srgbClr val="EBEBEB"/>
                </a:solidFill>
              </a:rPr>
              <a:t>E-learning is becoming big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6F80B-F260-124C-9250-56C822B7B435}"/>
              </a:ext>
            </a:extLst>
          </p:cNvPr>
          <p:cNvSpPr txBox="1"/>
          <p:nvPr/>
        </p:nvSpPr>
        <p:spPr>
          <a:xfrm>
            <a:off x="5290076" y="437513"/>
            <a:ext cx="6442417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 and training forms one of  the largest sectors of the economy in most countries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last decade, overall, the number of corporate universities have grown rapidly, though there is some decline in some parts of USA but growing in Europe and Asia.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Fortune 500 companies have established corporate Universities, for example, Oracle, McDonalds, General Electric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Skilled jobs now represent a significant percentage of all jobs in US, in contrast to very low in 1950.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F7A07-53A5-432D-BA6F-6CD220F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994087" y="1130603"/>
            <a:ext cx="3342442" cy="45967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>
                <a:solidFill>
                  <a:srgbClr val="EBE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 big growth is expected in the education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F54C3-DF22-764C-AAE5-68FD063C86D5}"/>
              </a:ext>
            </a:extLst>
          </p:cNvPr>
          <p:cNvSpPr txBox="1"/>
          <p:nvPr/>
        </p:nvSpPr>
        <p:spPr>
          <a:xfrm>
            <a:off x="5290076" y="437513"/>
            <a:ext cx="6138335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Student population in US colleges has increased dramatically to many millions today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Malaysia, with one university in 1957 to currently over 20 public and 47 private universities and 10 foreign university branches.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E.Services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2019)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x-non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 Army has established an online educational portal for its army personnel for a degree </a:t>
            </a:r>
            <a:r>
              <a:rPr lang="en-US" altLang="x-non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programmes</a:t>
            </a: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future students may never use books and rely solely on computers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x-non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38200" y="5009753"/>
            <a:ext cx="49768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x-none" sz="1600" dirty="0">
              <a:solidFill>
                <a:schemeClr val="bg1"/>
              </a:solidFill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8362950" y="532553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sz="1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2C261-4669-4287-B813-1C58A857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85A32-EEF1-7148-8C77-EB404984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Why E-learning?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A4D1-6E3C-4A31-9E11-B0E37049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39118C-2D94-0247-BBF9-D1310D8027EF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5362" name="Picture 2" descr="eLearning In 2017: The Adventure Is Just Beginning – Part 1 ...">
            <a:extLst>
              <a:ext uri="{FF2B5EF4-FFF2-40B4-BE49-F238E27FC236}">
                <a16:creationId xmlns:a16="http://schemas.microsoft.com/office/drawing/2014/main" id="{8CE22911-8487-3D4E-A6B4-37CDC4EA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467" y="3172570"/>
            <a:ext cx="3031901" cy="22739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D9C0B-1C45-E54E-AD90-9FB133245992}"/>
              </a:ext>
            </a:extLst>
          </p:cNvPr>
          <p:cNvSpPr/>
          <p:nvPr/>
        </p:nvSpPr>
        <p:spPr>
          <a:xfrm>
            <a:off x="4641336" y="2603500"/>
            <a:ext cx="6551597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Global Reach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Spans multiple devices including mobile devices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just-in-time/needs-based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more efficient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costs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for consistent quality and content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either synchronous or asynchronous learning</a:t>
            </a:r>
          </a:p>
        </p:txBody>
      </p:sp>
    </p:spTree>
    <p:extLst>
      <p:ext uri="{BB962C8B-B14F-4D97-AF65-F5344CB8AC3E}">
        <p14:creationId xmlns:p14="http://schemas.microsoft.com/office/powerpoint/2010/main" val="34256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FC976E-8A27-4E72-B034-071A97F68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7603B6C-9001-43A6-A649-2FB87A57AA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A470C3C-4F16-4152-94B7-B277E490E2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1B04907-A3D6-43D2-A085-F545B3C14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39A622-E5CB-4720-9EE2-700E778D5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A0E116-7201-4D9B-ACC0-24FD67280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A4FDC90-6A2C-4E3F-A9CC-05E2BB034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04D7773-6EC3-4F97-8099-A1C13F1066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2515E6AC-722A-4C99-986A-9D9FF0F923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BBCEC9C-87CE-409D-9883-2992FDEE5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1AC3ED4B-528E-4C95-9B5B-8DF0EE3B5D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1043D6-3B63-4398-B86D-7201B1BFAA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37760-CCB7-354E-A096-09C16034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Approaches to online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852464-674C-5F4C-871C-A89DA0E20FFD}"/>
              </a:ext>
            </a:extLst>
          </p:cNvPr>
          <p:cNvSpPr/>
          <p:nvPr/>
        </p:nvSpPr>
        <p:spPr>
          <a:xfrm>
            <a:off x="1154954" y="2312126"/>
            <a:ext cx="5211979" cy="370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Synchronous learning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instruction and collaboration in “real time” via the internet.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typically involves tools, such as: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chat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 and video conferencing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application sharing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whiteboard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"hand raising" 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joint viewing of multimedia presentations and online slide shows              </a:t>
            </a:r>
          </a:p>
        </p:txBody>
      </p:sp>
      <p:pic>
        <p:nvPicPr>
          <p:cNvPr id="16386" name="Picture 2" descr="Covid has forced educational establishment to introduce e-learning ...">
            <a:extLst>
              <a:ext uri="{FF2B5EF4-FFF2-40B4-BE49-F238E27FC236}">
                <a16:creationId xmlns:a16="http://schemas.microsoft.com/office/drawing/2014/main" id="{30DBFA48-8DD1-994B-811B-C4D3B79D4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r="584" b="-1"/>
          <a:stretch/>
        </p:blipFill>
        <p:spPr bwMode="auto"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E378-DEAE-408F-A3EB-3EC515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FC976E-8A27-4E72-B034-071A97F68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7603B6C-9001-43A6-A649-2FB87A57AA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A470C3C-4F16-4152-94B7-B277E490E2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1B04907-A3D6-43D2-A085-F545B3C14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39A622-E5CB-4720-9EE2-700E778D5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A0E116-7201-4D9B-ACC0-24FD67280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A4FDC90-6A2C-4E3F-A9CC-05E2BB034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04D7773-6EC3-4F97-8099-A1C13F1066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2515E6AC-722A-4C99-986A-9D9FF0F923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BBCEC9C-87CE-409D-9883-2992FDEE5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1AC3ED4B-528E-4C95-9B5B-8DF0EE3B5D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1043D6-3B63-4398-B86D-7201B1BFAA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37760-CCB7-354E-A096-09C16034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Approaches to online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0E1F4-EE92-FC44-B542-5F7405ADD071}"/>
              </a:ext>
            </a:extLst>
          </p:cNvPr>
          <p:cNvSpPr/>
          <p:nvPr/>
        </p:nvSpPr>
        <p:spPr>
          <a:xfrm>
            <a:off x="1154954" y="2603500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learning methods use the time-delayed capabilities of the internet. It typically involves tools, such as: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Threaded discussion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Newsgroups and bulletin boards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attachments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courses are still instructor-facilitated but are not conducted in real time, which means that students and teacher can engage in course-related activities at their convenience rather than during specifically coordinated class sessions </a:t>
            </a:r>
          </a:p>
        </p:txBody>
      </p:sp>
      <p:pic>
        <p:nvPicPr>
          <p:cNvPr id="15362" name="Picture 2" descr="15 Exciting Tutoring Tools for Enhanced Virtual Learning – Eduniche">
            <a:extLst>
              <a:ext uri="{FF2B5EF4-FFF2-40B4-BE49-F238E27FC236}">
                <a16:creationId xmlns:a16="http://schemas.microsoft.com/office/drawing/2014/main" id="{8AC10DB0-0008-304D-B189-C41CC8D1C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r="8874"/>
          <a:stretch/>
        </p:blipFill>
        <p:spPr bwMode="auto"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852464-674C-5F4C-871C-A89DA0E20FFD}"/>
              </a:ext>
            </a:extLst>
          </p:cNvPr>
          <p:cNvSpPr/>
          <p:nvPr/>
        </p:nvSpPr>
        <p:spPr>
          <a:xfrm>
            <a:off x="1142943" y="2220686"/>
            <a:ext cx="7877315" cy="4522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latin typeface="+mj-lt"/>
              </a:rPr>
              <a:t>Asynchronous learning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898B0-009F-4A6A-B0D9-F9156382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118C-2D94-0247-BBF9-D1310D8027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1227</Words>
  <Application>Microsoft Office PowerPoint</Application>
  <PresentationFormat>Widescreen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Wingdings</vt:lpstr>
      <vt:lpstr>Wingdings 3</vt:lpstr>
      <vt:lpstr>Ion Boardroom</vt:lpstr>
      <vt:lpstr>E-Learning for Education</vt:lpstr>
      <vt:lpstr>LEARNING OUTCOMES</vt:lpstr>
      <vt:lpstr>What is E-learning?</vt:lpstr>
      <vt:lpstr>Reality of e-learning</vt:lpstr>
      <vt:lpstr>E-learning is becoming big</vt:lpstr>
      <vt:lpstr>PowerPoint Presentation</vt:lpstr>
      <vt:lpstr>Why E-learning?</vt:lpstr>
      <vt:lpstr>Approaches to online learning</vt:lpstr>
      <vt:lpstr>Approaches to online learning</vt:lpstr>
      <vt:lpstr>Classroom vs E-learning</vt:lpstr>
      <vt:lpstr>Advantages of Online Learning</vt:lpstr>
      <vt:lpstr>Disadvantages of Online Learning</vt:lpstr>
      <vt:lpstr>Limitation of Online-Learning</vt:lpstr>
      <vt:lpstr>Evolution of Education technology</vt:lpstr>
      <vt:lpstr>E-Learning: Blended mode</vt:lpstr>
      <vt:lpstr>Teaching Aids have changed</vt:lpstr>
      <vt:lpstr>National ICT Agenda to adopt and/or improve e-learning</vt:lpstr>
      <vt:lpstr>ICT Education Vision</vt:lpstr>
      <vt:lpstr>Building e-Learning Culture</vt:lpstr>
      <vt:lpstr>E-learning tools: E-mail</vt:lpstr>
      <vt:lpstr>E-learning tools: Chat</vt:lpstr>
      <vt:lpstr>E-learning tools: Online Forum</vt:lpstr>
      <vt:lpstr>E-learning Tools: Web</vt:lpstr>
      <vt:lpstr>E-learning tools: Video Conference</vt:lpstr>
      <vt:lpstr>Tools: Learning Management System (LMS)</vt:lpstr>
      <vt:lpstr>Conclusion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for Education</dc:title>
  <dc:creator>Chandranna Rayadurg</dc:creator>
  <cp:lastModifiedBy>Ramona Rafaila</cp:lastModifiedBy>
  <cp:revision>11</cp:revision>
  <dcterms:created xsi:type="dcterms:W3CDTF">2020-08-12T12:10:05Z</dcterms:created>
  <dcterms:modified xsi:type="dcterms:W3CDTF">2022-03-21T17:58:09Z</dcterms:modified>
</cp:coreProperties>
</file>