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notesMasterIdLst>
    <p:notesMasterId r:id="rId22"/>
  </p:notesMasterIdLst>
  <p:sldIdLst>
    <p:sldId id="256" r:id="rId2"/>
    <p:sldId id="263" r:id="rId3"/>
    <p:sldId id="288" r:id="rId4"/>
    <p:sldId id="257" r:id="rId5"/>
    <p:sldId id="267" r:id="rId6"/>
    <p:sldId id="259" r:id="rId7"/>
    <p:sldId id="289" r:id="rId8"/>
    <p:sldId id="260" r:id="rId9"/>
    <p:sldId id="261" r:id="rId10"/>
    <p:sldId id="290" r:id="rId11"/>
    <p:sldId id="266" r:id="rId12"/>
    <p:sldId id="269" r:id="rId13"/>
    <p:sldId id="271" r:id="rId14"/>
    <p:sldId id="272" r:id="rId15"/>
    <p:sldId id="273" r:id="rId16"/>
    <p:sldId id="274" r:id="rId17"/>
    <p:sldId id="280" r:id="rId18"/>
    <p:sldId id="285" r:id="rId19"/>
    <p:sldId id="291" r:id="rId20"/>
    <p:sldId id="28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55" d="100"/>
          <a:sy n="55" d="100"/>
        </p:scale>
        <p:origin x="9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4CE5E47-F7CB-4DDA-865B-AE323EBFECB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BB152FC-BC91-44E1-B3EF-2393AD330D86}">
      <dgm:prSet/>
      <dgm:spPr/>
      <dgm:t>
        <a:bodyPr/>
        <a:lstStyle/>
        <a:p>
          <a:pPr>
            <a:defRPr cap="all"/>
          </a:pPr>
          <a:r>
            <a:rPr lang="en-US" b="1"/>
            <a:t>The End</a:t>
          </a:r>
          <a:endParaRPr lang="en-US"/>
        </a:p>
      </dgm:t>
    </dgm:pt>
    <dgm:pt modelId="{5B86A0CD-8277-4F5B-975C-3F527197A93E}" type="parTrans" cxnId="{400D925C-053A-4C97-8684-4916AA11C369}">
      <dgm:prSet/>
      <dgm:spPr/>
      <dgm:t>
        <a:bodyPr/>
        <a:lstStyle/>
        <a:p>
          <a:endParaRPr lang="en-US"/>
        </a:p>
      </dgm:t>
    </dgm:pt>
    <dgm:pt modelId="{C89E6526-E0B3-4B7B-AC01-70AE64888BC8}" type="sibTrans" cxnId="{400D925C-053A-4C97-8684-4916AA11C369}">
      <dgm:prSet/>
      <dgm:spPr/>
      <dgm:t>
        <a:bodyPr/>
        <a:lstStyle/>
        <a:p>
          <a:endParaRPr lang="en-US"/>
        </a:p>
      </dgm:t>
    </dgm:pt>
    <dgm:pt modelId="{FA043EBE-A25C-43F8-980E-BB3F7135293A}">
      <dgm:prSet/>
      <dgm:spPr/>
      <dgm:t>
        <a:bodyPr/>
        <a:lstStyle/>
        <a:p>
          <a:pPr>
            <a:defRPr cap="all"/>
          </a:pPr>
          <a:r>
            <a:rPr lang="en-US" b="1"/>
            <a:t>Thank You</a:t>
          </a:r>
          <a:endParaRPr lang="en-US"/>
        </a:p>
      </dgm:t>
    </dgm:pt>
    <dgm:pt modelId="{81236A8C-F44D-4FDF-9CA2-FFC1A63768BF}" type="parTrans" cxnId="{DF16F8B1-A4E7-4A52-9782-26AD5EDCE7FD}">
      <dgm:prSet/>
      <dgm:spPr/>
      <dgm:t>
        <a:bodyPr/>
        <a:lstStyle/>
        <a:p>
          <a:endParaRPr lang="en-US"/>
        </a:p>
      </dgm:t>
    </dgm:pt>
    <dgm:pt modelId="{8C7C0573-FEDA-4A4E-B86F-306FB8D90640}" type="sibTrans" cxnId="{DF16F8B1-A4E7-4A52-9782-26AD5EDCE7FD}">
      <dgm:prSet/>
      <dgm:spPr/>
      <dgm:t>
        <a:bodyPr/>
        <a:lstStyle/>
        <a:p>
          <a:endParaRPr lang="en-US"/>
        </a:p>
      </dgm:t>
    </dgm:pt>
    <dgm:pt modelId="{E144BB2B-7285-4B2E-B866-9EC561D88BF0}" type="pres">
      <dgm:prSet presAssocID="{14CE5E47-F7CB-4DDA-865B-AE323EBFECB8}" presName="root" presStyleCnt="0">
        <dgm:presLayoutVars>
          <dgm:dir/>
          <dgm:resizeHandles val="exact"/>
        </dgm:presLayoutVars>
      </dgm:prSet>
      <dgm:spPr/>
    </dgm:pt>
    <dgm:pt modelId="{7B92ECCE-08C1-4BCF-A064-5A933C818824}" type="pres">
      <dgm:prSet presAssocID="{CBB152FC-BC91-44E1-B3EF-2393AD330D86}" presName="compNode" presStyleCnt="0"/>
      <dgm:spPr/>
    </dgm:pt>
    <dgm:pt modelId="{5FD55B27-2192-43F5-AB85-9D0AD6645C18}" type="pres">
      <dgm:prSet presAssocID="{CBB152FC-BC91-44E1-B3EF-2393AD330D86}" presName="iconBgRect" presStyleLbl="bgShp" presStyleIdx="0" presStyleCnt="2"/>
      <dgm:spPr/>
    </dgm:pt>
    <dgm:pt modelId="{A2E986D4-75CC-4B00-A59C-A2B665D2EC99}" type="pres">
      <dgm:prSet presAssocID="{CBB152FC-BC91-44E1-B3EF-2393AD330D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A1EFDD9-36E1-480E-98B5-36A3115EBBE6}" type="pres">
      <dgm:prSet presAssocID="{CBB152FC-BC91-44E1-B3EF-2393AD330D86}" presName="spaceRect" presStyleCnt="0"/>
      <dgm:spPr/>
    </dgm:pt>
    <dgm:pt modelId="{0189820F-BC27-4263-BA0F-0404FAAF6D39}" type="pres">
      <dgm:prSet presAssocID="{CBB152FC-BC91-44E1-B3EF-2393AD330D86}" presName="textRect" presStyleLbl="revTx" presStyleIdx="0" presStyleCnt="2">
        <dgm:presLayoutVars>
          <dgm:chMax val="1"/>
          <dgm:chPref val="1"/>
        </dgm:presLayoutVars>
      </dgm:prSet>
      <dgm:spPr/>
    </dgm:pt>
    <dgm:pt modelId="{900F89C9-BCCF-4CF0-A240-6E392FD2D007}" type="pres">
      <dgm:prSet presAssocID="{C89E6526-E0B3-4B7B-AC01-70AE64888BC8}" presName="sibTrans" presStyleCnt="0"/>
      <dgm:spPr/>
    </dgm:pt>
    <dgm:pt modelId="{499C507B-F0CD-446A-AC64-0E9BA86ABF8F}" type="pres">
      <dgm:prSet presAssocID="{FA043EBE-A25C-43F8-980E-BB3F7135293A}" presName="compNode" presStyleCnt="0"/>
      <dgm:spPr/>
    </dgm:pt>
    <dgm:pt modelId="{C7FC42C5-4FF0-49DB-952C-61124304CD45}" type="pres">
      <dgm:prSet presAssocID="{FA043EBE-A25C-43F8-980E-BB3F7135293A}" presName="iconBgRect" presStyleLbl="bgShp" presStyleIdx="1" presStyleCnt="2"/>
      <dgm:spPr/>
    </dgm:pt>
    <dgm:pt modelId="{FFE97DFB-19FF-4E9C-802E-3C8F77EDBED4}" type="pres">
      <dgm:prSet presAssocID="{FA043EBE-A25C-43F8-980E-BB3F713529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76E2D5C6-AA8A-4A2D-B41D-9571CC7CD4B0}" type="pres">
      <dgm:prSet presAssocID="{FA043EBE-A25C-43F8-980E-BB3F7135293A}" presName="spaceRect" presStyleCnt="0"/>
      <dgm:spPr/>
    </dgm:pt>
    <dgm:pt modelId="{5B153FCD-6977-4213-9C96-9BE5A963537F}" type="pres">
      <dgm:prSet presAssocID="{FA043EBE-A25C-43F8-980E-BB3F7135293A}" presName="textRect" presStyleLbl="revTx" presStyleIdx="1" presStyleCnt="2">
        <dgm:presLayoutVars>
          <dgm:chMax val="1"/>
          <dgm:chPref val="1"/>
        </dgm:presLayoutVars>
      </dgm:prSet>
      <dgm:spPr/>
    </dgm:pt>
  </dgm:ptLst>
  <dgm:cxnLst>
    <dgm:cxn modelId="{C3A84240-ABDC-4B0D-911E-823C1655DBE1}" type="presOf" srcId="{FA043EBE-A25C-43F8-980E-BB3F7135293A}" destId="{5B153FCD-6977-4213-9C96-9BE5A963537F}" srcOrd="0" destOrd="0" presId="urn:microsoft.com/office/officeart/2018/5/layout/IconCircleLabelList"/>
    <dgm:cxn modelId="{400D925C-053A-4C97-8684-4916AA11C369}" srcId="{14CE5E47-F7CB-4DDA-865B-AE323EBFECB8}" destId="{CBB152FC-BC91-44E1-B3EF-2393AD330D86}" srcOrd="0" destOrd="0" parTransId="{5B86A0CD-8277-4F5B-975C-3F527197A93E}" sibTransId="{C89E6526-E0B3-4B7B-AC01-70AE64888BC8}"/>
    <dgm:cxn modelId="{DF16F8B1-A4E7-4A52-9782-26AD5EDCE7FD}" srcId="{14CE5E47-F7CB-4DDA-865B-AE323EBFECB8}" destId="{FA043EBE-A25C-43F8-980E-BB3F7135293A}" srcOrd="1" destOrd="0" parTransId="{81236A8C-F44D-4FDF-9CA2-FFC1A63768BF}" sibTransId="{8C7C0573-FEDA-4A4E-B86F-306FB8D90640}"/>
    <dgm:cxn modelId="{8D0E41B8-F96C-4B08-86AB-458FDC7DB38B}" type="presOf" srcId="{CBB152FC-BC91-44E1-B3EF-2393AD330D86}" destId="{0189820F-BC27-4263-BA0F-0404FAAF6D39}" srcOrd="0" destOrd="0" presId="urn:microsoft.com/office/officeart/2018/5/layout/IconCircleLabelList"/>
    <dgm:cxn modelId="{9AB187CC-8AE8-472D-860E-CBA8E0C738AA}" type="presOf" srcId="{14CE5E47-F7CB-4DDA-865B-AE323EBFECB8}" destId="{E144BB2B-7285-4B2E-B866-9EC561D88BF0}" srcOrd="0" destOrd="0" presId="urn:microsoft.com/office/officeart/2018/5/layout/IconCircleLabelList"/>
    <dgm:cxn modelId="{D5F6A315-B7E9-46C3-9538-E1A51E73253C}" type="presParOf" srcId="{E144BB2B-7285-4B2E-B866-9EC561D88BF0}" destId="{7B92ECCE-08C1-4BCF-A064-5A933C818824}" srcOrd="0" destOrd="0" presId="urn:microsoft.com/office/officeart/2018/5/layout/IconCircleLabelList"/>
    <dgm:cxn modelId="{922839DD-B37E-41DE-A1BC-BBDAC85EA787}" type="presParOf" srcId="{7B92ECCE-08C1-4BCF-A064-5A933C818824}" destId="{5FD55B27-2192-43F5-AB85-9D0AD6645C18}" srcOrd="0" destOrd="0" presId="urn:microsoft.com/office/officeart/2018/5/layout/IconCircleLabelList"/>
    <dgm:cxn modelId="{EC95B763-C091-4617-B143-5984C8340E32}" type="presParOf" srcId="{7B92ECCE-08C1-4BCF-A064-5A933C818824}" destId="{A2E986D4-75CC-4B00-A59C-A2B665D2EC99}" srcOrd="1" destOrd="0" presId="urn:microsoft.com/office/officeart/2018/5/layout/IconCircleLabelList"/>
    <dgm:cxn modelId="{9882F6E6-02C2-4CA1-B744-4879E0A580CF}" type="presParOf" srcId="{7B92ECCE-08C1-4BCF-A064-5A933C818824}" destId="{2A1EFDD9-36E1-480E-98B5-36A3115EBBE6}" srcOrd="2" destOrd="0" presId="urn:microsoft.com/office/officeart/2018/5/layout/IconCircleLabelList"/>
    <dgm:cxn modelId="{A85FDB57-FCCE-4DFA-B5B0-FAAD02D9CA57}" type="presParOf" srcId="{7B92ECCE-08C1-4BCF-A064-5A933C818824}" destId="{0189820F-BC27-4263-BA0F-0404FAAF6D39}" srcOrd="3" destOrd="0" presId="urn:microsoft.com/office/officeart/2018/5/layout/IconCircleLabelList"/>
    <dgm:cxn modelId="{BDD7A766-94EB-4113-9B6C-2B9C56A35912}" type="presParOf" srcId="{E144BB2B-7285-4B2E-B866-9EC561D88BF0}" destId="{900F89C9-BCCF-4CF0-A240-6E392FD2D007}" srcOrd="1" destOrd="0" presId="urn:microsoft.com/office/officeart/2018/5/layout/IconCircleLabelList"/>
    <dgm:cxn modelId="{BAA9FA5C-1CCE-4B55-8C7C-B862264C5D24}" type="presParOf" srcId="{E144BB2B-7285-4B2E-B866-9EC561D88BF0}" destId="{499C507B-F0CD-446A-AC64-0E9BA86ABF8F}" srcOrd="2" destOrd="0" presId="urn:microsoft.com/office/officeart/2018/5/layout/IconCircleLabelList"/>
    <dgm:cxn modelId="{4322EAA2-2D4D-4A82-A2D5-982DCD90B284}" type="presParOf" srcId="{499C507B-F0CD-446A-AC64-0E9BA86ABF8F}" destId="{C7FC42C5-4FF0-49DB-952C-61124304CD45}" srcOrd="0" destOrd="0" presId="urn:microsoft.com/office/officeart/2018/5/layout/IconCircleLabelList"/>
    <dgm:cxn modelId="{78AFEE23-5238-48E5-AD0A-BE5AB70DC542}" type="presParOf" srcId="{499C507B-F0CD-446A-AC64-0E9BA86ABF8F}" destId="{FFE97DFB-19FF-4E9C-802E-3C8F77EDBED4}" srcOrd="1" destOrd="0" presId="urn:microsoft.com/office/officeart/2018/5/layout/IconCircleLabelList"/>
    <dgm:cxn modelId="{1B51F2FE-668F-4853-A7F6-3934215BA7E0}" type="presParOf" srcId="{499C507B-F0CD-446A-AC64-0E9BA86ABF8F}" destId="{76E2D5C6-AA8A-4A2D-B41D-9571CC7CD4B0}" srcOrd="2" destOrd="0" presId="urn:microsoft.com/office/officeart/2018/5/layout/IconCircleLabelList"/>
    <dgm:cxn modelId="{090BC8C1-747A-4844-8AD5-7FC899994D24}" type="presParOf" srcId="{499C507B-F0CD-446A-AC64-0E9BA86ABF8F}" destId="{5B153FCD-6977-4213-9C96-9BE5A963537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55B27-2192-43F5-AB85-9D0AD6645C18}">
      <dsp:nvSpPr>
        <dsp:cNvPr id="0" name=""/>
        <dsp:cNvSpPr/>
      </dsp:nvSpPr>
      <dsp:spPr>
        <a:xfrm>
          <a:off x="1647131" y="21136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986D4-75CC-4B00-A59C-A2B665D2EC99}">
      <dsp:nvSpPr>
        <dsp:cNvPr id="0" name=""/>
        <dsp:cNvSpPr/>
      </dsp:nvSpPr>
      <dsp:spPr>
        <a:xfrm>
          <a:off x="2115131" y="67936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89820F-BC27-4263-BA0F-0404FAAF6D39}">
      <dsp:nvSpPr>
        <dsp:cNvPr id="0" name=""/>
        <dsp:cNvSpPr/>
      </dsp:nvSpPr>
      <dsp:spPr>
        <a:xfrm>
          <a:off x="945131" y="30913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b="1" kern="1200"/>
            <a:t>The End</a:t>
          </a:r>
          <a:endParaRPr lang="en-US" sz="4400" kern="1200"/>
        </a:p>
      </dsp:txBody>
      <dsp:txXfrm>
        <a:off x="945131" y="3091362"/>
        <a:ext cx="3600000" cy="720000"/>
      </dsp:txXfrm>
    </dsp:sp>
    <dsp:sp modelId="{C7FC42C5-4FF0-49DB-952C-61124304CD45}">
      <dsp:nvSpPr>
        <dsp:cNvPr id="0" name=""/>
        <dsp:cNvSpPr/>
      </dsp:nvSpPr>
      <dsp:spPr>
        <a:xfrm>
          <a:off x="5877131" y="21136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97DFB-19FF-4E9C-802E-3C8F77EDBED4}">
      <dsp:nvSpPr>
        <dsp:cNvPr id="0" name=""/>
        <dsp:cNvSpPr/>
      </dsp:nvSpPr>
      <dsp:spPr>
        <a:xfrm>
          <a:off x="6345131" y="67936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153FCD-6977-4213-9C96-9BE5A963537F}">
      <dsp:nvSpPr>
        <dsp:cNvPr id="0" name=""/>
        <dsp:cNvSpPr/>
      </dsp:nvSpPr>
      <dsp:spPr>
        <a:xfrm>
          <a:off x="5175131" y="30913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b="1" kern="1200"/>
            <a:t>Thank You</a:t>
          </a:r>
          <a:endParaRPr lang="en-US" sz="4400" kern="1200"/>
        </a:p>
      </dsp:txBody>
      <dsp:txXfrm>
        <a:off x="5175131" y="309136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EAF34-6165-45A4-B3F2-7E3C19AD0C94}" type="datetimeFigureOut">
              <a:rPr lang="en-GB" smtClean="0"/>
              <a:t>07/12/2021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E1962-EB97-4020-A220-A209C1E0DA0A}" type="slidenum">
              <a:rPr lang="en-GB" smtClean="0"/>
              <a:t>‹#›</a:t>
            </a:fld>
            <a:endParaRPr lang="en-GB"/>
          </a:p>
        </p:txBody>
      </p:sp>
    </p:spTree>
    <p:extLst>
      <p:ext uri="{BB962C8B-B14F-4D97-AF65-F5344CB8AC3E}">
        <p14:creationId xmlns:p14="http://schemas.microsoft.com/office/powerpoint/2010/main" val="228303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7EEA5BF-2F7E-4E01-9762-1DCD4CFDECDF}" type="datetime1">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58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C003A29-9A86-40FE-BD58-14D8E9E79F2B}" type="datetime1">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422832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73B9796-ECAB-4CC2-B882-B3B7E729918C}" type="datetime1">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15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1FABCB-575F-4E59-982A-E13FCA28B17F}" type="datetime1">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60643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4B0DBD-B35D-4506-AA4E-98C49527155D}" type="datetime1">
              <a:rPr lang="en-GB" smtClean="0"/>
              <a:t>07/12/2021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17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3A6F718-55ED-40D0-8E36-0141A5A507D7}" type="datetime1">
              <a:rPr lang="en-GB" smtClean="0"/>
              <a:t>07/12/2021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32673856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CC315FB-A508-4DDB-8365-4E3B51D97330}" type="datetime1">
              <a:rPr lang="en-GB" smtClean="0"/>
              <a:t>07/12/2021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12838456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E9246A8-D881-42A8-B3B7-000F556D5E87}" type="datetime1">
              <a:rPr lang="en-GB" smtClean="0"/>
              <a:t>07/12/2021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123151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35EC4-1CA6-43FF-8438-B2B70811F426}" type="datetime1">
              <a:rPr lang="en-GB" smtClean="0"/>
              <a:t>07/12/2021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300071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80F9C28-95FE-4C37-AED6-4F5C87BC4AB5}" type="datetime1">
              <a:rPr lang="en-GB" smtClean="0"/>
              <a:t>07/12/2021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41621286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16A944-E123-4D27-916A-ED200E55C24E}" type="datetime1">
              <a:rPr lang="en-GB" smtClean="0"/>
              <a:t>07/12/2021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4FF4F-E005-4854-94FC-495A4AA1489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9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475E4C-831D-4D06-95D1-57F4CC11724A}" type="datetime1">
              <a:rPr lang="en-GB" smtClean="0"/>
              <a:t>07/12/2021</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04FF4F-E005-4854-94FC-495A4AA14898}"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644602"/>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1" y="804333"/>
            <a:ext cx="4158342" cy="5249334"/>
          </a:xfrm>
          <a:prstGeom prst="rect">
            <a:avLst/>
          </a:prstGeom>
        </p:spPr>
        <p:txBody>
          <a:bodyPr vert="horz" lIns="91440" tIns="45720" rIns="91440" bIns="45720" rtlCol="0" anchor="ctr">
            <a:normAutofit/>
            <a:scene3d>
              <a:camera prst="orthographicFront"/>
              <a:lightRig rig="threePt" dir="t"/>
            </a:scene3d>
            <a:sp3d extrusionH="57150">
              <a:bevelT w="38100" h="38100" prst="angle"/>
            </a:sp3d>
          </a:bodyPr>
          <a:lstStyle/>
          <a:p>
            <a:pPr marL="342900" indent="-342900" algn="r" defTabSz="914400">
              <a:lnSpc>
                <a:spcPct val="80000"/>
              </a:lnSpc>
              <a:spcBef>
                <a:spcPct val="0"/>
              </a:spcBef>
              <a:spcAft>
                <a:spcPts val="1800"/>
              </a:spcAft>
              <a:buClr>
                <a:srgbClr val="FF0000"/>
              </a:buClr>
              <a:buSzPct val="90000"/>
            </a:pPr>
            <a:r>
              <a:rPr lang="en-US" altLang="zh-CN" sz="5000" b="1" cap="all" spc="100" dirty="0">
                <a:solidFill>
                  <a:schemeClr val="tx1">
                    <a:lumMod val="95000"/>
                    <a:lumOff val="5000"/>
                  </a:schemeClr>
                </a:solidFill>
                <a:latin typeface="+mj-lt"/>
                <a:ea typeface="+mj-ea"/>
                <a:cs typeface="+mj-cs"/>
              </a:rPr>
              <a:t>Introduction to</a:t>
            </a:r>
          </a:p>
          <a:p>
            <a:pPr marL="342900" indent="-342900" algn="r" defTabSz="914400">
              <a:lnSpc>
                <a:spcPct val="80000"/>
              </a:lnSpc>
              <a:spcBef>
                <a:spcPct val="0"/>
              </a:spcBef>
              <a:spcAft>
                <a:spcPts val="1800"/>
              </a:spcAft>
              <a:buClr>
                <a:srgbClr val="FF0000"/>
              </a:buClr>
              <a:buSzPct val="90000"/>
            </a:pPr>
            <a:r>
              <a:rPr lang="en-US" altLang="zh-CN" sz="5000" b="1" cap="all" spc="100" dirty="0">
                <a:solidFill>
                  <a:schemeClr val="tx1">
                    <a:lumMod val="95000"/>
                    <a:lumOff val="5000"/>
                  </a:schemeClr>
                </a:solidFill>
                <a:latin typeface="+mj-lt"/>
                <a:ea typeface="+mj-ea"/>
                <a:cs typeface="+mj-cs"/>
              </a:rPr>
              <a:t>Cloud Computing &amp; storage</a:t>
            </a:r>
          </a:p>
        </p:txBody>
      </p:sp>
      <p:cxnSp>
        <p:nvCxnSpPr>
          <p:cNvPr id="14" name="Straight Connector 13">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p:cNvSpPr>
            <a:spLocks noGrp="1" noChangeArrowheads="1"/>
          </p:cNvSpPr>
          <p:nvPr/>
        </p:nvSpPr>
        <p:spPr bwMode="auto">
          <a:xfrm>
            <a:off x="4999330" y="804333"/>
            <a:ext cx="6257721" cy="5249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numCol="1" rtlCol="0" anchor="ctr" anchorCtr="0" compatLnSpc="1">
            <a:prstTxWarp prst="textNoShape">
              <a:avLst/>
            </a:prstTxWarp>
            <a:normAutofit/>
          </a:bodyPr>
          <a:lstStyle>
            <a:lvl1pPr marL="168275" indent="-168275"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chemeClr val="tx1"/>
                </a:solidFill>
                <a:latin typeface="Arial" panose="020B0604020202020204" pitchFamily="34" charset="0"/>
                <a:ea typeface="+mn-ea"/>
                <a:cs typeface="+mn-cs"/>
              </a:defRPr>
            </a:lvl1pPr>
            <a:lvl2pPr marL="407988" indent="-238125" algn="l" rtl="0" eaLnBrk="0" fontAlgn="base" hangingPunct="0">
              <a:lnSpc>
                <a:spcPts val="2400"/>
              </a:lnSpc>
              <a:spcBef>
                <a:spcPct val="0"/>
              </a:spcBef>
              <a:spcAft>
                <a:spcPts val="1200"/>
              </a:spcAft>
              <a:buClr>
                <a:srgbClr val="969696"/>
              </a:buClr>
              <a:buFont typeface="Wingdings" panose="05000000000000000000" pitchFamily="2" charset="2"/>
              <a:buChar char="§"/>
              <a:tabLst>
                <a:tab pos="3946525" algn="l"/>
              </a:tabLst>
              <a:defRPr>
                <a:solidFill>
                  <a:srgbClr val="000000"/>
                </a:solidFill>
                <a:latin typeface="Arial" panose="020B0604020202020204" pitchFamily="34" charset="0"/>
                <a:cs typeface="Arial" charset="0"/>
              </a:defRPr>
            </a:lvl2pPr>
            <a:lvl3pPr marL="574675" indent="-165100" algn="l" rtl="0" eaLnBrk="0" fontAlgn="base" hangingPunct="0">
              <a:lnSpc>
                <a:spcPts val="2000"/>
              </a:lnSpc>
              <a:spcBef>
                <a:spcPct val="0"/>
              </a:spcBef>
              <a:spcAft>
                <a:spcPts val="800"/>
              </a:spcAft>
              <a:buClr>
                <a:srgbClr val="969696"/>
              </a:buClr>
              <a:buFont typeface="Wingdings" panose="05000000000000000000" pitchFamily="2" charset="2"/>
              <a:buChar char=""/>
              <a:tabLst>
                <a:tab pos="3946525" algn="l"/>
              </a:tabLst>
              <a:defRPr sz="1600">
                <a:solidFill>
                  <a:schemeClr val="tx1"/>
                </a:solidFill>
                <a:latin typeface="Arial" panose="020B0604020202020204" pitchFamily="34" charset="0"/>
                <a:cs typeface="Arial" charset="0"/>
              </a:defRPr>
            </a:lvl3pPr>
            <a:lvl4pPr marL="1506538" indent="-168275" algn="l" rtl="0" eaLnBrk="0" fontAlgn="base" hangingPunct="0">
              <a:lnSpc>
                <a:spcPts val="1400"/>
              </a:lnSpc>
              <a:spcBef>
                <a:spcPct val="0"/>
              </a:spcBef>
              <a:spcAft>
                <a:spcPts val="600"/>
              </a:spcAft>
              <a:buClr>
                <a:schemeClr val="tx1"/>
              </a:buClr>
              <a:buChar char="–"/>
              <a:tabLst>
                <a:tab pos="3946525" algn="l"/>
              </a:tabLst>
              <a:defRPr sz="1400">
                <a:solidFill>
                  <a:schemeClr val="tx1"/>
                </a:solidFill>
                <a:latin typeface="Verdana" pitchFamily="34" charset="0"/>
                <a:cs typeface="Arial" charset="0"/>
              </a:defRPr>
            </a:lvl4pPr>
            <a:lvl5pPr marL="18542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5pPr>
            <a:lvl6pPr marL="23114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6pPr>
            <a:lvl7pPr marL="27686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7pPr>
            <a:lvl8pPr marL="32258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8pPr>
            <a:lvl9pPr marL="36830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9pPr>
          </a:lstStyle>
          <a:p>
            <a:pPr marL="342900" indent="-342900" defTabSz="914400" eaLnBrk="1" hangingPunct="1">
              <a:lnSpc>
                <a:spcPct val="90000"/>
              </a:lnSpc>
              <a:spcAft>
                <a:spcPts val="1800"/>
              </a:spcAft>
              <a:buSzPct val="90000"/>
              <a:buFont typeface="Wingdings" panose="05000000000000000000" pitchFamily="2" charset="2"/>
              <a:buNone/>
            </a:pPr>
            <a:endParaRPr lang="en-US" altLang="zh-CN" b="1">
              <a:latin typeface="+mn-lt"/>
            </a:endParaRPr>
          </a:p>
        </p:txBody>
      </p:sp>
      <p:pic>
        <p:nvPicPr>
          <p:cNvPr id="1026" name="Picture 2" descr="Why Cloud Computing Is Ideal for Small Businesses">
            <a:extLst>
              <a:ext uri="{FF2B5EF4-FFF2-40B4-BE49-F238E27FC236}">
                <a16:creationId xmlns:a16="http://schemas.microsoft.com/office/drawing/2014/main" id="{F86F6469-8D8D-4DAF-AC7D-252B2E3BED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0342" y="1172029"/>
            <a:ext cx="7078009" cy="472450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396A59-A9F0-49CC-A1DE-390481DCEAFC}"/>
              </a:ext>
            </a:extLst>
          </p:cNvPr>
          <p:cNvSpPr>
            <a:spLocks noGrp="1"/>
          </p:cNvSpPr>
          <p:nvPr>
            <p:ph type="sldNum" sz="quarter" idx="12"/>
          </p:nvPr>
        </p:nvSpPr>
        <p:spPr/>
        <p:txBody>
          <a:bodyPr/>
          <a:lstStyle/>
          <a:p>
            <a:fld id="{A404FF4F-E005-4854-94FC-495A4AA14898}" type="slidenum">
              <a:rPr lang="en-GB" smtClean="0"/>
              <a:t>1</a:t>
            </a:fld>
            <a:endParaRPr lang="en-GB"/>
          </a:p>
        </p:txBody>
      </p:sp>
    </p:spTree>
    <p:extLst>
      <p:ext uri="{BB962C8B-B14F-4D97-AF65-F5344CB8AC3E}">
        <p14:creationId xmlns:p14="http://schemas.microsoft.com/office/powerpoint/2010/main" val="161945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 name="Straight Connector 6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DB670201-1B52-5144-9429-53FDB98EEA4E}"/>
              </a:ext>
            </a:extLst>
          </p:cNvPr>
          <p:cNvSpPr txBox="1">
            <a:spLocks noChangeArrowheads="1"/>
          </p:cNvSpPr>
          <p:nvPr/>
        </p:nvSpPr>
        <p:spPr>
          <a:xfrm>
            <a:off x="636805" y="640080"/>
            <a:ext cx="3378099" cy="30348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r">
              <a:lnSpc>
                <a:spcPct val="80000"/>
              </a:lnSpc>
              <a:spcAft>
                <a:spcPts val="600"/>
              </a:spcAft>
            </a:pPr>
            <a:br>
              <a:rPr lang="en-US" altLang="zh-CN" sz="2800" b="1" kern="1200" cap="all" spc="200" baseline="0" dirty="0">
                <a:solidFill>
                  <a:schemeClr val="tx1">
                    <a:lumMod val="95000"/>
                    <a:lumOff val="5000"/>
                  </a:schemeClr>
                </a:solidFill>
                <a:latin typeface="+mj-lt"/>
                <a:ea typeface="+mj-ea"/>
                <a:cs typeface="+mj-cs"/>
              </a:rPr>
            </a:br>
            <a:r>
              <a:rPr lang="en-US" altLang="zh-CN" sz="2800" b="1" kern="1200" cap="all" spc="200" baseline="0" dirty="0">
                <a:solidFill>
                  <a:schemeClr val="tx1">
                    <a:lumMod val="95000"/>
                    <a:lumOff val="5000"/>
                  </a:schemeClr>
                </a:solidFill>
                <a:latin typeface="+mj-lt"/>
                <a:ea typeface="+mj-ea"/>
                <a:cs typeface="+mj-cs"/>
              </a:rPr>
              <a:t>Cloud Computing Deployment Models:</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Private</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Community</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Hybrid</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Public</a:t>
            </a:r>
          </a:p>
        </p:txBody>
      </p:sp>
      <p:cxnSp>
        <p:nvCxnSpPr>
          <p:cNvPr id="65" name="Straight Connector 64">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2" name="Picture 2" descr="See the source image">
            <a:extLst>
              <a:ext uri="{FF2B5EF4-FFF2-40B4-BE49-F238E27FC236}">
                <a16:creationId xmlns:a16="http://schemas.microsoft.com/office/drawing/2014/main" id="{FB81F4CC-16F1-3141-A5F4-5E707CCF26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0" r="3907" b="16030"/>
          <a:stretch/>
        </p:blipFill>
        <p:spPr bwMode="auto">
          <a:xfrm>
            <a:off x="4684481" y="1040045"/>
            <a:ext cx="6896936" cy="2715878"/>
          </a:xfrm>
          <a:prstGeom prst="rect">
            <a:avLst/>
          </a:prstGeom>
          <a:noFill/>
          <a:extLst>
            <a:ext uri="{909E8E84-426E-40DD-AFC4-6F175D3DCCD1}">
              <a14:hiddenFill xmlns:a14="http://schemas.microsoft.com/office/drawing/2010/main">
                <a:solidFill>
                  <a:srgbClr val="FFFFFF"/>
                </a:solidFill>
              </a14:hiddenFill>
            </a:ext>
          </a:extLst>
        </p:spPr>
      </p:pic>
      <p:sp>
        <p:nvSpPr>
          <p:cNvPr id="54" name="Cloud">
            <a:extLst>
              <a:ext uri="{FF2B5EF4-FFF2-40B4-BE49-F238E27FC236}">
                <a16:creationId xmlns:a16="http://schemas.microsoft.com/office/drawing/2014/main" id="{A6790798-8581-CD47-A772-C7F6A48AE0A7}"/>
              </a:ext>
            </a:extLst>
          </p:cNvPr>
          <p:cNvSpPr>
            <a:spLocks noChangeAspect="1" noEditPoints="1" noChangeArrowheads="1"/>
          </p:cNvSpPr>
          <p:nvPr/>
        </p:nvSpPr>
        <p:spPr bwMode="auto">
          <a:xfrm>
            <a:off x="4939271" y="1239591"/>
            <a:ext cx="1383876" cy="53492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Private</a:t>
            </a:r>
          </a:p>
        </p:txBody>
      </p:sp>
      <p:sp>
        <p:nvSpPr>
          <p:cNvPr id="55" name="Cloud">
            <a:extLst>
              <a:ext uri="{FF2B5EF4-FFF2-40B4-BE49-F238E27FC236}">
                <a16:creationId xmlns:a16="http://schemas.microsoft.com/office/drawing/2014/main" id="{A7AF4B24-ABBF-C645-8F78-6FF7F0ACDA4A}"/>
              </a:ext>
            </a:extLst>
          </p:cNvPr>
          <p:cNvSpPr>
            <a:spLocks noChangeAspect="1" noEditPoints="1" noChangeArrowheads="1"/>
          </p:cNvSpPr>
          <p:nvPr/>
        </p:nvSpPr>
        <p:spPr bwMode="auto">
          <a:xfrm>
            <a:off x="6459224" y="1227123"/>
            <a:ext cx="1819469" cy="53492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100" dirty="0">
                <a:ea typeface="SimSun" panose="02010600030101010101" pitchFamily="2" charset="-122"/>
                <a:cs typeface="Arial" panose="020B0604020202020204" pitchFamily="34" charset="0"/>
              </a:rPr>
              <a:t>Community</a:t>
            </a:r>
          </a:p>
        </p:txBody>
      </p:sp>
      <p:sp>
        <p:nvSpPr>
          <p:cNvPr id="56" name="Cloud">
            <a:extLst>
              <a:ext uri="{FF2B5EF4-FFF2-40B4-BE49-F238E27FC236}">
                <a16:creationId xmlns:a16="http://schemas.microsoft.com/office/drawing/2014/main" id="{D34F3112-467D-A344-8965-38FB2FC8C078}"/>
              </a:ext>
            </a:extLst>
          </p:cNvPr>
          <p:cNvSpPr>
            <a:spLocks noChangeAspect="1" noEditPoints="1" noChangeArrowheads="1"/>
          </p:cNvSpPr>
          <p:nvPr/>
        </p:nvSpPr>
        <p:spPr bwMode="auto">
          <a:xfrm>
            <a:off x="8333108" y="1246147"/>
            <a:ext cx="1397368" cy="53492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Hybrid</a:t>
            </a:r>
          </a:p>
        </p:txBody>
      </p:sp>
      <p:sp>
        <p:nvSpPr>
          <p:cNvPr id="58" name="Cloud">
            <a:extLst>
              <a:ext uri="{FF2B5EF4-FFF2-40B4-BE49-F238E27FC236}">
                <a16:creationId xmlns:a16="http://schemas.microsoft.com/office/drawing/2014/main" id="{D0049831-72F7-5D4D-A26B-CEA428D0515D}"/>
              </a:ext>
            </a:extLst>
          </p:cNvPr>
          <p:cNvSpPr>
            <a:spLocks noChangeAspect="1" noEditPoints="1" noChangeArrowheads="1"/>
          </p:cNvSpPr>
          <p:nvPr/>
        </p:nvSpPr>
        <p:spPr bwMode="auto">
          <a:xfrm>
            <a:off x="10014244" y="1230244"/>
            <a:ext cx="1266304" cy="53630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Public</a:t>
            </a:r>
          </a:p>
        </p:txBody>
      </p:sp>
      <p:grpSp>
        <p:nvGrpSpPr>
          <p:cNvPr id="60" name="Group 26">
            <a:extLst>
              <a:ext uri="{FF2B5EF4-FFF2-40B4-BE49-F238E27FC236}">
                <a16:creationId xmlns:a16="http://schemas.microsoft.com/office/drawing/2014/main" id="{3D241987-31CD-1845-A9D8-9A42AA692C8D}"/>
              </a:ext>
            </a:extLst>
          </p:cNvPr>
          <p:cNvGrpSpPr>
            <a:grpSpLocks/>
          </p:cNvGrpSpPr>
          <p:nvPr/>
        </p:nvGrpSpPr>
        <p:grpSpPr bwMode="auto">
          <a:xfrm>
            <a:off x="4394235" y="3762351"/>
            <a:ext cx="7500918" cy="1441659"/>
            <a:chOff x="682" y="1609"/>
            <a:chExt cx="4186" cy="1043"/>
          </a:xfrm>
        </p:grpSpPr>
        <p:sp>
          <p:nvSpPr>
            <p:cNvPr id="62" name="Rectangle 61">
              <a:extLst>
                <a:ext uri="{FF2B5EF4-FFF2-40B4-BE49-F238E27FC236}">
                  <a16:creationId xmlns:a16="http://schemas.microsoft.com/office/drawing/2014/main" id="{FBD320B9-5138-F84A-8A71-17B8E5BECB24}"/>
                </a:ext>
              </a:extLst>
            </p:cNvPr>
            <p:cNvSpPr/>
            <p:nvPr/>
          </p:nvSpPr>
          <p:spPr bwMode="auto">
            <a:xfrm>
              <a:off x="693" y="1609"/>
              <a:ext cx="4165" cy="511"/>
            </a:xfrm>
            <a:prstGeom prst="rect">
              <a:avLst/>
            </a:prstGeom>
            <a:solidFill>
              <a:schemeClr val="accent2">
                <a:lumMod val="40000"/>
                <a:lumOff val="60000"/>
              </a:schemeClr>
            </a:solidFill>
            <a:ln w="19050" cap="flat" cmpd="sng" algn="ctr">
              <a:solidFill>
                <a:schemeClr val="tx1"/>
              </a:solidFill>
              <a:prstDash val="solid"/>
              <a:round/>
              <a:headEnd type="none" w="med" len="med"/>
              <a:tailEnd type="none" w="med" len="med"/>
            </a:ln>
            <a:effectLst/>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Char char="•"/>
              </a:pPr>
              <a:endParaRPr lang="zh-CN" altLang="en-US">
                <a:ea typeface="SimSun" panose="02010600030101010101" pitchFamily="2" charset="-122"/>
                <a:cs typeface="Arial" panose="020B0604020202020204" pitchFamily="34" charset="0"/>
              </a:endParaRPr>
            </a:p>
          </p:txBody>
        </p:sp>
        <p:sp>
          <p:nvSpPr>
            <p:cNvPr id="64" name="Rectangle 63">
              <a:extLst>
                <a:ext uri="{FF2B5EF4-FFF2-40B4-BE49-F238E27FC236}">
                  <a16:creationId xmlns:a16="http://schemas.microsoft.com/office/drawing/2014/main" id="{B05B8887-8388-1049-93C0-3904E54F1A77}"/>
                </a:ext>
              </a:extLst>
            </p:cNvPr>
            <p:cNvSpPr>
              <a:spLocks noChangeArrowheads="1"/>
            </p:cNvSpPr>
            <p:nvPr/>
          </p:nvSpPr>
          <p:spPr bwMode="auto">
            <a:xfrm>
              <a:off x="682" y="2141"/>
              <a:ext cx="4186" cy="511"/>
            </a:xfrm>
            <a:prstGeom prst="rect">
              <a:avLst/>
            </a:prstGeom>
            <a:solidFill>
              <a:srgbClr val="00B0F0"/>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Char char="•"/>
              </a:pPr>
              <a:endParaRPr lang="zh-CN" altLang="en-US">
                <a:ea typeface="SimSun" panose="02010600030101010101" pitchFamily="2" charset="-122"/>
                <a:cs typeface="Arial" panose="020B0604020202020204" pitchFamily="34" charset="0"/>
              </a:endParaRPr>
            </a:p>
          </p:txBody>
        </p:sp>
        <p:sp>
          <p:nvSpPr>
            <p:cNvPr id="66" name="Rectangle 65">
              <a:extLst>
                <a:ext uri="{FF2B5EF4-FFF2-40B4-BE49-F238E27FC236}">
                  <a16:creationId xmlns:a16="http://schemas.microsoft.com/office/drawing/2014/main" id="{1A421EA0-A979-D940-8915-50C51FC2B7A1}"/>
                </a:ext>
              </a:extLst>
            </p:cNvPr>
            <p:cNvSpPr>
              <a:spLocks noChangeArrowheads="1"/>
            </p:cNvSpPr>
            <p:nvPr/>
          </p:nvSpPr>
          <p:spPr bwMode="auto">
            <a:xfrm>
              <a:off x="1342" y="1711"/>
              <a:ext cx="1038" cy="331"/>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Infrastructure as</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 Service (IaaS)</a:t>
              </a:r>
              <a:endParaRPr lang="zh-CN" altLang="en-US" sz="1400" dirty="0">
                <a:ea typeface="SimSun" panose="02010600030101010101" pitchFamily="2" charset="-122"/>
                <a:cs typeface="Arial" panose="020B0604020202020204" pitchFamily="34" charset="0"/>
              </a:endParaRPr>
            </a:p>
          </p:txBody>
        </p:sp>
        <p:sp>
          <p:nvSpPr>
            <p:cNvPr id="67" name="Rectangle 66">
              <a:extLst>
                <a:ext uri="{FF2B5EF4-FFF2-40B4-BE49-F238E27FC236}">
                  <a16:creationId xmlns:a16="http://schemas.microsoft.com/office/drawing/2014/main" id="{55C6EE6F-7D27-8A43-A234-CC617C815BC6}"/>
                </a:ext>
              </a:extLst>
            </p:cNvPr>
            <p:cNvSpPr>
              <a:spLocks noChangeArrowheads="1"/>
            </p:cNvSpPr>
            <p:nvPr/>
          </p:nvSpPr>
          <p:spPr bwMode="auto">
            <a:xfrm>
              <a:off x="2446" y="1715"/>
              <a:ext cx="1038" cy="331"/>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Platform as</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 Service (PaaS)</a:t>
              </a:r>
              <a:endParaRPr lang="zh-CN" altLang="en-US" sz="1400" dirty="0">
                <a:ea typeface="SimSun" panose="02010600030101010101" pitchFamily="2" charset="-122"/>
                <a:cs typeface="Arial" panose="020B0604020202020204" pitchFamily="34" charset="0"/>
              </a:endParaRPr>
            </a:p>
          </p:txBody>
        </p:sp>
        <p:sp>
          <p:nvSpPr>
            <p:cNvPr id="68" name="Rectangle 67">
              <a:extLst>
                <a:ext uri="{FF2B5EF4-FFF2-40B4-BE49-F238E27FC236}">
                  <a16:creationId xmlns:a16="http://schemas.microsoft.com/office/drawing/2014/main" id="{8F92ED60-DA36-7349-8706-B710323524B8}"/>
                </a:ext>
              </a:extLst>
            </p:cNvPr>
            <p:cNvSpPr>
              <a:spLocks noChangeArrowheads="1"/>
            </p:cNvSpPr>
            <p:nvPr/>
          </p:nvSpPr>
          <p:spPr bwMode="auto">
            <a:xfrm>
              <a:off x="3592" y="1724"/>
              <a:ext cx="1038" cy="331"/>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Software as</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 Service (SaaS)</a:t>
              </a:r>
              <a:endParaRPr lang="zh-CN" altLang="en-US" sz="1400" dirty="0">
                <a:ea typeface="SimSun" panose="02010600030101010101" pitchFamily="2" charset="-122"/>
                <a:cs typeface="Arial" panose="020B0604020202020204" pitchFamily="34" charset="0"/>
              </a:endParaRPr>
            </a:p>
          </p:txBody>
        </p:sp>
        <p:sp>
          <p:nvSpPr>
            <p:cNvPr id="69" name="TextBox 68">
              <a:extLst>
                <a:ext uri="{FF2B5EF4-FFF2-40B4-BE49-F238E27FC236}">
                  <a16:creationId xmlns:a16="http://schemas.microsoft.com/office/drawing/2014/main" id="{E45D2C9A-FD51-3E40-A639-E2DD5BDE867A}"/>
                </a:ext>
              </a:extLst>
            </p:cNvPr>
            <p:cNvSpPr txBox="1">
              <a:spLocks noChangeArrowheads="1"/>
            </p:cNvSpPr>
            <p:nvPr/>
          </p:nvSpPr>
          <p:spPr bwMode="auto">
            <a:xfrm>
              <a:off x="819" y="1718"/>
              <a:ext cx="47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Service</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models</a:t>
              </a:r>
              <a:endParaRPr lang="zh-CN" altLang="en-US" sz="1400" dirty="0">
                <a:ea typeface="SimSun" panose="02010600030101010101" pitchFamily="2" charset="-122"/>
                <a:cs typeface="Arial" panose="020B0604020202020204" pitchFamily="34" charset="0"/>
              </a:endParaRPr>
            </a:p>
          </p:txBody>
        </p:sp>
        <p:sp>
          <p:nvSpPr>
            <p:cNvPr id="70" name="TextBox 69">
              <a:extLst>
                <a:ext uri="{FF2B5EF4-FFF2-40B4-BE49-F238E27FC236}">
                  <a16:creationId xmlns:a16="http://schemas.microsoft.com/office/drawing/2014/main" id="{35301E7F-B7D3-BB45-BE14-6E4A77A7EFB8}"/>
                </a:ext>
              </a:extLst>
            </p:cNvPr>
            <p:cNvSpPr txBox="1">
              <a:spLocks noChangeArrowheads="1"/>
            </p:cNvSpPr>
            <p:nvPr/>
          </p:nvSpPr>
          <p:spPr bwMode="auto">
            <a:xfrm>
              <a:off x="719" y="2235"/>
              <a:ext cx="6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Service</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attributes</a:t>
              </a:r>
              <a:endParaRPr lang="zh-CN" altLang="en-US" sz="1400" dirty="0">
                <a:ea typeface="SimSun" panose="02010600030101010101" pitchFamily="2" charset="-122"/>
                <a:cs typeface="Arial" panose="020B0604020202020204" pitchFamily="34" charset="0"/>
              </a:endParaRPr>
            </a:p>
          </p:txBody>
        </p:sp>
        <p:sp>
          <p:nvSpPr>
            <p:cNvPr id="71" name="Rectangle 70">
              <a:extLst>
                <a:ext uri="{FF2B5EF4-FFF2-40B4-BE49-F238E27FC236}">
                  <a16:creationId xmlns:a16="http://schemas.microsoft.com/office/drawing/2014/main" id="{268272E2-FF40-C845-850B-0C2FB5243654}"/>
                </a:ext>
              </a:extLst>
            </p:cNvPr>
            <p:cNvSpPr>
              <a:spLocks noChangeArrowheads="1"/>
            </p:cNvSpPr>
            <p:nvPr/>
          </p:nvSpPr>
          <p:spPr bwMode="auto">
            <a:xfrm>
              <a:off x="1444" y="2194"/>
              <a:ext cx="3028" cy="174"/>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Resource pooling</a:t>
              </a:r>
              <a:endParaRPr lang="zh-CN" altLang="en-US" sz="1400" dirty="0">
                <a:ea typeface="SimSun" panose="02010600030101010101" pitchFamily="2" charset="-122"/>
                <a:cs typeface="Arial" panose="020B0604020202020204" pitchFamily="34" charset="0"/>
              </a:endParaRPr>
            </a:p>
          </p:txBody>
        </p:sp>
        <p:sp>
          <p:nvSpPr>
            <p:cNvPr id="72" name="Rectangle 71">
              <a:extLst>
                <a:ext uri="{FF2B5EF4-FFF2-40B4-BE49-F238E27FC236}">
                  <a16:creationId xmlns:a16="http://schemas.microsoft.com/office/drawing/2014/main" id="{79372D05-AE63-5249-A4E6-A445CFF9D870}"/>
                </a:ext>
              </a:extLst>
            </p:cNvPr>
            <p:cNvSpPr>
              <a:spLocks noChangeArrowheads="1"/>
            </p:cNvSpPr>
            <p:nvPr/>
          </p:nvSpPr>
          <p:spPr bwMode="auto">
            <a:xfrm>
              <a:off x="1358" y="2444"/>
              <a:ext cx="712" cy="146"/>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a:ea typeface="SimSun" panose="02010600030101010101" pitchFamily="2" charset="-122"/>
                  <a:cs typeface="Arial" panose="020B0604020202020204" pitchFamily="34" charset="0"/>
                </a:rPr>
                <a:t>Elasticity</a:t>
              </a:r>
              <a:endParaRPr lang="zh-CN" altLang="en-US" sz="1200">
                <a:ea typeface="SimSun" panose="02010600030101010101" pitchFamily="2" charset="-122"/>
                <a:cs typeface="Arial" panose="020B0604020202020204" pitchFamily="34" charset="0"/>
              </a:endParaRPr>
            </a:p>
          </p:txBody>
        </p:sp>
        <p:sp>
          <p:nvSpPr>
            <p:cNvPr id="73" name="Rectangle 72">
              <a:extLst>
                <a:ext uri="{FF2B5EF4-FFF2-40B4-BE49-F238E27FC236}">
                  <a16:creationId xmlns:a16="http://schemas.microsoft.com/office/drawing/2014/main" id="{1064DC92-74A1-904C-8FFF-E9EC9CABAB7D}"/>
                </a:ext>
              </a:extLst>
            </p:cNvPr>
            <p:cNvSpPr>
              <a:spLocks noChangeArrowheads="1"/>
            </p:cNvSpPr>
            <p:nvPr/>
          </p:nvSpPr>
          <p:spPr bwMode="auto">
            <a:xfrm>
              <a:off x="2107" y="2424"/>
              <a:ext cx="789" cy="158"/>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Pay-By-Use</a:t>
              </a:r>
              <a:endParaRPr lang="zh-CN" altLang="en-US" sz="1200" dirty="0">
                <a:ea typeface="SimSun" panose="02010600030101010101" pitchFamily="2" charset="-122"/>
                <a:cs typeface="Arial" panose="020B0604020202020204" pitchFamily="34" charset="0"/>
              </a:endParaRPr>
            </a:p>
          </p:txBody>
        </p:sp>
        <p:sp>
          <p:nvSpPr>
            <p:cNvPr id="74" name="Rectangle 18">
              <a:extLst>
                <a:ext uri="{FF2B5EF4-FFF2-40B4-BE49-F238E27FC236}">
                  <a16:creationId xmlns:a16="http://schemas.microsoft.com/office/drawing/2014/main" id="{03ABDF57-243D-0343-8825-1C0C234E6498}"/>
                </a:ext>
              </a:extLst>
            </p:cNvPr>
            <p:cNvSpPr>
              <a:spLocks noChangeArrowheads="1"/>
            </p:cNvSpPr>
            <p:nvPr/>
          </p:nvSpPr>
          <p:spPr bwMode="auto">
            <a:xfrm>
              <a:off x="3761" y="2427"/>
              <a:ext cx="1085" cy="158"/>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Broad Network Access</a:t>
              </a:r>
              <a:endParaRPr lang="zh-CN" altLang="en-US" sz="1200" dirty="0">
                <a:ea typeface="SimSun" panose="02010600030101010101" pitchFamily="2" charset="-122"/>
                <a:cs typeface="Arial" panose="020B0604020202020204" pitchFamily="34" charset="0"/>
              </a:endParaRPr>
            </a:p>
          </p:txBody>
        </p:sp>
        <p:sp>
          <p:nvSpPr>
            <p:cNvPr id="75" name="Rectangle 15">
              <a:extLst>
                <a:ext uri="{FF2B5EF4-FFF2-40B4-BE49-F238E27FC236}">
                  <a16:creationId xmlns:a16="http://schemas.microsoft.com/office/drawing/2014/main" id="{C79D210E-1186-5844-97DA-E406F81EA693}"/>
                </a:ext>
              </a:extLst>
            </p:cNvPr>
            <p:cNvSpPr>
              <a:spLocks noChangeArrowheads="1"/>
            </p:cNvSpPr>
            <p:nvPr/>
          </p:nvSpPr>
          <p:spPr bwMode="auto">
            <a:xfrm>
              <a:off x="2930" y="2431"/>
              <a:ext cx="789" cy="158"/>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Self-Service</a:t>
              </a:r>
              <a:endParaRPr lang="zh-CN" altLang="en-US" sz="1200" dirty="0">
                <a:ea typeface="SimSun" panose="02010600030101010101" pitchFamily="2" charset="-122"/>
                <a:cs typeface="Arial" panose="020B0604020202020204" pitchFamily="34" charset="0"/>
              </a:endParaRPr>
            </a:p>
          </p:txBody>
        </p:sp>
      </p:grpSp>
      <p:sp>
        <p:nvSpPr>
          <p:cNvPr id="2" name="Slide Number Placeholder 1">
            <a:extLst>
              <a:ext uri="{FF2B5EF4-FFF2-40B4-BE49-F238E27FC236}">
                <a16:creationId xmlns:a16="http://schemas.microsoft.com/office/drawing/2014/main" id="{1B5F3F86-8816-4F07-9F69-F6152D81CDB4}"/>
              </a:ext>
            </a:extLst>
          </p:cNvPr>
          <p:cNvSpPr>
            <a:spLocks noGrp="1"/>
          </p:cNvSpPr>
          <p:nvPr>
            <p:ph type="sldNum" sz="quarter" idx="12"/>
          </p:nvPr>
        </p:nvSpPr>
        <p:spPr/>
        <p:txBody>
          <a:bodyPr/>
          <a:lstStyle/>
          <a:p>
            <a:fld id="{A404FF4F-E005-4854-94FC-495A4AA14898}" type="slidenum">
              <a:rPr lang="en-GB" smtClean="0"/>
              <a:t>10</a:t>
            </a:fld>
            <a:endParaRPr lang="en-GB"/>
          </a:p>
        </p:txBody>
      </p:sp>
    </p:spTree>
    <p:extLst>
      <p:ext uri="{BB962C8B-B14F-4D97-AF65-F5344CB8AC3E}">
        <p14:creationId xmlns:p14="http://schemas.microsoft.com/office/powerpoint/2010/main" val="144780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p:cNvSpPr>
            <a:spLocks noGrp="1"/>
          </p:cNvSpPr>
          <p:nvPr/>
        </p:nvSpPr>
        <p:spPr bwMode="auto">
          <a:xfrm>
            <a:off x="636805" y="640080"/>
            <a:ext cx="3378099" cy="303485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algn="r" defTabSz="914400">
              <a:lnSpc>
                <a:spcPct val="80000"/>
              </a:lnSpc>
              <a:spcAft>
                <a:spcPts val="600"/>
              </a:spcAft>
            </a:pPr>
            <a:r>
              <a:rPr lang="en-US" altLang="en-US" kern="1200" cap="all" spc="200" baseline="0">
                <a:solidFill>
                  <a:schemeClr val="tx1">
                    <a:lumMod val="95000"/>
                    <a:lumOff val="5000"/>
                  </a:schemeClr>
                </a:solidFill>
                <a:latin typeface="+mj-lt"/>
                <a:ea typeface="+mj-ea"/>
                <a:cs typeface="+mj-cs"/>
              </a:rPr>
              <a:t>Cloud Architecture</a:t>
            </a:r>
          </a:p>
        </p:txBody>
      </p:sp>
      <p:cxnSp>
        <p:nvCxnSpPr>
          <p:cNvPr id="36" name="Straight Connector 35">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984" y="1075909"/>
            <a:ext cx="6896936" cy="47071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AA7AAD8A-6B81-4424-BCE0-CD04D63A6C0E}"/>
              </a:ext>
            </a:extLst>
          </p:cNvPr>
          <p:cNvSpPr>
            <a:spLocks noGrp="1"/>
          </p:cNvSpPr>
          <p:nvPr>
            <p:ph type="sldNum" sz="quarter" idx="12"/>
          </p:nvPr>
        </p:nvSpPr>
        <p:spPr/>
        <p:txBody>
          <a:bodyPr/>
          <a:lstStyle/>
          <a:p>
            <a:fld id="{A404FF4F-E005-4854-94FC-495A4AA14898}" type="slidenum">
              <a:rPr lang="en-GB" smtClean="0"/>
              <a:t>11</a:t>
            </a:fld>
            <a:endParaRPr lang="en-GB"/>
          </a:p>
        </p:txBody>
      </p:sp>
    </p:spTree>
    <p:extLst>
      <p:ext uri="{BB962C8B-B14F-4D97-AF65-F5344CB8AC3E}">
        <p14:creationId xmlns:p14="http://schemas.microsoft.com/office/powerpoint/2010/main" val="151375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388"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a:xfrm>
            <a:off x="1024128" y="585216"/>
            <a:ext cx="5750297"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endParaRPr lang="en-US" altLang="en-US" sz="3500" spc="100" dirty="0">
              <a:solidFill>
                <a:schemeClr val="tx1">
                  <a:lumMod val="95000"/>
                  <a:lumOff val="5000"/>
                </a:schemeClr>
              </a:solidFill>
            </a:endParaRPr>
          </a:p>
          <a:p>
            <a:pPr>
              <a:lnSpc>
                <a:spcPct val="80000"/>
              </a:lnSpc>
              <a:spcAft>
                <a:spcPts val="600"/>
              </a:spcAft>
            </a:pPr>
            <a:r>
              <a:rPr lang="en-US" altLang="en-US" sz="3500" spc="100" dirty="0">
                <a:solidFill>
                  <a:schemeClr val="tx1">
                    <a:lumMod val="95000"/>
                    <a:lumOff val="5000"/>
                  </a:schemeClr>
                </a:solidFill>
              </a:rPr>
              <a:t>What is the purpose and benefits?</a:t>
            </a:r>
          </a:p>
        </p:txBody>
      </p:sp>
      <p:sp>
        <p:nvSpPr>
          <p:cNvPr id="4" name="Content Placeholder 2"/>
          <p:cNvSpPr txBox="1">
            <a:spLocks/>
          </p:cNvSpPr>
          <p:nvPr/>
        </p:nvSpPr>
        <p:spPr>
          <a:xfrm>
            <a:off x="1024128" y="1913860"/>
            <a:ext cx="4536700" cy="4358924"/>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sz="1800" dirty="0">
                <a:solidFill>
                  <a:schemeClr val="tx1"/>
                </a:solidFill>
              </a:rPr>
              <a:t>Cloud computing enables companies and applications, which are system infrastructure dependent, to be infrastructure-less.</a:t>
            </a:r>
          </a:p>
          <a:p>
            <a:pPr>
              <a:lnSpc>
                <a:spcPct val="90000"/>
              </a:lnSpc>
              <a:buClr>
                <a:schemeClr val="accent1"/>
              </a:buClr>
            </a:pPr>
            <a:r>
              <a:rPr lang="en-US" altLang="en-US" sz="1800" dirty="0">
                <a:solidFill>
                  <a:schemeClr val="tx1"/>
                </a:solidFill>
              </a:rPr>
              <a:t>By using the Cloud infrastructure on “pay as used and on demand”, all of us can save in capital and operational investment!</a:t>
            </a:r>
          </a:p>
          <a:p>
            <a:pPr>
              <a:lnSpc>
                <a:spcPct val="90000"/>
              </a:lnSpc>
              <a:buClr>
                <a:schemeClr val="accent1"/>
              </a:buClr>
            </a:pPr>
            <a:r>
              <a:rPr lang="en-US" altLang="en-US" sz="1800" dirty="0">
                <a:solidFill>
                  <a:schemeClr val="tx1"/>
                </a:solidFill>
              </a:rPr>
              <a:t>Clients can:</a:t>
            </a:r>
          </a:p>
          <a:p>
            <a:pPr lvl="1">
              <a:lnSpc>
                <a:spcPct val="90000"/>
              </a:lnSpc>
              <a:buClr>
                <a:schemeClr val="accent1"/>
              </a:buClr>
            </a:pPr>
            <a:r>
              <a:rPr lang="en-US" altLang="en-US" dirty="0">
                <a:solidFill>
                  <a:schemeClr val="tx1"/>
                </a:solidFill>
              </a:rPr>
              <a:t>Put their data on the platform instead of on their own desktop PCs and/or on their own servers.</a:t>
            </a:r>
          </a:p>
          <a:p>
            <a:pPr lvl="1">
              <a:lnSpc>
                <a:spcPct val="90000"/>
              </a:lnSpc>
              <a:buClr>
                <a:schemeClr val="accent1"/>
              </a:buClr>
            </a:pPr>
            <a:r>
              <a:rPr lang="en-US" altLang="en-US" dirty="0">
                <a:solidFill>
                  <a:schemeClr val="tx1"/>
                </a:solidFill>
              </a:rPr>
              <a:t>They can put their applications on the cloud and use the servers within the cloud to do processing and data manipulations etc. </a:t>
            </a:r>
          </a:p>
        </p:txBody>
      </p:sp>
      <p:pic>
        <p:nvPicPr>
          <p:cNvPr id="16386" name="Picture 2" descr="See the source image">
            <a:extLst>
              <a:ext uri="{FF2B5EF4-FFF2-40B4-BE49-F238E27FC236}">
                <a16:creationId xmlns:a16="http://schemas.microsoft.com/office/drawing/2014/main" id="{60EA30BB-A8D7-CB45-8452-66F456F6FE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065020"/>
            <a:ext cx="5455921" cy="27279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2AD8512-DFB3-4063-9202-7D2A27204F34}"/>
              </a:ext>
            </a:extLst>
          </p:cNvPr>
          <p:cNvSpPr>
            <a:spLocks noGrp="1"/>
          </p:cNvSpPr>
          <p:nvPr>
            <p:ph type="sldNum" sz="quarter" idx="12"/>
          </p:nvPr>
        </p:nvSpPr>
        <p:spPr/>
        <p:txBody>
          <a:bodyPr/>
          <a:lstStyle/>
          <a:p>
            <a:fld id="{A404FF4F-E005-4854-94FC-495A4AA14898}" type="slidenum">
              <a:rPr lang="en-GB" smtClean="0"/>
              <a:t>12</a:t>
            </a:fld>
            <a:endParaRPr lang="en-GB"/>
          </a:p>
        </p:txBody>
      </p:sp>
    </p:spTree>
    <p:extLst>
      <p:ext uri="{BB962C8B-B14F-4D97-AF65-F5344CB8AC3E}">
        <p14:creationId xmlns:p14="http://schemas.microsoft.com/office/powerpoint/2010/main" val="3248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436"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4431792"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a:solidFill>
                  <a:schemeClr val="tx1">
                    <a:lumMod val="95000"/>
                    <a:lumOff val="5000"/>
                  </a:schemeClr>
                </a:solidFill>
              </a:rPr>
              <a:t>Cloud Storage</a:t>
            </a:r>
          </a:p>
        </p:txBody>
      </p:sp>
      <p:sp>
        <p:nvSpPr>
          <p:cNvPr id="3" name="Content Placeholder 2"/>
          <p:cNvSpPr txBox="1">
            <a:spLocks/>
          </p:cNvSpPr>
          <p:nvPr/>
        </p:nvSpPr>
        <p:spPr>
          <a:xfrm>
            <a:off x="1016177" y="2007704"/>
            <a:ext cx="5209695" cy="3931920"/>
          </a:xfrm>
          <a:prstGeom prst="rect">
            <a:avLst/>
          </a:prstGeom>
        </p:spPr>
        <p:txBody>
          <a:bodyPr vert="horz" lIns="45720" tIns="45720" rIns="4572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dirty="0">
                <a:solidFill>
                  <a:schemeClr val="tx1"/>
                </a:solidFill>
              </a:rPr>
              <a:t>Several large Web companies are now exploiting the fact that they have data storage capacity that can be hired out to others. </a:t>
            </a:r>
          </a:p>
          <a:p>
            <a:pPr lvl="1">
              <a:lnSpc>
                <a:spcPct val="90000"/>
              </a:lnSpc>
              <a:buClr>
                <a:schemeClr val="accent1"/>
              </a:buClr>
            </a:pPr>
            <a:r>
              <a:rPr lang="en-US" altLang="en-US" dirty="0">
                <a:solidFill>
                  <a:schemeClr val="tx1"/>
                </a:solidFill>
              </a:rPr>
              <a:t>allows data stored remotely to be temporarily cached on desktop computers, mobile phones or other Internet-linked devices. </a:t>
            </a:r>
          </a:p>
          <a:p>
            <a:pPr>
              <a:lnSpc>
                <a:spcPct val="90000"/>
              </a:lnSpc>
              <a:buClr>
                <a:schemeClr val="accent1"/>
              </a:buClr>
            </a:pPr>
            <a:r>
              <a:rPr lang="en-US" altLang="en-US" dirty="0">
                <a:solidFill>
                  <a:schemeClr val="tx1"/>
                </a:solidFill>
              </a:rPr>
              <a:t>Amazon’s Elastic Compute Cloud (EC2) and Simple Storage Solution (S3) are well known examples</a:t>
            </a:r>
          </a:p>
          <a:p>
            <a:pPr>
              <a:lnSpc>
                <a:spcPct val="90000"/>
              </a:lnSpc>
              <a:buClr>
                <a:schemeClr val="accent1"/>
              </a:buClr>
            </a:pPr>
            <a:r>
              <a:rPr lang="en-US" altLang="en-US" dirty="0">
                <a:solidFill>
                  <a:schemeClr val="tx1"/>
                </a:solidFill>
              </a:rPr>
              <a:t>Some concerns</a:t>
            </a:r>
          </a:p>
          <a:p>
            <a:pPr lvl="1">
              <a:lnSpc>
                <a:spcPct val="95000"/>
              </a:lnSpc>
              <a:spcBef>
                <a:spcPts val="600"/>
              </a:spcBef>
            </a:pPr>
            <a:r>
              <a:rPr lang="en-US" altLang="en-US" sz="1900" dirty="0">
                <a:latin typeface="+mj-lt"/>
              </a:rPr>
              <a:t>Performance, reliability, and SLAs,</a:t>
            </a:r>
          </a:p>
          <a:p>
            <a:pPr lvl="1">
              <a:lnSpc>
                <a:spcPct val="95000"/>
              </a:lnSpc>
              <a:spcBef>
                <a:spcPts val="600"/>
              </a:spcBef>
            </a:pPr>
            <a:r>
              <a:rPr lang="en-US" altLang="en-US" sz="1900" dirty="0">
                <a:latin typeface="+mj-lt"/>
              </a:rPr>
              <a:t>Control of data, and service parameters,</a:t>
            </a:r>
          </a:p>
          <a:p>
            <a:pPr lvl="1">
              <a:lnSpc>
                <a:spcPct val="95000"/>
              </a:lnSpc>
              <a:spcBef>
                <a:spcPts val="600"/>
              </a:spcBef>
            </a:pPr>
            <a:r>
              <a:rPr lang="en-US" altLang="en-US" sz="1900" dirty="0">
                <a:latin typeface="+mj-lt"/>
              </a:rPr>
              <a:t>Privacy, security, compliance, trust…</a:t>
            </a:r>
          </a:p>
          <a:p>
            <a:pPr>
              <a:lnSpc>
                <a:spcPct val="90000"/>
              </a:lnSpc>
              <a:buClr>
                <a:schemeClr val="accent1"/>
              </a:buClr>
            </a:pPr>
            <a:endParaRPr lang="en-US" altLang="en-US" dirty="0">
              <a:solidFill>
                <a:schemeClr val="tx1"/>
              </a:solidFill>
            </a:endParaRPr>
          </a:p>
        </p:txBody>
      </p:sp>
      <p:pic>
        <p:nvPicPr>
          <p:cNvPr id="18434" name="Picture 2" descr="See the source image">
            <a:extLst>
              <a:ext uri="{FF2B5EF4-FFF2-40B4-BE49-F238E27FC236}">
                <a16:creationId xmlns:a16="http://schemas.microsoft.com/office/drawing/2014/main" id="{46137168-D87F-E549-953D-920674CB7C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61760" y="1822614"/>
            <a:ext cx="5455921" cy="41192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3F2E81A-EC96-4616-829C-DF0D319F7A50}"/>
              </a:ext>
            </a:extLst>
          </p:cNvPr>
          <p:cNvSpPr>
            <a:spLocks noGrp="1"/>
          </p:cNvSpPr>
          <p:nvPr>
            <p:ph type="sldNum" sz="quarter" idx="12"/>
          </p:nvPr>
        </p:nvSpPr>
        <p:spPr/>
        <p:txBody>
          <a:bodyPr/>
          <a:lstStyle/>
          <a:p>
            <a:fld id="{A404FF4F-E005-4854-94FC-495A4AA14898}" type="slidenum">
              <a:rPr lang="en-GB" smtClean="0"/>
              <a:t>13</a:t>
            </a:fld>
            <a:endParaRPr lang="en-GB"/>
          </a:p>
        </p:txBody>
      </p:sp>
    </p:spTree>
    <p:extLst>
      <p:ext uri="{BB962C8B-B14F-4D97-AF65-F5344CB8AC3E}">
        <p14:creationId xmlns:p14="http://schemas.microsoft.com/office/powerpoint/2010/main" val="324832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9230916"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dirty="0">
                <a:solidFill>
                  <a:schemeClr val="tx1">
                    <a:lumMod val="95000"/>
                    <a:lumOff val="5000"/>
                  </a:schemeClr>
                </a:solidFill>
              </a:rPr>
              <a:t>Opportunities  and Challenges</a:t>
            </a:r>
          </a:p>
        </p:txBody>
      </p:sp>
      <p:sp>
        <p:nvSpPr>
          <p:cNvPr id="3" name="Content Placeholder 2"/>
          <p:cNvSpPr txBox="1">
            <a:spLocks/>
          </p:cNvSpPr>
          <p:nvPr/>
        </p:nvSpPr>
        <p:spPr>
          <a:xfrm>
            <a:off x="1014296" y="1971368"/>
            <a:ext cx="5219356" cy="3927987"/>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sz="1500" dirty="0">
                <a:solidFill>
                  <a:schemeClr val="tx1"/>
                </a:solidFill>
              </a:rPr>
              <a:t>The use of the cloud provides a number of opportunities: </a:t>
            </a:r>
          </a:p>
          <a:p>
            <a:pPr lvl="1">
              <a:lnSpc>
                <a:spcPct val="90000"/>
              </a:lnSpc>
              <a:buClr>
                <a:schemeClr val="accent1"/>
              </a:buClr>
            </a:pPr>
            <a:r>
              <a:rPr lang="en-US" altLang="en-US" sz="1500" dirty="0">
                <a:solidFill>
                  <a:schemeClr val="tx1"/>
                </a:solidFill>
              </a:rPr>
              <a:t>It enables services to be used without any understanding of their infrastructure.</a:t>
            </a:r>
          </a:p>
          <a:p>
            <a:pPr lvl="1">
              <a:lnSpc>
                <a:spcPct val="90000"/>
              </a:lnSpc>
              <a:buClr>
                <a:schemeClr val="accent1"/>
              </a:buClr>
            </a:pPr>
            <a:r>
              <a:rPr lang="en-US" altLang="en-US" sz="1500" dirty="0">
                <a:solidFill>
                  <a:schemeClr val="tx1"/>
                </a:solidFill>
              </a:rPr>
              <a:t>Cloud computing works using economies of scale:</a:t>
            </a:r>
          </a:p>
          <a:p>
            <a:pPr lvl="2">
              <a:lnSpc>
                <a:spcPct val="90000"/>
              </a:lnSpc>
              <a:buClr>
                <a:schemeClr val="accent1"/>
              </a:buClr>
            </a:pPr>
            <a:r>
              <a:rPr lang="en-US" altLang="en-US" sz="1500" dirty="0">
                <a:solidFill>
                  <a:schemeClr val="tx1"/>
                </a:solidFill>
              </a:rPr>
              <a:t>It potentially lowers the outlay expense for start up companies, as they would no longer need to buy their own software or servers. </a:t>
            </a:r>
          </a:p>
          <a:p>
            <a:pPr lvl="2">
              <a:lnSpc>
                <a:spcPct val="90000"/>
              </a:lnSpc>
              <a:buClr>
                <a:schemeClr val="accent1"/>
              </a:buClr>
            </a:pPr>
            <a:r>
              <a:rPr lang="en-US" altLang="en-US" sz="1500" dirty="0">
                <a:solidFill>
                  <a:schemeClr val="tx1"/>
                </a:solidFill>
              </a:rPr>
              <a:t>Cost would be by on-demand pricing. </a:t>
            </a:r>
          </a:p>
          <a:p>
            <a:pPr lvl="2">
              <a:lnSpc>
                <a:spcPct val="90000"/>
              </a:lnSpc>
              <a:buClr>
                <a:schemeClr val="accent1"/>
              </a:buClr>
            </a:pPr>
            <a:r>
              <a:rPr lang="en-US" altLang="en-US" sz="1500" dirty="0">
                <a:solidFill>
                  <a:schemeClr val="tx1"/>
                </a:solidFill>
              </a:rPr>
              <a:t>Vendors and Service providers claim costs by establishing an ongoing revenue stream.</a:t>
            </a:r>
          </a:p>
          <a:p>
            <a:pPr lvl="1">
              <a:lnSpc>
                <a:spcPct val="90000"/>
              </a:lnSpc>
              <a:buClr>
                <a:schemeClr val="accent1"/>
              </a:buClr>
            </a:pPr>
            <a:r>
              <a:rPr lang="en-US" altLang="en-US" sz="1500" dirty="0">
                <a:solidFill>
                  <a:schemeClr val="tx1"/>
                </a:solidFill>
              </a:rPr>
              <a:t>Data and services are stored remotely but accessible from “anywhere”. </a:t>
            </a:r>
          </a:p>
        </p:txBody>
      </p:sp>
      <p:pic>
        <p:nvPicPr>
          <p:cNvPr id="19458" name="Picture 2" descr="See the source image">
            <a:extLst>
              <a:ext uri="{FF2B5EF4-FFF2-40B4-BE49-F238E27FC236}">
                <a16:creationId xmlns:a16="http://schemas.microsoft.com/office/drawing/2014/main" id="{C607E300-AB52-E141-A7EE-3593B523A6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2142" y="1988546"/>
            <a:ext cx="5455921" cy="38444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8BD1257-B38A-498D-BAE1-243817CCDA88}"/>
              </a:ext>
            </a:extLst>
          </p:cNvPr>
          <p:cNvSpPr>
            <a:spLocks noGrp="1"/>
          </p:cNvSpPr>
          <p:nvPr>
            <p:ph type="sldNum" sz="quarter" idx="12"/>
          </p:nvPr>
        </p:nvSpPr>
        <p:spPr/>
        <p:txBody>
          <a:bodyPr/>
          <a:lstStyle/>
          <a:p>
            <a:fld id="{A404FF4F-E005-4854-94FC-495A4AA14898}" type="slidenum">
              <a:rPr lang="en-GB" smtClean="0"/>
              <a:t>14</a:t>
            </a:fld>
            <a:endParaRPr lang="en-GB"/>
          </a:p>
        </p:txBody>
      </p:sp>
    </p:spTree>
    <p:extLst>
      <p:ext uri="{BB962C8B-B14F-4D97-AF65-F5344CB8AC3E}">
        <p14:creationId xmlns:p14="http://schemas.microsoft.com/office/powerpoint/2010/main" val="1524214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7765910" cy="12042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dirty="0">
                <a:solidFill>
                  <a:schemeClr val="tx1">
                    <a:lumMod val="95000"/>
                    <a:lumOff val="5000"/>
                  </a:schemeClr>
                </a:solidFill>
              </a:rPr>
              <a:t>Opportunities and Challenges</a:t>
            </a:r>
          </a:p>
        </p:txBody>
      </p:sp>
      <p:sp>
        <p:nvSpPr>
          <p:cNvPr id="3" name="Content Placeholder 2"/>
          <p:cNvSpPr txBox="1">
            <a:spLocks/>
          </p:cNvSpPr>
          <p:nvPr/>
        </p:nvSpPr>
        <p:spPr>
          <a:xfrm>
            <a:off x="658761" y="1941871"/>
            <a:ext cx="5161936" cy="3931920"/>
          </a:xfrm>
          <a:prstGeom prst="rect">
            <a:avLst/>
          </a:prstGeom>
        </p:spPr>
        <p:txBody>
          <a:bodyPr vert="horz" lIns="45720" tIns="45720" rIns="4572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sz="1600" dirty="0">
                <a:solidFill>
                  <a:schemeClr val="tx1"/>
                </a:solidFill>
              </a:rPr>
              <a:t>In parallel there has been backlash against cloud computing:</a:t>
            </a:r>
          </a:p>
          <a:p>
            <a:pPr lvl="1">
              <a:lnSpc>
                <a:spcPct val="90000"/>
              </a:lnSpc>
              <a:buClr>
                <a:schemeClr val="accent1"/>
              </a:buClr>
            </a:pPr>
            <a:r>
              <a:rPr lang="en-US" altLang="en-US" sz="1600" dirty="0">
                <a:solidFill>
                  <a:schemeClr val="tx1"/>
                </a:solidFill>
              </a:rPr>
              <a:t>Use of cloud computing means dependence on others and that could possibly limit flexibility and innovation:</a:t>
            </a:r>
          </a:p>
          <a:p>
            <a:pPr lvl="1">
              <a:lnSpc>
                <a:spcPct val="90000"/>
              </a:lnSpc>
              <a:buClr>
                <a:schemeClr val="accent1"/>
              </a:buClr>
            </a:pPr>
            <a:r>
              <a:rPr lang="en-US" altLang="en-US" sz="1600" dirty="0">
                <a:solidFill>
                  <a:schemeClr val="tx1"/>
                </a:solidFill>
              </a:rPr>
              <a:t>The others are likely become the bigger Internet companies like Google and IBM, who may </a:t>
            </a:r>
            <a:r>
              <a:rPr lang="en-US" altLang="en-US" sz="1600" dirty="0" err="1">
                <a:solidFill>
                  <a:schemeClr val="tx1"/>
                </a:solidFill>
              </a:rPr>
              <a:t>monopolise</a:t>
            </a:r>
            <a:r>
              <a:rPr lang="en-US" altLang="en-US" sz="1600" dirty="0">
                <a:solidFill>
                  <a:schemeClr val="tx1"/>
                </a:solidFill>
              </a:rPr>
              <a:t> the market. </a:t>
            </a:r>
          </a:p>
          <a:p>
            <a:pPr lvl="1">
              <a:lnSpc>
                <a:spcPct val="90000"/>
              </a:lnSpc>
              <a:buClr>
                <a:schemeClr val="accent1"/>
              </a:buClr>
            </a:pPr>
            <a:r>
              <a:rPr lang="en-US" altLang="en-US" sz="1600" dirty="0">
                <a:solidFill>
                  <a:schemeClr val="tx1"/>
                </a:solidFill>
              </a:rPr>
              <a:t>Security could prove to be a big issue:</a:t>
            </a:r>
          </a:p>
          <a:p>
            <a:pPr lvl="2">
              <a:lnSpc>
                <a:spcPct val="90000"/>
              </a:lnSpc>
              <a:buClr>
                <a:schemeClr val="accent1"/>
              </a:buClr>
            </a:pPr>
            <a:r>
              <a:rPr lang="en-US" altLang="en-US" dirty="0">
                <a:solidFill>
                  <a:schemeClr val="tx1"/>
                </a:solidFill>
              </a:rPr>
              <a:t>It is still unclear how safe out-sourced data is and when using these services ownership of data is not always clear.</a:t>
            </a:r>
          </a:p>
          <a:p>
            <a:pPr lvl="1">
              <a:lnSpc>
                <a:spcPct val="90000"/>
              </a:lnSpc>
              <a:buClr>
                <a:schemeClr val="accent1"/>
              </a:buClr>
            </a:pPr>
            <a:r>
              <a:rPr lang="en-US" altLang="en-US" sz="1600" dirty="0">
                <a:solidFill>
                  <a:schemeClr val="tx1"/>
                </a:solidFill>
              </a:rPr>
              <a:t>There are also issues relating to policy and access: </a:t>
            </a:r>
          </a:p>
          <a:p>
            <a:pPr lvl="2">
              <a:lnSpc>
                <a:spcPct val="90000"/>
              </a:lnSpc>
              <a:buClr>
                <a:schemeClr val="accent1"/>
              </a:buClr>
            </a:pPr>
            <a:r>
              <a:rPr lang="en-US" altLang="en-US" dirty="0">
                <a:solidFill>
                  <a:schemeClr val="tx1"/>
                </a:solidFill>
              </a:rPr>
              <a:t>If your data is stored abroad whose policy do you adhere to? </a:t>
            </a:r>
          </a:p>
          <a:p>
            <a:pPr lvl="2">
              <a:lnSpc>
                <a:spcPct val="90000"/>
              </a:lnSpc>
              <a:buClr>
                <a:schemeClr val="accent1"/>
              </a:buClr>
            </a:pPr>
            <a:r>
              <a:rPr lang="en-US" altLang="en-US" dirty="0">
                <a:solidFill>
                  <a:schemeClr val="tx1"/>
                </a:solidFill>
              </a:rPr>
              <a:t>What happens if the remote server goes down? </a:t>
            </a:r>
          </a:p>
          <a:p>
            <a:pPr lvl="2">
              <a:lnSpc>
                <a:spcPct val="90000"/>
              </a:lnSpc>
              <a:buClr>
                <a:schemeClr val="accent1"/>
              </a:buClr>
            </a:pPr>
            <a:r>
              <a:rPr lang="en-US" altLang="en-US" dirty="0">
                <a:solidFill>
                  <a:schemeClr val="tx1"/>
                </a:solidFill>
              </a:rPr>
              <a:t>There have been cases of users being locked out of accounts and losing access to data.</a:t>
            </a:r>
          </a:p>
          <a:p>
            <a:pPr>
              <a:lnSpc>
                <a:spcPct val="90000"/>
              </a:lnSpc>
              <a:buClr>
                <a:schemeClr val="accent1"/>
              </a:buClr>
            </a:pPr>
            <a:endParaRPr lang="en-US" altLang="en-US" sz="1300" dirty="0">
              <a:solidFill>
                <a:schemeClr val="tx1"/>
              </a:solidFill>
            </a:endParaRPr>
          </a:p>
        </p:txBody>
      </p:sp>
      <p:pic>
        <p:nvPicPr>
          <p:cNvPr id="20482" name="Picture 2" descr="See the source image">
            <a:extLst>
              <a:ext uri="{FF2B5EF4-FFF2-40B4-BE49-F238E27FC236}">
                <a16:creationId xmlns:a16="http://schemas.microsoft.com/office/drawing/2014/main" id="{84FA48D1-25AB-BE49-A933-9AC2080926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6080" y="1948070"/>
            <a:ext cx="5373828" cy="378662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0FB309A-7F3C-4C7A-88CD-E970DB5A57A3}"/>
              </a:ext>
            </a:extLst>
          </p:cNvPr>
          <p:cNvSpPr>
            <a:spLocks noGrp="1"/>
          </p:cNvSpPr>
          <p:nvPr>
            <p:ph type="sldNum" sz="quarter" idx="12"/>
          </p:nvPr>
        </p:nvSpPr>
        <p:spPr/>
        <p:txBody>
          <a:bodyPr/>
          <a:lstStyle/>
          <a:p>
            <a:fld id="{A404FF4F-E005-4854-94FC-495A4AA14898}" type="slidenum">
              <a:rPr lang="en-GB" smtClean="0"/>
              <a:t>15</a:t>
            </a:fld>
            <a:endParaRPr lang="en-GB"/>
          </a:p>
        </p:txBody>
      </p:sp>
    </p:spTree>
    <p:extLst>
      <p:ext uri="{BB962C8B-B14F-4D97-AF65-F5344CB8AC3E}">
        <p14:creationId xmlns:p14="http://schemas.microsoft.com/office/powerpoint/2010/main" val="26877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9" dur="500"/>
                                        <p:tgtEl>
                                          <p:spTgt spid="3">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7933058"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dirty="0">
                <a:solidFill>
                  <a:schemeClr val="tx1">
                    <a:lumMod val="95000"/>
                    <a:lumOff val="5000"/>
                  </a:schemeClr>
                </a:solidFill>
              </a:rPr>
              <a:t>Advantages of Cloud Computing</a:t>
            </a:r>
          </a:p>
        </p:txBody>
      </p:sp>
      <p:sp>
        <p:nvSpPr>
          <p:cNvPr id="3" name="Content Placeholder 2"/>
          <p:cNvSpPr txBox="1">
            <a:spLocks/>
          </p:cNvSpPr>
          <p:nvPr/>
        </p:nvSpPr>
        <p:spPr>
          <a:xfrm>
            <a:off x="1024128" y="2286000"/>
            <a:ext cx="4708078" cy="393192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spcBef>
                <a:spcPts val="500"/>
              </a:spcBef>
              <a:buClr>
                <a:schemeClr val="accent1"/>
              </a:buClr>
            </a:pPr>
            <a:r>
              <a:rPr lang="en-US" altLang="en-US" sz="1800" dirty="0">
                <a:solidFill>
                  <a:schemeClr val="tx1"/>
                </a:solidFill>
              </a:rPr>
              <a:t>Lower computer costs</a:t>
            </a:r>
          </a:p>
          <a:p>
            <a:pPr>
              <a:lnSpc>
                <a:spcPct val="90000"/>
              </a:lnSpc>
              <a:spcBef>
                <a:spcPts val="500"/>
              </a:spcBef>
              <a:buClr>
                <a:schemeClr val="accent1"/>
              </a:buClr>
            </a:pPr>
            <a:r>
              <a:rPr lang="en-US" altLang="en-US" sz="1800" dirty="0">
                <a:solidFill>
                  <a:schemeClr val="tx1"/>
                </a:solidFill>
              </a:rPr>
              <a:t>Improved performance</a:t>
            </a:r>
          </a:p>
          <a:p>
            <a:pPr>
              <a:lnSpc>
                <a:spcPct val="90000"/>
              </a:lnSpc>
              <a:spcBef>
                <a:spcPts val="500"/>
              </a:spcBef>
              <a:buClr>
                <a:schemeClr val="accent1"/>
              </a:buClr>
            </a:pPr>
            <a:r>
              <a:rPr lang="en-US" altLang="en-US" sz="1800" dirty="0">
                <a:solidFill>
                  <a:schemeClr val="tx1"/>
                </a:solidFill>
              </a:rPr>
              <a:t>Reduced software costs</a:t>
            </a:r>
          </a:p>
          <a:p>
            <a:pPr>
              <a:lnSpc>
                <a:spcPct val="90000"/>
              </a:lnSpc>
              <a:spcBef>
                <a:spcPts val="500"/>
              </a:spcBef>
              <a:buClr>
                <a:schemeClr val="accent1"/>
              </a:buClr>
            </a:pPr>
            <a:r>
              <a:rPr lang="en-US" altLang="en-US" sz="1800" dirty="0">
                <a:solidFill>
                  <a:schemeClr val="tx1"/>
                </a:solidFill>
              </a:rPr>
              <a:t>Instant software updates</a:t>
            </a:r>
          </a:p>
          <a:p>
            <a:pPr>
              <a:lnSpc>
                <a:spcPct val="90000"/>
              </a:lnSpc>
              <a:spcBef>
                <a:spcPts val="500"/>
              </a:spcBef>
              <a:buClr>
                <a:schemeClr val="accent1"/>
              </a:buClr>
            </a:pPr>
            <a:r>
              <a:rPr lang="en-US" altLang="en-US" sz="1800" dirty="0">
                <a:solidFill>
                  <a:schemeClr val="tx1"/>
                </a:solidFill>
              </a:rPr>
              <a:t>Improved document format compatibility</a:t>
            </a:r>
          </a:p>
          <a:p>
            <a:pPr>
              <a:lnSpc>
                <a:spcPct val="90000"/>
              </a:lnSpc>
              <a:spcBef>
                <a:spcPts val="500"/>
              </a:spcBef>
              <a:buClr>
                <a:schemeClr val="accent1"/>
              </a:buClr>
            </a:pPr>
            <a:r>
              <a:rPr lang="en-US" altLang="en-US" sz="1800" dirty="0">
                <a:solidFill>
                  <a:schemeClr val="tx1"/>
                </a:solidFill>
              </a:rPr>
              <a:t>Unlimited storage capacity</a:t>
            </a:r>
          </a:p>
          <a:p>
            <a:pPr>
              <a:lnSpc>
                <a:spcPct val="90000"/>
              </a:lnSpc>
              <a:spcBef>
                <a:spcPts val="500"/>
              </a:spcBef>
              <a:buClr>
                <a:schemeClr val="accent1"/>
              </a:buClr>
            </a:pPr>
            <a:r>
              <a:rPr lang="en-US" altLang="en-US" sz="1800" dirty="0">
                <a:solidFill>
                  <a:schemeClr val="tx1"/>
                </a:solidFill>
              </a:rPr>
              <a:t>Increased data reliability</a:t>
            </a:r>
          </a:p>
          <a:p>
            <a:pPr>
              <a:lnSpc>
                <a:spcPct val="90000"/>
              </a:lnSpc>
              <a:spcBef>
                <a:spcPts val="500"/>
              </a:spcBef>
              <a:buClr>
                <a:schemeClr val="accent1"/>
              </a:buClr>
            </a:pPr>
            <a:r>
              <a:rPr lang="en-US" altLang="en-US" sz="1800" dirty="0">
                <a:solidFill>
                  <a:schemeClr val="tx1"/>
                </a:solidFill>
              </a:rPr>
              <a:t>Universal document access</a:t>
            </a:r>
          </a:p>
          <a:p>
            <a:pPr>
              <a:lnSpc>
                <a:spcPct val="90000"/>
              </a:lnSpc>
              <a:spcBef>
                <a:spcPts val="500"/>
              </a:spcBef>
              <a:buClr>
                <a:schemeClr val="accent1"/>
              </a:buClr>
            </a:pPr>
            <a:r>
              <a:rPr lang="en-US" altLang="en-US" sz="1800" dirty="0">
                <a:solidFill>
                  <a:schemeClr val="tx1"/>
                </a:solidFill>
              </a:rPr>
              <a:t>Latest version availability</a:t>
            </a:r>
          </a:p>
          <a:p>
            <a:pPr>
              <a:lnSpc>
                <a:spcPct val="90000"/>
              </a:lnSpc>
              <a:spcBef>
                <a:spcPts val="500"/>
              </a:spcBef>
              <a:buClr>
                <a:schemeClr val="accent1"/>
              </a:buClr>
            </a:pPr>
            <a:r>
              <a:rPr lang="en-US" altLang="en-US" sz="1800" dirty="0">
                <a:solidFill>
                  <a:schemeClr val="tx1"/>
                </a:solidFill>
              </a:rPr>
              <a:t>Easier group collaboration</a:t>
            </a:r>
          </a:p>
          <a:p>
            <a:pPr>
              <a:lnSpc>
                <a:spcPct val="90000"/>
              </a:lnSpc>
              <a:spcBef>
                <a:spcPts val="500"/>
              </a:spcBef>
              <a:buClr>
                <a:schemeClr val="accent1"/>
              </a:buClr>
            </a:pPr>
            <a:r>
              <a:rPr lang="en-US" altLang="en-US" sz="1800" dirty="0">
                <a:solidFill>
                  <a:schemeClr val="tx1"/>
                </a:solidFill>
              </a:rPr>
              <a:t>Device independence</a:t>
            </a:r>
          </a:p>
          <a:p>
            <a:pPr>
              <a:lnSpc>
                <a:spcPct val="90000"/>
              </a:lnSpc>
              <a:buClr>
                <a:schemeClr val="accent1"/>
              </a:buClr>
            </a:pPr>
            <a:endParaRPr lang="en-US" altLang="en-US" sz="1700" dirty="0">
              <a:solidFill>
                <a:schemeClr val="tx1"/>
              </a:solidFill>
            </a:endParaRPr>
          </a:p>
          <a:p>
            <a:pPr>
              <a:lnSpc>
                <a:spcPct val="90000"/>
              </a:lnSpc>
              <a:buClr>
                <a:schemeClr val="accent1"/>
              </a:buClr>
            </a:pPr>
            <a:endParaRPr lang="en-US" altLang="en-US" sz="1700" dirty="0">
              <a:solidFill>
                <a:schemeClr val="tx1"/>
              </a:solidFill>
            </a:endParaRPr>
          </a:p>
          <a:p>
            <a:pPr>
              <a:lnSpc>
                <a:spcPct val="90000"/>
              </a:lnSpc>
              <a:buClr>
                <a:schemeClr val="accent1"/>
              </a:buClr>
            </a:pPr>
            <a:endParaRPr lang="en-US" altLang="en-US" sz="1700" dirty="0">
              <a:solidFill>
                <a:schemeClr val="tx1"/>
              </a:solidFill>
            </a:endParaRPr>
          </a:p>
          <a:p>
            <a:pPr lvl="1">
              <a:lnSpc>
                <a:spcPct val="90000"/>
              </a:lnSpc>
              <a:buClr>
                <a:schemeClr val="accent1"/>
              </a:buClr>
            </a:pPr>
            <a:endParaRPr lang="en-US" altLang="en-US" sz="1700" dirty="0">
              <a:solidFill>
                <a:schemeClr val="tx1"/>
              </a:solidFill>
            </a:endParaRPr>
          </a:p>
        </p:txBody>
      </p:sp>
      <p:pic>
        <p:nvPicPr>
          <p:cNvPr id="21506" name="Picture 2" descr="See the source image">
            <a:extLst>
              <a:ext uri="{FF2B5EF4-FFF2-40B4-BE49-F238E27FC236}">
                <a16:creationId xmlns:a16="http://schemas.microsoft.com/office/drawing/2014/main" id="{26CC7E22-85DE-4B42-A484-77B63BA4D8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8013" y="2489855"/>
            <a:ext cx="5455921" cy="29598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B6F73D6-F183-4E39-98B9-9A8D4D91BD55}"/>
              </a:ext>
            </a:extLst>
          </p:cNvPr>
          <p:cNvSpPr>
            <a:spLocks noGrp="1"/>
          </p:cNvSpPr>
          <p:nvPr>
            <p:ph type="sldNum" sz="quarter" idx="12"/>
          </p:nvPr>
        </p:nvSpPr>
        <p:spPr/>
        <p:txBody>
          <a:bodyPr/>
          <a:lstStyle/>
          <a:p>
            <a:fld id="{A404FF4F-E005-4854-94FC-495A4AA14898}" type="slidenum">
              <a:rPr lang="en-GB" smtClean="0"/>
              <a:t>16</a:t>
            </a:fld>
            <a:endParaRPr lang="en-GB"/>
          </a:p>
        </p:txBody>
      </p:sp>
    </p:spTree>
    <p:extLst>
      <p:ext uri="{BB962C8B-B14F-4D97-AF65-F5344CB8AC3E}">
        <p14:creationId xmlns:p14="http://schemas.microsoft.com/office/powerpoint/2010/main" val="417840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Title 1"/>
          <p:cNvSpPr>
            <a:spLocks noGrp="1"/>
          </p:cNvSpPr>
          <p:nvPr>
            <p:ph type="title"/>
          </p:nvPr>
        </p:nvSpPr>
        <p:spPr>
          <a:xfrm>
            <a:off x="1024128" y="585216"/>
            <a:ext cx="5902061" cy="1499616"/>
          </a:xfrm>
        </p:spPr>
        <p:txBody>
          <a:bodyPr>
            <a:normAutofit/>
          </a:bodyPr>
          <a:lstStyle/>
          <a:p>
            <a:r>
              <a:rPr lang="en-US" altLang="en-US" dirty="0"/>
              <a:t>Disadvantages of Cloud Computing</a:t>
            </a:r>
            <a:endParaRPr lang="en-GB" altLang="en-US" dirty="0"/>
          </a:p>
        </p:txBody>
      </p:sp>
      <p:sp>
        <p:nvSpPr>
          <p:cNvPr id="38915" name="Content Placeholder 2"/>
          <p:cNvSpPr>
            <a:spLocks noGrp="1"/>
          </p:cNvSpPr>
          <p:nvPr>
            <p:ph idx="1"/>
          </p:nvPr>
        </p:nvSpPr>
        <p:spPr>
          <a:xfrm>
            <a:off x="1043791" y="1941871"/>
            <a:ext cx="7087485" cy="4429432"/>
          </a:xfrm>
        </p:spPr>
        <p:txBody>
          <a:bodyPr>
            <a:normAutofit lnSpcReduction="10000"/>
          </a:bodyPr>
          <a:lstStyle/>
          <a:p>
            <a:pPr>
              <a:spcBef>
                <a:spcPts val="600"/>
              </a:spcBef>
              <a:buFont typeface="Arial" panose="020B0604020202020204" pitchFamily="34" charset="0"/>
              <a:buChar char="•"/>
            </a:pPr>
            <a:r>
              <a:rPr lang="en-US" altLang="en-US" sz="1600" dirty="0"/>
              <a:t>Requires a constant Internet connection:</a:t>
            </a:r>
          </a:p>
          <a:p>
            <a:pPr>
              <a:spcBef>
                <a:spcPts val="600"/>
              </a:spcBef>
              <a:buFont typeface="Arial" panose="020B0604020202020204" pitchFamily="34" charset="0"/>
              <a:buChar char="•"/>
            </a:pPr>
            <a:r>
              <a:rPr lang="en-US" altLang="en-US" sz="1600" dirty="0"/>
              <a:t>Does not work well with low-speed connections: </a:t>
            </a:r>
          </a:p>
          <a:p>
            <a:pPr>
              <a:spcBef>
                <a:spcPts val="600"/>
              </a:spcBef>
              <a:buFont typeface="Arial" panose="020B0604020202020204" pitchFamily="34" charset="0"/>
              <a:buChar char="•"/>
            </a:pPr>
            <a:r>
              <a:rPr lang="en-US" altLang="en-US" sz="1600" dirty="0"/>
              <a:t>Features might be limited</a:t>
            </a:r>
          </a:p>
          <a:p>
            <a:pPr>
              <a:spcBef>
                <a:spcPts val="600"/>
              </a:spcBef>
              <a:buFont typeface="Arial" panose="020B0604020202020204" pitchFamily="34" charset="0"/>
              <a:buChar char="•"/>
            </a:pPr>
            <a:r>
              <a:rPr lang="en-US" altLang="en-US" sz="1600" dirty="0"/>
              <a:t>Can be slow</a:t>
            </a:r>
          </a:p>
          <a:p>
            <a:pPr>
              <a:spcBef>
                <a:spcPts val="600"/>
              </a:spcBef>
              <a:buFont typeface="Arial" panose="020B0604020202020204" pitchFamily="34" charset="0"/>
              <a:buChar char="•"/>
            </a:pPr>
            <a:r>
              <a:rPr lang="en-US" altLang="en-US" sz="1600" dirty="0"/>
              <a:t>Stored data might not be secure</a:t>
            </a:r>
          </a:p>
          <a:p>
            <a:pPr>
              <a:spcBef>
                <a:spcPts val="600"/>
              </a:spcBef>
              <a:buFont typeface="Arial" panose="020B0604020202020204" pitchFamily="34" charset="0"/>
              <a:buChar char="•"/>
            </a:pPr>
            <a:r>
              <a:rPr lang="en-US" altLang="en-US" sz="1600" dirty="0"/>
              <a:t>Stored data can be lost</a:t>
            </a:r>
          </a:p>
          <a:p>
            <a:pPr>
              <a:buFont typeface="Arial" panose="020B0604020202020204" pitchFamily="34" charset="0"/>
              <a:buChar char="•"/>
            </a:pPr>
            <a:r>
              <a:rPr lang="en-US" altLang="en-US" sz="1600" dirty="0"/>
              <a:t>HPC(High Performance Computing) Systems:</a:t>
            </a:r>
          </a:p>
          <a:p>
            <a:pPr lvl="1"/>
            <a:r>
              <a:rPr lang="en-US" altLang="en-US" sz="1600" dirty="0"/>
              <a:t>Not clear that you can run compute-intensive HPC applications that use MPI(Multi- Processing)/OpenMP!</a:t>
            </a:r>
          </a:p>
          <a:p>
            <a:pPr lvl="1"/>
            <a:r>
              <a:rPr lang="en-US" altLang="en-US" sz="1600" dirty="0"/>
              <a:t>Scheduling is important with this type of application</a:t>
            </a:r>
          </a:p>
          <a:p>
            <a:pPr lvl="2"/>
            <a:r>
              <a:rPr lang="en-US" altLang="en-US" sz="1600" dirty="0"/>
              <a:t>as you want all the VM to be co-located to minimize communication latency!</a:t>
            </a:r>
          </a:p>
          <a:p>
            <a:pPr>
              <a:buFont typeface="Arial" panose="020B0604020202020204" pitchFamily="34" charset="0"/>
              <a:buChar char="•"/>
            </a:pPr>
            <a:r>
              <a:rPr lang="en-US" altLang="en-US" sz="1600" dirty="0"/>
              <a:t>General Concerns:</a:t>
            </a:r>
          </a:p>
          <a:p>
            <a:pPr lvl="1"/>
            <a:r>
              <a:rPr lang="en-US" altLang="en-US" sz="1600" dirty="0"/>
              <a:t>Each cloud systems uses different protocols and different APIs</a:t>
            </a:r>
          </a:p>
          <a:p>
            <a:pPr lvl="2"/>
            <a:r>
              <a:rPr lang="en-US" altLang="en-US" sz="1600" dirty="0"/>
              <a:t>may not be possible to run applications between cloud-based systems</a:t>
            </a:r>
          </a:p>
          <a:p>
            <a:pPr lvl="2"/>
            <a:endParaRPr lang="en-US" altLang="en-US" sz="1000" dirty="0"/>
          </a:p>
          <a:p>
            <a:endParaRPr lang="en-US" altLang="en-US" sz="1000" dirty="0"/>
          </a:p>
          <a:p>
            <a:endParaRPr lang="en-US" altLang="en-US" sz="1000" dirty="0"/>
          </a:p>
          <a:p>
            <a:endParaRPr lang="en-US" altLang="en-US" sz="1000" dirty="0"/>
          </a:p>
        </p:txBody>
      </p:sp>
      <p:pic>
        <p:nvPicPr>
          <p:cNvPr id="22530" name="Picture 2" descr="Image result for cloud  disadvantages">
            <a:extLst>
              <a:ext uri="{FF2B5EF4-FFF2-40B4-BE49-F238E27FC236}">
                <a16:creationId xmlns:a16="http://schemas.microsoft.com/office/drawing/2014/main" id="{0F5B3276-C65E-A24B-8AE2-FB815F5E79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16413" y="2115084"/>
            <a:ext cx="3273160" cy="3322155"/>
          </a:xfrm>
          <a:prstGeom prst="rect">
            <a:avLst/>
          </a:prstGeom>
          <a:noFill/>
          <a:extLst>
            <a:ext uri="{909E8E84-426E-40DD-AFC4-6F175D3DCCD1}">
              <a14:hiddenFill xmlns:a14="http://schemas.microsoft.com/office/drawing/2010/main">
                <a:solidFill>
                  <a:srgbClr val="FFFFFF"/>
                </a:solidFill>
              </a14:hiddenFill>
            </a:ext>
          </a:extLst>
        </p:spPr>
      </p:pic>
      <p:sp>
        <p:nvSpPr>
          <p:cNvPr id="38916" name="Slide Number Placeholder 4"/>
          <p:cNvSpPr>
            <a:spLocks noGrp="1"/>
          </p:cNvSpPr>
          <p:nvPr>
            <p:ph type="sldNum" sz="quarter" idx="12"/>
          </p:nvPr>
        </p:nvSpPr>
        <p:spPr bwMode="auto">
          <a:xfrm>
            <a:off x="10837333" y="6470704"/>
            <a:ext cx="973667" cy="27432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nSpc>
                <a:spcPct val="90000"/>
              </a:lnSpc>
              <a:spcAft>
                <a:spcPts val="600"/>
              </a:spcAft>
            </a:pPr>
            <a:fld id="{05643278-70E5-4CF4-ABE5-AB5A91F1AA38}" type="slidenum">
              <a:rPr lang="en-GB" altLang="en-US" sz="1300"/>
              <a:pPr>
                <a:lnSpc>
                  <a:spcPct val="90000"/>
                </a:lnSpc>
                <a:spcAft>
                  <a:spcPts val="600"/>
                </a:spcAft>
              </a:pPr>
              <a:t>17</a:t>
            </a:fld>
            <a:endParaRPr lang="en-GB" altLang="en-US" sz="1300"/>
          </a:p>
        </p:txBody>
      </p:sp>
    </p:spTree>
    <p:extLst>
      <p:ext uri="{BB962C8B-B14F-4D97-AF65-F5344CB8AC3E}">
        <p14:creationId xmlns:p14="http://schemas.microsoft.com/office/powerpoint/2010/main" val="352992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Title 1"/>
          <p:cNvSpPr>
            <a:spLocks noGrp="1"/>
          </p:cNvSpPr>
          <p:nvPr>
            <p:ph type="title"/>
          </p:nvPr>
        </p:nvSpPr>
        <p:spPr>
          <a:xfrm>
            <a:off x="1024128" y="585216"/>
            <a:ext cx="5902061" cy="1499616"/>
          </a:xfrm>
        </p:spPr>
        <p:txBody>
          <a:bodyPr>
            <a:normAutofit/>
          </a:bodyPr>
          <a:lstStyle/>
          <a:p>
            <a:r>
              <a:rPr lang="en-GB" altLang="en-US" dirty="0"/>
              <a:t>The Future</a:t>
            </a:r>
          </a:p>
        </p:txBody>
      </p:sp>
      <p:sp>
        <p:nvSpPr>
          <p:cNvPr id="44035" name="Content Placeholder 2"/>
          <p:cNvSpPr>
            <a:spLocks noGrp="1"/>
          </p:cNvSpPr>
          <p:nvPr>
            <p:ph idx="1"/>
          </p:nvPr>
        </p:nvSpPr>
        <p:spPr>
          <a:xfrm>
            <a:off x="1024128" y="2286000"/>
            <a:ext cx="5902061" cy="3931920"/>
          </a:xfrm>
        </p:spPr>
        <p:txBody>
          <a:bodyPr>
            <a:normAutofit/>
          </a:bodyPr>
          <a:lstStyle/>
          <a:p>
            <a:r>
              <a:rPr lang="en-GB" altLang="en-US" sz="1700" dirty="0"/>
              <a:t>Many of the activities loosely grouped together under cloud computing have already been happening and centralised computing activity is not a new phenomena</a:t>
            </a:r>
          </a:p>
          <a:p>
            <a:r>
              <a:rPr lang="en-GB" altLang="en-US" sz="1700" dirty="0"/>
              <a:t>Grid Computing was the last research-led centralised approach</a:t>
            </a:r>
          </a:p>
          <a:p>
            <a:r>
              <a:rPr lang="en-GB" altLang="en-US" sz="1700" dirty="0"/>
              <a:t>However there are concerns that the mainstream adoption of cloud computing could cause many problems for users</a:t>
            </a:r>
          </a:p>
          <a:p>
            <a:r>
              <a:rPr lang="en-GB" altLang="en-US" sz="1700" dirty="0"/>
              <a:t>Many new open source systems appearing that you can install and run on your local cluster</a:t>
            </a:r>
          </a:p>
          <a:p>
            <a:pPr lvl="1"/>
            <a:r>
              <a:rPr lang="en-GB" altLang="en-US" sz="1700" dirty="0"/>
              <a:t>should be able to run a variety of applications on these systems</a:t>
            </a:r>
          </a:p>
          <a:p>
            <a:endParaRPr lang="en-GB" altLang="en-US" sz="1700" dirty="0"/>
          </a:p>
        </p:txBody>
      </p:sp>
      <p:pic>
        <p:nvPicPr>
          <p:cNvPr id="23554" name="Picture 2" descr="See the source image">
            <a:extLst>
              <a:ext uri="{FF2B5EF4-FFF2-40B4-BE49-F238E27FC236}">
                <a16:creationId xmlns:a16="http://schemas.microsoft.com/office/drawing/2014/main" id="{2F541D58-92E9-F244-9333-A0B937BB5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552267" y="2304097"/>
            <a:ext cx="3999654" cy="2249805"/>
          </a:xfrm>
          <a:prstGeom prst="rect">
            <a:avLst/>
          </a:prstGeom>
          <a:noFill/>
          <a:extLst>
            <a:ext uri="{909E8E84-426E-40DD-AFC4-6F175D3DCCD1}">
              <a14:hiddenFill xmlns:a14="http://schemas.microsoft.com/office/drawing/2010/main">
                <a:solidFill>
                  <a:srgbClr val="FFFFFF"/>
                </a:solidFill>
              </a14:hiddenFill>
            </a:ext>
          </a:extLst>
        </p:spPr>
      </p:pic>
      <p:sp>
        <p:nvSpPr>
          <p:cNvPr id="44036" name="Slide Number Placeholder 4"/>
          <p:cNvSpPr>
            <a:spLocks noGrp="1"/>
          </p:cNvSpPr>
          <p:nvPr>
            <p:ph type="sldNum" sz="quarter" idx="12"/>
          </p:nvPr>
        </p:nvSpPr>
        <p:spPr bwMode="auto">
          <a:xfrm>
            <a:off x="10837333" y="6470704"/>
            <a:ext cx="973667" cy="27432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nSpc>
                <a:spcPct val="90000"/>
              </a:lnSpc>
              <a:spcAft>
                <a:spcPts val="600"/>
              </a:spcAft>
            </a:pPr>
            <a:fld id="{981DB92D-6B6F-4AB8-A60C-423BF5B2FA40}" type="slidenum">
              <a:rPr lang="en-GB" altLang="en-US" sz="1300"/>
              <a:pPr>
                <a:lnSpc>
                  <a:spcPct val="90000"/>
                </a:lnSpc>
                <a:spcAft>
                  <a:spcPts val="600"/>
                </a:spcAft>
              </a:pPr>
              <a:t>18</a:t>
            </a:fld>
            <a:endParaRPr lang="en-GB" altLang="en-US" sz="1300"/>
          </a:p>
        </p:txBody>
      </p:sp>
    </p:spTree>
    <p:extLst>
      <p:ext uri="{BB962C8B-B14F-4D97-AF65-F5344CB8AC3E}">
        <p14:creationId xmlns:p14="http://schemas.microsoft.com/office/powerpoint/2010/main" val="254955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9A24-AF5C-44AC-8496-59CCB437C18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1801AB2-F79C-4F47-A99D-579EFD240B25}"/>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AAC71505-2C27-4665-8971-4C2469C13125}"/>
              </a:ext>
            </a:extLst>
          </p:cNvPr>
          <p:cNvSpPr>
            <a:spLocks noGrp="1"/>
          </p:cNvSpPr>
          <p:nvPr>
            <p:ph type="sldNum" sz="quarter" idx="12"/>
          </p:nvPr>
        </p:nvSpPr>
        <p:spPr/>
        <p:txBody>
          <a:bodyPr/>
          <a:lstStyle/>
          <a:p>
            <a:fld id="{A404FF4F-E005-4854-94FC-495A4AA14898}" type="slidenum">
              <a:rPr lang="en-GB" smtClean="0"/>
              <a:t>19</a:t>
            </a:fld>
            <a:endParaRPr lang="en-GB"/>
          </a:p>
        </p:txBody>
      </p:sp>
      <p:pic>
        <p:nvPicPr>
          <p:cNvPr id="2050" name="Picture 2">
            <a:extLst>
              <a:ext uri="{FF2B5EF4-FFF2-40B4-BE49-F238E27FC236}">
                <a16:creationId xmlns:a16="http://schemas.microsoft.com/office/drawing/2014/main" id="{B49E744E-399D-4B36-B7A9-333A065BD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8150"/>
            <a:ext cx="1143000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52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nvSpPr>
        <p:spPr bwMode="auto">
          <a:xfrm>
            <a:off x="551333" y="804333"/>
            <a:ext cx="3805355" cy="5249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algn="r" defTabSz="914400">
              <a:lnSpc>
                <a:spcPct val="80000"/>
              </a:lnSpc>
              <a:spcAft>
                <a:spcPts val="600"/>
              </a:spcAft>
            </a:pPr>
            <a:r>
              <a:rPr lang="en-US" altLang="en-US" sz="5000" cap="all" spc="100" dirty="0">
                <a:solidFill>
                  <a:schemeClr val="tx1">
                    <a:lumMod val="95000"/>
                    <a:lumOff val="5000"/>
                  </a:schemeClr>
                </a:solidFill>
              </a:rPr>
              <a:t>Learning Outcomes</a:t>
            </a:r>
          </a:p>
        </p:txBody>
      </p:sp>
      <p:cxnSp>
        <p:nvCxnSpPr>
          <p:cNvPr id="13" name="Straight Connector 12">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nvSpPr>
        <p:spPr bwMode="auto">
          <a:xfrm>
            <a:off x="4999330" y="804333"/>
            <a:ext cx="6257721" cy="5249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numCol="1" rtlCol="0" anchor="ctr" anchorCtr="0" compatLnSpc="1">
            <a:prstTxWarp prst="textNoShape">
              <a:avLst/>
            </a:prstTxWarp>
            <a:normAutofit/>
          </a:bodyPr>
          <a:lstStyle>
            <a:lvl1pPr marL="341313" indent="-341313"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lnSpc>
                <a:spcPct val="90000"/>
              </a:lnSpc>
              <a:buClr>
                <a:schemeClr val="accent1"/>
              </a:buClr>
            </a:pPr>
            <a:r>
              <a:rPr lang="en-US" altLang="en-US" sz="2700" dirty="0"/>
              <a:t>What is Cloud computing?</a:t>
            </a:r>
          </a:p>
          <a:p>
            <a:pPr defTabSz="914400">
              <a:lnSpc>
                <a:spcPct val="90000"/>
              </a:lnSpc>
              <a:buClr>
                <a:schemeClr val="accent1"/>
              </a:buClr>
            </a:pPr>
            <a:r>
              <a:rPr lang="en-US" altLang="en-US" sz="2700" dirty="0"/>
              <a:t>Attributes of Cloud</a:t>
            </a:r>
          </a:p>
          <a:p>
            <a:pPr defTabSz="914400">
              <a:lnSpc>
                <a:spcPct val="90000"/>
              </a:lnSpc>
              <a:buClr>
                <a:schemeClr val="accent1"/>
              </a:buClr>
            </a:pPr>
            <a:r>
              <a:rPr lang="en-US" altLang="en-US" sz="2700" dirty="0"/>
              <a:t>Different types of service models</a:t>
            </a:r>
          </a:p>
          <a:p>
            <a:pPr defTabSz="914400">
              <a:lnSpc>
                <a:spcPct val="90000"/>
              </a:lnSpc>
              <a:buClr>
                <a:schemeClr val="accent1"/>
              </a:buClr>
            </a:pPr>
            <a:r>
              <a:rPr lang="en-US" altLang="en-US" sz="2700" dirty="0"/>
              <a:t>Different types of deployment models</a:t>
            </a:r>
          </a:p>
          <a:p>
            <a:pPr defTabSz="914400">
              <a:lnSpc>
                <a:spcPct val="90000"/>
              </a:lnSpc>
              <a:buClr>
                <a:schemeClr val="accent1"/>
              </a:buClr>
            </a:pPr>
            <a:r>
              <a:rPr lang="en-US" altLang="en-US" sz="2700" dirty="0"/>
              <a:t>Architecture of Cloud computing</a:t>
            </a:r>
          </a:p>
          <a:p>
            <a:pPr defTabSz="914400">
              <a:lnSpc>
                <a:spcPct val="90000"/>
              </a:lnSpc>
              <a:buClr>
                <a:schemeClr val="accent1"/>
              </a:buClr>
            </a:pPr>
            <a:r>
              <a:rPr lang="en-US" altLang="en-US" sz="2700" dirty="0"/>
              <a:t>Purpose and benefits of Cloud</a:t>
            </a:r>
          </a:p>
          <a:p>
            <a:pPr defTabSz="914400">
              <a:lnSpc>
                <a:spcPct val="90000"/>
              </a:lnSpc>
              <a:buClr>
                <a:schemeClr val="accent1"/>
              </a:buClr>
            </a:pPr>
            <a:r>
              <a:rPr lang="en-US" altLang="en-US" sz="2700" dirty="0"/>
              <a:t>Cloud Sourcing</a:t>
            </a:r>
          </a:p>
          <a:p>
            <a:pPr defTabSz="914400">
              <a:lnSpc>
                <a:spcPct val="90000"/>
              </a:lnSpc>
              <a:buClr>
                <a:schemeClr val="accent1"/>
              </a:buClr>
            </a:pPr>
            <a:r>
              <a:rPr lang="en-US" altLang="en-US" sz="2700" dirty="0"/>
              <a:t>Cloud Storage</a:t>
            </a:r>
          </a:p>
          <a:p>
            <a:pPr defTabSz="914400">
              <a:lnSpc>
                <a:spcPct val="90000"/>
              </a:lnSpc>
              <a:buClr>
                <a:schemeClr val="accent1"/>
              </a:buClr>
            </a:pPr>
            <a:r>
              <a:rPr lang="en-US" altLang="en-US" sz="2700" dirty="0"/>
              <a:t>Opportunities and Challenges</a:t>
            </a:r>
          </a:p>
          <a:p>
            <a:pPr defTabSz="914400">
              <a:lnSpc>
                <a:spcPct val="90000"/>
              </a:lnSpc>
              <a:buClr>
                <a:schemeClr val="accent1"/>
              </a:buClr>
            </a:pPr>
            <a:r>
              <a:rPr lang="en-US" altLang="en-US" sz="2700" dirty="0"/>
              <a:t>Advantages and Disadvantages</a:t>
            </a:r>
          </a:p>
          <a:p>
            <a:pPr defTabSz="914400">
              <a:lnSpc>
                <a:spcPct val="90000"/>
              </a:lnSpc>
              <a:buClr>
                <a:schemeClr val="accent1"/>
              </a:buClr>
            </a:pPr>
            <a:endParaRPr lang="en-US" altLang="en-US" sz="2700" dirty="0"/>
          </a:p>
          <a:p>
            <a:pPr defTabSz="914400">
              <a:lnSpc>
                <a:spcPct val="90000"/>
              </a:lnSpc>
              <a:buClr>
                <a:schemeClr val="accent1"/>
              </a:buClr>
            </a:pPr>
            <a:endParaRPr lang="en-US" altLang="en-US" sz="2700" dirty="0"/>
          </a:p>
        </p:txBody>
      </p:sp>
      <p:sp>
        <p:nvSpPr>
          <p:cNvPr id="4" name="Slide Number Placeholder 7"/>
          <p:cNvSpPr>
            <a:spLocks noGrp="1"/>
          </p:cNvSpPr>
          <p:nvPr/>
        </p:nvSpPr>
        <p:spPr bwMode="auto">
          <a:xfrm>
            <a:off x="7924800" y="63785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defPPr>
              <a:defRPr lang="en-GB"/>
            </a:defPPr>
            <a:lvl1pPr algn="r" rtl="0" eaLnBrk="0" fontAlgn="base" hangingPunct="0">
              <a:spcBef>
                <a:spcPct val="0"/>
              </a:spcBef>
              <a:spcAft>
                <a:spcPct val="0"/>
              </a:spcAft>
              <a:defRPr sz="1200" kern="1200">
                <a:solidFill>
                  <a:schemeClr val="bg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a:spcAft>
                <a:spcPts val="600"/>
              </a:spcAft>
            </a:pPr>
            <a:fld id="{2A78C672-3360-4F94-A5A5-95379CEAEF89}" type="slidenum">
              <a:rPr lang="en-GB" altLang="en-US" sz="1200" smtClean="0">
                <a:solidFill>
                  <a:schemeClr val="bg1"/>
                </a:solidFill>
              </a:rPr>
              <a:pPr>
                <a:spcAft>
                  <a:spcPts val="600"/>
                </a:spcAft>
              </a:pPr>
              <a:t>2</a:t>
            </a:fld>
            <a:endParaRPr lang="en-GB" altLang="en-US" sz="1200">
              <a:solidFill>
                <a:schemeClr val="bg1"/>
              </a:solidFill>
            </a:endParaRPr>
          </a:p>
        </p:txBody>
      </p:sp>
      <p:sp>
        <p:nvSpPr>
          <p:cNvPr id="5" name="Slide Number Placeholder 4">
            <a:extLst>
              <a:ext uri="{FF2B5EF4-FFF2-40B4-BE49-F238E27FC236}">
                <a16:creationId xmlns:a16="http://schemas.microsoft.com/office/drawing/2014/main" id="{670E4D00-4EAF-4DB4-8243-693CF5BF3A82}"/>
              </a:ext>
            </a:extLst>
          </p:cNvPr>
          <p:cNvSpPr>
            <a:spLocks noGrp="1"/>
          </p:cNvSpPr>
          <p:nvPr>
            <p:ph type="sldNum" sz="quarter" idx="12"/>
          </p:nvPr>
        </p:nvSpPr>
        <p:spPr/>
        <p:txBody>
          <a:bodyPr/>
          <a:lstStyle/>
          <a:p>
            <a:fld id="{A404FF4F-E005-4854-94FC-495A4AA14898}" type="slidenum">
              <a:rPr lang="en-GB" smtClean="0"/>
              <a:t>2</a:t>
            </a:fld>
            <a:endParaRPr lang="en-GB"/>
          </a:p>
        </p:txBody>
      </p:sp>
    </p:spTree>
    <p:extLst>
      <p:ext uri="{BB962C8B-B14F-4D97-AF65-F5344CB8AC3E}">
        <p14:creationId xmlns:p14="http://schemas.microsoft.com/office/powerpoint/2010/main" val="3956292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521B560-6B61-44D9-BD9D-3AD7A5024C32}"/>
              </a:ext>
            </a:extLst>
          </p:cNvPr>
          <p:cNvGraphicFramePr>
            <a:graphicFrameLocks noGrp="1"/>
          </p:cNvGraphicFramePr>
          <p:nvPr>
            <p:ph idx="1"/>
            <p:extLst>
              <p:ext uri="{D42A27DB-BD31-4B8C-83A1-F6EECF244321}">
                <p14:modId xmlns:p14="http://schemas.microsoft.com/office/powerpoint/2010/main" val="405111764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56EF5BA3-7CC7-4CC5-A764-937CAC39E070}"/>
              </a:ext>
            </a:extLst>
          </p:cNvPr>
          <p:cNvSpPr>
            <a:spLocks noGrp="1"/>
          </p:cNvSpPr>
          <p:nvPr>
            <p:ph type="sldNum" sz="quarter" idx="12"/>
          </p:nvPr>
        </p:nvSpPr>
        <p:spPr/>
        <p:txBody>
          <a:bodyPr/>
          <a:lstStyle/>
          <a:p>
            <a:fld id="{A404FF4F-E005-4854-94FC-495A4AA14898}" type="slidenum">
              <a:rPr lang="en-GB" smtClean="0"/>
              <a:t>20</a:t>
            </a:fld>
            <a:endParaRPr lang="en-GB"/>
          </a:p>
        </p:txBody>
      </p:sp>
    </p:spTree>
    <p:extLst>
      <p:ext uri="{BB962C8B-B14F-4D97-AF65-F5344CB8AC3E}">
        <p14:creationId xmlns:p14="http://schemas.microsoft.com/office/powerpoint/2010/main" val="95425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nvSpPr>
        <p:spPr bwMode="auto">
          <a:xfrm>
            <a:off x="762000" y="76516"/>
            <a:ext cx="6862470" cy="9144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defTabSz="914400">
              <a:lnSpc>
                <a:spcPct val="80000"/>
              </a:lnSpc>
              <a:spcAft>
                <a:spcPts val="600"/>
              </a:spcAft>
            </a:pPr>
            <a:r>
              <a:rPr lang="en-US" altLang="en-US" sz="4000" cap="all" spc="100" dirty="0">
                <a:solidFill>
                  <a:schemeClr val="tx1">
                    <a:lumMod val="95000"/>
                    <a:lumOff val="5000"/>
                  </a:schemeClr>
                </a:solidFill>
              </a:rPr>
              <a:t>What is Cloud Computing?</a:t>
            </a:r>
          </a:p>
        </p:txBody>
      </p:sp>
      <p:sp>
        <p:nvSpPr>
          <p:cNvPr id="3" name="Content Placeholder 2"/>
          <p:cNvSpPr>
            <a:spLocks noGrp="1"/>
          </p:cNvSpPr>
          <p:nvPr/>
        </p:nvSpPr>
        <p:spPr bwMode="auto">
          <a:xfrm>
            <a:off x="762000" y="999752"/>
            <a:ext cx="7763431" cy="552207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numCol="1" rtlCol="0" anchorCtr="0" compatLnSpc="1">
            <a:prstTxWarp prst="textNoShape">
              <a:avLst/>
            </a:prstTxWarp>
            <a:noAutofit/>
          </a:bodyPr>
          <a:lstStyle>
            <a:lvl1pPr marL="341313" indent="-341313"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lnSpc>
                <a:spcPct val="90000"/>
              </a:lnSpc>
              <a:buClr>
                <a:schemeClr val="accent1"/>
              </a:buClr>
            </a:pPr>
            <a:r>
              <a:rPr lang="en-US" altLang="en-US" sz="1800" b="1" dirty="0"/>
              <a:t>Cloud Computing </a:t>
            </a:r>
            <a:r>
              <a:rPr lang="en-US" altLang="en-US" sz="1800" dirty="0"/>
              <a:t>is a general term used to describe a new class of network based computing that takes place over the Internet, </a:t>
            </a:r>
          </a:p>
          <a:p>
            <a:pPr lvl="1" defTabSz="914400">
              <a:lnSpc>
                <a:spcPct val="90000"/>
              </a:lnSpc>
              <a:buClr>
                <a:schemeClr val="accent1"/>
              </a:buClr>
            </a:pPr>
            <a:r>
              <a:rPr lang="en-US" altLang="en-US" sz="1800" dirty="0"/>
              <a:t>basically a step on from Utility Computing</a:t>
            </a:r>
          </a:p>
          <a:p>
            <a:pPr lvl="1" defTabSz="914400">
              <a:lnSpc>
                <a:spcPct val="90000"/>
              </a:lnSpc>
              <a:buClr>
                <a:schemeClr val="accent1"/>
              </a:buClr>
            </a:pPr>
            <a:r>
              <a:rPr lang="en-US" altLang="en-US" sz="1800" dirty="0"/>
              <a:t>a collection/group of integrated and networked hardware, software and Internet infrastructure (called a platform).</a:t>
            </a:r>
          </a:p>
          <a:p>
            <a:pPr lvl="1" defTabSz="914400">
              <a:lnSpc>
                <a:spcPct val="90000"/>
              </a:lnSpc>
              <a:buClr>
                <a:schemeClr val="accent1"/>
              </a:buClr>
            </a:pPr>
            <a:r>
              <a:rPr lang="en-US" altLang="en-US" sz="1800" dirty="0"/>
              <a:t>Using the Internet for communication and transport provides hardware, software and networking services to clients</a:t>
            </a:r>
          </a:p>
          <a:p>
            <a:pPr defTabSz="914400">
              <a:lnSpc>
                <a:spcPct val="90000"/>
              </a:lnSpc>
              <a:buClr>
                <a:schemeClr val="accent1"/>
              </a:buClr>
            </a:pPr>
            <a:r>
              <a:rPr lang="en-US" altLang="en-US" sz="1800" dirty="0"/>
              <a:t>These platforms hide the complexity and details of the underlying infrastructure from users and applications by providing very simple graphical interface or API (Applications Programming Interface).</a:t>
            </a:r>
          </a:p>
          <a:p>
            <a:pPr defTabSz="914400">
              <a:lnSpc>
                <a:spcPct val="90000"/>
              </a:lnSpc>
              <a:buClr>
                <a:schemeClr val="accent1"/>
              </a:buClr>
            </a:pPr>
            <a:r>
              <a:rPr lang="en-US" altLang="en-US" sz="1800" dirty="0"/>
              <a:t>In addition, the platform provides on demand services, that are always on, anywhere, anytime and any place. </a:t>
            </a:r>
          </a:p>
          <a:p>
            <a:pPr defTabSz="914400">
              <a:lnSpc>
                <a:spcPct val="90000"/>
              </a:lnSpc>
              <a:buClr>
                <a:schemeClr val="accent1"/>
              </a:buClr>
            </a:pPr>
            <a:r>
              <a:rPr lang="en-US" altLang="en-US" sz="1800" dirty="0"/>
              <a:t>The hardware and software services are available to</a:t>
            </a:r>
          </a:p>
          <a:p>
            <a:pPr lvl="1" defTabSz="914400">
              <a:lnSpc>
                <a:spcPct val="90000"/>
              </a:lnSpc>
              <a:buClr>
                <a:schemeClr val="accent1"/>
              </a:buClr>
            </a:pPr>
            <a:r>
              <a:rPr lang="en-US" altLang="en-US" sz="1800" dirty="0"/>
              <a:t>general public, enterprises, corporations and businesses markets</a:t>
            </a:r>
          </a:p>
          <a:p>
            <a:pPr defTabSz="914400">
              <a:lnSpc>
                <a:spcPct val="90000"/>
              </a:lnSpc>
              <a:buClr>
                <a:schemeClr val="accent1"/>
              </a:buClr>
            </a:pPr>
            <a:r>
              <a:rPr lang="en-US" altLang="en-US" sz="1800" dirty="0"/>
              <a:t>Cloud computing is an umbrella term used to refer to Internet based development and services</a:t>
            </a:r>
          </a:p>
          <a:p>
            <a:pPr defTabSz="914400">
              <a:lnSpc>
                <a:spcPct val="90000"/>
              </a:lnSpc>
              <a:buClr>
                <a:schemeClr val="accent1"/>
              </a:buClr>
            </a:pPr>
            <a:endParaRPr lang="en-US" altLang="en-US" sz="1600" dirty="0"/>
          </a:p>
        </p:txBody>
      </p:sp>
      <p:pic>
        <p:nvPicPr>
          <p:cNvPr id="1026" name="Picture 2" descr="Image result for cloud computing">
            <a:extLst>
              <a:ext uri="{FF2B5EF4-FFF2-40B4-BE49-F238E27FC236}">
                <a16:creationId xmlns:a16="http://schemas.microsoft.com/office/drawing/2014/main" id="{AE936340-F15D-214F-888D-455E3F62E8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24047" y="1425388"/>
            <a:ext cx="3517420" cy="321388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7"/>
          <p:cNvSpPr>
            <a:spLocks noGrp="1"/>
          </p:cNvSpPr>
          <p:nvPr/>
        </p:nvSpPr>
        <p:spPr bwMode="auto">
          <a:xfrm>
            <a:off x="7924800" y="63785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defPPr>
              <a:defRPr lang="en-GB"/>
            </a:defPPr>
            <a:lvl1pPr algn="r" rtl="0" eaLnBrk="0" fontAlgn="base" hangingPunct="0">
              <a:spcBef>
                <a:spcPct val="0"/>
              </a:spcBef>
              <a:spcAft>
                <a:spcPct val="0"/>
              </a:spcAft>
              <a:defRPr sz="1200" kern="1200">
                <a:solidFill>
                  <a:schemeClr val="bg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a:spcAft>
                <a:spcPts val="600"/>
              </a:spcAft>
            </a:pPr>
            <a:fld id="{2A78C672-3360-4F94-A5A5-95379CEAEF89}" type="slidenum">
              <a:rPr lang="en-GB" altLang="en-US" sz="1200" smtClean="0">
                <a:solidFill>
                  <a:schemeClr val="bg1"/>
                </a:solidFill>
              </a:rPr>
              <a:pPr>
                <a:spcAft>
                  <a:spcPts val="600"/>
                </a:spcAft>
              </a:pPr>
              <a:t>3</a:t>
            </a:fld>
            <a:endParaRPr lang="en-GB" altLang="en-US" sz="1200">
              <a:solidFill>
                <a:schemeClr val="bg1"/>
              </a:solidFill>
            </a:endParaRPr>
          </a:p>
        </p:txBody>
      </p:sp>
      <p:sp>
        <p:nvSpPr>
          <p:cNvPr id="5" name="Slide Number Placeholder 4">
            <a:extLst>
              <a:ext uri="{FF2B5EF4-FFF2-40B4-BE49-F238E27FC236}">
                <a16:creationId xmlns:a16="http://schemas.microsoft.com/office/drawing/2014/main" id="{2317A09E-041D-4C44-B8AB-8B9E5A5F91A2}"/>
              </a:ext>
            </a:extLst>
          </p:cNvPr>
          <p:cNvSpPr>
            <a:spLocks noGrp="1"/>
          </p:cNvSpPr>
          <p:nvPr>
            <p:ph type="sldNum" sz="quarter" idx="12"/>
          </p:nvPr>
        </p:nvSpPr>
        <p:spPr/>
        <p:txBody>
          <a:bodyPr/>
          <a:lstStyle/>
          <a:p>
            <a:fld id="{A404FF4F-E005-4854-94FC-495A4AA14898}" type="slidenum">
              <a:rPr lang="en-GB" smtClean="0"/>
              <a:t>3</a:t>
            </a:fld>
            <a:endParaRPr lang="en-GB"/>
          </a:p>
        </p:txBody>
      </p:sp>
    </p:spTree>
    <p:extLst>
      <p:ext uri="{BB962C8B-B14F-4D97-AF65-F5344CB8AC3E}">
        <p14:creationId xmlns:p14="http://schemas.microsoft.com/office/powerpoint/2010/main" val="409914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p:cNvSpPr txBox="1">
            <a:spLocks noChangeArrowheads="1"/>
          </p:cNvSpPr>
          <p:nvPr/>
        </p:nvSpPr>
        <p:spPr>
          <a:xfrm>
            <a:off x="1024128" y="585216"/>
            <a:ext cx="8851392"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spcAft>
                <a:spcPts val="600"/>
              </a:spcAft>
            </a:pPr>
            <a:br>
              <a:rPr lang="en-US" altLang="zh-CN" sz="3700" cap="all" spc="100" dirty="0">
                <a:solidFill>
                  <a:schemeClr val="tx1">
                    <a:lumMod val="95000"/>
                    <a:lumOff val="5000"/>
                  </a:schemeClr>
                </a:solidFill>
              </a:rPr>
            </a:br>
            <a:r>
              <a:rPr lang="en-US" altLang="zh-CN" sz="3700" cap="all" spc="100" dirty="0">
                <a:solidFill>
                  <a:schemeClr val="tx1">
                    <a:lumMod val="95000"/>
                    <a:lumOff val="5000"/>
                  </a:schemeClr>
                </a:solidFill>
              </a:rPr>
              <a:t>FIVE Key Attributes of Cloud Computing</a:t>
            </a:r>
          </a:p>
        </p:txBody>
      </p:sp>
      <p:sp>
        <p:nvSpPr>
          <p:cNvPr id="4" name="Rectangle 3"/>
          <p:cNvSpPr txBox="1">
            <a:spLocks noChangeArrowheads="1"/>
          </p:cNvSpPr>
          <p:nvPr/>
        </p:nvSpPr>
        <p:spPr>
          <a:xfrm>
            <a:off x="1024128" y="2286000"/>
            <a:ext cx="4255443" cy="4023360"/>
          </a:xfrm>
          <a:prstGeom prst="rect">
            <a:avLst/>
          </a:prstGeom>
        </p:spPr>
        <p:txBody>
          <a:bodyPr vert="horz" lIns="45720" tIns="45720" rIns="4572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500"/>
              </a:spcAft>
              <a:buClr>
                <a:schemeClr val="accent1"/>
              </a:buClr>
              <a:buSzPct val="90000"/>
              <a:buFont typeface="Wingdings" panose="05000000000000000000" pitchFamily="2" charset="2"/>
              <a:buChar char="p"/>
            </a:pPr>
            <a:r>
              <a:rPr lang="en-US" altLang="zh-CN" sz="1600" b="1" dirty="0"/>
              <a:t>Elasticity</a:t>
            </a:r>
            <a:r>
              <a:rPr lang="en-US" altLang="zh-CN" sz="1600" dirty="0"/>
              <a:t>: Resources can be rapidly and elastically provisioned. </a:t>
            </a:r>
            <a:r>
              <a:rPr lang="en-US" altLang="en-US" sz="1600" dirty="0"/>
              <a:t>scale up and down in capacity and functionalities</a:t>
            </a:r>
          </a:p>
          <a:p>
            <a:pPr marL="342900" indent="-342900">
              <a:spcAft>
                <a:spcPts val="500"/>
              </a:spcAft>
              <a:buClr>
                <a:schemeClr val="accent1"/>
              </a:buClr>
              <a:buSzPct val="90000"/>
              <a:buFont typeface="Wingdings" panose="05000000000000000000" pitchFamily="2" charset="2"/>
              <a:buChar char="p"/>
            </a:pPr>
            <a:r>
              <a:rPr lang="en-US" altLang="zh-CN" sz="1600" b="1" dirty="0"/>
              <a:t>Pay-By-Use</a:t>
            </a:r>
            <a:r>
              <a:rPr lang="en-US" altLang="zh-CN" sz="1600" dirty="0"/>
              <a:t>: The use of cloud system resources is measured, audited, and reported to the customer based on a metered system.</a:t>
            </a:r>
          </a:p>
          <a:p>
            <a:pPr marL="342900" indent="-342900">
              <a:spcAft>
                <a:spcPts val="500"/>
              </a:spcAft>
              <a:buClr>
                <a:schemeClr val="accent1"/>
              </a:buClr>
              <a:buSzPct val="90000"/>
              <a:buFont typeface="Wingdings" panose="05000000000000000000" pitchFamily="2" charset="2"/>
              <a:buChar char="p"/>
            </a:pPr>
            <a:r>
              <a:rPr lang="en-US" altLang="zh-CN" sz="1600" b="1" dirty="0"/>
              <a:t>Self Service: </a:t>
            </a:r>
            <a:r>
              <a:rPr lang="en-US" altLang="zh-CN" sz="1600" dirty="0"/>
              <a:t>A client can provision computer resources without the need for interaction with cloud service provider personnel.</a:t>
            </a:r>
          </a:p>
          <a:p>
            <a:pPr marL="342900" indent="-342900">
              <a:spcAft>
                <a:spcPts val="500"/>
              </a:spcAft>
              <a:buClr>
                <a:schemeClr val="accent1"/>
              </a:buClr>
              <a:buSzPct val="90000"/>
              <a:buFont typeface="Wingdings" panose="05000000000000000000" pitchFamily="2" charset="2"/>
              <a:buChar char="p"/>
            </a:pPr>
            <a:r>
              <a:rPr lang="en-US" altLang="zh-CN" sz="1600" b="1" dirty="0"/>
              <a:t>Broad Network Access: </a:t>
            </a:r>
            <a:r>
              <a:rPr lang="en-US" altLang="zh-CN" sz="1600" dirty="0"/>
              <a:t>Access to resources in the cloud is available over the network.</a:t>
            </a:r>
          </a:p>
          <a:p>
            <a:pPr marL="342900" indent="-342900">
              <a:spcAft>
                <a:spcPts val="500"/>
              </a:spcAft>
              <a:buClr>
                <a:schemeClr val="accent1"/>
              </a:buClr>
              <a:buSzPct val="90000"/>
              <a:buFont typeface="Wingdings" panose="05000000000000000000" pitchFamily="2" charset="2"/>
              <a:buChar char="p"/>
            </a:pPr>
            <a:r>
              <a:rPr lang="en-US" altLang="zh-CN" sz="1600" b="1" dirty="0"/>
              <a:t>Location Transparent: </a:t>
            </a:r>
            <a:r>
              <a:rPr lang="en-US" altLang="en-US" sz="1600" dirty="0"/>
              <a:t>Services or data are hosted on remote infrastructure, which is not known to the client</a:t>
            </a:r>
            <a:endParaRPr lang="en-US" altLang="zh-CN" sz="1600" b="1" dirty="0"/>
          </a:p>
        </p:txBody>
      </p:sp>
      <p:pic>
        <p:nvPicPr>
          <p:cNvPr id="3074" name="Picture 2" descr="See the source image">
            <a:extLst>
              <a:ext uri="{FF2B5EF4-FFF2-40B4-BE49-F238E27FC236}">
                <a16:creationId xmlns:a16="http://schemas.microsoft.com/office/drawing/2014/main" id="{ABD8E81B-3C60-AC44-ABDF-C78AACDD9C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46806" y="2300153"/>
            <a:ext cx="5678424" cy="340705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F947E81-37EE-42BE-90DC-1E00D2D8BB96}"/>
              </a:ext>
            </a:extLst>
          </p:cNvPr>
          <p:cNvSpPr>
            <a:spLocks noGrp="1"/>
          </p:cNvSpPr>
          <p:nvPr>
            <p:ph type="sldNum" sz="quarter" idx="12"/>
          </p:nvPr>
        </p:nvSpPr>
        <p:spPr/>
        <p:txBody>
          <a:bodyPr/>
          <a:lstStyle/>
          <a:p>
            <a:fld id="{A404FF4F-E005-4854-94FC-495A4AA14898}" type="slidenum">
              <a:rPr lang="en-GB" smtClean="0"/>
              <a:t>4</a:t>
            </a:fld>
            <a:endParaRPr lang="en-GB"/>
          </a:p>
        </p:txBody>
      </p:sp>
    </p:spTree>
    <p:extLst>
      <p:ext uri="{BB962C8B-B14F-4D97-AF65-F5344CB8AC3E}">
        <p14:creationId xmlns:p14="http://schemas.microsoft.com/office/powerpoint/2010/main" val="26802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364" name="Straight Connector 134">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nvSpPr>
        <p:spPr bwMode="auto">
          <a:xfrm>
            <a:off x="1024128" y="585216"/>
            <a:ext cx="5357007" cy="149961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defTabSz="914400">
              <a:lnSpc>
                <a:spcPct val="80000"/>
              </a:lnSpc>
              <a:spcAft>
                <a:spcPts val="600"/>
              </a:spcAft>
            </a:pPr>
            <a:r>
              <a:rPr lang="en-US" altLang="en-US" sz="4000" cap="all" spc="100" dirty="0">
                <a:solidFill>
                  <a:schemeClr val="tx1">
                    <a:lumMod val="95000"/>
                    <a:lumOff val="5000"/>
                  </a:schemeClr>
                </a:solidFill>
              </a:rPr>
              <a:t>Attributes in more detail</a:t>
            </a:r>
          </a:p>
        </p:txBody>
      </p:sp>
      <p:sp>
        <p:nvSpPr>
          <p:cNvPr id="3" name="Content Placeholder 2"/>
          <p:cNvSpPr>
            <a:spLocks noGrp="1"/>
          </p:cNvSpPr>
          <p:nvPr/>
        </p:nvSpPr>
        <p:spPr bwMode="auto">
          <a:xfrm>
            <a:off x="861237" y="1774722"/>
            <a:ext cx="5879805" cy="4498061"/>
          </a:xfrm>
          <a:prstGeom prst="rect">
            <a:avLst/>
          </a:prstGeom>
          <a:extLst>
            <a:ext uri="{909E8E84-426E-40DD-AFC4-6F175D3DCCD1}">
              <a14:hiddenFill xmlns:a14="http://schemas.microsoft.com/office/drawing/2010/main">
                <a:solidFill>
                  <a:srgbClr val="FFFFFF"/>
                </a:solidFill>
              </a14:hiddenFill>
            </a:ext>
          </a:extLst>
        </p:spPr>
        <p:txBody>
          <a:bodyPr vert="horz" lIns="45720" tIns="45720" rIns="45720" bIns="45720" numCol="1" rtlCol="0" anchorCtr="0" compatLnSpc="1">
            <a:prstTxWarp prst="textNoShape">
              <a:avLst/>
            </a:prstTxWarp>
            <a:normAutofit/>
          </a:bodyPr>
          <a:lstStyle>
            <a:lvl1pPr marL="341313" indent="-341313"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lnSpc>
                <a:spcPct val="90000"/>
              </a:lnSpc>
              <a:buClr>
                <a:schemeClr val="accent1"/>
              </a:buClr>
            </a:pPr>
            <a:r>
              <a:rPr lang="en-US" altLang="en-US" sz="1600" dirty="0"/>
              <a:t>The “</a:t>
            </a:r>
            <a:r>
              <a:rPr lang="en-US" altLang="en-US" sz="1600" b="1" dirty="0"/>
              <a:t>no-need-to-know</a:t>
            </a:r>
            <a:r>
              <a:rPr lang="en-US" altLang="en-US" sz="1600" dirty="0"/>
              <a:t>” in terms of the underlying details of infrastructure, applications interface with the infrastructure via the APIs.</a:t>
            </a:r>
          </a:p>
          <a:p>
            <a:pPr defTabSz="914400">
              <a:lnSpc>
                <a:spcPct val="90000"/>
              </a:lnSpc>
              <a:buClr>
                <a:schemeClr val="accent1"/>
              </a:buClr>
            </a:pPr>
            <a:r>
              <a:rPr lang="en-US" altLang="en-US" sz="1600" dirty="0"/>
              <a:t>The “</a:t>
            </a:r>
            <a:r>
              <a:rPr lang="en-US" altLang="en-US" sz="1600" b="1" dirty="0"/>
              <a:t>flexibility and elasticity</a:t>
            </a:r>
            <a:r>
              <a:rPr lang="en-US" altLang="en-US" sz="1600" dirty="0"/>
              <a:t>” allows these systems to scale up and down at will</a:t>
            </a:r>
          </a:p>
          <a:p>
            <a:pPr lvl="1" defTabSz="914400">
              <a:lnSpc>
                <a:spcPct val="90000"/>
              </a:lnSpc>
              <a:buClr>
                <a:schemeClr val="accent1"/>
              </a:buClr>
            </a:pPr>
            <a:r>
              <a:rPr lang="en-US" altLang="en-US" sz="1600" dirty="0" err="1"/>
              <a:t>utilising</a:t>
            </a:r>
            <a:r>
              <a:rPr lang="en-US" altLang="en-US" sz="1600" dirty="0"/>
              <a:t> the resources of all kinds</a:t>
            </a:r>
          </a:p>
          <a:p>
            <a:pPr lvl="2" defTabSz="914400">
              <a:lnSpc>
                <a:spcPct val="90000"/>
              </a:lnSpc>
              <a:buClr>
                <a:schemeClr val="accent1"/>
              </a:buClr>
            </a:pPr>
            <a:r>
              <a:rPr lang="en-US" altLang="en-US" sz="1600" dirty="0"/>
              <a:t>CPU, storage, server capacity, load balancing, and databases</a:t>
            </a:r>
          </a:p>
          <a:p>
            <a:pPr defTabSz="914400">
              <a:lnSpc>
                <a:spcPct val="90000"/>
              </a:lnSpc>
              <a:buClr>
                <a:schemeClr val="accent1"/>
              </a:buClr>
            </a:pPr>
            <a:r>
              <a:rPr lang="en-US" altLang="en-US" sz="1600" dirty="0"/>
              <a:t>The “</a:t>
            </a:r>
            <a:r>
              <a:rPr lang="en-US" altLang="en-US" sz="1600" b="1" dirty="0"/>
              <a:t>pay as much as used and needed</a:t>
            </a:r>
            <a:r>
              <a:rPr lang="en-US" altLang="en-US" sz="1600" dirty="0"/>
              <a:t>” type of utility computing and the “</a:t>
            </a:r>
            <a:r>
              <a:rPr lang="en-US" altLang="en-US" sz="1600" b="1" dirty="0"/>
              <a:t>always on!, anywhere and any place</a:t>
            </a:r>
            <a:r>
              <a:rPr lang="en-US" altLang="en-US" sz="1600" dirty="0"/>
              <a:t>” type of network-based computing.</a:t>
            </a:r>
          </a:p>
          <a:p>
            <a:pPr defTabSz="914400">
              <a:lnSpc>
                <a:spcPct val="90000"/>
              </a:lnSpc>
              <a:buClr>
                <a:schemeClr val="accent1"/>
              </a:buClr>
            </a:pPr>
            <a:r>
              <a:rPr lang="en-US" altLang="en-US" sz="1600" dirty="0"/>
              <a:t>Cloud are transparent to users and applications, they can be built in multiple ways </a:t>
            </a:r>
          </a:p>
          <a:p>
            <a:pPr lvl="1" defTabSz="914400">
              <a:lnSpc>
                <a:spcPct val="90000"/>
              </a:lnSpc>
              <a:buClr>
                <a:schemeClr val="accent1"/>
              </a:buClr>
            </a:pPr>
            <a:r>
              <a:rPr lang="en-US" altLang="en-US" sz="1600" dirty="0"/>
              <a:t>branded products, proprietary open source, hardware or software, or just off-the-shelf PCs.</a:t>
            </a:r>
          </a:p>
          <a:p>
            <a:pPr defTabSz="914400">
              <a:lnSpc>
                <a:spcPct val="90000"/>
              </a:lnSpc>
              <a:buClr>
                <a:schemeClr val="accent1"/>
              </a:buClr>
            </a:pPr>
            <a:r>
              <a:rPr lang="en-US" altLang="en-US" sz="1600" dirty="0"/>
              <a:t>In general, they are built on clusters of PC servers and off-the-shelf components plus Open Source software combined with in-house applications and/or system software.</a:t>
            </a:r>
          </a:p>
          <a:p>
            <a:pPr defTabSz="914400">
              <a:lnSpc>
                <a:spcPct val="90000"/>
              </a:lnSpc>
              <a:buClr>
                <a:schemeClr val="accent1"/>
              </a:buClr>
            </a:pPr>
            <a:endParaRPr lang="en-US" altLang="en-US" sz="1100" dirty="0"/>
          </a:p>
        </p:txBody>
      </p:sp>
      <p:pic>
        <p:nvPicPr>
          <p:cNvPr id="15362" name="Picture 2" descr="See the source image">
            <a:extLst>
              <a:ext uri="{FF2B5EF4-FFF2-40B4-BE49-F238E27FC236}">
                <a16:creationId xmlns:a16="http://schemas.microsoft.com/office/drawing/2014/main" id="{10200E3E-7B1A-C84A-8FB5-003935732C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94573" y="2165677"/>
            <a:ext cx="5297427" cy="331008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nvSpPr>
        <p:spPr bwMode="auto">
          <a:xfrm>
            <a:off x="7924800" y="63785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defPPr>
              <a:defRPr lang="en-GB"/>
            </a:defPPr>
            <a:lvl1pPr algn="r" rtl="0" eaLnBrk="0" fontAlgn="base" hangingPunct="0">
              <a:spcBef>
                <a:spcPct val="0"/>
              </a:spcBef>
              <a:spcAft>
                <a:spcPct val="0"/>
              </a:spcAft>
              <a:defRPr sz="1200" kern="1200">
                <a:solidFill>
                  <a:schemeClr val="bg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a:spcAft>
                <a:spcPts val="600"/>
              </a:spcAft>
            </a:pPr>
            <a:fld id="{8A2DFE4E-1F7D-4434-9C22-AF771C4B9A68}" type="slidenum">
              <a:rPr lang="en-GB" altLang="en-US" sz="1200">
                <a:solidFill>
                  <a:schemeClr val="bg1"/>
                </a:solidFill>
              </a:rPr>
              <a:pPr>
                <a:spcAft>
                  <a:spcPts val="600"/>
                </a:spcAft>
              </a:pPr>
              <a:t>5</a:t>
            </a:fld>
            <a:endParaRPr lang="en-GB" altLang="en-US" sz="1200">
              <a:solidFill>
                <a:schemeClr val="bg1"/>
              </a:solidFill>
            </a:endParaRPr>
          </a:p>
        </p:txBody>
      </p:sp>
      <p:sp>
        <p:nvSpPr>
          <p:cNvPr id="5" name="Slide Number Placeholder 4">
            <a:extLst>
              <a:ext uri="{FF2B5EF4-FFF2-40B4-BE49-F238E27FC236}">
                <a16:creationId xmlns:a16="http://schemas.microsoft.com/office/drawing/2014/main" id="{7DDC0469-A2EA-4372-858E-D0B3C21618FE}"/>
              </a:ext>
            </a:extLst>
          </p:cNvPr>
          <p:cNvSpPr>
            <a:spLocks noGrp="1"/>
          </p:cNvSpPr>
          <p:nvPr>
            <p:ph type="sldNum" sz="quarter" idx="12"/>
          </p:nvPr>
        </p:nvSpPr>
        <p:spPr/>
        <p:txBody>
          <a:bodyPr/>
          <a:lstStyle/>
          <a:p>
            <a:fld id="{A404FF4F-E005-4854-94FC-495A4AA14898}" type="slidenum">
              <a:rPr lang="en-GB" smtClean="0"/>
              <a:t>5</a:t>
            </a:fld>
            <a:endParaRPr lang="en-GB"/>
          </a:p>
        </p:txBody>
      </p:sp>
    </p:spTree>
    <p:extLst>
      <p:ext uri="{BB962C8B-B14F-4D97-AF65-F5344CB8AC3E}">
        <p14:creationId xmlns:p14="http://schemas.microsoft.com/office/powerpoint/2010/main" val="26739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8" name="Straight Connector 97">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2" name="TextBox 11">
            <a:extLst>
              <a:ext uri="{FF2B5EF4-FFF2-40B4-BE49-F238E27FC236}">
                <a16:creationId xmlns:a16="http://schemas.microsoft.com/office/drawing/2014/main" id="{39D0239D-D9E5-C34D-82F2-D5AA7FF678B0}"/>
              </a:ext>
            </a:extLst>
          </p:cNvPr>
          <p:cNvSpPr txBox="1"/>
          <p:nvPr/>
        </p:nvSpPr>
        <p:spPr>
          <a:xfrm>
            <a:off x="457200" y="4960137"/>
            <a:ext cx="7772400" cy="146304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cap="all" spc="200">
                <a:solidFill>
                  <a:srgbClr val="FFFFFF"/>
                </a:solidFill>
                <a:latin typeface="+mj-lt"/>
                <a:ea typeface="+mj-ea"/>
                <a:cs typeface="+mj-cs"/>
              </a:rPr>
              <a:t>Cloud Service Models: </a:t>
            </a:r>
          </a:p>
          <a:p>
            <a:pPr algn="r" defTabSz="914400">
              <a:lnSpc>
                <a:spcPct val="80000"/>
              </a:lnSpc>
              <a:spcBef>
                <a:spcPct val="0"/>
              </a:spcBef>
              <a:spcAft>
                <a:spcPts val="600"/>
              </a:spcAft>
            </a:pPr>
            <a:r>
              <a:rPr lang="en-US" sz="5000" cap="all" spc="200">
                <a:solidFill>
                  <a:srgbClr val="FFFFFF"/>
                </a:solidFill>
                <a:latin typeface="+mj-lt"/>
                <a:ea typeface="+mj-ea"/>
                <a:cs typeface="+mj-cs"/>
              </a:rPr>
              <a:t>IaaS, PaaS, SaaS</a:t>
            </a:r>
          </a:p>
        </p:txBody>
      </p:sp>
      <p:sp useBgFill="1">
        <p:nvSpPr>
          <p:cNvPr id="102" name="Rectangle 101">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See the source image">
            <a:extLst>
              <a:ext uri="{FF2B5EF4-FFF2-40B4-BE49-F238E27FC236}">
                <a16:creationId xmlns:a16="http://schemas.microsoft.com/office/drawing/2014/main" id="{91E2E41F-50F7-E642-91F2-27A09E9B3B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4632" y="654873"/>
            <a:ext cx="5369052" cy="3261697"/>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6" descr="See the source image">
            <a:extLst>
              <a:ext uri="{FF2B5EF4-FFF2-40B4-BE49-F238E27FC236}">
                <a16:creationId xmlns:a16="http://schemas.microsoft.com/office/drawing/2014/main" id="{F8245829-E03C-8645-897A-157DE3E846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454148" y="484632"/>
            <a:ext cx="5109476" cy="3602181"/>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Straight Connector 105">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054543A-FEAC-4FA7-9BB3-FEBD5D12BA5A}"/>
              </a:ext>
            </a:extLst>
          </p:cNvPr>
          <p:cNvSpPr>
            <a:spLocks noGrp="1"/>
          </p:cNvSpPr>
          <p:nvPr>
            <p:ph type="sldNum" sz="quarter" idx="12"/>
          </p:nvPr>
        </p:nvSpPr>
        <p:spPr/>
        <p:txBody>
          <a:bodyPr/>
          <a:lstStyle/>
          <a:p>
            <a:fld id="{A404FF4F-E005-4854-94FC-495A4AA14898}" type="slidenum">
              <a:rPr lang="en-GB" smtClean="0"/>
              <a:t>6</a:t>
            </a:fld>
            <a:endParaRPr lang="en-GB"/>
          </a:p>
        </p:txBody>
      </p:sp>
    </p:spTree>
    <p:extLst>
      <p:ext uri="{BB962C8B-B14F-4D97-AF65-F5344CB8AC3E}">
        <p14:creationId xmlns:p14="http://schemas.microsoft.com/office/powerpoint/2010/main" val="148040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4"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2"/>
          <p:cNvSpPr txBox="1">
            <a:spLocks noChangeArrowheads="1"/>
          </p:cNvSpPr>
          <p:nvPr/>
        </p:nvSpPr>
        <p:spPr>
          <a:xfrm>
            <a:off x="1024128" y="585216"/>
            <a:ext cx="6517214"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br>
              <a:rPr lang="en-US" altLang="zh-CN" sz="3700" b="1" spc="100" dirty="0">
                <a:solidFill>
                  <a:schemeClr val="tx1">
                    <a:lumMod val="95000"/>
                    <a:lumOff val="5000"/>
                  </a:schemeClr>
                </a:solidFill>
              </a:rPr>
            </a:br>
            <a:r>
              <a:rPr lang="en-US" altLang="zh-CN" sz="3700" spc="100" dirty="0">
                <a:solidFill>
                  <a:schemeClr val="tx1">
                    <a:lumMod val="95000"/>
                    <a:lumOff val="5000"/>
                  </a:schemeClr>
                </a:solidFill>
              </a:rPr>
              <a:t>Infrastructure as a Service (IaaS)</a:t>
            </a:r>
          </a:p>
        </p:txBody>
      </p:sp>
      <p:sp>
        <p:nvSpPr>
          <p:cNvPr id="2" name="Rectangle 3"/>
          <p:cNvSpPr txBox="1">
            <a:spLocks noChangeArrowheads="1"/>
          </p:cNvSpPr>
          <p:nvPr/>
        </p:nvSpPr>
        <p:spPr>
          <a:xfrm>
            <a:off x="1024128" y="2286000"/>
            <a:ext cx="5180027" cy="402336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lnSpc>
                <a:spcPct val="90000"/>
              </a:lnSpc>
              <a:spcAft>
                <a:spcPts val="1800"/>
              </a:spcAft>
              <a:buClr>
                <a:schemeClr val="accent1"/>
              </a:buClr>
              <a:buSzPct val="90000"/>
              <a:buFont typeface="Wingdings" panose="05000000000000000000" pitchFamily="2" charset="2"/>
              <a:buChar char="p"/>
            </a:pPr>
            <a:r>
              <a:rPr lang="en-US" altLang="zh-CN" sz="1600" b="1" dirty="0">
                <a:solidFill>
                  <a:schemeClr val="tx1"/>
                </a:solidFill>
              </a:rPr>
              <a:t>Infrastructure as a Service: IaaS provides virtual machines, virtual storage, virtual infrastructure, and hardware assets as resources to clients. Client manages all other aspects of the deployment including applications and user interactions with system.</a:t>
            </a:r>
          </a:p>
          <a:p>
            <a:pPr marL="342900" indent="-342900">
              <a:lnSpc>
                <a:spcPct val="90000"/>
              </a:lnSpc>
              <a:spcAft>
                <a:spcPts val="1800"/>
              </a:spcAft>
              <a:buClr>
                <a:schemeClr val="accent1"/>
              </a:buClr>
              <a:buSzPct val="90000"/>
              <a:buFont typeface="Wingdings" panose="05000000000000000000" pitchFamily="2" charset="2"/>
              <a:buChar char="p"/>
            </a:pPr>
            <a:r>
              <a:rPr lang="en-US" sz="1600" b="1" dirty="0">
                <a:solidFill>
                  <a:schemeClr val="tx1"/>
                </a:solidFill>
              </a:rPr>
              <a:t>Examples: Amazon EC2, Windows Azure, Rackspace, Google Compute Engine.</a:t>
            </a:r>
          </a:p>
          <a:p>
            <a:pPr marL="342900" indent="-342900">
              <a:lnSpc>
                <a:spcPct val="90000"/>
              </a:lnSpc>
              <a:spcAft>
                <a:spcPts val="1800"/>
              </a:spcAft>
              <a:buClr>
                <a:schemeClr val="accent1"/>
              </a:buClr>
              <a:buSzPct val="90000"/>
              <a:buFont typeface="Wingdings" panose="05000000000000000000" pitchFamily="2" charset="2"/>
              <a:buChar char="p"/>
            </a:pPr>
            <a:endParaRPr lang="en-US" altLang="zh-CN" sz="1600" b="1" dirty="0">
              <a:solidFill>
                <a:schemeClr val="tx1"/>
              </a:solidFill>
            </a:endParaRPr>
          </a:p>
          <a:p>
            <a:pPr marL="342900" indent="-342900">
              <a:lnSpc>
                <a:spcPct val="90000"/>
              </a:lnSpc>
              <a:spcAft>
                <a:spcPts val="1800"/>
              </a:spcAft>
              <a:buClr>
                <a:schemeClr val="accent1"/>
              </a:buClr>
              <a:buSzPct val="90000"/>
              <a:buFont typeface="Wingdings" panose="05000000000000000000" pitchFamily="2" charset="2"/>
              <a:buChar char="p"/>
            </a:pPr>
            <a:endParaRPr lang="en-US" altLang="zh-CN" sz="1600" b="1" dirty="0">
              <a:solidFill>
                <a:schemeClr val="tx1"/>
              </a:solidFill>
            </a:endParaRPr>
          </a:p>
        </p:txBody>
      </p:sp>
      <p:pic>
        <p:nvPicPr>
          <p:cNvPr id="5122" name="Picture 2" descr="See the source image">
            <a:extLst>
              <a:ext uri="{FF2B5EF4-FFF2-40B4-BE49-F238E27FC236}">
                <a16:creationId xmlns:a16="http://schemas.microsoft.com/office/drawing/2014/main" id="{84A05063-6A02-3F45-BACF-D87FC2947D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64361" y="1068875"/>
            <a:ext cx="4501011" cy="359160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noGrp="1"/>
          </p:cNvSpPr>
          <p:nvPr/>
        </p:nvSpPr>
        <p:spPr bwMode="auto">
          <a:xfrm>
            <a:off x="1910080" y="6650038"/>
            <a:ext cx="3192463"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spcAft>
                <a:spcPts val="600"/>
              </a:spcAft>
            </a:pPr>
            <a:fld id="{AD3632FF-A6BC-40A9-BEDE-5397CEEA4CA5}" type="slidenum">
              <a:rPr lang="en-US" altLang="zh-CN" sz="700" smtClean="0">
                <a:ea typeface="SimSun" panose="02010600030101010101" pitchFamily="2" charset="-122"/>
              </a:rPr>
              <a:pPr>
                <a:spcAft>
                  <a:spcPts val="600"/>
                </a:spcAft>
              </a:pPr>
              <a:t>7</a:t>
            </a:fld>
            <a:r>
              <a:rPr lang="en-US" altLang="zh-CN" sz="700">
                <a:ea typeface="SimSun" panose="02010600030101010101" pitchFamily="2" charset="-122"/>
              </a:rPr>
              <a:t> | The Future of OaaS in the Overseas Market | May 2013</a:t>
            </a:r>
          </a:p>
        </p:txBody>
      </p:sp>
      <p:sp>
        <p:nvSpPr>
          <p:cNvPr id="23" name="Text Box 8">
            <a:extLst>
              <a:ext uri="{FF2B5EF4-FFF2-40B4-BE49-F238E27FC236}">
                <a16:creationId xmlns:a16="http://schemas.microsoft.com/office/drawing/2014/main" id="{FC424E39-CE86-CE46-A554-EEB30E0F7027}"/>
              </a:ext>
            </a:extLst>
          </p:cNvPr>
          <p:cNvSpPr txBox="1">
            <a:spLocks noChangeArrowheads="1"/>
          </p:cNvSpPr>
          <p:nvPr/>
        </p:nvSpPr>
        <p:spPr bwMode="auto">
          <a:xfrm>
            <a:off x="8162348" y="5133523"/>
            <a:ext cx="936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ea typeface="SimSun" panose="02010600030101010101" pitchFamily="2" charset="-122"/>
              </a:rPr>
              <a:t>IaaS</a:t>
            </a:r>
          </a:p>
        </p:txBody>
      </p:sp>
      <p:grpSp>
        <p:nvGrpSpPr>
          <p:cNvPr id="24" name="Group 11">
            <a:extLst>
              <a:ext uri="{FF2B5EF4-FFF2-40B4-BE49-F238E27FC236}">
                <a16:creationId xmlns:a16="http://schemas.microsoft.com/office/drawing/2014/main" id="{7BDA7EC1-4CD0-D049-80A8-9DB16A30AF32}"/>
              </a:ext>
            </a:extLst>
          </p:cNvPr>
          <p:cNvGrpSpPr>
            <a:grpSpLocks/>
          </p:cNvGrpSpPr>
          <p:nvPr/>
        </p:nvGrpSpPr>
        <p:grpSpPr bwMode="auto">
          <a:xfrm>
            <a:off x="2445292" y="5229322"/>
            <a:ext cx="957263" cy="1069976"/>
            <a:chOff x="896" y="3206"/>
            <a:chExt cx="603" cy="674"/>
          </a:xfrm>
        </p:grpSpPr>
        <p:pic>
          <p:nvPicPr>
            <p:cNvPr id="25" name="Picture 24" descr="MC900195114[1]">
              <a:extLst>
                <a:ext uri="{FF2B5EF4-FFF2-40B4-BE49-F238E27FC236}">
                  <a16:creationId xmlns:a16="http://schemas.microsoft.com/office/drawing/2014/main" id="{38CD9A91-8CAB-0F40-8220-4D4DC3071B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 y="3412"/>
              <a:ext cx="603" cy="468"/>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0">
              <a:extLst>
                <a:ext uri="{FF2B5EF4-FFF2-40B4-BE49-F238E27FC236}">
                  <a16:creationId xmlns:a16="http://schemas.microsoft.com/office/drawing/2014/main" id="{EFD5DA8E-D6A5-1E48-AE83-602EE29F09F2}"/>
                </a:ext>
              </a:extLst>
            </p:cNvPr>
            <p:cNvSpPr txBox="1">
              <a:spLocks noChangeArrowheads="1"/>
            </p:cNvSpPr>
            <p:nvPr/>
          </p:nvSpPr>
          <p:spPr bwMode="auto">
            <a:xfrm>
              <a:off x="1076" y="3206"/>
              <a:ext cx="2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ea typeface="SimSun" panose="02010600030101010101" pitchFamily="2" charset="-122"/>
                </a:rPr>
                <a:t>IT</a:t>
              </a:r>
            </a:p>
          </p:txBody>
        </p:sp>
      </p:grpSp>
      <p:sp>
        <p:nvSpPr>
          <p:cNvPr id="27" name="AutoShape 7">
            <a:extLst>
              <a:ext uri="{FF2B5EF4-FFF2-40B4-BE49-F238E27FC236}">
                <a16:creationId xmlns:a16="http://schemas.microsoft.com/office/drawing/2014/main" id="{D0474B84-E006-9B44-B642-395BA491E204}"/>
              </a:ext>
            </a:extLst>
          </p:cNvPr>
          <p:cNvSpPr>
            <a:spLocks noChangeArrowheads="1"/>
          </p:cNvSpPr>
          <p:nvPr/>
        </p:nvSpPr>
        <p:spPr bwMode="auto">
          <a:xfrm>
            <a:off x="3758319" y="5286029"/>
            <a:ext cx="4158499" cy="1066800"/>
          </a:xfrm>
          <a:prstGeom prst="roundRect">
            <a:avLst>
              <a:gd name="adj" fmla="val 110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 name="AutoShape 5">
            <a:extLst>
              <a:ext uri="{FF2B5EF4-FFF2-40B4-BE49-F238E27FC236}">
                <a16:creationId xmlns:a16="http://schemas.microsoft.com/office/drawing/2014/main" id="{DD0F0083-BF82-5C44-BEA8-D2D01BE5342C}"/>
              </a:ext>
            </a:extLst>
          </p:cNvPr>
          <p:cNvSpPr>
            <a:spLocks noChangeArrowheads="1"/>
          </p:cNvSpPr>
          <p:nvPr/>
        </p:nvSpPr>
        <p:spPr bwMode="auto">
          <a:xfrm>
            <a:off x="4199589" y="5818060"/>
            <a:ext cx="3326792" cy="433387"/>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Processor    Memory    Storage</a:t>
            </a:r>
          </a:p>
        </p:txBody>
      </p:sp>
      <p:sp>
        <p:nvSpPr>
          <p:cNvPr id="29" name="AutoShape 6">
            <a:extLst>
              <a:ext uri="{FF2B5EF4-FFF2-40B4-BE49-F238E27FC236}">
                <a16:creationId xmlns:a16="http://schemas.microsoft.com/office/drawing/2014/main" id="{06A14DB9-2FA6-3041-9D52-D4153F81B2B5}"/>
              </a:ext>
            </a:extLst>
          </p:cNvPr>
          <p:cNvSpPr>
            <a:spLocks noChangeArrowheads="1"/>
          </p:cNvSpPr>
          <p:nvPr/>
        </p:nvSpPr>
        <p:spPr bwMode="auto">
          <a:xfrm>
            <a:off x="4377373" y="5365160"/>
            <a:ext cx="2711276" cy="433387"/>
          </a:xfrm>
          <a:prstGeom prst="roundRect">
            <a:avLst>
              <a:gd name="adj" fmla="val 16667"/>
            </a:avLst>
          </a:prstGeom>
          <a:solidFill>
            <a:srgbClr val="57378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Operating System</a:t>
            </a:r>
          </a:p>
        </p:txBody>
      </p:sp>
      <p:sp>
        <p:nvSpPr>
          <p:cNvPr id="3" name="Slide Number Placeholder 2">
            <a:extLst>
              <a:ext uri="{FF2B5EF4-FFF2-40B4-BE49-F238E27FC236}">
                <a16:creationId xmlns:a16="http://schemas.microsoft.com/office/drawing/2014/main" id="{0B333E55-7798-494F-B176-05831324D5ED}"/>
              </a:ext>
            </a:extLst>
          </p:cNvPr>
          <p:cNvSpPr>
            <a:spLocks noGrp="1"/>
          </p:cNvSpPr>
          <p:nvPr>
            <p:ph type="sldNum" sz="quarter" idx="12"/>
          </p:nvPr>
        </p:nvSpPr>
        <p:spPr/>
        <p:txBody>
          <a:bodyPr/>
          <a:lstStyle/>
          <a:p>
            <a:fld id="{A404FF4F-E005-4854-94FC-495A4AA14898}" type="slidenum">
              <a:rPr lang="en-GB" smtClean="0"/>
              <a:t>7</a:t>
            </a:fld>
            <a:endParaRPr lang="en-GB"/>
          </a:p>
        </p:txBody>
      </p:sp>
    </p:spTree>
    <p:extLst>
      <p:ext uri="{BB962C8B-B14F-4D97-AF65-F5344CB8AC3E}">
        <p14:creationId xmlns:p14="http://schemas.microsoft.com/office/powerpoint/2010/main" val="86981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p:cNvSpPr txBox="1">
            <a:spLocks noChangeArrowheads="1"/>
          </p:cNvSpPr>
          <p:nvPr/>
        </p:nvSpPr>
        <p:spPr>
          <a:xfrm>
            <a:off x="1024128" y="585216"/>
            <a:ext cx="8581988"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br>
              <a:rPr lang="en-US" altLang="zh-CN" sz="3700" b="1" spc="100" dirty="0">
                <a:solidFill>
                  <a:schemeClr val="tx1">
                    <a:lumMod val="95000"/>
                    <a:lumOff val="5000"/>
                  </a:schemeClr>
                </a:solidFill>
              </a:rPr>
            </a:br>
            <a:r>
              <a:rPr lang="en-US" altLang="zh-CN" sz="3700" spc="100" dirty="0">
                <a:solidFill>
                  <a:schemeClr val="tx1">
                    <a:lumMod val="95000"/>
                    <a:lumOff val="5000"/>
                  </a:schemeClr>
                </a:solidFill>
              </a:rPr>
              <a:t>Platform as a Service (PaaS)</a:t>
            </a:r>
          </a:p>
        </p:txBody>
      </p:sp>
      <p:sp>
        <p:nvSpPr>
          <p:cNvPr id="4" name="Rectangle 3"/>
          <p:cNvSpPr txBox="1">
            <a:spLocks noChangeArrowheads="1"/>
          </p:cNvSpPr>
          <p:nvPr/>
        </p:nvSpPr>
        <p:spPr>
          <a:xfrm>
            <a:off x="1024128" y="2286000"/>
            <a:ext cx="5189859" cy="402336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lnSpc>
                <a:spcPct val="90000"/>
              </a:lnSpc>
              <a:spcAft>
                <a:spcPts val="1800"/>
              </a:spcAft>
              <a:buClr>
                <a:schemeClr val="accent1"/>
              </a:buClr>
              <a:buSzPct val="90000"/>
              <a:buFont typeface="Wingdings" panose="05000000000000000000" pitchFamily="2" charset="2"/>
              <a:buChar char="p"/>
            </a:pPr>
            <a:r>
              <a:rPr lang="en-US" altLang="zh-CN" sz="1600" b="1" dirty="0">
                <a:solidFill>
                  <a:schemeClr val="tx1"/>
                </a:solidFill>
              </a:rPr>
              <a:t>Platform as a Service: PaaS provides virtual machines, OS, applications, services, deployment frameworks, transactions, and control structures. Client can deploy its applications on the Cloud or use applications that were programmed using languages and tools that are supported by PaaS.</a:t>
            </a:r>
          </a:p>
          <a:p>
            <a:pPr marL="342900" indent="-342900">
              <a:lnSpc>
                <a:spcPct val="90000"/>
              </a:lnSpc>
              <a:spcAft>
                <a:spcPts val="1800"/>
              </a:spcAft>
              <a:buClr>
                <a:schemeClr val="accent1"/>
              </a:buClr>
              <a:buSzPct val="90000"/>
              <a:buFont typeface="Wingdings" panose="05000000000000000000" pitchFamily="2" charset="2"/>
              <a:buChar char="p"/>
            </a:pPr>
            <a:r>
              <a:rPr lang="en-US" sz="1600" b="1" dirty="0">
                <a:solidFill>
                  <a:schemeClr val="tx1"/>
                </a:solidFill>
              </a:rPr>
              <a:t>Examples: AWS Elastic Beanstalk, Windows Azure, Heroku, </a:t>
            </a:r>
            <a:r>
              <a:rPr lang="en-US" sz="1600" b="1" dirty="0" err="1">
                <a:solidFill>
                  <a:schemeClr val="tx1"/>
                </a:solidFill>
              </a:rPr>
              <a:t>Force.com</a:t>
            </a:r>
            <a:r>
              <a:rPr lang="en-US" sz="1600" b="1" dirty="0">
                <a:solidFill>
                  <a:schemeClr val="tx1"/>
                </a:solidFill>
              </a:rPr>
              <a:t>, Google App Engine, Apache Stratos.</a:t>
            </a:r>
            <a:endParaRPr lang="en-US" altLang="zh-CN" sz="1600" b="1" dirty="0">
              <a:solidFill>
                <a:schemeClr val="tx1"/>
              </a:solidFill>
            </a:endParaRPr>
          </a:p>
        </p:txBody>
      </p:sp>
      <p:pic>
        <p:nvPicPr>
          <p:cNvPr id="7170" name="Picture 2" descr="See the source image">
            <a:extLst>
              <a:ext uri="{FF2B5EF4-FFF2-40B4-BE49-F238E27FC236}">
                <a16:creationId xmlns:a16="http://schemas.microsoft.com/office/drawing/2014/main" id="{D91BF537-2118-3446-97F0-43B6E6781E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7781" y="2201521"/>
            <a:ext cx="4894831" cy="2427526"/>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5">
            <a:extLst>
              <a:ext uri="{FF2B5EF4-FFF2-40B4-BE49-F238E27FC236}">
                <a16:creationId xmlns:a16="http://schemas.microsoft.com/office/drawing/2014/main" id="{E133F7FD-2407-E443-8D1B-7012D9A799B2}"/>
              </a:ext>
            </a:extLst>
          </p:cNvPr>
          <p:cNvSpPr>
            <a:spLocks noChangeArrowheads="1"/>
          </p:cNvSpPr>
          <p:nvPr/>
        </p:nvSpPr>
        <p:spPr bwMode="auto">
          <a:xfrm>
            <a:off x="3688787" y="5057923"/>
            <a:ext cx="4727575" cy="1595437"/>
          </a:xfrm>
          <a:prstGeom prst="roundRect">
            <a:avLst>
              <a:gd name="adj" fmla="val 652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AutoShape 6">
            <a:extLst>
              <a:ext uri="{FF2B5EF4-FFF2-40B4-BE49-F238E27FC236}">
                <a16:creationId xmlns:a16="http://schemas.microsoft.com/office/drawing/2014/main" id="{168873C0-A6D2-9947-9EA5-5D65F875EFAE}"/>
              </a:ext>
            </a:extLst>
          </p:cNvPr>
          <p:cNvSpPr>
            <a:spLocks noChangeArrowheads="1"/>
          </p:cNvSpPr>
          <p:nvPr/>
        </p:nvSpPr>
        <p:spPr bwMode="auto">
          <a:xfrm>
            <a:off x="3752287" y="6150123"/>
            <a:ext cx="3543300" cy="433387"/>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ea typeface="SimSun" panose="02010600030101010101" pitchFamily="2" charset="-122"/>
              </a:rPr>
              <a:t>Processor    Memory    Storage</a:t>
            </a:r>
          </a:p>
        </p:txBody>
      </p:sp>
      <p:sp>
        <p:nvSpPr>
          <p:cNvPr id="15" name="AutoShape 7">
            <a:extLst>
              <a:ext uri="{FF2B5EF4-FFF2-40B4-BE49-F238E27FC236}">
                <a16:creationId xmlns:a16="http://schemas.microsoft.com/office/drawing/2014/main" id="{04CE679C-95D0-F544-8D4F-FF7A250843D8}"/>
              </a:ext>
            </a:extLst>
          </p:cNvPr>
          <p:cNvSpPr>
            <a:spLocks noChangeArrowheads="1"/>
          </p:cNvSpPr>
          <p:nvPr/>
        </p:nvSpPr>
        <p:spPr bwMode="auto">
          <a:xfrm>
            <a:off x="3744349" y="5654823"/>
            <a:ext cx="3543300" cy="433387"/>
          </a:xfrm>
          <a:prstGeom prst="roundRect">
            <a:avLst>
              <a:gd name="adj" fmla="val 16667"/>
            </a:avLst>
          </a:prstGeom>
          <a:solidFill>
            <a:srgbClr val="57378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Operating System</a:t>
            </a:r>
          </a:p>
        </p:txBody>
      </p:sp>
      <p:sp>
        <p:nvSpPr>
          <p:cNvPr id="16" name="Text Box 8">
            <a:extLst>
              <a:ext uri="{FF2B5EF4-FFF2-40B4-BE49-F238E27FC236}">
                <a16:creationId xmlns:a16="http://schemas.microsoft.com/office/drawing/2014/main" id="{C1C6B2CF-B0FF-9141-BDCD-BC052A7EED93}"/>
              </a:ext>
            </a:extLst>
          </p:cNvPr>
          <p:cNvSpPr txBox="1">
            <a:spLocks noChangeArrowheads="1"/>
          </p:cNvSpPr>
          <p:nvPr/>
        </p:nvSpPr>
        <p:spPr bwMode="auto">
          <a:xfrm>
            <a:off x="7330512" y="5567510"/>
            <a:ext cx="1062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a typeface="SimSun" panose="02010600030101010101" pitchFamily="2" charset="-122"/>
              </a:rPr>
              <a:t>PaaS</a:t>
            </a:r>
          </a:p>
        </p:txBody>
      </p:sp>
      <p:sp>
        <p:nvSpPr>
          <p:cNvPr id="17" name="AutoShape 9">
            <a:extLst>
              <a:ext uri="{FF2B5EF4-FFF2-40B4-BE49-F238E27FC236}">
                <a16:creationId xmlns:a16="http://schemas.microsoft.com/office/drawing/2014/main" id="{742C7C5D-32DE-3741-A7C7-7D5D70EA04ED}"/>
              </a:ext>
            </a:extLst>
          </p:cNvPr>
          <p:cNvSpPr>
            <a:spLocks noChangeArrowheads="1"/>
          </p:cNvSpPr>
          <p:nvPr/>
        </p:nvSpPr>
        <p:spPr bwMode="auto">
          <a:xfrm>
            <a:off x="3744349" y="5135710"/>
            <a:ext cx="3543300" cy="433388"/>
          </a:xfrm>
          <a:prstGeom prst="roundRect">
            <a:avLst>
              <a:gd name="adj" fmla="val 16667"/>
            </a:avLst>
          </a:prstGeom>
          <a:solidFill>
            <a:srgbClr val="F7001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ea typeface="SimSun" panose="02010600030101010101" pitchFamily="2" charset="-122"/>
              </a:rPr>
              <a:t>Runtime    API    Web Server</a:t>
            </a:r>
          </a:p>
        </p:txBody>
      </p:sp>
      <p:pic>
        <p:nvPicPr>
          <p:cNvPr id="18" name="Picture 12" descr="MC900195114[1]">
            <a:extLst>
              <a:ext uri="{FF2B5EF4-FFF2-40B4-BE49-F238E27FC236}">
                <a16:creationId xmlns:a16="http://schemas.microsoft.com/office/drawing/2014/main" id="{CE74D982-6F14-894B-A442-C7530C1A10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486" y="5887199"/>
            <a:ext cx="957263" cy="7429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3">
            <a:extLst>
              <a:ext uri="{FF2B5EF4-FFF2-40B4-BE49-F238E27FC236}">
                <a16:creationId xmlns:a16="http://schemas.microsoft.com/office/drawing/2014/main" id="{3B8DA62F-A546-B847-9117-5CABCB1B1C8B}"/>
              </a:ext>
            </a:extLst>
          </p:cNvPr>
          <p:cNvSpPr txBox="1">
            <a:spLocks noChangeArrowheads="1"/>
          </p:cNvSpPr>
          <p:nvPr/>
        </p:nvSpPr>
        <p:spPr bwMode="auto">
          <a:xfrm>
            <a:off x="2591824" y="539288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SimSun" panose="02010600030101010101" pitchFamily="2" charset="-122"/>
              </a:rPr>
              <a:t>Dev.</a:t>
            </a:r>
          </a:p>
        </p:txBody>
      </p:sp>
      <p:sp>
        <p:nvSpPr>
          <p:cNvPr id="2" name="Slide Number Placeholder 1">
            <a:extLst>
              <a:ext uri="{FF2B5EF4-FFF2-40B4-BE49-F238E27FC236}">
                <a16:creationId xmlns:a16="http://schemas.microsoft.com/office/drawing/2014/main" id="{2D65C60C-C0C2-4CD6-9A36-CFDB2135F225}"/>
              </a:ext>
            </a:extLst>
          </p:cNvPr>
          <p:cNvSpPr>
            <a:spLocks noGrp="1"/>
          </p:cNvSpPr>
          <p:nvPr>
            <p:ph type="sldNum" sz="quarter" idx="12"/>
          </p:nvPr>
        </p:nvSpPr>
        <p:spPr/>
        <p:txBody>
          <a:bodyPr/>
          <a:lstStyle/>
          <a:p>
            <a:fld id="{A404FF4F-E005-4854-94FC-495A4AA14898}" type="slidenum">
              <a:rPr lang="en-GB" smtClean="0"/>
              <a:t>8</a:t>
            </a:fld>
            <a:endParaRPr lang="en-GB"/>
          </a:p>
        </p:txBody>
      </p:sp>
    </p:spTree>
    <p:extLst>
      <p:ext uri="{BB962C8B-B14F-4D97-AF65-F5344CB8AC3E}">
        <p14:creationId xmlns:p14="http://schemas.microsoft.com/office/powerpoint/2010/main" val="267924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p:cNvSpPr txBox="1">
            <a:spLocks noChangeArrowheads="1"/>
          </p:cNvSpPr>
          <p:nvPr/>
        </p:nvSpPr>
        <p:spPr>
          <a:xfrm>
            <a:off x="1024128" y="585216"/>
            <a:ext cx="7372620"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br>
              <a:rPr lang="en-US" altLang="zh-CN" sz="3700" spc="100" dirty="0">
                <a:solidFill>
                  <a:schemeClr val="tx1">
                    <a:lumMod val="95000"/>
                    <a:lumOff val="5000"/>
                  </a:schemeClr>
                </a:solidFill>
              </a:rPr>
            </a:br>
            <a:r>
              <a:rPr lang="en-US" altLang="zh-CN" sz="3700" spc="100" dirty="0">
                <a:solidFill>
                  <a:schemeClr val="tx1">
                    <a:lumMod val="95000"/>
                    <a:lumOff val="5000"/>
                  </a:schemeClr>
                </a:solidFill>
              </a:rPr>
              <a:t>Software as a Service (SaaS)</a:t>
            </a:r>
          </a:p>
        </p:txBody>
      </p:sp>
      <p:sp>
        <p:nvSpPr>
          <p:cNvPr id="4" name="Rectangle 3"/>
          <p:cNvSpPr txBox="1">
            <a:spLocks noChangeArrowheads="1"/>
          </p:cNvSpPr>
          <p:nvPr/>
        </p:nvSpPr>
        <p:spPr>
          <a:xfrm>
            <a:off x="1047982" y="1856630"/>
            <a:ext cx="5858453" cy="402336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lnSpc>
                <a:spcPct val="90000"/>
              </a:lnSpc>
              <a:spcAft>
                <a:spcPts val="1800"/>
              </a:spcAft>
              <a:buClr>
                <a:schemeClr val="accent1"/>
              </a:buClr>
              <a:buSzPct val="90000"/>
              <a:buFont typeface="Wingdings" panose="05000000000000000000" pitchFamily="2" charset="2"/>
              <a:buChar char="p"/>
            </a:pPr>
            <a:r>
              <a:rPr lang="en-US" altLang="zh-CN" sz="1600" b="1" dirty="0">
                <a:solidFill>
                  <a:schemeClr val="tx1"/>
                </a:solidFill>
              </a:rPr>
              <a:t>Software as a Service: SaaS is a complete operating environment with applications, management, and the user interface. In SaaS, the application is provided to the client through a thin client interface, and the customer’s responsibility begins and ends with entering and managing its data and user interaction. Everything from the application down to the infrastructure is the vendor’s responsibility.</a:t>
            </a:r>
          </a:p>
          <a:p>
            <a:pPr marL="342900" indent="-342900">
              <a:lnSpc>
                <a:spcPct val="90000"/>
              </a:lnSpc>
              <a:spcAft>
                <a:spcPts val="1800"/>
              </a:spcAft>
              <a:buClr>
                <a:schemeClr val="accent1"/>
              </a:buClr>
              <a:buSzPct val="90000"/>
              <a:buFont typeface="Wingdings" panose="05000000000000000000" pitchFamily="2" charset="2"/>
              <a:buChar char="p"/>
            </a:pPr>
            <a:r>
              <a:rPr lang="en-US" sz="1600" b="1" dirty="0">
                <a:solidFill>
                  <a:schemeClr val="tx1"/>
                </a:solidFill>
              </a:rPr>
              <a:t>Examples: Google Apps, Microsoft Office 365.</a:t>
            </a:r>
            <a:endParaRPr lang="en-US" altLang="zh-CN" sz="1600" b="1" dirty="0">
              <a:solidFill>
                <a:schemeClr val="tx1"/>
              </a:solidFill>
            </a:endParaRPr>
          </a:p>
        </p:txBody>
      </p:sp>
      <p:pic>
        <p:nvPicPr>
          <p:cNvPr id="8194" name="Picture 2" descr="Image result for software as a service">
            <a:extLst>
              <a:ext uri="{FF2B5EF4-FFF2-40B4-BE49-F238E27FC236}">
                <a16:creationId xmlns:a16="http://schemas.microsoft.com/office/drawing/2014/main" id="{64B44D53-486B-684D-BFE4-BAC56AD1E6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12911" y="1768248"/>
            <a:ext cx="4736985" cy="2647535"/>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5">
            <a:extLst>
              <a:ext uri="{FF2B5EF4-FFF2-40B4-BE49-F238E27FC236}">
                <a16:creationId xmlns:a16="http://schemas.microsoft.com/office/drawing/2014/main" id="{5A7535BC-8ECB-3744-8C6D-66EEF39AAD78}"/>
              </a:ext>
            </a:extLst>
          </p:cNvPr>
          <p:cNvSpPr>
            <a:spLocks noChangeArrowheads="1"/>
          </p:cNvSpPr>
          <p:nvPr/>
        </p:nvSpPr>
        <p:spPr bwMode="auto">
          <a:xfrm>
            <a:off x="3551354" y="4590269"/>
            <a:ext cx="4727575" cy="2112962"/>
          </a:xfrm>
          <a:prstGeom prst="roundRect">
            <a:avLst>
              <a:gd name="adj" fmla="val 6088"/>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AutoShape 6">
            <a:extLst>
              <a:ext uri="{FF2B5EF4-FFF2-40B4-BE49-F238E27FC236}">
                <a16:creationId xmlns:a16="http://schemas.microsoft.com/office/drawing/2014/main" id="{1AD06363-B2CD-5343-B666-F0C7C36654D0}"/>
              </a:ext>
            </a:extLst>
          </p:cNvPr>
          <p:cNvSpPr>
            <a:spLocks noChangeArrowheads="1"/>
          </p:cNvSpPr>
          <p:nvPr/>
        </p:nvSpPr>
        <p:spPr bwMode="auto">
          <a:xfrm>
            <a:off x="3614854" y="6199994"/>
            <a:ext cx="3543300" cy="433387"/>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Processor    Memory    Storage</a:t>
            </a:r>
          </a:p>
        </p:txBody>
      </p:sp>
      <p:sp>
        <p:nvSpPr>
          <p:cNvPr id="16" name="AutoShape 7">
            <a:extLst>
              <a:ext uri="{FF2B5EF4-FFF2-40B4-BE49-F238E27FC236}">
                <a16:creationId xmlns:a16="http://schemas.microsoft.com/office/drawing/2014/main" id="{2EDEBF03-9432-F64D-8778-2FDF5875F226}"/>
              </a:ext>
            </a:extLst>
          </p:cNvPr>
          <p:cNvSpPr>
            <a:spLocks noChangeArrowheads="1"/>
          </p:cNvSpPr>
          <p:nvPr/>
        </p:nvSpPr>
        <p:spPr bwMode="auto">
          <a:xfrm>
            <a:off x="3606916" y="5704694"/>
            <a:ext cx="3543300" cy="433387"/>
          </a:xfrm>
          <a:prstGeom prst="roundRect">
            <a:avLst>
              <a:gd name="adj" fmla="val 16667"/>
            </a:avLst>
          </a:prstGeom>
          <a:solidFill>
            <a:srgbClr val="57378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Operating System</a:t>
            </a:r>
          </a:p>
        </p:txBody>
      </p:sp>
      <p:sp>
        <p:nvSpPr>
          <p:cNvPr id="17" name="Text Box 8">
            <a:extLst>
              <a:ext uri="{FF2B5EF4-FFF2-40B4-BE49-F238E27FC236}">
                <a16:creationId xmlns:a16="http://schemas.microsoft.com/office/drawing/2014/main" id="{C3412A0E-12C6-184A-B345-3AECFD612CD5}"/>
              </a:ext>
            </a:extLst>
          </p:cNvPr>
          <p:cNvSpPr txBox="1">
            <a:spLocks noChangeArrowheads="1"/>
          </p:cNvSpPr>
          <p:nvPr/>
        </p:nvSpPr>
        <p:spPr bwMode="auto">
          <a:xfrm>
            <a:off x="7194666" y="5393544"/>
            <a:ext cx="1031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a typeface="SimSun" panose="02010600030101010101" pitchFamily="2" charset="-122"/>
              </a:rPr>
              <a:t>SaaS</a:t>
            </a:r>
          </a:p>
        </p:txBody>
      </p:sp>
      <p:sp>
        <p:nvSpPr>
          <p:cNvPr id="18" name="AutoShape 9">
            <a:extLst>
              <a:ext uri="{FF2B5EF4-FFF2-40B4-BE49-F238E27FC236}">
                <a16:creationId xmlns:a16="http://schemas.microsoft.com/office/drawing/2014/main" id="{8A4B0528-0F04-1E4C-BD89-FC8AD0205146}"/>
              </a:ext>
            </a:extLst>
          </p:cNvPr>
          <p:cNvSpPr>
            <a:spLocks noChangeArrowheads="1"/>
          </p:cNvSpPr>
          <p:nvPr/>
        </p:nvSpPr>
        <p:spPr bwMode="auto">
          <a:xfrm>
            <a:off x="3606916" y="5185581"/>
            <a:ext cx="3543300" cy="433388"/>
          </a:xfrm>
          <a:prstGeom prst="roundRect">
            <a:avLst>
              <a:gd name="adj" fmla="val 16667"/>
            </a:avLst>
          </a:prstGeom>
          <a:solidFill>
            <a:srgbClr val="F7001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ea typeface="SimSun" panose="02010600030101010101" pitchFamily="2" charset="-122"/>
              </a:rPr>
              <a:t>Runtime    API    Web Server</a:t>
            </a:r>
          </a:p>
        </p:txBody>
      </p:sp>
      <p:sp>
        <p:nvSpPr>
          <p:cNvPr id="19" name="AutoShape 10">
            <a:extLst>
              <a:ext uri="{FF2B5EF4-FFF2-40B4-BE49-F238E27FC236}">
                <a16:creationId xmlns:a16="http://schemas.microsoft.com/office/drawing/2014/main" id="{5C79F0D3-62A6-4C43-979E-A5461175E3EC}"/>
              </a:ext>
            </a:extLst>
          </p:cNvPr>
          <p:cNvSpPr>
            <a:spLocks noChangeArrowheads="1"/>
          </p:cNvSpPr>
          <p:nvPr/>
        </p:nvSpPr>
        <p:spPr bwMode="auto">
          <a:xfrm>
            <a:off x="3597391" y="4656944"/>
            <a:ext cx="3543300" cy="433387"/>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Web UI   Web App.   Web Service</a:t>
            </a:r>
          </a:p>
        </p:txBody>
      </p:sp>
      <p:pic>
        <p:nvPicPr>
          <p:cNvPr id="20" name="Picture 12" descr="MC900195114[1]">
            <a:extLst>
              <a:ext uri="{FF2B5EF4-FFF2-40B4-BE49-F238E27FC236}">
                <a16:creationId xmlns:a16="http://schemas.microsoft.com/office/drawing/2014/main" id="{E593119E-353C-D945-8AFA-399BE80B46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1991" y="5947581"/>
            <a:ext cx="957263" cy="74295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3">
            <a:extLst>
              <a:ext uri="{FF2B5EF4-FFF2-40B4-BE49-F238E27FC236}">
                <a16:creationId xmlns:a16="http://schemas.microsoft.com/office/drawing/2014/main" id="{428B8344-3C80-F842-880E-028CD7D14DD3}"/>
              </a:ext>
            </a:extLst>
          </p:cNvPr>
          <p:cNvSpPr txBox="1">
            <a:spLocks noChangeArrowheads="1"/>
          </p:cNvSpPr>
          <p:nvPr/>
        </p:nvSpPr>
        <p:spPr bwMode="auto">
          <a:xfrm>
            <a:off x="2138479" y="5442756"/>
            <a:ext cx="1366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SimSun" panose="02010600030101010101" pitchFamily="2" charset="-122"/>
              </a:rPr>
              <a:t>Consumer</a:t>
            </a:r>
          </a:p>
        </p:txBody>
      </p:sp>
      <p:sp>
        <p:nvSpPr>
          <p:cNvPr id="2" name="Slide Number Placeholder 1">
            <a:extLst>
              <a:ext uri="{FF2B5EF4-FFF2-40B4-BE49-F238E27FC236}">
                <a16:creationId xmlns:a16="http://schemas.microsoft.com/office/drawing/2014/main" id="{40F4F568-8654-40D3-AB45-BC67AE568A1A}"/>
              </a:ext>
            </a:extLst>
          </p:cNvPr>
          <p:cNvSpPr>
            <a:spLocks noGrp="1"/>
          </p:cNvSpPr>
          <p:nvPr>
            <p:ph type="sldNum" sz="quarter" idx="12"/>
          </p:nvPr>
        </p:nvSpPr>
        <p:spPr/>
        <p:txBody>
          <a:bodyPr/>
          <a:lstStyle/>
          <a:p>
            <a:fld id="{A404FF4F-E005-4854-94FC-495A4AA14898}" type="slidenum">
              <a:rPr lang="en-GB" smtClean="0"/>
              <a:t>9</a:t>
            </a:fld>
            <a:endParaRPr lang="en-GB"/>
          </a:p>
        </p:txBody>
      </p:sp>
    </p:spTree>
    <p:extLst>
      <p:ext uri="{BB962C8B-B14F-4D97-AF65-F5344CB8AC3E}">
        <p14:creationId xmlns:p14="http://schemas.microsoft.com/office/powerpoint/2010/main" val="3813695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1435</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Comic Sans MS</vt:lpstr>
      <vt:lpstr>Gill Sans MT</vt:lpstr>
      <vt:lpstr>Times New Roman</vt:lpstr>
      <vt:lpstr>Trebuchet MS</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Cloud Computing</vt:lpstr>
      <vt:lpstr>The Future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Nicoleta Tatiana Vicol</cp:lastModifiedBy>
  <cp:revision>4</cp:revision>
  <dcterms:created xsi:type="dcterms:W3CDTF">2020-08-18T16:23:58Z</dcterms:created>
  <dcterms:modified xsi:type="dcterms:W3CDTF">2021-12-07T17:35:33Z</dcterms:modified>
</cp:coreProperties>
</file>