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84" r:id="rId3"/>
    <p:sldId id="258" r:id="rId4"/>
    <p:sldId id="291" r:id="rId5"/>
    <p:sldId id="285" r:id="rId6"/>
    <p:sldId id="286" r:id="rId7"/>
    <p:sldId id="287" r:id="rId8"/>
    <p:sldId id="288" r:id="rId9"/>
    <p:sldId id="289" r:id="rId10"/>
    <p:sldId id="292" r:id="rId11"/>
    <p:sldId id="260" r:id="rId12"/>
    <p:sldId id="268" r:id="rId13"/>
    <p:sldId id="269" r:id="rId14"/>
    <p:sldId id="262" r:id="rId15"/>
    <p:sldId id="263" r:id="rId16"/>
    <p:sldId id="265" r:id="rId17"/>
    <p:sldId id="276" r:id="rId18"/>
    <p:sldId id="278" r:id="rId19"/>
    <p:sldId id="279" r:id="rId20"/>
    <p:sldId id="293" r:id="rId21"/>
    <p:sldId id="270" r:id="rId22"/>
    <p:sldId id="294" r:id="rId23"/>
    <p:sldId id="266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4"/>
    <p:restoredTop sz="93300"/>
  </p:normalViewPr>
  <p:slideViewPr>
    <p:cSldViewPr snapToGrid="0" snapToObjects="1">
      <p:cViewPr varScale="1">
        <p:scale>
          <a:sx n="71" d="100"/>
          <a:sy n="71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5B425-3E9B-4A4F-BEF4-F7C6DC6C67B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DE048-15AC-4840-B238-171BA205F9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03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i.pinimg.com/736x/07/6a/db/076adb90b72089f35b509931ae1df5e0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altLang="x-none" sz="3700" b="1" kern="1200" dirty="0">
                <a:latin typeface="Garamond" panose="02020404030301010803" pitchFamily="18" charset="0"/>
              </a:rPr>
              <a:t>e-Governance</a:t>
            </a:r>
            <a:br>
              <a:rPr lang="en-US" altLang="x-none" sz="3700" kern="1200" dirty="0">
                <a:latin typeface="Garamond" panose="02020404030301010803" pitchFamily="18" charset="0"/>
              </a:rPr>
            </a:br>
            <a:r>
              <a:rPr lang="en-US" altLang="x-none" sz="3700" kern="1200" dirty="0">
                <a:latin typeface="Garamond" panose="02020404030301010803" pitchFamily="18" charset="0"/>
              </a:rPr>
              <a:t>Integrating Services to Citizens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 descr="See the source image">
            <a:extLst>
              <a:ext uri="{FF2B5EF4-FFF2-40B4-BE49-F238E27FC236}">
                <a16:creationId xmlns:a16="http://schemas.microsoft.com/office/drawing/2014/main" id="{78714FEA-A853-AA4D-B7E0-6BB262281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" r="1" b="5534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649E2-FD08-413D-A51D-F776F706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30" name="Rectangle 9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3C26-5CBE-F441-BD8A-B11EBA6B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Garamond" panose="02020404030301010803" pitchFamily="18" charset="0"/>
              </a:rPr>
              <a:t>G2C – Government to Citizen</a:t>
            </a:r>
          </a:p>
        </p:txBody>
      </p:sp>
      <p:sp>
        <p:nvSpPr>
          <p:cNvPr id="21531" name="Rectangle 9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2" name="Rectangle 9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2AC1-4897-7545-B5F4-24CACD0B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2321859"/>
            <a:ext cx="6651812" cy="3917100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Government to citizen information should be available online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Public department interaction forms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On-line submission forms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Transactions (Payments)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Revenue collection, payment of utility bills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Online complaints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Track and Trace Systems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Citizens can trace aal their complaints and unlimited cases and can get online updates suck as status, objection, rejection etc.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Citizen registration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Birth and death registration and certificates, driving licence etc.</a:t>
            </a:r>
          </a:p>
        </p:txBody>
      </p:sp>
      <p:pic>
        <p:nvPicPr>
          <p:cNvPr id="21506" name="Picture 2" descr="See the source image">
            <a:extLst>
              <a:ext uri="{FF2B5EF4-FFF2-40B4-BE49-F238E27FC236}">
                <a16:creationId xmlns:a16="http://schemas.microsoft.com/office/drawing/2014/main" id="{FA9B6430-CBA7-DD4D-82FE-1E903549F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5" r="2" b="17230"/>
          <a:stretch/>
        </p:blipFill>
        <p:spPr bwMode="auto">
          <a:xfrm>
            <a:off x="6741459" y="2484255"/>
            <a:ext cx="4320350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3" name="Rectangle 10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49BD8-DDEE-4F68-95DF-76F387BA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 - Citizens interactions with Public Service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3711" y="2345635"/>
            <a:ext cx="6917635" cy="3893324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x-none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Varies by country, but general EU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Government need to identify and authenticate citizen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need to establish identity of person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need to authenticate “facts” about person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e.g., citizenship, residency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Dominated by large service delivery 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Social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Local Authorities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Agriculture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Passport Office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Others</a:t>
            </a:r>
          </a:p>
          <a:p>
            <a:pPr marL="0" indent="0">
              <a:buNone/>
            </a:pPr>
            <a:r>
              <a:rPr lang="en-US" altLang="x-none" sz="2100" dirty="0">
                <a:latin typeface="Garamond" panose="02020404030301010803" pitchFamily="18" charset="0"/>
              </a:rPr>
              <a:t>Activity: visit gov.uk and </a:t>
            </a:r>
            <a:r>
              <a:rPr lang="en-US" altLang="x-none" sz="2100" dirty="0" err="1">
                <a:latin typeface="Garamond" panose="02020404030301010803" pitchFamily="18" charset="0"/>
              </a:rPr>
              <a:t>data.gov.uk</a:t>
            </a:r>
            <a:r>
              <a:rPr lang="en-US" altLang="x-none" sz="2100">
                <a:latin typeface="Garamond" panose="02020404030301010803" pitchFamily="18" charset="0"/>
              </a:rPr>
              <a:t> </a:t>
            </a:r>
            <a:r>
              <a:rPr lang="en-US" altLang="x-none" sz="2100" dirty="0">
                <a:latin typeface="Garamond" panose="02020404030301010803" pitchFamily="18" charset="0"/>
              </a:rPr>
              <a:t>and list out the services provided by UK government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x-none" sz="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9D90CB4A-BF66-DE4C-A91F-3592CD082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84982"/>
              </p:ext>
            </p:extLst>
          </p:nvPr>
        </p:nvGraphicFramePr>
        <p:xfrm>
          <a:off x="6849425" y="2905882"/>
          <a:ext cx="3999664" cy="282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847238" imgH="6317443" progId="MSGraph.Chart.8">
                  <p:embed followColorScheme="full"/>
                </p:oleObj>
              </mc:Choice>
              <mc:Fallback>
                <p:oleObj name="Chart" r:id="rId2" imgW="8847238" imgH="6317443" progId="MSGraph.Chart.8">
                  <p:embed followColorScheme="full"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425" y="2905882"/>
                        <a:ext cx="3999664" cy="2827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3CDF4-F601-4C7B-936B-45BDA350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 - Citizen to Government  Interactions - Typical Features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758" y="2496709"/>
            <a:ext cx="6100119" cy="278014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x-none" sz="2000" dirty="0">
                <a:latin typeface="Garamond" panose="02020404030301010803" pitchFamily="18" charset="0"/>
              </a:rPr>
              <a:t>Government need to establish “entitlement” of citizen to services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 based on qualifying criteria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income level, 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presence of qualifying condition, 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employment status, etc. 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Family situation	</a:t>
            </a:r>
          </a:p>
          <a:p>
            <a:r>
              <a:rPr lang="en-US" altLang="x-none" sz="2400" dirty="0">
                <a:latin typeface="Garamond" panose="02020404030301010803" pitchFamily="18" charset="0"/>
              </a:rPr>
              <a:t>For example, social benefits like housing.</a:t>
            </a:r>
          </a:p>
        </p:txBody>
      </p:sp>
      <p:pic>
        <p:nvPicPr>
          <p:cNvPr id="12290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r="-1" b="12964"/>
          <a:stretch/>
        </p:blipFill>
        <p:spPr bwMode="auto">
          <a:xfrm>
            <a:off x="7041723" y="2341132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23849-43E1-448D-BD21-E693E167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x-none" sz="2800" dirty="0">
                <a:latin typeface="Garamond" panose="02020404030301010803" pitchFamily="18" charset="0"/>
              </a:rPr>
              <a:t>G2C - Citizen to Government  Interactions - Typical Features</a:t>
            </a:r>
            <a:endParaRPr lang="en-GB" altLang="x-none" sz="28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altLang="x-none" sz="2000" dirty="0">
                <a:latin typeface="Garamond" panose="02020404030301010803" pitchFamily="18" charset="0"/>
              </a:rPr>
              <a:t>Government need to collect additional information from citizen at point of contact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citizen must repeat their “story” for each organisation at each point of contact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supplementary information often needs to be corroborated(supported with evidence) by third parties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6" r="9183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6243A-9765-4FA3-8B36-188AC82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G2C- Access Channels to Public Service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06" y="2289976"/>
            <a:ext cx="5208103" cy="3948983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Online application forms, certificates, etc.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Walk-in Offices - face to face contact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Telephone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Remote over network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web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kiosk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TV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mobile</a:t>
            </a:r>
          </a:p>
        </p:txBody>
      </p:sp>
      <p:pic>
        <p:nvPicPr>
          <p:cNvPr id="6146" name="Picture 2" descr="mage result for public 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8867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ADE3B-7D04-41ED-80EB-86B45183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G2C- Mediated vs Self Service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Overwhelming majority of transactions are Mediated or Assisted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Tiny proportion are Self Service</a:t>
            </a:r>
          </a:p>
        </p:txBody>
      </p:sp>
      <p:pic>
        <p:nvPicPr>
          <p:cNvPr id="7170" name="Picture 2" descr="mage result for self serv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" r="19773" b="-3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44116-ED10-4F44-B336-443C0DD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G2C- </a:t>
            </a:r>
            <a:r>
              <a:rPr lang="en-GB" altLang="x-none" dirty="0">
                <a:latin typeface="Garamond" panose="02020404030301010803" pitchFamily="18" charset="0"/>
              </a:rPr>
              <a:t>Choice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altLang="x-none" sz="2000" dirty="0">
                <a:latin typeface="Garamond" panose="02020404030301010803" pitchFamily="18" charset="0"/>
              </a:rPr>
              <a:t>Citizens must continue to have a choice of access channel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difficult to discontinue old channels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e-channels to run in parallel as additional option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e-channels must offer added value to attract “customers”</a:t>
            </a:r>
          </a:p>
        </p:txBody>
      </p:sp>
      <p:pic>
        <p:nvPicPr>
          <p:cNvPr id="9218" name="Picture 2" descr="mage result for cho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r="1" b="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331E1-0C95-441F-B36F-5A18168A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59" y="856180"/>
            <a:ext cx="5569193" cy="1128068"/>
          </a:xfrm>
        </p:spPr>
        <p:txBody>
          <a:bodyPr anchor="ctr">
            <a:normAutofit fontScale="90000"/>
          </a:bodyPr>
          <a:lstStyle/>
          <a:p>
            <a:r>
              <a:rPr lang="en-US" altLang="x-none" sz="3700" dirty="0">
                <a:latin typeface="Garamond" panose="02020404030301010803" pitchFamily="18" charset="0"/>
              </a:rPr>
              <a:t>G2C - Citizen to Government  Interactions -Issues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Access to internet/networked devices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most frequent users of public services are the often most disadvantaged in terms of :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income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education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self confidence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computer literacy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Result: major access issue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r="16523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E0410-88C1-4C4B-9CFC-A6C1163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59" y="856180"/>
            <a:ext cx="5443687" cy="1128068"/>
          </a:xfrm>
        </p:spPr>
        <p:txBody>
          <a:bodyPr anchor="ctr">
            <a:normAutofit fontScale="90000"/>
          </a:bodyPr>
          <a:lstStyle/>
          <a:p>
            <a:r>
              <a:rPr lang="en-US" altLang="x-none" sz="3700" dirty="0">
                <a:latin typeface="Garamond" panose="02020404030301010803" pitchFamily="18" charset="0"/>
              </a:rPr>
              <a:t>G2C - Citizen to Government  Interactions -Issues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Fears of Public Service Staff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“turf wars” - loss of work /status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range of knowledge required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demands of 24x7 operations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Ability of Public Service to realise savings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ability to achieve radical transformation in business practices</a:t>
            </a:r>
          </a:p>
          <a:p>
            <a:pPr lvl="1"/>
            <a:endParaRPr lang="en-US" altLang="x-none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7" r="15892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7706C-733B-40A3-8389-57E85AF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1039750" cy="1298448"/>
          </a:xfrm>
        </p:spPr>
        <p:txBody>
          <a:bodyPr anchor="b">
            <a:normAutofit/>
          </a:bodyPr>
          <a:lstStyle/>
          <a:p>
            <a:r>
              <a:rPr lang="en-US" altLang="x-none" sz="4000" dirty="0">
                <a:latin typeface="Garamond" panose="02020404030301010803" pitchFamily="18" charset="0"/>
              </a:rPr>
              <a:t>G2C - Citizen to Government  Interactions -Issues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Privacy vs. Efficiency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Government as “Big Brother”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Data Protection Legislation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Public Trust a major issue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Citizen control over personal data can build trust</a:t>
            </a:r>
          </a:p>
          <a:p>
            <a:endParaRPr lang="en-US" altLang="x-none" sz="2000" dirty="0"/>
          </a:p>
        </p:txBody>
      </p:sp>
      <p:pic>
        <p:nvPicPr>
          <p:cNvPr id="23554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" r="13212" b="-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041D3-5CE5-463D-8EF8-EB25594A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6FA0F-74D6-6D4D-84A5-D70806E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Learning Outcomes</a:t>
            </a: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DF1C-69FC-E94B-A39B-05DBC44D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30" y="2474003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What is e-Governance and e-Government?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Pillars of e-Governance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Benefits and barriers of e-Government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Types of e-Government (G2C, G2G,G2B)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G2C - Interactions of citizens with e-Government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G2G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G2B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e-Government – conclusions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e-Government </a:t>
            </a:r>
            <a:r>
              <a:rPr lang="en-US" sz="2400">
                <a:latin typeface="Garamond" panose="02020404030301010803" pitchFamily="18" charset="0"/>
              </a:rPr>
              <a:t>- principles</a:t>
            </a:r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6FB6B-AC2E-45A9-83CE-DA006D1C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FE158-6674-4147-A2E9-33E62A6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Garamond" panose="02020404030301010803" pitchFamily="18" charset="0"/>
              </a:rPr>
              <a:t>G2G – Government to Government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5FE2-4863-4648-AB17-33EEBF99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Inter-departmental interaction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Planning, reporting, budgeting, administrative and financial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Interaction among multilevel governments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Local councils, banks, hospitals </a:t>
            </a:r>
            <a:r>
              <a:rPr lang="en-US" sz="2000" dirty="0" err="1">
                <a:latin typeface="Garamond" panose="02020404030301010803" pitchFamily="18" charset="0"/>
              </a:rPr>
              <a:t>etc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>
                <a:latin typeface="Garamond" panose="02020404030301010803" pitchFamily="18" charset="0"/>
              </a:rPr>
              <a:t>Notices, summaries and policies for different departments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Inspections, observations and inquiries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Interactions between control offices and field offices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Activity: Visit </a:t>
            </a:r>
            <a:r>
              <a:rPr lang="en-US" sz="2000" dirty="0" err="1">
                <a:latin typeface="Garamond" panose="02020404030301010803" pitchFamily="18" charset="0"/>
              </a:rPr>
              <a:t>local.gov.uk</a:t>
            </a:r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See the source image">
            <a:extLst>
              <a:ext uri="{FF2B5EF4-FFF2-40B4-BE49-F238E27FC236}">
                <a16:creationId xmlns:a16="http://schemas.microsoft.com/office/drawing/2014/main" id="{5CFB1221-ED43-4448-A117-73855414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9" r="2133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7CC2-7F67-4898-B506-357F5A7C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4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G2G – </a:t>
            </a:r>
            <a:r>
              <a:rPr lang="en-GB" altLang="x-none" sz="4800" dirty="0">
                <a:latin typeface="Garamond" panose="02020404030301010803" pitchFamily="18" charset="0"/>
              </a:rPr>
              <a:t>Share Information to avoid repetition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altLang="x-none" sz="2000" dirty="0">
                <a:latin typeface="Garamond" panose="02020404030301010803" pitchFamily="18" charset="0"/>
              </a:rPr>
              <a:t>Public agencies should share information on citizens to eliminate need for repetition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share only what is needed and essential for each transaction. 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Capture data once only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agency at point of contact must act on behalf of the whole</a:t>
            </a:r>
          </a:p>
        </p:txBody>
      </p:sp>
      <p:pic>
        <p:nvPicPr>
          <p:cNvPr id="14338" name="Picture 2" descr="mage result for sharing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12770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7097A-FFA4-489D-BC1E-F7681E92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E5E1E-C5ED-2A4C-9D27-931F997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latin typeface="Garamond" panose="02020404030301010803" pitchFamily="18" charset="0"/>
              </a:rPr>
              <a:t>G2B - Government to Business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3D38-CD80-654F-AC0C-5A990F47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Transaction between government and businesses. Includes: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e-Procurements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Trade, business and industrial policies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Guidelines for different businesses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Tax e-Filing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Loaning </a:t>
            </a:r>
            <a:r>
              <a:rPr lang="en-US" sz="2000" dirty="0" err="1">
                <a:latin typeface="Garamond" panose="02020404030301010803" pitchFamily="18" charset="0"/>
              </a:rPr>
              <a:t>etc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>
                <a:latin typeface="Garamond" panose="02020404030301010803" pitchFamily="18" charset="0"/>
              </a:rPr>
              <a:t>Furlough during Pandemic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Eat Out to Help Out scheme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See the source image">
            <a:extLst>
              <a:ext uri="{FF2B5EF4-FFF2-40B4-BE49-F238E27FC236}">
                <a16:creationId xmlns:a16="http://schemas.microsoft.com/office/drawing/2014/main" id="{414AC0AB-927E-374D-B727-F16D1E9D5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4" b="1206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BE2F5-CDCD-43CF-9D7B-C1C6AB28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E-Business vs. E-Government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8387" y="2424581"/>
            <a:ext cx="2665157" cy="25290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x-none" sz="1600" b="1" u="sng" dirty="0">
                <a:latin typeface="Garamond" panose="02020404030301010803" pitchFamily="18" charset="0"/>
              </a:rPr>
              <a:t>Commercial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inform about products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identify product and price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agreement to purchase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secure collection of money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deliver product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learn about customers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encourage loyalty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x-none" sz="1600" dirty="0"/>
          </a:p>
        </p:txBody>
      </p:sp>
      <p:pic>
        <p:nvPicPr>
          <p:cNvPr id="25602" name="Picture 2" descr="See the source image">
            <a:extLst>
              <a:ext uri="{FF2B5EF4-FFF2-40B4-BE49-F238E27FC236}">
                <a16:creationId xmlns:a16="http://schemas.microsoft.com/office/drawing/2014/main" id="{DF6D3477-DBF5-2441-8F9A-8F7ABF9C7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" b="-1"/>
          <a:stretch/>
        </p:blipFill>
        <p:spPr bwMode="auto">
          <a:xfrm>
            <a:off x="6061011" y="2484255"/>
            <a:ext cx="5000798" cy="3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A7722-382C-2040-A199-14C63F56DC20}"/>
              </a:ext>
            </a:extLst>
          </p:cNvPr>
          <p:cNvSpPr txBox="1"/>
          <p:nvPr/>
        </p:nvSpPr>
        <p:spPr>
          <a:xfrm>
            <a:off x="2854519" y="2488757"/>
            <a:ext cx="37689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b="1" u="sng" dirty="0">
                <a:latin typeface="Garamond" panose="02020404030301010803" pitchFamily="18" charset="0"/>
              </a:rPr>
              <a:t>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establish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identify appropriate “product” or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establish entitlement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collect supporting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authenticate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decide entitlement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deliver service.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A3B96-901B-4B60-911F-2A8AD2B0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E-Government - some conclusions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may be more difficult than we might think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complexity of Government and knowledge imbalance major problems for citizens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citizens’ access to e-services is a problem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public trust is a major issue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current/traditional channels likely to predominate for many years</a:t>
            </a:r>
          </a:p>
        </p:txBody>
      </p:sp>
      <p:pic>
        <p:nvPicPr>
          <p:cNvPr id="25602" name="Picture 2" descr="mage result for e govern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4" b="4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7872B-BA19-4B6C-ACF3-21F70C75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sz="4000" dirty="0">
                <a:solidFill>
                  <a:schemeClr val="bg1"/>
                </a:solidFill>
                <a:latin typeface="Garamond" panose="02020404030301010803" pitchFamily="18" charset="0"/>
              </a:rPr>
              <a:t>E-government - some principles</a:t>
            </a:r>
          </a:p>
        </p:txBody>
      </p: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02D57D1B-6D12-D04C-8262-5DFCE1346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847" y="2516777"/>
            <a:ext cx="4456893" cy="415296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Simplify services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help citizens to navigate complexity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build virtual “one stop shops”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group services around events/life episodes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cater for traditional/current channels as well as e-channels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help citizens to access e-services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build public trust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focus on realising benefits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choice of channels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e-channels must add value for citizens, Government and public service staff</a:t>
            </a:r>
            <a:endParaRPr lang="en-GB" altLang="x-none" sz="2000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70ADE-82B9-48DB-B29A-E068599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sz="4800" dirty="0">
                <a:latin typeface="Garamond" panose="02020404030301010803" pitchFamily="18" charset="0"/>
              </a:rPr>
              <a:t>What is e-Governance?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latin typeface="Garamond" panose="02020404030301010803" pitchFamily="18" charset="0"/>
              </a:rPr>
              <a:t>Is the application of information technology to the processes of government functioning to bring about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Smart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Moral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Accountable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Responsive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Transparent governance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E-Governance is the development, deployment and enforcement of the policies, laws and regulations necessary to support the functioning of a knowledge society as well as of e-Government</a:t>
            </a:r>
          </a:p>
          <a:p>
            <a:endParaRPr lang="en-US" altLang="x-none" sz="2000" dirty="0">
              <a:latin typeface="Garamond" panose="02020404030301010803" pitchFamily="18" charset="0"/>
            </a:endParaRPr>
          </a:p>
        </p:txBody>
      </p:sp>
      <p:pic>
        <p:nvPicPr>
          <p:cNvPr id="20490" name="Picture 10" descr="See the source image">
            <a:extLst>
              <a:ext uri="{FF2B5EF4-FFF2-40B4-BE49-F238E27FC236}">
                <a16:creationId xmlns:a16="http://schemas.microsoft.com/office/drawing/2014/main" id="{49E4BB82-9DEE-2D47-A9A8-78B52C908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r="14268" b="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Rectangle 21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B7D48-B71B-4C63-8D13-D201934B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E70D-0110-7E4A-8557-DCD55366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Garamond" panose="02020404030301010803" pitchFamily="18" charset="0"/>
              </a:rPr>
              <a:t>Pillars of e-Governance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56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See the source image">
            <a:extLst>
              <a:ext uri="{FF2B5EF4-FFF2-40B4-BE49-F238E27FC236}">
                <a16:creationId xmlns:a16="http://schemas.microsoft.com/office/drawing/2014/main" id="{5B4CC27E-35B6-254C-8A17-E867650A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7" t="20969"/>
          <a:stretch>
            <a:fillRect/>
          </a:stretch>
        </p:blipFill>
        <p:spPr bwMode="auto">
          <a:xfrm>
            <a:off x="768145" y="2742397"/>
            <a:ext cx="4716341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mage result for e government">
            <a:extLst>
              <a:ext uri="{FF2B5EF4-FFF2-40B4-BE49-F238E27FC236}">
                <a16:creationId xmlns:a16="http://schemas.microsoft.com/office/drawing/2014/main" id="{70018772-F3B1-B440-8844-087B935F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516" y="3314951"/>
            <a:ext cx="4974336" cy="21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40E7606-81E4-724B-9610-ECD0E392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D2427-8801-4F48-ACCB-EF2CE1D7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sz="4800" dirty="0">
                <a:latin typeface="Garamond" panose="02020404030301010803" pitchFamily="18" charset="0"/>
              </a:rPr>
              <a:t>What is e-Government?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1400" dirty="0">
                <a:latin typeface="Garamond" panose="02020404030301010803" pitchFamily="18" charset="0"/>
              </a:rPr>
              <a:t>Is the transformation of internal and external public sector relationships, through Information and Communications Technology (ICT) in order to optimize government service delivery and citizen participation.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Is the digital interaction between a government and citizens, government and businesses/commerce, government and employees, and also between government and governments /agencies.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Essentially, the eGovernment delivery models can be briefly summed up as: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G2C (Government-to-Citizens)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G2B (Government-to-Businesses)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G2E (Government-to-Employees)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G2G (Government-to-Governments)</a:t>
            </a:r>
            <a:endParaRPr lang="en-US" altLang="x-none" sz="1400" dirty="0">
              <a:latin typeface="Garamond" panose="02020404030301010803" pitchFamily="18" charset="0"/>
            </a:endParaRPr>
          </a:p>
        </p:txBody>
      </p:sp>
      <p:pic>
        <p:nvPicPr>
          <p:cNvPr id="3" name="Picture 6" descr="What is eGovernment?&#10;&#10;Govt&#10;A&#10;HQ&#10;G2C&#10;&#10;G2G&#10;G&#10;2&#10;G&#10;&#10;Govt&#10;B&#10;HQ&#10;G&#10;2&#10;G&#10;&#10;Branches&#10;&#10;G&#10;2&#10;B&#10;&#10;G2E&#10;&#10; ">
            <a:extLst>
              <a:ext uri="{FF2B5EF4-FFF2-40B4-BE49-F238E27FC236}">
                <a16:creationId xmlns:a16="http://schemas.microsoft.com/office/drawing/2014/main" id="{001D812E-DBB1-F444-8C8B-5E41B25C9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2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E07938-297E-4C11-9A94-414F4AEE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59" y="856180"/>
            <a:ext cx="6053287" cy="1128068"/>
          </a:xfrm>
        </p:spPr>
        <p:txBody>
          <a:bodyPr anchor="ctr">
            <a:normAutofit/>
          </a:bodyPr>
          <a:lstStyle/>
          <a:p>
            <a:r>
              <a:rPr lang="en-US" altLang="x-none" sz="3700" dirty="0">
                <a:latin typeface="Garamond" panose="02020404030301010803" pitchFamily="18" charset="0"/>
              </a:rPr>
              <a:t>e-Governance vs e-Government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x-none" sz="1900" dirty="0">
                <a:latin typeface="Garamond" panose="02020404030301010803" pitchFamily="18" charset="0"/>
              </a:rPr>
              <a:t>e-Government is part of e-Governance as it is a broader notion than government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e-Governance refers to processes which use ICT for enabling transaction between stakeholders and the government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e-Governance reflects efficient delivery of services by using emerging technologies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e-Governance encompasses the state’s institutional arrangements, decision making processes, relationships between government and public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e-Government reflects largely on improving administrative efficiency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mage result for e government">
            <a:extLst>
              <a:ext uri="{FF2B5EF4-FFF2-40B4-BE49-F238E27FC236}">
                <a16:creationId xmlns:a16="http://schemas.microsoft.com/office/drawing/2014/main" id="{FDDD6B31-C794-114F-8A6A-DF83C4105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" b="2"/>
          <a:stretch/>
        </p:blipFill>
        <p:spPr bwMode="auto">
          <a:xfrm>
            <a:off x="7535854" y="581892"/>
            <a:ext cx="349257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See the source image">
            <a:extLst>
              <a:ext uri="{FF2B5EF4-FFF2-40B4-BE49-F238E27FC236}">
                <a16:creationId xmlns:a16="http://schemas.microsoft.com/office/drawing/2014/main" id="{3682B91D-E7A9-3E47-B4F1-31B36941B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6"/>
          <a:stretch/>
        </p:blipFill>
        <p:spPr bwMode="auto">
          <a:xfrm>
            <a:off x="7102763" y="3472873"/>
            <a:ext cx="4128693" cy="28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F6E6B-9957-43B0-863E-068419D1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sz="4800" dirty="0">
                <a:latin typeface="Garamond" panose="02020404030301010803" pitchFamily="18" charset="0"/>
              </a:rPr>
              <a:t>Purpose of e-Governance?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0" y="2599509"/>
            <a:ext cx="10298409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Garamond" panose="02020404030301010803" pitchFamily="18" charset="0"/>
              </a:rPr>
              <a:t>E-Governance is the integration of Information and Communication Technology (ICT) in all the processes, with the aim of enhancing government ability to address the needs of the general public.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Basic purpose is to simplify processes for all, such as government, citizens, businesses etc at local, national and international levels.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Promoting good governance to cause simple, moral, accountable and transparent and corruption free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Providing access to government services in disseminating information, communicating in a quick and efficient manner.</a:t>
            </a:r>
          </a:p>
          <a:p>
            <a:endParaRPr lang="en-US" altLang="x-none" sz="2000" dirty="0">
              <a:latin typeface="Garamond" panose="02020404030301010803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81A2C6-A236-4FEA-AF4F-314BB8EC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DAB4A-9D18-C241-84F8-972F9C37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500" dirty="0">
                <a:latin typeface="Garamond" panose="02020404030301010803" pitchFamily="18" charset="0"/>
              </a:rPr>
              <a:t>Benefits of e-Governance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881E-6549-F44C-9843-012F07F5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7" y="2508105"/>
            <a:ext cx="2682370" cy="3632493"/>
          </a:xfrm>
        </p:spPr>
        <p:txBody>
          <a:bodyPr anchor="ctr">
            <a:normAutofit fontScale="85000" lnSpcReduction="20000"/>
          </a:bodyPr>
          <a:lstStyle/>
          <a:p>
            <a:pPr lvl="0"/>
            <a:r>
              <a:rPr lang="en-GB" sz="2100" dirty="0">
                <a:latin typeface="Garamond" panose="02020404030301010803" pitchFamily="18" charset="0"/>
              </a:rPr>
              <a:t>Improved delivery if services to citizens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Improved interface with businesses and industries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Empower citizens with access to knowledge and information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Working of a government is more efficient and effective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Greater convenience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Increased transparency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Smoother flow of information</a:t>
            </a:r>
          </a:p>
          <a:p>
            <a:pPr lvl="0"/>
            <a:endParaRPr lang="en-GB" sz="800" dirty="0">
              <a:latin typeface="Garamond" panose="02020404030301010803" pitchFamily="18" charset="0"/>
            </a:endParaRPr>
          </a:p>
        </p:txBody>
      </p:sp>
      <p:pic>
        <p:nvPicPr>
          <p:cNvPr id="4" name="Picture 4" descr="Image result for e-governance benifits">
            <a:extLst>
              <a:ext uri="{FF2B5EF4-FFF2-40B4-BE49-F238E27FC236}">
                <a16:creationId xmlns:a16="http://schemas.microsoft.com/office/drawing/2014/main" id="{793D2C5D-B675-E847-8F80-9AB644DA9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7882548" y="1383738"/>
            <a:ext cx="3575281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C8F1A-EB8D-6A41-B295-D6DFB6F3400D}"/>
              </a:ext>
            </a:extLst>
          </p:cNvPr>
          <p:cNvSpPr txBox="1"/>
          <p:nvPr/>
        </p:nvSpPr>
        <p:spPr>
          <a:xfrm>
            <a:off x="4150659" y="2449703"/>
            <a:ext cx="2913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Improved collaboration with other agencies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Less corruption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Revenue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Cost reductions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Attract overseas investors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New kinds of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Improved availability of Government 24/7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FF36-62F1-462B-B5D2-31D81572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CDB08-DDA8-784A-94ED-665B869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500">
                <a:latin typeface="Garamond" panose="02020404030301010803" pitchFamily="18" charset="0"/>
              </a:rPr>
              <a:t>Barriers of e-Governance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D0E7-0F73-1C48-8A8B-EEA4AC19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Garamond" panose="02020404030301010803" pitchFamily="18" charset="0"/>
              </a:rPr>
              <a:t>Lack of integrated services</a:t>
            </a:r>
          </a:p>
          <a:p>
            <a:r>
              <a:rPr lang="en-US" sz="2000">
                <a:latin typeface="Garamond" panose="02020404030301010803" pitchFamily="18" charset="0"/>
              </a:rPr>
              <a:t>Lack of public awareness</a:t>
            </a:r>
          </a:p>
          <a:p>
            <a:r>
              <a:rPr lang="en-US" sz="2000">
                <a:latin typeface="Garamond" panose="02020404030301010803" pitchFamily="18" charset="0"/>
              </a:rPr>
              <a:t>Resistant to change</a:t>
            </a:r>
          </a:p>
          <a:p>
            <a:r>
              <a:rPr lang="en-US" sz="2000">
                <a:latin typeface="Garamond" panose="02020404030301010803" pitchFamily="18" charset="0"/>
              </a:rPr>
              <a:t>Public fear and skepticism</a:t>
            </a:r>
          </a:p>
          <a:p>
            <a:r>
              <a:rPr lang="en-US" sz="2000">
                <a:latin typeface="Garamond" panose="02020404030301010803" pitchFamily="18" charset="0"/>
              </a:rPr>
              <a:t>ICT facilities </a:t>
            </a:r>
          </a:p>
          <a:p>
            <a:r>
              <a:rPr lang="en-US" sz="2000">
                <a:latin typeface="Garamond" panose="02020404030301010803" pitchFamily="18" charset="0"/>
              </a:rPr>
              <a:t>Lack of privacy and security</a:t>
            </a:r>
          </a:p>
          <a:p>
            <a:r>
              <a:rPr lang="en-US" sz="2000">
                <a:latin typeface="Garamond" panose="02020404030301010803" pitchFamily="18" charset="0"/>
              </a:rPr>
              <a:t>Digital Divide</a:t>
            </a:r>
          </a:p>
        </p:txBody>
      </p:sp>
      <p:pic>
        <p:nvPicPr>
          <p:cNvPr id="27650" name="Picture 2" descr="Image result for tbarriers">
            <a:extLst>
              <a:ext uri="{FF2B5EF4-FFF2-40B4-BE49-F238E27FC236}">
                <a16:creationId xmlns:a16="http://schemas.microsoft.com/office/drawing/2014/main" id="{0EEEF83C-19A1-DE4C-B9EE-2277A6824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r="12952" b="3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84FF2-54FB-4FCF-A253-A4960E15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1218</Words>
  <Application>Microsoft Office PowerPoint</Application>
  <PresentationFormat>Widescreen</PresentationFormat>
  <Paragraphs>221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Office Theme</vt:lpstr>
      <vt:lpstr>Chart</vt:lpstr>
      <vt:lpstr>e-Governance Integrating Services to Citizens</vt:lpstr>
      <vt:lpstr>Learning Outcomes</vt:lpstr>
      <vt:lpstr>What is e-Governance?</vt:lpstr>
      <vt:lpstr>Pillars of e-Governance</vt:lpstr>
      <vt:lpstr>What is e-Government?</vt:lpstr>
      <vt:lpstr>e-Governance vs e-Government</vt:lpstr>
      <vt:lpstr>Purpose of e-Governance?</vt:lpstr>
      <vt:lpstr>Benefits of e-Governance</vt:lpstr>
      <vt:lpstr>Barriers of e-Governance</vt:lpstr>
      <vt:lpstr>G2C – Government to Citizen</vt:lpstr>
      <vt:lpstr>G2C - Citizens interactions with Public Service</vt:lpstr>
      <vt:lpstr>G2C - Citizen to Government  Interactions - Typical Features</vt:lpstr>
      <vt:lpstr>G2C - Citizen to Government  Interactions - Typical Features</vt:lpstr>
      <vt:lpstr>G2C- Access Channels to Public Service</vt:lpstr>
      <vt:lpstr>G2C- Mediated vs Self Service</vt:lpstr>
      <vt:lpstr>G2C- Choice</vt:lpstr>
      <vt:lpstr>G2C - Citizen to Government  Interactions -Issues</vt:lpstr>
      <vt:lpstr>G2C - Citizen to Government  Interactions -Issues</vt:lpstr>
      <vt:lpstr>G2C - Citizen to Government  Interactions -Issues</vt:lpstr>
      <vt:lpstr>G2G – Government to Government</vt:lpstr>
      <vt:lpstr>G2G – Share Information to avoid repetition</vt:lpstr>
      <vt:lpstr>G2B - Government to Business</vt:lpstr>
      <vt:lpstr>E-Business vs. E-Government</vt:lpstr>
      <vt:lpstr>E-Government - some conclusions</vt:lpstr>
      <vt:lpstr>E-government - some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e-Governance Integrating Services to Citizens</dc:title>
  <dc:creator>Chandranna Rayadurg</dc:creator>
  <cp:lastModifiedBy>Florin Babor</cp:lastModifiedBy>
  <cp:revision>11</cp:revision>
  <dcterms:created xsi:type="dcterms:W3CDTF">2020-08-17T13:05:03Z</dcterms:created>
  <dcterms:modified xsi:type="dcterms:W3CDTF">2021-05-13T18:36:31Z</dcterms:modified>
</cp:coreProperties>
</file>