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2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CB95C-97B6-43C6-99EC-CF7BD091BE7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9B16151-017A-435B-96F5-957FA53EC54B}">
      <dgm:prSet/>
      <dgm:spPr/>
      <dgm:t>
        <a:bodyPr/>
        <a:lstStyle/>
        <a:p>
          <a:r>
            <a:rPr lang="en-US"/>
            <a:t>Individually take 12-15 minutes to brainstorm on a definition of marketing </a:t>
          </a:r>
        </a:p>
      </dgm:t>
    </dgm:pt>
    <dgm:pt modelId="{5D3C34B0-3221-468B-B268-AB51BCA87D4F}" type="parTrans" cxnId="{4342ACBD-BF77-42C7-A06C-5FCF9E8CC677}">
      <dgm:prSet/>
      <dgm:spPr/>
      <dgm:t>
        <a:bodyPr/>
        <a:lstStyle/>
        <a:p>
          <a:endParaRPr lang="en-US"/>
        </a:p>
      </dgm:t>
    </dgm:pt>
    <dgm:pt modelId="{7F633E67-A859-4105-B4BA-2DD93831DCB5}" type="sibTrans" cxnId="{4342ACBD-BF77-42C7-A06C-5FCF9E8CC677}">
      <dgm:prSet/>
      <dgm:spPr/>
      <dgm:t>
        <a:bodyPr/>
        <a:lstStyle/>
        <a:p>
          <a:endParaRPr lang="en-US"/>
        </a:p>
      </dgm:t>
    </dgm:pt>
    <dgm:pt modelId="{C36232AB-B72E-49A1-A75C-D5F2C947D4E3}">
      <dgm:prSet/>
      <dgm:spPr/>
      <dgm:t>
        <a:bodyPr/>
        <a:lstStyle/>
        <a:p>
          <a:r>
            <a:rPr lang="en-US"/>
            <a:t>Discussion of definitions </a:t>
          </a:r>
        </a:p>
      </dgm:t>
    </dgm:pt>
    <dgm:pt modelId="{0C501355-18CE-4F5F-A0C4-33FFF23B7406}" type="parTrans" cxnId="{508152BC-C1F3-468F-9B7F-06D312737002}">
      <dgm:prSet/>
      <dgm:spPr/>
      <dgm:t>
        <a:bodyPr/>
        <a:lstStyle/>
        <a:p>
          <a:endParaRPr lang="en-US"/>
        </a:p>
      </dgm:t>
    </dgm:pt>
    <dgm:pt modelId="{67E8A690-03D2-4EDB-84C6-1595AEA63478}" type="sibTrans" cxnId="{508152BC-C1F3-468F-9B7F-06D312737002}">
      <dgm:prSet/>
      <dgm:spPr/>
      <dgm:t>
        <a:bodyPr/>
        <a:lstStyle/>
        <a:p>
          <a:endParaRPr lang="en-US"/>
        </a:p>
      </dgm:t>
    </dgm:pt>
    <dgm:pt modelId="{6D0908A8-8313-2947-B927-F337E422F1F4}" type="pres">
      <dgm:prSet presAssocID="{6FDCB95C-97B6-43C6-99EC-CF7BD091BE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315700-1E19-2845-AA33-E450B645646E}" type="pres">
      <dgm:prSet presAssocID="{D9B16151-017A-435B-96F5-957FA53EC54B}" presName="hierRoot1" presStyleCnt="0"/>
      <dgm:spPr/>
    </dgm:pt>
    <dgm:pt modelId="{C5F9B394-E1FB-C249-B2AF-5E8BC763778A}" type="pres">
      <dgm:prSet presAssocID="{D9B16151-017A-435B-96F5-957FA53EC54B}" presName="composite" presStyleCnt="0"/>
      <dgm:spPr/>
    </dgm:pt>
    <dgm:pt modelId="{14CA1C77-BC38-6446-A7C1-9084011328EF}" type="pres">
      <dgm:prSet presAssocID="{D9B16151-017A-435B-96F5-957FA53EC54B}" presName="background" presStyleLbl="node0" presStyleIdx="0" presStyleCnt="2"/>
      <dgm:spPr/>
    </dgm:pt>
    <dgm:pt modelId="{7505D00B-3089-8D41-8087-6D7FBEB2C1E1}" type="pres">
      <dgm:prSet presAssocID="{D9B16151-017A-435B-96F5-957FA53EC54B}" presName="text" presStyleLbl="fgAcc0" presStyleIdx="0" presStyleCnt="2">
        <dgm:presLayoutVars>
          <dgm:chPref val="3"/>
        </dgm:presLayoutVars>
      </dgm:prSet>
      <dgm:spPr/>
    </dgm:pt>
    <dgm:pt modelId="{996E7798-23A5-FD40-8694-435A48903A83}" type="pres">
      <dgm:prSet presAssocID="{D9B16151-017A-435B-96F5-957FA53EC54B}" presName="hierChild2" presStyleCnt="0"/>
      <dgm:spPr/>
    </dgm:pt>
    <dgm:pt modelId="{265CF97E-8687-6744-8714-18B572EB92D5}" type="pres">
      <dgm:prSet presAssocID="{C36232AB-B72E-49A1-A75C-D5F2C947D4E3}" presName="hierRoot1" presStyleCnt="0"/>
      <dgm:spPr/>
    </dgm:pt>
    <dgm:pt modelId="{F8A5C482-528B-764D-8E03-1F9DE55157FA}" type="pres">
      <dgm:prSet presAssocID="{C36232AB-B72E-49A1-A75C-D5F2C947D4E3}" presName="composite" presStyleCnt="0"/>
      <dgm:spPr/>
    </dgm:pt>
    <dgm:pt modelId="{3FB26CD7-EA75-5548-B676-73D0465FC6F3}" type="pres">
      <dgm:prSet presAssocID="{C36232AB-B72E-49A1-A75C-D5F2C947D4E3}" presName="background" presStyleLbl="node0" presStyleIdx="1" presStyleCnt="2"/>
      <dgm:spPr/>
    </dgm:pt>
    <dgm:pt modelId="{75C1A516-A27D-0E46-B775-771A012EDBD1}" type="pres">
      <dgm:prSet presAssocID="{C36232AB-B72E-49A1-A75C-D5F2C947D4E3}" presName="text" presStyleLbl="fgAcc0" presStyleIdx="1" presStyleCnt="2">
        <dgm:presLayoutVars>
          <dgm:chPref val="3"/>
        </dgm:presLayoutVars>
      </dgm:prSet>
      <dgm:spPr/>
    </dgm:pt>
    <dgm:pt modelId="{EAA05360-8EA0-2C47-8119-1BEBB5272F43}" type="pres">
      <dgm:prSet presAssocID="{C36232AB-B72E-49A1-A75C-D5F2C947D4E3}" presName="hierChild2" presStyleCnt="0"/>
      <dgm:spPr/>
    </dgm:pt>
  </dgm:ptLst>
  <dgm:cxnLst>
    <dgm:cxn modelId="{DB52CE67-FECA-774E-B78B-ADD4FBE0B5D2}" type="presOf" srcId="{C36232AB-B72E-49A1-A75C-D5F2C947D4E3}" destId="{75C1A516-A27D-0E46-B775-771A012EDBD1}" srcOrd="0" destOrd="0" presId="urn:microsoft.com/office/officeart/2005/8/layout/hierarchy1"/>
    <dgm:cxn modelId="{14F9886A-841F-A64A-84A6-E3FC46443288}" type="presOf" srcId="{D9B16151-017A-435B-96F5-957FA53EC54B}" destId="{7505D00B-3089-8D41-8087-6D7FBEB2C1E1}" srcOrd="0" destOrd="0" presId="urn:microsoft.com/office/officeart/2005/8/layout/hierarchy1"/>
    <dgm:cxn modelId="{508152BC-C1F3-468F-9B7F-06D312737002}" srcId="{6FDCB95C-97B6-43C6-99EC-CF7BD091BE7E}" destId="{C36232AB-B72E-49A1-A75C-D5F2C947D4E3}" srcOrd="1" destOrd="0" parTransId="{0C501355-18CE-4F5F-A0C4-33FFF23B7406}" sibTransId="{67E8A690-03D2-4EDB-84C6-1595AEA63478}"/>
    <dgm:cxn modelId="{4342ACBD-BF77-42C7-A06C-5FCF9E8CC677}" srcId="{6FDCB95C-97B6-43C6-99EC-CF7BD091BE7E}" destId="{D9B16151-017A-435B-96F5-957FA53EC54B}" srcOrd="0" destOrd="0" parTransId="{5D3C34B0-3221-468B-B268-AB51BCA87D4F}" sibTransId="{7F633E67-A859-4105-B4BA-2DD93831DCB5}"/>
    <dgm:cxn modelId="{55585EBF-DA2A-C343-A6ED-BA5118B831AB}" type="presOf" srcId="{6FDCB95C-97B6-43C6-99EC-CF7BD091BE7E}" destId="{6D0908A8-8313-2947-B927-F337E422F1F4}" srcOrd="0" destOrd="0" presId="urn:microsoft.com/office/officeart/2005/8/layout/hierarchy1"/>
    <dgm:cxn modelId="{D40A358D-50F1-A145-90D7-A24269AC1F8F}" type="presParOf" srcId="{6D0908A8-8313-2947-B927-F337E422F1F4}" destId="{5A315700-1E19-2845-AA33-E450B645646E}" srcOrd="0" destOrd="0" presId="urn:microsoft.com/office/officeart/2005/8/layout/hierarchy1"/>
    <dgm:cxn modelId="{4794F480-00D1-7143-9FEB-250A10010C37}" type="presParOf" srcId="{5A315700-1E19-2845-AA33-E450B645646E}" destId="{C5F9B394-E1FB-C249-B2AF-5E8BC763778A}" srcOrd="0" destOrd="0" presId="urn:microsoft.com/office/officeart/2005/8/layout/hierarchy1"/>
    <dgm:cxn modelId="{E364A86F-8DC9-C448-B76D-2014DA956193}" type="presParOf" srcId="{C5F9B394-E1FB-C249-B2AF-5E8BC763778A}" destId="{14CA1C77-BC38-6446-A7C1-9084011328EF}" srcOrd="0" destOrd="0" presId="urn:microsoft.com/office/officeart/2005/8/layout/hierarchy1"/>
    <dgm:cxn modelId="{98364605-5FA3-9B4C-A965-EE7F280A522F}" type="presParOf" srcId="{C5F9B394-E1FB-C249-B2AF-5E8BC763778A}" destId="{7505D00B-3089-8D41-8087-6D7FBEB2C1E1}" srcOrd="1" destOrd="0" presId="urn:microsoft.com/office/officeart/2005/8/layout/hierarchy1"/>
    <dgm:cxn modelId="{3393E5B6-44F7-9E41-8EB3-F9FA5FDFAE26}" type="presParOf" srcId="{5A315700-1E19-2845-AA33-E450B645646E}" destId="{996E7798-23A5-FD40-8694-435A48903A83}" srcOrd="1" destOrd="0" presId="urn:microsoft.com/office/officeart/2005/8/layout/hierarchy1"/>
    <dgm:cxn modelId="{FBBBC2EC-7087-AF46-AAE6-10BC4D2AD158}" type="presParOf" srcId="{6D0908A8-8313-2947-B927-F337E422F1F4}" destId="{265CF97E-8687-6744-8714-18B572EB92D5}" srcOrd="1" destOrd="0" presId="urn:microsoft.com/office/officeart/2005/8/layout/hierarchy1"/>
    <dgm:cxn modelId="{19A9257C-6C2B-E243-B94E-25440D4A70F4}" type="presParOf" srcId="{265CF97E-8687-6744-8714-18B572EB92D5}" destId="{F8A5C482-528B-764D-8E03-1F9DE55157FA}" srcOrd="0" destOrd="0" presId="urn:microsoft.com/office/officeart/2005/8/layout/hierarchy1"/>
    <dgm:cxn modelId="{327EBF5E-7865-BF4C-A27D-E8E9DFED1FF5}" type="presParOf" srcId="{F8A5C482-528B-764D-8E03-1F9DE55157FA}" destId="{3FB26CD7-EA75-5548-B676-73D0465FC6F3}" srcOrd="0" destOrd="0" presId="urn:microsoft.com/office/officeart/2005/8/layout/hierarchy1"/>
    <dgm:cxn modelId="{922FAC0D-B9D8-9240-8D53-8DC252A597E0}" type="presParOf" srcId="{F8A5C482-528B-764D-8E03-1F9DE55157FA}" destId="{75C1A516-A27D-0E46-B775-771A012EDBD1}" srcOrd="1" destOrd="0" presId="urn:microsoft.com/office/officeart/2005/8/layout/hierarchy1"/>
    <dgm:cxn modelId="{33408F5D-DBBA-1843-8249-3FEB9E541F83}" type="presParOf" srcId="{265CF97E-8687-6744-8714-18B572EB92D5}" destId="{EAA05360-8EA0-2C47-8119-1BEBB5272F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A1C77-BC38-6446-A7C1-9084011328EF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5D00B-3089-8D41-8087-6D7FBEB2C1E1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Individually take 12-15 minutes to brainstorm on a definition of marketing </a:t>
          </a:r>
        </a:p>
      </dsp:txBody>
      <dsp:txXfrm>
        <a:off x="678914" y="525899"/>
        <a:ext cx="4067491" cy="2525499"/>
      </dsp:txXfrm>
    </dsp:sp>
    <dsp:sp modelId="{3FB26CD7-EA75-5548-B676-73D0465FC6F3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1A516-A27D-0E46-B775-771A012EDBD1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Discussion of definitions 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8E13-3E8F-B94B-AC19-BA14C050B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6EA4-7C8A-9F48-B925-11250BF61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4C4B-4A40-954E-BC19-E1FDEC2D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49AD-E357-7D48-B11E-32D16045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CC44-2809-304A-A509-A9703FAB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3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12C7-0B64-D040-93E8-5EF7E8BD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2E77-901A-134A-B6B7-14583599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3200-D5AB-4046-AB8C-A1C3E522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E5CF-1B55-5F49-B736-A5626E64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3773-95FC-BC48-9802-C552A1EF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2C2B9-2DAC-4340-B908-7000B7112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45D6B-0737-204D-B940-D436204A8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2616-FFD7-954D-A818-4A7D563C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6693D-9100-444E-BDD9-8DF33B08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C1A1-2005-E34D-BB6A-61185D48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3675-0125-C044-AE52-2C6991B3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8315-67C6-454A-B3A0-1B3C1211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F812-1750-4946-B189-75FA067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8D3A9-E872-534B-A855-1209F474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D476-41E1-E744-A7FD-3789917A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77BE-026B-524B-A136-4414DB8D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B7C2-2E6F-6D40-A533-30062C5B4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E3C1-8E7B-8B4C-81A5-3323AECD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AFF9-4E77-D449-BD20-95F7952A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7579-7472-474C-B612-3D458D67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B4B-59D3-2E40-A9B0-7E7716DE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55E7-5652-2144-95EB-AFFFBA7DD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4E3D5-74EC-FF4D-9F3B-A3724B93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BE56-62F0-9B4C-A631-B6EA72A9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3011-9617-5448-BC91-C8C36922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C182-79D8-5140-89E7-9CE28B8F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AEE5-C46E-614D-8542-207E6067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3AB0-15FE-3C4B-9EAD-BEEE590A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A88D0-3AF5-EB48-80B4-59AF9AE77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BA935-8040-FB40-86A5-EFA9646C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3A5AD-143E-6748-8081-E8AC8318E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F7D26-8E53-CF45-A88F-F9E9A22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69486-3312-1F4C-9186-D4239022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907A3-F89D-2842-A42D-D28C7DFF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48-B5FF-A04C-8C4B-C370BC03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C3FC3-6346-DF43-A9B8-05C2A3EF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4228F-07F8-DD47-9E18-93AAB7B3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906D0-03DF-8947-ADCF-F80C0723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D5BB2-0475-4A42-BC35-486BFF5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3C936-661E-A74B-8E08-579C31FD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851-E39E-9746-A314-2F6821FB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D306-EDD7-A346-9762-5EC213B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4DCF-26ED-0345-8E80-79504B9D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CD311-8878-6845-8FBE-169ACE923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C19D-9853-6D49-AF11-B88B871B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6B6B7-B2F0-D341-8210-B84F304D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52C34-F637-9A47-AF85-2C87E0E2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FCF5-8DA8-4345-A89B-D2CB44F8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A451D-CFED-0F48-BE76-3DC66B660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EF83-E589-CB49-B279-7E15DB3F4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942E-D5C6-0047-8F6C-A1258E87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95B3E-CCD5-B045-81FC-8E6405BC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9A4B5-1AB6-B541-8EF2-8E372D00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BE306-7784-7846-888B-81BC2CDB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BB9B-A431-C649-96ED-0E3920E85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6D45-BDC7-664E-A3CA-47CD51F3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EE0F-BF8F-B249-82C9-DA771788C79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7A59-9E2E-734F-9466-CA6F24AE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873A-D15E-5E4F-90A6-A8BE75C16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C919-BCA7-8D46-8807-86F17C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2512-2402-184D-BCAF-76F019DD0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altLang="en-US" sz="3700">
                <a:solidFill>
                  <a:srgbClr val="000000"/>
                </a:solidFill>
              </a:rPr>
              <a:t>Marketing management introduction </a:t>
            </a:r>
            <a:endParaRPr lang="en-US" sz="37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049A9-6B8D-D243-848E-1B8BF55D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altLang="en-US" sz="1800">
                <a:solidFill>
                  <a:srgbClr val="000000"/>
                </a:solidFill>
              </a:rPr>
              <a:t>13.07.2020</a:t>
            </a:r>
          </a:p>
          <a:p>
            <a:pPr algn="l"/>
            <a:r>
              <a:rPr lang="en-GB" altLang="en-US" sz="1800">
                <a:solidFill>
                  <a:srgbClr val="000000"/>
                </a:solidFill>
              </a:rPr>
              <a:t>Gabriella Kereszturi</a:t>
            </a:r>
          </a:p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egaphone">
            <a:extLst>
              <a:ext uri="{FF2B5EF4-FFF2-40B4-BE49-F238E27FC236}">
                <a16:creationId xmlns:a16="http://schemas.microsoft.com/office/drawing/2014/main" id="{BDA34C40-518D-4F52-9D78-C8C59C542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182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1FAF4-FA96-F44E-B385-AC30CB98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27DC-C195-C443-B34C-48204711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Module outline </a:t>
            </a:r>
          </a:p>
          <a:p>
            <a:r>
              <a:rPr lang="en-US" dirty="0"/>
              <a:t>Assessment </a:t>
            </a:r>
          </a:p>
          <a:p>
            <a:r>
              <a:rPr lang="en-US" dirty="0"/>
              <a:t>What is Marketing ? </a:t>
            </a:r>
          </a:p>
          <a:p>
            <a:r>
              <a:rPr lang="en-US" dirty="0"/>
              <a:t>Definitions of Marketing</a:t>
            </a:r>
          </a:p>
          <a:p>
            <a:r>
              <a:rPr lang="en-US" dirty="0"/>
              <a:t>The Marketing System </a:t>
            </a:r>
          </a:p>
        </p:txBody>
      </p:sp>
    </p:spTree>
    <p:extLst>
      <p:ext uri="{BB962C8B-B14F-4D97-AF65-F5344CB8AC3E}">
        <p14:creationId xmlns:p14="http://schemas.microsoft.com/office/powerpoint/2010/main" val="305029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00170-6DA7-AA49-9E25-218E2DF8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What is Marketing 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4668EF-4CB3-4FFD-B7A6-C4BC57CFF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25822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29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F3424-E226-E442-A8A8-DB04DCD6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Definitions of Marketing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8384-EAA5-D74E-B693-7AF8D30B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000"/>
              <a:t>Marketing is the </a:t>
            </a:r>
            <a:r>
              <a:rPr lang="en-GB" sz="2000" b="1"/>
              <a:t>management process</a:t>
            </a:r>
            <a:r>
              <a:rPr lang="en-GB" sz="2000"/>
              <a:t> responsible for </a:t>
            </a:r>
            <a:r>
              <a:rPr lang="en-GB" sz="2000" b="1"/>
              <a:t>identifying</a:t>
            </a:r>
            <a:r>
              <a:rPr lang="en-GB" sz="2000"/>
              <a:t>, </a:t>
            </a:r>
            <a:r>
              <a:rPr lang="en-GB" sz="2000" b="1"/>
              <a:t>anticipating</a:t>
            </a:r>
            <a:r>
              <a:rPr lang="en-GB" sz="2000"/>
              <a:t> and</a:t>
            </a:r>
            <a:r>
              <a:rPr lang="en-GB" sz="2000" b="1"/>
              <a:t> satisfying</a:t>
            </a:r>
            <a:r>
              <a:rPr lang="en-GB" sz="2000"/>
              <a:t> customer requirements </a:t>
            </a:r>
            <a:r>
              <a:rPr lang="en-GB" sz="2000" b="1"/>
              <a:t>profitably	</a:t>
            </a:r>
            <a:r>
              <a:rPr lang="en-GB" sz="2000"/>
              <a:t>			(Chartered Institute of Marketing, 2008) </a:t>
            </a:r>
          </a:p>
          <a:p>
            <a:pPr fontAlgn="auto">
              <a:spcAft>
                <a:spcPts val="0"/>
              </a:spcAft>
              <a:defRPr/>
            </a:pPr>
            <a:endParaRPr lang="en-GB" sz="2000"/>
          </a:p>
          <a:p>
            <a:pPr fontAlgn="auto">
              <a:spcAft>
                <a:spcPts val="0"/>
              </a:spcAft>
              <a:defRPr/>
            </a:pPr>
            <a:r>
              <a:rPr lang="en-GB" sz="2000"/>
              <a:t>Marketing is the activity, set of institutions, and processes for </a:t>
            </a:r>
            <a:r>
              <a:rPr lang="en-GB" sz="2000" b="1"/>
              <a:t>creating, communicating, delivering</a:t>
            </a:r>
            <a:r>
              <a:rPr lang="en-GB" sz="2000"/>
              <a:t>, and </a:t>
            </a:r>
            <a:r>
              <a:rPr lang="en-GB" sz="2000" b="1"/>
              <a:t>exchanging offerings</a:t>
            </a:r>
            <a:r>
              <a:rPr lang="en-GB" sz="2000"/>
              <a:t> that have </a:t>
            </a:r>
            <a:r>
              <a:rPr lang="en-GB" sz="2000" b="1"/>
              <a:t>value for customers</a:t>
            </a:r>
            <a:r>
              <a:rPr lang="en-GB" sz="2000"/>
              <a:t>, clients, partners, and society at large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sz="2000"/>
              <a:t>				(American Marketing Association, 2007)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GB" sz="2000"/>
          </a:p>
          <a:p>
            <a:pPr fontAlgn="auto">
              <a:spcAft>
                <a:spcPts val="0"/>
              </a:spcAft>
              <a:defRPr/>
            </a:pPr>
            <a:r>
              <a:rPr lang="en-GB" sz="2000"/>
              <a:t>The achievement of corporate goals through </a:t>
            </a:r>
            <a:r>
              <a:rPr lang="en-GB" sz="2000" b="1"/>
              <a:t>meeting </a:t>
            </a:r>
            <a:r>
              <a:rPr lang="en-GB" sz="2000"/>
              <a:t>and</a:t>
            </a:r>
            <a:r>
              <a:rPr lang="en-GB" sz="2000" b="1"/>
              <a:t> exceeding</a:t>
            </a:r>
            <a:r>
              <a:rPr lang="en-GB" sz="2000"/>
              <a:t> customer needs better than the competition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000"/>
              <a:t>(Jobber,2007)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8DB8927-1347-8C4E-903D-95072B490B3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345" y="643467"/>
            <a:ext cx="589530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3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7A7EC26-A074-4442-BA51-BDEC9FAF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336677"/>
            <a:ext cx="7941733" cy="33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9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135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Marketing management introduction </vt:lpstr>
      <vt:lpstr>Agenda </vt:lpstr>
      <vt:lpstr>What is Marketing ?</vt:lpstr>
      <vt:lpstr>Definitions of Marketing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 introduction </dc:title>
  <dc:creator>Yazan Qaraqish</dc:creator>
  <cp:lastModifiedBy>Yazan Qaraqish</cp:lastModifiedBy>
  <cp:revision>5</cp:revision>
  <dcterms:created xsi:type="dcterms:W3CDTF">2020-07-13T14:22:19Z</dcterms:created>
  <dcterms:modified xsi:type="dcterms:W3CDTF">2020-09-21T10:27:51Z</dcterms:modified>
</cp:coreProperties>
</file>