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0" r:id="rId3"/>
    <p:sldId id="312" r:id="rId4"/>
    <p:sldId id="314" r:id="rId5"/>
    <p:sldId id="313" r:id="rId6"/>
    <p:sldId id="311" r:id="rId7"/>
    <p:sldId id="315" r:id="rId8"/>
    <p:sldId id="3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52"/>
  </p:normalViewPr>
  <p:slideViewPr>
    <p:cSldViewPr snapToGrid="0" snapToObjects="1">
      <p:cViewPr varScale="1">
        <p:scale>
          <a:sx n="76" d="100"/>
          <a:sy n="76"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3B9-073E-CD4D-AD97-F8CEFDDC6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80DB9-85EA-8D4F-9F92-F4E076B63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8B31B8-4D91-BC41-9541-38FFE7F8E6FA}"/>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8DC056BD-9359-F447-B496-DA9FCDD92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1EA5-4F9E-A34F-838B-AF1F77B18FD4}"/>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243278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D06E-83C4-6041-8A1C-FE42AEB9B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846D6-232B-484F-AC2D-3F7D49606B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4FA50-4C9F-3640-8ACC-DC7C14022F72}"/>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28D72ED9-CB80-A345-BCB6-BB69EADFB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3D5B6-2ACC-F841-88AE-19B8FD6BD910}"/>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87512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8FB96-5374-A042-B084-7E23A1DA56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EEDA0C-FD7C-D94C-873C-CC1522CE0A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8224F-A57C-AF4E-8844-7F0EAE74DD9B}"/>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E666050F-3304-2141-ABBD-E54A3FCC9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779B3-B242-0C40-9DFF-AE338650CD0E}"/>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406347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73BF-BC95-D445-B0C9-9A276EE73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FD278-E31F-9E43-8118-B9C4DB1819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22868-2EA9-9A4F-A948-CE00CC2B2249}"/>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4249ECAD-AE4E-854C-BDBB-602938D2D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77060-F3F8-F949-877B-291745413B7B}"/>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30528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7BAD-4924-0244-A949-02553E4E1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E291D-A099-344C-9C77-7B1DA1A5E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B9679F-A873-E047-BECE-DFBA2761E58C}"/>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AAE765E4-83AD-9745-8FE1-0CACF1F1F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E8C51-AE18-1146-97E0-F7A05DF8C6FC}"/>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400038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B3FF-4241-A044-8B5F-B7E7EACEF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B2293-439D-0B46-B065-8D8D41C516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0EA0E4-4D46-B846-A888-E9B7A63B79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E6E4C7-8E46-3A4E-9959-AFD66886A145}"/>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6" name="Footer Placeholder 5">
            <a:extLst>
              <a:ext uri="{FF2B5EF4-FFF2-40B4-BE49-F238E27FC236}">
                <a16:creationId xmlns:a16="http://schemas.microsoft.com/office/drawing/2014/main" id="{B80630A2-4F35-9649-980D-A312D4F4C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CB6C3-CAE9-BA48-B30C-2C0A9A07D447}"/>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264609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0E60-9BB3-7B47-80A6-3BF64DB1C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AD593-D9CD-7A45-9CD8-4BCCD86FC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FFB93D-9E50-8647-BD11-7D6466716F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5C8CF-0995-6443-8B44-05E94039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762BE7-758F-E340-B9A0-8A2C5D2078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7D6D60-4A06-844B-A912-3A4A3EFBEDFF}"/>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8" name="Footer Placeholder 7">
            <a:extLst>
              <a:ext uri="{FF2B5EF4-FFF2-40B4-BE49-F238E27FC236}">
                <a16:creationId xmlns:a16="http://schemas.microsoft.com/office/drawing/2014/main" id="{C6690ECC-F989-554F-B781-05FA4B7E62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519EA-5715-CB47-A55A-B16FC6EED4E5}"/>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144899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B657-27C3-FB49-8F0D-6CF2A0399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DF3F7-1770-454D-BE65-C12DCC06B9F6}"/>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4" name="Footer Placeholder 3">
            <a:extLst>
              <a:ext uri="{FF2B5EF4-FFF2-40B4-BE49-F238E27FC236}">
                <a16:creationId xmlns:a16="http://schemas.microsoft.com/office/drawing/2014/main" id="{29E18099-04D5-2B4B-A8D3-1E4B715D2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2B4992-19B6-3344-AF3B-AB9059A507C8}"/>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296873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AB1F9-3BD0-C248-8DF8-0F2A6965708B}"/>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3" name="Footer Placeholder 2">
            <a:extLst>
              <a:ext uri="{FF2B5EF4-FFF2-40B4-BE49-F238E27FC236}">
                <a16:creationId xmlns:a16="http://schemas.microsoft.com/office/drawing/2014/main" id="{5C57018B-A5A8-A945-A3D0-5ABB33783B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6FCAC-366F-EA45-9657-A764E6541762}"/>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12980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CA6B-FE21-C447-93EA-E0023C904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568C0-36A9-D842-BA62-07BDC5552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71607C-06B9-B34A-B447-DC24AA0EC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EE9E28-F809-8343-B457-3E351233463E}"/>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6" name="Footer Placeholder 5">
            <a:extLst>
              <a:ext uri="{FF2B5EF4-FFF2-40B4-BE49-F238E27FC236}">
                <a16:creationId xmlns:a16="http://schemas.microsoft.com/office/drawing/2014/main" id="{00DE39D3-8F86-5849-901E-983836CF9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583F1-288C-8747-911F-FBF06840A4CC}"/>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293655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789B-A0D7-CE4A-8C43-5E207F4A0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65688A-0F40-6F4A-9BF2-8D66DF93C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BF9EB-6CE6-BA44-A782-FDCD2AF0D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D6E3A-6D14-F34F-AD01-7FB7C0D52C68}"/>
              </a:ext>
            </a:extLst>
          </p:cNvPr>
          <p:cNvSpPr>
            <a:spLocks noGrp="1"/>
          </p:cNvSpPr>
          <p:nvPr>
            <p:ph type="dt" sz="half" idx="10"/>
          </p:nvPr>
        </p:nvSpPr>
        <p:spPr/>
        <p:txBody>
          <a:bodyPr/>
          <a:lstStyle/>
          <a:p>
            <a:fld id="{292BB7B5-0174-8F49-A604-106A2EFBF9DF}" type="datetimeFigureOut">
              <a:rPr lang="en-US" smtClean="0"/>
              <a:t>10/21/20</a:t>
            </a:fld>
            <a:endParaRPr lang="en-US"/>
          </a:p>
        </p:txBody>
      </p:sp>
      <p:sp>
        <p:nvSpPr>
          <p:cNvPr id="6" name="Footer Placeholder 5">
            <a:extLst>
              <a:ext uri="{FF2B5EF4-FFF2-40B4-BE49-F238E27FC236}">
                <a16:creationId xmlns:a16="http://schemas.microsoft.com/office/drawing/2014/main" id="{F1B564E9-16AF-6045-9053-8A289FC2E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30354-A81E-E64C-939E-6A6E4D32509B}"/>
              </a:ext>
            </a:extLst>
          </p:cNvPr>
          <p:cNvSpPr>
            <a:spLocks noGrp="1"/>
          </p:cNvSpPr>
          <p:nvPr>
            <p:ph type="sldNum" sz="quarter" idx="12"/>
          </p:nvPr>
        </p:nvSpPr>
        <p:spPr/>
        <p:txBody>
          <a:bodyPr/>
          <a:lstStyle/>
          <a:p>
            <a:fld id="{9F333C8B-648C-324B-8EE9-395402375E63}" type="slidenum">
              <a:rPr lang="en-US" smtClean="0"/>
              <a:t>‹#›</a:t>
            </a:fld>
            <a:endParaRPr lang="en-US"/>
          </a:p>
        </p:txBody>
      </p:sp>
    </p:spTree>
    <p:extLst>
      <p:ext uri="{BB962C8B-B14F-4D97-AF65-F5344CB8AC3E}">
        <p14:creationId xmlns:p14="http://schemas.microsoft.com/office/powerpoint/2010/main" val="259074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79503-2FE8-5B48-AD01-8A2B4682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081AC6-7624-6C41-9491-230CBA56B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9667B-0400-904B-B9B6-1EA693AAC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BB7B5-0174-8F49-A604-106A2EFBF9DF}" type="datetimeFigureOut">
              <a:rPr lang="en-US" smtClean="0"/>
              <a:t>10/21/20</a:t>
            </a:fld>
            <a:endParaRPr lang="en-US"/>
          </a:p>
        </p:txBody>
      </p:sp>
      <p:sp>
        <p:nvSpPr>
          <p:cNvPr id="5" name="Footer Placeholder 4">
            <a:extLst>
              <a:ext uri="{FF2B5EF4-FFF2-40B4-BE49-F238E27FC236}">
                <a16:creationId xmlns:a16="http://schemas.microsoft.com/office/drawing/2014/main" id="{363619A9-317B-274F-A0F4-C32E258B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C9B962-95BA-B943-9FE6-A0BCB9191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33C8B-648C-324B-8EE9-395402375E63}" type="slidenum">
              <a:rPr lang="en-US" smtClean="0"/>
              <a:t>‹#›</a:t>
            </a:fld>
            <a:endParaRPr lang="en-US"/>
          </a:p>
        </p:txBody>
      </p:sp>
    </p:spTree>
    <p:extLst>
      <p:ext uri="{BB962C8B-B14F-4D97-AF65-F5344CB8AC3E}">
        <p14:creationId xmlns:p14="http://schemas.microsoft.com/office/powerpoint/2010/main" val="130128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CFD105-383E-F544-84BD-909E1F15AC9E}"/>
              </a:ext>
            </a:extLst>
          </p:cNvPr>
          <p:cNvPicPr>
            <a:picLocks noChangeAspect="1"/>
          </p:cNvPicPr>
          <p:nvPr/>
        </p:nvPicPr>
        <p:blipFill rotWithShape="1">
          <a:blip r:embed="rId2"/>
          <a:srcRect l="4240" r="5019" b="-1"/>
          <a:stretch/>
        </p:blipFill>
        <p:spPr>
          <a:xfrm>
            <a:off x="4476307" y="595421"/>
            <a:ext cx="7715693" cy="5658438"/>
          </a:xfrm>
          <a:prstGeom prst="rect">
            <a:avLst/>
          </a:prstGeom>
        </p:spPr>
      </p:pic>
      <p:pic>
        <p:nvPicPr>
          <p:cNvPr id="11" name="Picture 10">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itle 1">
            <a:extLst>
              <a:ext uri="{FF2B5EF4-FFF2-40B4-BE49-F238E27FC236}">
                <a16:creationId xmlns:a16="http://schemas.microsoft.com/office/drawing/2014/main" id="{EA91CF77-8176-7F40-92EF-CA0526DDC151}"/>
              </a:ext>
            </a:extLst>
          </p:cNvPr>
          <p:cNvSpPr>
            <a:spLocks noGrp="1"/>
          </p:cNvSpPr>
          <p:nvPr>
            <p:ph type="ctrTitle"/>
          </p:nvPr>
        </p:nvSpPr>
        <p:spPr>
          <a:xfrm>
            <a:off x="804484" y="2546823"/>
            <a:ext cx="3948269" cy="2383844"/>
          </a:xfrm>
        </p:spPr>
        <p:txBody>
          <a:bodyPr anchor="t">
            <a:normAutofit/>
          </a:bodyPr>
          <a:lstStyle/>
          <a:p>
            <a:pPr algn="l"/>
            <a:r>
              <a:rPr lang="en-US" sz="4400">
                <a:solidFill>
                  <a:srgbClr val="000000"/>
                </a:solidFill>
              </a:rPr>
              <a:t>Relationship Marketing </a:t>
            </a:r>
          </a:p>
        </p:txBody>
      </p:sp>
      <p:sp>
        <p:nvSpPr>
          <p:cNvPr id="3" name="Subtitle 2">
            <a:extLst>
              <a:ext uri="{FF2B5EF4-FFF2-40B4-BE49-F238E27FC236}">
                <a16:creationId xmlns:a16="http://schemas.microsoft.com/office/drawing/2014/main" id="{54DF16E5-15C2-0840-ADFF-975050C9BBC6}"/>
              </a:ext>
            </a:extLst>
          </p:cNvPr>
          <p:cNvSpPr>
            <a:spLocks noGrp="1"/>
          </p:cNvSpPr>
          <p:nvPr>
            <p:ph type="subTitle" idx="1"/>
          </p:nvPr>
        </p:nvSpPr>
        <p:spPr>
          <a:xfrm>
            <a:off x="804788" y="1485718"/>
            <a:ext cx="3745947" cy="1061105"/>
          </a:xfrm>
        </p:spPr>
        <p:txBody>
          <a:bodyPr anchor="b">
            <a:normAutofit/>
          </a:bodyPr>
          <a:lstStyle/>
          <a:p>
            <a:pPr algn="l"/>
            <a:r>
              <a:rPr lang="en-US" sz="1800">
                <a:solidFill>
                  <a:srgbClr val="000000"/>
                </a:solidFill>
              </a:rPr>
              <a:t>Week 10 </a:t>
            </a:r>
          </a:p>
        </p:txBody>
      </p:sp>
    </p:spTree>
    <p:extLst>
      <p:ext uri="{BB962C8B-B14F-4D97-AF65-F5344CB8AC3E}">
        <p14:creationId xmlns:p14="http://schemas.microsoft.com/office/powerpoint/2010/main" val="39178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6328C-CCDE-AD4C-870E-CD061AC8711C}"/>
              </a:ext>
            </a:extLst>
          </p:cNvPr>
          <p:cNvSpPr>
            <a:spLocks noGrp="1"/>
          </p:cNvSpPr>
          <p:nvPr>
            <p:ph type="title"/>
          </p:nvPr>
        </p:nvSpPr>
        <p:spPr>
          <a:xfrm>
            <a:off x="686834" y="1153572"/>
            <a:ext cx="3200400" cy="4461163"/>
          </a:xfrm>
        </p:spPr>
        <p:txBody>
          <a:bodyPr>
            <a:normAutofit/>
          </a:bodyPr>
          <a:lstStyle/>
          <a:p>
            <a:pPr>
              <a:defRPr/>
            </a:pPr>
            <a:r>
              <a:rPr lang="en-US">
                <a:solidFill>
                  <a:srgbClr val="FFFFFF"/>
                </a:solidFill>
              </a:rPr>
              <a:t>Relationship Marketing</a:t>
            </a:r>
          </a:p>
        </p:txBody>
      </p:sp>
      <p:sp>
        <p:nvSpPr>
          <p:cNvPr id="75" name="Arc 7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746" name="Content Placeholder 2">
            <a:extLst>
              <a:ext uri="{FF2B5EF4-FFF2-40B4-BE49-F238E27FC236}">
                <a16:creationId xmlns:a16="http://schemas.microsoft.com/office/drawing/2014/main" id="{29498E86-8391-644D-A145-BD31EEAFF460}"/>
              </a:ext>
            </a:extLst>
          </p:cNvPr>
          <p:cNvSpPr>
            <a:spLocks noGrp="1" noChangeArrowheads="1"/>
          </p:cNvSpPr>
          <p:nvPr>
            <p:ph idx="1"/>
          </p:nvPr>
        </p:nvSpPr>
        <p:spPr>
          <a:xfrm>
            <a:off x="4447308" y="591344"/>
            <a:ext cx="6906491" cy="5585619"/>
          </a:xfrm>
        </p:spPr>
        <p:txBody>
          <a:bodyPr anchor="ctr">
            <a:normAutofit/>
          </a:bodyPr>
          <a:lstStyle/>
          <a:p>
            <a:r>
              <a:rPr lang="en-GB" altLang="en-US" sz="2600" i="1"/>
              <a:t>Relationship marketing is attracting, maintaining and enhancing customer relationships. Servicing and selling existing customers is viewed to be just as important to long-term marketing success as acquiring new customers. Good service is necessary to retain the relationship. Good selling is necessary to enhance it.</a:t>
            </a:r>
          </a:p>
          <a:p>
            <a:r>
              <a:rPr lang="en-GB" altLang="en-US" sz="2600" i="1"/>
              <a:t>Customer lifetime value – the sum of their purchases over their life-time with the brand </a:t>
            </a:r>
          </a:p>
          <a:p>
            <a:r>
              <a:rPr lang="en-GB" altLang="en-US" sz="2600" i="1"/>
              <a:t>Loyalty – long lasting relationship between customer and brand </a:t>
            </a:r>
          </a:p>
          <a:p>
            <a:r>
              <a:rPr lang="en-GB" altLang="en-US" sz="2600" i="1"/>
              <a:t>Loyalty schemes: eg. Tesco Loyalty card, Nectar Card </a:t>
            </a:r>
            <a:endParaRPr lang="en-US" altLang="en-US" sz="2600"/>
          </a:p>
        </p:txBody>
      </p:sp>
    </p:spTree>
    <p:extLst>
      <p:ext uri="{BB962C8B-B14F-4D97-AF65-F5344CB8AC3E}">
        <p14:creationId xmlns:p14="http://schemas.microsoft.com/office/powerpoint/2010/main" val="376313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783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8593588C-9D17-6040-8C21-EDE1605BFB6A}"/>
              </a:ext>
            </a:extLst>
          </p:cNvPr>
          <p:cNvPicPr>
            <a:picLocks noChangeAspect="1"/>
          </p:cNvPicPr>
          <p:nvPr/>
        </p:nvPicPr>
        <p:blipFill>
          <a:blip r:embed="rId3"/>
          <a:stretch>
            <a:fillRect/>
          </a:stretch>
        </p:blipFill>
        <p:spPr>
          <a:xfrm>
            <a:off x="3236181" y="1914525"/>
            <a:ext cx="5462546" cy="3072682"/>
          </a:xfrm>
          <a:prstGeom prst="rect">
            <a:avLst/>
          </a:prstGeom>
        </p:spPr>
      </p:pic>
    </p:spTree>
    <p:extLst>
      <p:ext uri="{BB962C8B-B14F-4D97-AF65-F5344CB8AC3E}">
        <p14:creationId xmlns:p14="http://schemas.microsoft.com/office/powerpoint/2010/main" val="319295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BCD4-810F-9647-9995-6159B07DA716}"/>
              </a:ext>
            </a:extLst>
          </p:cNvPr>
          <p:cNvSpPr>
            <a:spLocks noGrp="1"/>
          </p:cNvSpPr>
          <p:nvPr>
            <p:ph type="title"/>
          </p:nvPr>
        </p:nvSpPr>
        <p:spPr/>
        <p:txBody>
          <a:bodyPr/>
          <a:lstStyle/>
          <a:p>
            <a:r>
              <a:rPr lang="en-US" dirty="0"/>
              <a:t>CRM </a:t>
            </a:r>
          </a:p>
        </p:txBody>
      </p:sp>
      <p:sp>
        <p:nvSpPr>
          <p:cNvPr id="3" name="Content Placeholder 2">
            <a:extLst>
              <a:ext uri="{FF2B5EF4-FFF2-40B4-BE49-F238E27FC236}">
                <a16:creationId xmlns:a16="http://schemas.microsoft.com/office/drawing/2014/main" id="{E4129071-0C48-7940-A980-787F779496DA}"/>
              </a:ext>
            </a:extLst>
          </p:cNvPr>
          <p:cNvSpPr>
            <a:spLocks noGrp="1"/>
          </p:cNvSpPr>
          <p:nvPr>
            <p:ph idx="1"/>
          </p:nvPr>
        </p:nvSpPr>
        <p:spPr/>
        <p:txBody>
          <a:bodyPr/>
          <a:lstStyle/>
          <a:p>
            <a:r>
              <a:rPr lang="en-GB" dirty="0"/>
              <a:t>Customer relationship management (CRM) is a combination of people, processes and technology that seeks to understand a company's customers. It is an integrated approach to managing relationships by focusing on customer retention and relationship development. CRM has evolved from advances in information technology and organizational changes in customer‐centric processes. Companies that successfully implement CRM will reap the rewards in customer loyalty and long run profitability (Popovich, 2003). </a:t>
            </a:r>
            <a:endParaRPr lang="en-US" dirty="0"/>
          </a:p>
        </p:txBody>
      </p:sp>
    </p:spTree>
    <p:extLst>
      <p:ext uri="{BB962C8B-B14F-4D97-AF65-F5344CB8AC3E}">
        <p14:creationId xmlns:p14="http://schemas.microsoft.com/office/powerpoint/2010/main" val="36760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9"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1">
            <a:extLst>
              <a:ext uri="{FF2B5EF4-FFF2-40B4-BE49-F238E27FC236}">
                <a16:creationId xmlns:a16="http://schemas.microsoft.com/office/drawing/2014/main" id="{51525DF9-A5F2-0046-A39D-8BF473A2A0CB}"/>
              </a:ext>
            </a:extLst>
          </p:cNvPr>
          <p:cNvPicPr>
            <a:picLocks noChangeAspect="1"/>
          </p:cNvPicPr>
          <p:nvPr/>
        </p:nvPicPr>
        <p:blipFill rotWithShape="1">
          <a:blip r:embed="rId2"/>
          <a:srcRect l="1632" r="2047"/>
          <a:stretch/>
        </p:blipFill>
        <p:spPr>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91333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a:extLst>
              <a:ext uri="{FF2B5EF4-FFF2-40B4-BE49-F238E27FC236}">
                <a16:creationId xmlns:a16="http://schemas.microsoft.com/office/drawing/2014/main" id="{13907147-DC70-874D-912A-5777D2D07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876300"/>
            <a:ext cx="69723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76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D739-053F-7044-9D8A-8D4D2132F5C8}"/>
              </a:ext>
            </a:extLst>
          </p:cNvPr>
          <p:cNvSpPr>
            <a:spLocks noGrp="1"/>
          </p:cNvSpPr>
          <p:nvPr>
            <p:ph type="title"/>
          </p:nvPr>
        </p:nvSpPr>
        <p:spPr/>
        <p:txBody>
          <a:bodyPr/>
          <a:lstStyle/>
          <a:p>
            <a:r>
              <a:rPr lang="en-US" dirty="0"/>
              <a:t>ACTIVITY </a:t>
            </a:r>
          </a:p>
        </p:txBody>
      </p:sp>
      <p:sp>
        <p:nvSpPr>
          <p:cNvPr id="3" name="Content Placeholder 2">
            <a:extLst>
              <a:ext uri="{FF2B5EF4-FFF2-40B4-BE49-F238E27FC236}">
                <a16:creationId xmlns:a16="http://schemas.microsoft.com/office/drawing/2014/main" id="{1382AB6C-C55D-F64B-9434-DE768FA0A5AC}"/>
              </a:ext>
            </a:extLst>
          </p:cNvPr>
          <p:cNvSpPr>
            <a:spLocks noGrp="1"/>
          </p:cNvSpPr>
          <p:nvPr>
            <p:ph idx="1"/>
          </p:nvPr>
        </p:nvSpPr>
        <p:spPr/>
        <p:txBody>
          <a:bodyPr/>
          <a:lstStyle/>
          <a:p>
            <a:r>
              <a:rPr lang="en-US" b="1" u="sng" dirty="0"/>
              <a:t>Task </a:t>
            </a:r>
          </a:p>
          <a:p>
            <a:r>
              <a:rPr lang="en-US" dirty="0"/>
              <a:t>Within groups, choose an organization and </a:t>
            </a:r>
            <a:r>
              <a:rPr lang="en-US" dirty="0" err="1"/>
              <a:t>analyse</a:t>
            </a:r>
            <a:r>
              <a:rPr lang="en-US" dirty="0"/>
              <a:t> their </a:t>
            </a:r>
            <a:r>
              <a:rPr lang="en-US" dirty="0" err="1"/>
              <a:t>Realtionship</a:t>
            </a:r>
            <a:r>
              <a:rPr lang="en-US" dirty="0"/>
              <a:t> marketing strategy. Provide suggestions for how they could improve this. </a:t>
            </a:r>
          </a:p>
        </p:txBody>
      </p:sp>
    </p:spTree>
    <p:extLst>
      <p:ext uri="{BB962C8B-B14F-4D97-AF65-F5344CB8AC3E}">
        <p14:creationId xmlns:p14="http://schemas.microsoft.com/office/powerpoint/2010/main" val="36300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A5CB-EF33-D540-B7C6-AEAB0CA5006B}"/>
              </a:ext>
            </a:extLst>
          </p:cNvPr>
          <p:cNvSpPr>
            <a:spLocks noGrp="1"/>
          </p:cNvSpPr>
          <p:nvPr>
            <p:ph type="title"/>
          </p:nvPr>
        </p:nvSpPr>
        <p:spPr/>
        <p:txBody>
          <a:bodyPr/>
          <a:lstStyle/>
          <a:p>
            <a:pPr>
              <a:defRPr/>
            </a:pPr>
            <a:r>
              <a:rPr lang="en-US" dirty="0"/>
              <a:t>Reading </a:t>
            </a:r>
          </a:p>
        </p:txBody>
      </p:sp>
      <p:sp>
        <p:nvSpPr>
          <p:cNvPr id="33794" name="Content Placeholder 2">
            <a:extLst>
              <a:ext uri="{FF2B5EF4-FFF2-40B4-BE49-F238E27FC236}">
                <a16:creationId xmlns:a16="http://schemas.microsoft.com/office/drawing/2014/main" id="{DF3285F9-44B8-F74E-90C1-FA6924D15761}"/>
              </a:ext>
            </a:extLst>
          </p:cNvPr>
          <p:cNvSpPr>
            <a:spLocks noGrp="1" noChangeArrowheads="1"/>
          </p:cNvSpPr>
          <p:nvPr>
            <p:ph idx="1"/>
          </p:nvPr>
        </p:nvSpPr>
        <p:spPr/>
        <p:txBody>
          <a:bodyPr/>
          <a:lstStyle/>
          <a:p>
            <a:r>
              <a:rPr lang="en-US" altLang="en-US"/>
              <a:t>Kotler and Keller “Marketing Management”</a:t>
            </a:r>
          </a:p>
          <a:p>
            <a:r>
              <a:rPr lang="en-US" altLang="en-US"/>
              <a:t>Jobber “Principles of Marketing Management” </a:t>
            </a:r>
          </a:p>
        </p:txBody>
      </p:sp>
    </p:spTree>
    <p:extLst>
      <p:ext uri="{BB962C8B-B14F-4D97-AF65-F5344CB8AC3E}">
        <p14:creationId xmlns:p14="http://schemas.microsoft.com/office/powerpoint/2010/main" val="243879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209</Words>
  <Application>Microsoft Macintosh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Rockwell</vt:lpstr>
      <vt:lpstr>Office Theme</vt:lpstr>
      <vt:lpstr>Relationship Marketing </vt:lpstr>
      <vt:lpstr>Relationship Marketing</vt:lpstr>
      <vt:lpstr>PowerPoint Presentation</vt:lpstr>
      <vt:lpstr>CRM </vt:lpstr>
      <vt:lpstr>PowerPoint Presentation</vt:lpstr>
      <vt:lpstr>PowerPoint Presentation</vt:lpstr>
      <vt:lpstr>ACTIVITY </vt:lpstr>
      <vt:lpstr>Reading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Marketing </dc:title>
  <dc:creator>Gabriella.Kereszturi</dc:creator>
  <cp:lastModifiedBy>Gabriella.Kereszturi</cp:lastModifiedBy>
  <cp:revision>2</cp:revision>
  <dcterms:created xsi:type="dcterms:W3CDTF">2020-10-21T13:22:20Z</dcterms:created>
  <dcterms:modified xsi:type="dcterms:W3CDTF">2020-10-21T13:52:25Z</dcterms:modified>
</cp:coreProperties>
</file>