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4" r:id="rId3"/>
    <p:sldId id="285" r:id="rId4"/>
    <p:sldId id="289" r:id="rId5"/>
    <p:sldId id="290" r:id="rId6"/>
    <p:sldId id="291" r:id="rId7"/>
    <p:sldId id="292" r:id="rId8"/>
    <p:sldId id="293" r:id="rId9"/>
    <p:sldId id="294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652"/>
  </p:normalViewPr>
  <p:slideViewPr>
    <p:cSldViewPr snapToGrid="0" snapToObjects="1">
      <p:cViewPr varScale="1">
        <p:scale>
          <a:sx n="101" d="100"/>
          <a:sy n="10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7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5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06D204-1AEE-B243-BC06-B43E4FAC028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344FC64-27D6-B04C-B7A2-D140E4544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7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2CA8-FFD2-254A-BCBD-0FB0AB3CA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D6607-F3F5-934B-A7ED-310E70990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 </a:t>
            </a:r>
          </a:p>
        </p:txBody>
      </p:sp>
    </p:spTree>
    <p:extLst>
      <p:ext uri="{BB962C8B-B14F-4D97-AF65-F5344CB8AC3E}">
        <p14:creationId xmlns:p14="http://schemas.microsoft.com/office/powerpoint/2010/main" val="378727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3533A5B-15B7-FA47-95F9-709C769E6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0375" y="31750"/>
            <a:ext cx="5937250" cy="1189038"/>
          </a:xfrm>
        </p:spPr>
        <p:txBody>
          <a:bodyPr/>
          <a:lstStyle/>
          <a:p>
            <a:pPr>
              <a:defRPr/>
            </a:pPr>
            <a:r>
              <a:rPr lang="en-GB" altLang="en-US"/>
              <a:t>Ethical issues in pricing </a:t>
            </a:r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1FBF583-025C-204D-8CD6-48B4D99D4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Price fixing – agreement: no competition on price; banned in EU as it is classed as a practice preventing, restricting competition; it restrains consumer’s freedom of choice </a:t>
            </a:r>
          </a:p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Predatory pricing – </a:t>
            </a:r>
            <a:r>
              <a:rPr lang="en-GB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setting low prices to eliminate competition- loss; make money later</a:t>
            </a: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Deceptive pricing – </a:t>
            </a:r>
            <a:r>
              <a:rPr lang="en-GB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misleading prices for ‘sales’ or</a:t>
            </a: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bait and switch; low price attraction to switch buying a pricy product </a:t>
            </a:r>
          </a:p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Penetration pricing and obesity – </a:t>
            </a:r>
            <a:r>
              <a:rPr lang="en-GB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charging low prices for fattening food targeting young people </a:t>
            </a:r>
          </a:p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Price discrimination – supplier discriminating on prices btw buyers  e.g. cars UK-EU </a:t>
            </a:r>
          </a:p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Product dumping – exporting at much lower prices than selling in the home country </a:t>
            </a: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1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EC69-C61D-EE4C-A488-B09607CE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C40B-554F-794E-92F7-5C62D7B7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Shortly you will be taken to the break out rooms.  A message will pop up on your screen/ use more-break-out rooms to access </a:t>
            </a:r>
          </a:p>
          <a:p>
            <a:r>
              <a:rPr lang="en-US" dirty="0"/>
              <a:t>Make a note of the room number you have been allocated </a:t>
            </a:r>
          </a:p>
          <a:p>
            <a:r>
              <a:rPr lang="en-US" dirty="0"/>
              <a:t>Once you are in the breakout room please wait for your group members to arrive </a:t>
            </a:r>
          </a:p>
          <a:p>
            <a:r>
              <a:rPr lang="en-US" dirty="0"/>
              <a:t>Allocate a presenter who can discuss your findings upon return to the main room</a:t>
            </a:r>
          </a:p>
          <a:p>
            <a:r>
              <a:rPr lang="en-US" b="1" u="sng" dirty="0"/>
              <a:t>Task: </a:t>
            </a:r>
            <a:r>
              <a:rPr lang="en-US" dirty="0"/>
              <a:t>Choose two </a:t>
            </a:r>
            <a:r>
              <a:rPr lang="en-US" dirty="0" err="1"/>
              <a:t>organisations</a:t>
            </a:r>
            <a:r>
              <a:rPr lang="en-US" dirty="0"/>
              <a:t> from that have different pricing strategies ( use price skimming vs, price penetration strategies) discuss their approach and provide recommendations if appropriate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6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D6EB-DC88-FC45-9B81-E743C9E9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Price 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040807CA-332B-3841-9D17-0045732BE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GB" altLang="en-US">
                <a:latin typeface="Tahoma" panose="020B0604030504040204" pitchFamily="34" charset="0"/>
              </a:rPr>
              <a:t>the revenue earner</a:t>
            </a:r>
          </a:p>
          <a:p>
            <a:pPr lvl="1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GB" altLang="en-US">
                <a:latin typeface="Tahoma" panose="020B0604030504040204" pitchFamily="34" charset="0"/>
              </a:rPr>
              <a:t>Profitability </a:t>
            </a:r>
          </a:p>
          <a:p>
            <a:pPr lvl="1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GB" altLang="en-US">
                <a:latin typeface="Tahoma" panose="020B0604030504040204" pitchFamily="34" charset="0"/>
              </a:rPr>
              <a:t>Sends out quality cues to consumers </a:t>
            </a:r>
          </a:p>
          <a:p>
            <a:pPr lvl="1"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GB" altLang="en-US">
                <a:latin typeface="Tahoma" panose="020B0604030504040204" pitchFamily="34" charset="0"/>
              </a:rPr>
              <a:t>Should be set in accordance with the other elements of the mix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51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886B-34DB-9542-9A2B-A4CA04C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Curve of demand </a:t>
            </a:r>
          </a:p>
        </p:txBody>
      </p:sp>
      <p:pic>
        <p:nvPicPr>
          <p:cNvPr id="12290" name="Picture 4">
            <a:extLst>
              <a:ext uri="{FF2B5EF4-FFF2-40B4-BE49-F238E27FC236}">
                <a16:creationId xmlns:a16="http://schemas.microsoft.com/office/drawing/2014/main" id="{51BAAA2B-2D83-5949-A0D9-8CF626832C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51" y="2638425"/>
            <a:ext cx="4047699" cy="3101975"/>
          </a:xfrm>
        </p:spPr>
      </p:pic>
    </p:spTree>
    <p:extLst>
      <p:ext uri="{BB962C8B-B14F-4D97-AF65-F5344CB8AC3E}">
        <p14:creationId xmlns:p14="http://schemas.microsoft.com/office/powerpoint/2010/main" val="176060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67FCBE0-239B-2540-94CA-651B18092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7375" y="341313"/>
            <a:ext cx="5937250" cy="1187450"/>
          </a:xfrm>
        </p:spPr>
        <p:txBody>
          <a:bodyPr/>
          <a:lstStyle/>
          <a:p>
            <a:pPr>
              <a:defRPr/>
            </a:pPr>
            <a:r>
              <a:rPr lang="en-GB" altLang="en-US"/>
              <a:t>The curve of demand </a:t>
            </a:r>
            <a:endParaRPr lang="en-US" altLang="en-US"/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9DB88EB8-D724-7F4A-AB84-1FED57F3D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997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Useful as a conceptual tool for thinking about pricing issues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For some products a fall in price leads to a high rise in demand -  </a:t>
            </a:r>
            <a:r>
              <a:rPr lang="en-GB" altLang="en-US" sz="2400" b="1" i="1"/>
              <a:t>price elastic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For other products a fall in price leads to a small increase in demand – </a:t>
            </a:r>
            <a:r>
              <a:rPr lang="en-GB" altLang="en-US" sz="2400" b="1" i="1"/>
              <a:t>price inelastic </a:t>
            </a:r>
          </a:p>
          <a:p>
            <a:pPr>
              <a:lnSpc>
                <a:spcPct val="90000"/>
              </a:lnSpc>
            </a:pPr>
            <a:r>
              <a:rPr lang="en-GB" altLang="en-US" sz="2400" b="1" i="1"/>
              <a:t>However</a:t>
            </a: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Demand curves are not accurate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Do not reflect real situations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Problem of estimation to the curve in the presence of other constant influences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Experiments across the country are unfeasible due to variety of incomes, tastes etc. 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1901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626ECC-1D5F-8944-BAF1-844AA361C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Pricing Strategies – COSTS  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5B89D91-A69F-D240-B067-94F1A50D5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GB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Full-cost pricing</a:t>
            </a:r>
            <a:r>
              <a:rPr lang="en-GB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: fixed costs + variable costs + likely rate of sales </a:t>
            </a:r>
          </a:p>
          <a:p>
            <a:pPr>
              <a:lnSpc>
                <a:spcPct val="80000"/>
              </a:lnSpc>
              <a:defRPr/>
            </a:pPr>
            <a:r>
              <a:rPr lang="en-GB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Problems: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leads to an increase in price when sales fall 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It is illogical as a sales estimate is made before setting a price 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Focus on costs rather than customer’s willingness to pay </a:t>
            </a:r>
          </a:p>
          <a:p>
            <a:pPr>
              <a:lnSpc>
                <a:spcPct val="80000"/>
              </a:lnSpc>
              <a:defRPr/>
            </a:pPr>
            <a:r>
              <a:rPr lang="en-GB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Direct cost pricing</a:t>
            </a:r>
            <a:r>
              <a:rPr lang="en-GB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(marginal cost pricing): calculation of only those costs that are likely to increase as output rises (variable costs)</a:t>
            </a:r>
          </a:p>
          <a:p>
            <a:pPr>
              <a:lnSpc>
                <a:spcPct val="80000"/>
              </a:lnSpc>
              <a:defRPr/>
            </a:pPr>
            <a:r>
              <a:rPr lang="en-GB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Problems:- 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does not cover full costs </a:t>
            </a:r>
          </a:p>
          <a:p>
            <a:pPr lvl="2">
              <a:lnSpc>
                <a:spcPct val="80000"/>
              </a:lnSpc>
              <a:defRPr/>
            </a:pPr>
            <a:r>
              <a:rPr lang="en-GB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However: should be used when faced with large orders instead of machinery not being used e.g. services, hotels etc. Risk: high price paying customers find out and complain </a:t>
            </a:r>
          </a:p>
          <a:p>
            <a:pPr lvl="2">
              <a:lnSpc>
                <a:spcPct val="80000"/>
              </a:lnSpc>
              <a:defRPr/>
            </a:pPr>
            <a:endParaRPr lang="en-GB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80000"/>
              </a:lnSpc>
              <a:buNone/>
              <a:defRPr/>
            </a:pPr>
            <a:endParaRPr lang="en-GB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80000"/>
              </a:lnSpc>
              <a:defRPr/>
            </a:pPr>
            <a:endParaRPr lang="en-GB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2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481B38-9AD8-3B49-B6E8-FB341DADE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6275" y="260350"/>
            <a:ext cx="5937250" cy="11890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altLang="en-US"/>
              <a:t>Pricing strategies – COMPETITION </a:t>
            </a:r>
            <a:endParaRPr lang="en-US" altLang="en-US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04C1332-8F85-D943-B942-919510C54B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Going Rate Pricing – no product differentiation E.g. coffee bean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Creation of differential advantage; price discretion upon the value of the product to the customer e.g. differentiation on distribution pricing </a:t>
            </a:r>
          </a:p>
          <a:p>
            <a:pPr>
              <a:lnSpc>
                <a:spcPct val="90000"/>
              </a:lnSpc>
            </a:pPr>
            <a:r>
              <a:rPr lang="en-GB" altLang="en-US"/>
              <a:t>Competitive Bidding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Draw up detailed plan/specifications for product/service and placing a confidential bid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Buyer chooses the cheapest supplier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Formula : Expected profit = Profit (Price-cost)X Probability to win 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33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DB2425E-D367-DF47-B480-6C72575DF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Pricing strategies – MARKETING </a:t>
            </a:r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2A4F1E5-36E3-B748-A743-3EAFB0FB9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10 factors: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Marketing strategy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Price-quality relationships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Product-line pricing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Negotiating margins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Political factors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Costs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Effect on distributors/retailers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Competition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Explicability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Value to customer </a:t>
            </a: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33A1F44-3290-CE4D-AE2F-D5367496E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GB" altLang="en-US"/>
              <a:t>Marketing-based Pricing</a:t>
            </a:r>
            <a:endParaRPr lang="en-US" altLang="en-US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52EEFCB-6343-414F-B650-A752D7524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8" y="908051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GB" altLang="en-US"/>
          </a:p>
          <a:p>
            <a:r>
              <a:rPr lang="en-GB" altLang="en-US"/>
              <a:t>Pricing new products </a:t>
            </a:r>
          </a:p>
          <a:p>
            <a:pPr lvl="1"/>
            <a:r>
              <a:rPr lang="en-GB" altLang="en-US"/>
              <a:t>Dependent on </a:t>
            </a:r>
            <a:r>
              <a:rPr lang="en-GB" altLang="en-US" b="1"/>
              <a:t>positioning strategy</a:t>
            </a:r>
            <a:r>
              <a:rPr lang="en-GB" altLang="en-US"/>
              <a:t> </a:t>
            </a:r>
          </a:p>
          <a:p>
            <a:pPr lvl="1"/>
            <a:r>
              <a:rPr lang="en-GB" altLang="en-US"/>
              <a:t>Dependent on target market and their willingness and potential to buy   </a:t>
            </a:r>
          </a:p>
          <a:p>
            <a:pPr lvl="1"/>
            <a:r>
              <a:rPr lang="en-GB" altLang="en-US"/>
              <a:t>For multiple segments: modified versions of the product, designed and priced differently, in relation to the value of the product for the customer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17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7C4234D-E6FA-7641-A35F-3330DA89B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Marketing-based Pricing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E5957F2-C591-794E-B171-898257FAD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Launch strategies, price -promotion: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Rapid skimming strategy: high price, high promotion; high margins, high awareness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E.g. Nike, Coca-Cola, BMW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Slow skimming strategy: high price, low levels of promotional expenditure; high margins, reliance on WOM or incompatibility e.g. Rolls Royce 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Rapid Penetration Strategy: low prices, heavy promotion; gain market share e.g. Tesco, EasyJet</a:t>
            </a:r>
          </a:p>
          <a:p>
            <a:pPr lvl="1">
              <a:defRPr/>
            </a:pPr>
            <a:r>
              <a:rPr lang="en-GB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Slow penetration Strategy: low price, low promotion; e.g. own-label products; high profit margin </a:t>
            </a:r>
          </a:p>
          <a:p>
            <a:pPr lvl="1">
              <a:defRPr/>
            </a:pPr>
            <a:endParaRPr lang="en-GB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657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{87C904BE-F922-EE4B-B778-E1DBDFD801F1}tf10001120</Template>
  <TotalTime>7</TotalTime>
  <Words>694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Tahoma</vt:lpstr>
      <vt:lpstr>Wingdings</vt:lpstr>
      <vt:lpstr>Parcel</vt:lpstr>
      <vt:lpstr>Price </vt:lpstr>
      <vt:lpstr>Price </vt:lpstr>
      <vt:lpstr>Curve of demand </vt:lpstr>
      <vt:lpstr>The curve of demand </vt:lpstr>
      <vt:lpstr>Pricing Strategies – COSTS  </vt:lpstr>
      <vt:lpstr>Pricing strategies – COMPETITION </vt:lpstr>
      <vt:lpstr>Pricing strategies – MARKETING </vt:lpstr>
      <vt:lpstr>Marketing-based Pricing</vt:lpstr>
      <vt:lpstr>Marketing-based Pricing</vt:lpstr>
      <vt:lpstr>Ethical issues in pricing </vt:lpstr>
      <vt:lpstr>Activity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</dc:title>
  <dc:creator>Gabriella.Kereszturi</dc:creator>
  <cp:lastModifiedBy>Gabriella.Kereszturi</cp:lastModifiedBy>
  <cp:revision>1</cp:revision>
  <dcterms:created xsi:type="dcterms:W3CDTF">2020-10-21T13:21:48Z</dcterms:created>
  <dcterms:modified xsi:type="dcterms:W3CDTF">2020-10-21T13:44:33Z</dcterms:modified>
</cp:coreProperties>
</file>