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11" r:id="rId3"/>
    <p:sldId id="300" r:id="rId4"/>
    <p:sldId id="312" r:id="rId5"/>
    <p:sldId id="313" r:id="rId6"/>
    <p:sldId id="302" r:id="rId7"/>
    <p:sldId id="304" r:id="rId8"/>
    <p:sldId id="306" r:id="rId9"/>
    <p:sldId id="310" r:id="rId10"/>
    <p:sldId id="308" r:id="rId11"/>
    <p:sldId id="314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2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8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9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3FBF1D-D0F0-DE4E-83E6-D772F8D2767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D347F6-B9A8-3F47-9AC6-6DBCD6422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0C8-CA20-5540-9380-1D93C5CE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Promotion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C384-DFDC-8F48-B1A6-6DA2BE96A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 </a:t>
            </a:r>
          </a:p>
        </p:txBody>
      </p:sp>
    </p:spTree>
    <p:extLst>
      <p:ext uri="{BB962C8B-B14F-4D97-AF65-F5344CB8AC3E}">
        <p14:creationId xmlns:p14="http://schemas.microsoft.com/office/powerpoint/2010/main" val="383376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BC5658EC-2905-8340-AA01-23C860AAE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Misleading advertising </a:t>
            </a:r>
          </a:p>
          <a:p>
            <a:r>
              <a:rPr lang="en-GB" altLang="en-US"/>
              <a:t>Advertising’s influence of society’s values e.g. status symbols </a:t>
            </a:r>
          </a:p>
          <a:p>
            <a:r>
              <a:rPr lang="en-GB" altLang="en-US"/>
              <a:t>Advertising to children </a:t>
            </a:r>
          </a:p>
        </p:txBody>
      </p:sp>
      <p:sp>
        <p:nvSpPr>
          <p:cNvPr id="24578" name="Rectangle 5">
            <a:extLst>
              <a:ext uri="{FF2B5EF4-FFF2-40B4-BE49-F238E27FC236}">
                <a16:creationId xmlns:a16="http://schemas.microsoft.com/office/drawing/2014/main" id="{7C07C5F8-B68E-904D-967C-9F777DA1473F}"/>
              </a:ext>
            </a:extLst>
          </p:cNvPr>
          <p:cNvSpPr>
            <a:spLocks/>
          </p:cNvSpPr>
          <p:nvPr/>
        </p:nvSpPr>
        <p:spPr bwMode="auto">
          <a:xfrm>
            <a:off x="1992313" y="7651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4400" b="1">
                <a:solidFill>
                  <a:schemeClr val="tx2"/>
                </a:solidFill>
              </a:rPr>
              <a:t>Ethical Issues with Advertising</a:t>
            </a:r>
            <a:r>
              <a:rPr lang="en-GB" altLang="en-US" sz="4400">
                <a:solidFill>
                  <a:schemeClr val="tx2"/>
                </a:solidFill>
              </a:rPr>
              <a:t> </a:t>
            </a:r>
            <a:endParaRPr lang="en-US" altLang="en-US" sz="4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7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19BD-0DC6-B749-962F-71FEE59C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3B43-0B3B-DB48-A0DD-E536CA1C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</a:t>
            </a:r>
          </a:p>
          <a:p>
            <a:r>
              <a:rPr lang="en-US" dirty="0"/>
              <a:t>Work in your break-out room group. </a:t>
            </a:r>
          </a:p>
          <a:p>
            <a:r>
              <a:rPr lang="en-US" dirty="0"/>
              <a:t>On a brand of your choice, </a:t>
            </a:r>
            <a:r>
              <a:rPr lang="en-US" dirty="0" err="1"/>
              <a:t>analyse</a:t>
            </a:r>
            <a:r>
              <a:rPr lang="en-US" dirty="0"/>
              <a:t> their promotional mix, including online media mix. Provide recommendations as suitable. </a:t>
            </a:r>
          </a:p>
          <a:p>
            <a:r>
              <a:rPr lang="en-US" dirty="0"/>
              <a:t>Present in the main room </a:t>
            </a:r>
          </a:p>
        </p:txBody>
      </p:sp>
    </p:spTree>
    <p:extLst>
      <p:ext uri="{BB962C8B-B14F-4D97-AF65-F5344CB8AC3E}">
        <p14:creationId xmlns:p14="http://schemas.microsoft.com/office/powerpoint/2010/main" val="368357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A5CB-EF33-D540-B7C6-AEAB0CA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Reading 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5B2353B0-1344-494C-A9F8-4B3FA7716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Kotler and Keller “Marketing Management”</a:t>
            </a:r>
          </a:p>
          <a:p>
            <a:r>
              <a:rPr lang="en-US" altLang="en-US"/>
              <a:t>Jobber “Principles of Marketing Management” </a:t>
            </a:r>
          </a:p>
        </p:txBody>
      </p:sp>
    </p:spTree>
    <p:extLst>
      <p:ext uri="{BB962C8B-B14F-4D97-AF65-F5344CB8AC3E}">
        <p14:creationId xmlns:p14="http://schemas.microsoft.com/office/powerpoint/2010/main" val="385276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4AE29C-03E5-AE49-9D96-9D5AC680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358381"/>
            <a:ext cx="8923867" cy="59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C6071-8024-D54C-B085-3F42E779C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GB" altLang="en-US" b="1"/>
              <a:t>PROMOTION</a:t>
            </a:r>
            <a:endParaRPr lang="en-US" altLang="en-US" b="1"/>
          </a:p>
        </p:txBody>
      </p:sp>
      <p:sp>
        <p:nvSpPr>
          <p:cNvPr id="20482" name="Rectangle 6">
            <a:extLst>
              <a:ext uri="{FF2B5EF4-FFF2-40B4-BE49-F238E27FC236}">
                <a16:creationId xmlns:a16="http://schemas.microsoft.com/office/drawing/2014/main" id="{11968317-2521-534A-A53A-DDFD704A2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  <a:p>
            <a:endParaRPr lang="en-US" altLang="en-US"/>
          </a:p>
        </p:txBody>
      </p:sp>
      <p:sp>
        <p:nvSpPr>
          <p:cNvPr id="20483" name="Rectangle 10">
            <a:extLst>
              <a:ext uri="{FF2B5EF4-FFF2-40B4-BE49-F238E27FC236}">
                <a16:creationId xmlns:a16="http://schemas.microsoft.com/office/drawing/2014/main" id="{C63DF5A7-39A3-6443-B2EC-AD8112F671F5}"/>
              </a:ext>
            </a:extLst>
          </p:cNvPr>
          <p:cNvSpPr>
            <a:spLocks/>
          </p:cNvSpPr>
          <p:nvPr/>
        </p:nvSpPr>
        <p:spPr bwMode="auto">
          <a:xfrm>
            <a:off x="2197100" y="18161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/>
              <a:t> </a:t>
            </a:r>
            <a:endParaRPr lang="en-GB" altLang="en-US" sz="3200" b="1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1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1"/>
          </a:p>
        </p:txBody>
      </p:sp>
      <p:sp>
        <p:nvSpPr>
          <p:cNvPr id="20484" name="Rectangle 11">
            <a:extLst>
              <a:ext uri="{FF2B5EF4-FFF2-40B4-BE49-F238E27FC236}">
                <a16:creationId xmlns:a16="http://schemas.microsoft.com/office/drawing/2014/main" id="{827F93B1-091B-1348-B9DD-09F4FE2FE898}"/>
              </a:ext>
            </a:extLst>
          </p:cNvPr>
          <p:cNvSpPr>
            <a:spLocks/>
          </p:cNvSpPr>
          <p:nvPr/>
        </p:nvSpPr>
        <p:spPr bwMode="auto">
          <a:xfrm>
            <a:off x="1524000" y="2205038"/>
            <a:ext cx="91440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b="1"/>
              <a:t>Advertising </a:t>
            </a:r>
            <a:r>
              <a:rPr lang="en-GB" altLang="en-US"/>
              <a:t>– any paid form of non-personal communication of ideas/products in prime media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b="1"/>
              <a:t>Personal Selling and Sales Management</a:t>
            </a:r>
            <a:r>
              <a:rPr lang="en-GB" altLang="en-US"/>
              <a:t> – oral communication with the intention of  making sales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b="1"/>
              <a:t>Direct Marketing</a:t>
            </a:r>
            <a:r>
              <a:rPr lang="en-GB" altLang="en-US"/>
              <a:t> – the distribution of products, information, promotional benefits to target consumers through interactive communication in a way that response can be measured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b="1"/>
              <a:t>Internet promotion</a:t>
            </a:r>
            <a:r>
              <a:rPr lang="en-GB" altLang="en-US"/>
              <a:t> – the promotion of products to consumers and businesses through electronic media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b="1"/>
              <a:t>Sales promotion</a:t>
            </a:r>
            <a:r>
              <a:rPr lang="en-GB" altLang="en-US"/>
              <a:t> – incentives to consumers/trade meant to stimulate purchase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b="1"/>
              <a:t>PR - Publicity</a:t>
            </a:r>
            <a:r>
              <a:rPr lang="en-GB" altLang="en-US"/>
              <a:t> – communication of a product/business placing information in the media without paying for it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en-US" b="1"/>
              <a:t>Exhibition / Sponsorship</a:t>
            </a:r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6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9D2FD2-ADF4-8748-A1FC-33A6DB17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3" y="942374"/>
            <a:ext cx="8128000" cy="51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1F90C-A41C-8140-90A1-25A6B7AE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Online media mix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45175-3E0C-DF4F-8D55-183D6D8C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135" y="2482596"/>
            <a:ext cx="5751404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7680AD-D7E7-FC4C-9FE2-CE2429D49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0375" y="765175"/>
            <a:ext cx="5937250" cy="1189038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Promotion</a:t>
            </a:r>
            <a:endParaRPr lang="en-US" altLang="en-US" dirty="0"/>
          </a:p>
        </p:txBody>
      </p:sp>
      <p:sp>
        <p:nvSpPr>
          <p:cNvPr id="21506" name="Rectangle 4">
            <a:extLst>
              <a:ext uri="{FF2B5EF4-FFF2-40B4-BE49-F238E27FC236}">
                <a16:creationId xmlns:a16="http://schemas.microsoft.com/office/drawing/2014/main" id="{EFE737F7-A727-2940-9165-EC937E8F5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/>
              <a:t>Factors impacting on promotional mix decisions: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Resource availability and the cost of promotional tools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Market size and concentration + target market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Customer information needs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Product characteristics </a:t>
            </a:r>
          </a:p>
          <a:p>
            <a:pPr lvl="1">
              <a:lnSpc>
                <a:spcPct val="90000"/>
              </a:lnSpc>
            </a:pPr>
            <a:r>
              <a:rPr lang="en-GB" altLang="en-US" b="1"/>
              <a:t>Push</a:t>
            </a:r>
            <a:r>
              <a:rPr lang="en-GB" altLang="en-US"/>
              <a:t> </a:t>
            </a:r>
            <a:r>
              <a:rPr lang="en-GB" altLang="en-US" b="1"/>
              <a:t>strategies</a:t>
            </a:r>
            <a:r>
              <a:rPr lang="en-GB" altLang="en-US"/>
              <a:t> – push: sell to retailers;e.g. Wispa (Cadbury) good adv.+ no stock;  </a:t>
            </a:r>
            <a:r>
              <a:rPr lang="en-GB" altLang="en-US" b="1"/>
              <a:t>pull strategies</a:t>
            </a:r>
            <a:r>
              <a:rPr lang="en-GB" altLang="en-US"/>
              <a:t>- sell to customers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28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1432F3A-AAA8-F746-A5E9-461AC6863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Promotion </a:t>
            </a:r>
            <a:endParaRPr lang="en-US" altLang="en-US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865EB085-0031-7346-91B4-95F417FF7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Marketing communications is only part of the promotional mix </a:t>
            </a:r>
          </a:p>
          <a:p>
            <a:pPr>
              <a:buFont typeface="Wingdings" pitchFamily="2" charset="2"/>
              <a:buNone/>
            </a:pPr>
            <a:r>
              <a:rPr lang="en-GB" altLang="en-US"/>
              <a:t>		e.g. price, product </a:t>
            </a:r>
          </a:p>
          <a:p>
            <a:r>
              <a:rPr lang="en-GB" altLang="en-US"/>
              <a:t>Effective communication is a two-way channel, market research needs to be carried out </a:t>
            </a:r>
          </a:p>
          <a:p>
            <a:pPr lvl="2"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7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8F0E39-192A-0A48-AA8F-52015996A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b="1"/>
              <a:t>The communication process</a:t>
            </a:r>
            <a:r>
              <a:rPr lang="en-GB" altLang="en-US"/>
              <a:t> </a:t>
            </a:r>
            <a:endParaRPr lang="en-US" altLang="en-US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8E121C3-8E25-B540-9D9F-23C7B7C93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  The source (communicator) encodes a message by translating the idea to be communicated into a symbol consisting of words, pictures, numbers. </a:t>
            </a:r>
          </a:p>
          <a:p>
            <a:r>
              <a:rPr lang="en-GB" altLang="en-US"/>
              <a:t>The receiver gets the decoded message; they interpret the codes, symbols. </a:t>
            </a:r>
          </a:p>
          <a:p>
            <a:r>
              <a:rPr lang="en-GB" altLang="en-US"/>
              <a:t>Feed-back from buyer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56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E76C97-A799-2E4E-9384-F91B1143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6" y="1319740"/>
            <a:ext cx="9939528" cy="42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44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{87C904BE-F922-EE4B-B778-E1DBDFD801F1}tf10001120</Template>
  <TotalTime>16</TotalTime>
  <Words>319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Tahoma</vt:lpstr>
      <vt:lpstr>Wingdings</vt:lpstr>
      <vt:lpstr>Parcel</vt:lpstr>
      <vt:lpstr>Promotion </vt:lpstr>
      <vt:lpstr>PowerPoint Presentation</vt:lpstr>
      <vt:lpstr>PROMOTION</vt:lpstr>
      <vt:lpstr>PowerPoint Presentation</vt:lpstr>
      <vt:lpstr>Online media mix </vt:lpstr>
      <vt:lpstr>Promotion</vt:lpstr>
      <vt:lpstr>Promotion </vt:lpstr>
      <vt:lpstr>The communication process </vt:lpstr>
      <vt:lpstr>PowerPoint Presentation</vt:lpstr>
      <vt:lpstr>PowerPoint Presentation</vt:lpstr>
      <vt:lpstr>Activity</vt:lpstr>
      <vt:lpstr>Reading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 </dc:title>
  <dc:creator>Gabriella.Kereszturi</dc:creator>
  <cp:lastModifiedBy>Gabriella.Kereszturi</cp:lastModifiedBy>
  <cp:revision>2</cp:revision>
  <dcterms:created xsi:type="dcterms:W3CDTF">2020-10-21T13:22:09Z</dcterms:created>
  <dcterms:modified xsi:type="dcterms:W3CDTF">2020-10-21T13:44:58Z</dcterms:modified>
</cp:coreProperties>
</file>