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7B0B5B"/>
    <a:srgbClr val="9DBDEB"/>
    <a:srgbClr val="86ADE6"/>
    <a:srgbClr val="AA91DB"/>
    <a:srgbClr val="8360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DBD9-3B62-4908-9854-3C7DE5AEA1E9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28A89-DF56-4CAF-A2AC-2E044B8B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AC9-C75C-44F2-A20A-068460F6B88E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F2BD-AED4-4F39-91FA-3C6E199F76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16-91D4-414D-9599-5636C7595EDB}" type="datetimeFigureOut">
              <a:rPr lang="en-GB" smtClean="0"/>
              <a:pPr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/>
              <a:t>Numeracy and Data Analysis</a:t>
            </a:r>
            <a:endParaRPr lang="en-GB" sz="5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Basic Mathematics –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Examples of use of Brackets</a:t>
            </a: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	6 × (5 + 3) = ?</a:t>
            </a:r>
          </a:p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 smtClean="0"/>
              <a:t>Correct</a:t>
            </a:r>
            <a:r>
              <a:rPr lang="en-GB" dirty="0" smtClean="0"/>
              <a:t> answer is, 	6 × 8 = 48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Incorrect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smtClean="0">
                <a:solidFill>
                  <a:srgbClr val="C00000"/>
                </a:solidFill>
              </a:rPr>
              <a:t>answer is 30 </a:t>
            </a:r>
            <a:r>
              <a:rPr lang="en-GB" dirty="0" smtClean="0">
                <a:solidFill>
                  <a:srgbClr val="C00000"/>
                </a:solidFill>
              </a:rPr>
              <a:t>+ 3 =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b="1" dirty="0" smtClean="0"/>
              <a:t>Order or Of is another  type of operation.</a:t>
            </a:r>
            <a:endParaRPr lang="en-GB" dirty="0" smtClean="0"/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This is called as the </a:t>
            </a:r>
            <a:r>
              <a:rPr lang="en-GB" b="1" dirty="0" smtClean="0"/>
              <a:t>power of given number.</a:t>
            </a:r>
          </a:p>
          <a:p>
            <a:pPr>
              <a:buNone/>
            </a:pPr>
            <a:endParaRPr lang="en-GB" dirty="0"/>
          </a:p>
          <a:p>
            <a:r>
              <a:rPr lang="en-GB" b="1" dirty="0" smtClean="0"/>
              <a:t>Example</a:t>
            </a: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2</a:t>
            </a:r>
            <a:r>
              <a:rPr lang="en-GB" sz="3600" baseline="30000" dirty="0" smtClean="0"/>
              <a:t>2              power / exponent </a:t>
            </a:r>
            <a:r>
              <a:rPr lang="en-GB" sz="3600" dirty="0" smtClean="0"/>
              <a:t> </a:t>
            </a:r>
            <a:r>
              <a:rPr lang="en-GB" dirty="0" smtClean="0"/>
              <a:t>means 2 × 2 = 4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2</a:t>
            </a:r>
            <a:r>
              <a:rPr lang="en-GB" baseline="30000" dirty="0" smtClean="0"/>
              <a:t>3 </a:t>
            </a:r>
            <a:r>
              <a:rPr lang="en-GB" dirty="0" smtClean="0"/>
              <a:t>= 2 × 2 × 2 = 8</a:t>
            </a:r>
            <a:endParaRPr lang="en-GB" baseline="30000" dirty="0" smtClean="0"/>
          </a:p>
          <a:p>
            <a:pPr>
              <a:buNone/>
            </a:pPr>
            <a:endParaRPr lang="en-GB" sz="3600" baseline="30000" dirty="0" smtClean="0"/>
          </a:p>
          <a:p>
            <a:pPr>
              <a:buNone/>
            </a:pPr>
            <a:r>
              <a:rPr lang="en-GB" sz="3600" baseline="30000" dirty="0"/>
              <a:t>	</a:t>
            </a:r>
            <a:r>
              <a:rPr lang="en-GB" dirty="0" smtClean="0"/>
              <a:t>What is </a:t>
            </a:r>
            <a:r>
              <a:rPr lang="en-GB" sz="3600" b="1" dirty="0" smtClean="0"/>
              <a:t>5</a:t>
            </a:r>
            <a:r>
              <a:rPr lang="en-GB" sz="3600" b="1" baseline="30000" dirty="0" smtClean="0"/>
              <a:t>2 </a:t>
            </a:r>
            <a:r>
              <a:rPr lang="en-GB" sz="3600" b="1" dirty="0" smtClean="0"/>
              <a:t>= ? </a:t>
            </a:r>
            <a:endParaRPr lang="en-GB" sz="3600" b="1" baseline="30000" dirty="0"/>
          </a:p>
          <a:p>
            <a:pPr>
              <a:buNone/>
            </a:pPr>
            <a:endParaRPr lang="en-GB" baseline="30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03648" y="400506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b="1" dirty="0" smtClean="0"/>
              <a:t>Order </a:t>
            </a:r>
            <a:r>
              <a:rPr lang="en-GB" dirty="0" smtClean="0"/>
              <a:t> - Before do anything else like multiply, division, addition and subtraction, we need to do order.</a:t>
            </a:r>
          </a:p>
          <a:p>
            <a:endParaRPr lang="en-GB" baseline="30000" dirty="0"/>
          </a:p>
          <a:p>
            <a:r>
              <a:rPr lang="en-GB" b="1" dirty="0" smtClean="0"/>
              <a:t>Examples</a:t>
            </a:r>
            <a:endParaRPr lang="en-GB" dirty="0" smtClean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	5 × 2</a:t>
            </a:r>
            <a:r>
              <a:rPr lang="en-GB" baseline="30000" dirty="0" smtClean="0"/>
              <a:t>2 </a:t>
            </a:r>
            <a:r>
              <a:rPr lang="en-GB" dirty="0" smtClean="0"/>
              <a:t>= ?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 smtClean="0"/>
              <a:t>Correct</a:t>
            </a:r>
            <a:r>
              <a:rPr lang="en-GB" dirty="0" smtClean="0"/>
              <a:t> answer is 5 × 4 = 20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Incorrect</a:t>
            </a:r>
            <a:r>
              <a:rPr lang="en-GB" dirty="0" smtClean="0">
                <a:solidFill>
                  <a:srgbClr val="C00000"/>
                </a:solidFill>
              </a:rPr>
              <a:t> answer is 10</a:t>
            </a:r>
            <a:r>
              <a:rPr lang="en-GB" baseline="30000" dirty="0" smtClean="0">
                <a:solidFill>
                  <a:srgbClr val="C00000"/>
                </a:solidFill>
              </a:rPr>
              <a:t>2</a:t>
            </a:r>
            <a:r>
              <a:rPr lang="en-GB" dirty="0" smtClean="0">
                <a:solidFill>
                  <a:srgbClr val="C00000"/>
                </a:solidFill>
              </a:rPr>
              <a:t> = 100</a:t>
            </a:r>
          </a:p>
          <a:p>
            <a:r>
              <a:rPr lang="en-GB" b="1" dirty="0" smtClean="0"/>
              <a:t>Exponent</a:t>
            </a:r>
            <a:r>
              <a:rPr lang="en-GB" dirty="0" smtClean="0"/>
              <a:t> is the term which is often used to express power and roots.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Rules of Precedence / Rules of Priority / Order of Operations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4000" b="1" dirty="0" smtClean="0">
                <a:ln>
                  <a:solidFill>
                    <a:srgbClr val="7030A0"/>
                  </a:solidFill>
                </a:ln>
              </a:rPr>
              <a:t>BODMAS</a:t>
            </a:r>
          </a:p>
          <a:p>
            <a:pPr>
              <a:buNone/>
            </a:pPr>
            <a:endParaRPr lang="en-GB" sz="500" b="1" dirty="0"/>
          </a:p>
          <a:p>
            <a:pPr>
              <a:buNone/>
            </a:pPr>
            <a:r>
              <a:rPr lang="en-GB" b="1" dirty="0" smtClean="0"/>
              <a:t>	B </a:t>
            </a:r>
            <a:r>
              <a:rPr lang="en-GB" dirty="0"/>
              <a:t>	</a:t>
            </a:r>
            <a:r>
              <a:rPr lang="en-GB" dirty="0" smtClean="0"/>
              <a:t>	- </a:t>
            </a:r>
            <a:r>
              <a:rPr lang="en-GB" b="1" dirty="0" smtClean="0"/>
              <a:t>B</a:t>
            </a:r>
            <a:r>
              <a:rPr lang="en-GB" dirty="0" smtClean="0"/>
              <a:t>rackets </a:t>
            </a:r>
            <a:r>
              <a:rPr lang="en-GB" b="1" dirty="0" smtClean="0"/>
              <a:t>FIRST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O 	</a:t>
            </a: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b="1" dirty="0" smtClean="0"/>
              <a:t>O</a:t>
            </a:r>
            <a:r>
              <a:rPr lang="en-GB" dirty="0" smtClean="0"/>
              <a:t>f or </a:t>
            </a:r>
            <a:r>
              <a:rPr lang="en-GB" b="1" dirty="0" smtClean="0"/>
              <a:t>O</a:t>
            </a:r>
            <a:r>
              <a:rPr lang="en-GB" dirty="0" smtClean="0"/>
              <a:t>rders </a:t>
            </a:r>
            <a:r>
              <a:rPr lang="en-GB" sz="2500" dirty="0" smtClean="0"/>
              <a:t>(i.e. Powers and Square roots etc.)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DM 	</a:t>
            </a:r>
            <a:r>
              <a:rPr lang="en-GB" dirty="0" smtClean="0"/>
              <a:t>- </a:t>
            </a:r>
            <a:r>
              <a:rPr lang="en-GB" b="1" dirty="0" smtClean="0"/>
              <a:t>D</a:t>
            </a:r>
            <a:r>
              <a:rPr lang="en-GB" dirty="0" smtClean="0"/>
              <a:t>ivision &amp; </a:t>
            </a:r>
            <a:r>
              <a:rPr lang="en-GB" b="1" dirty="0" smtClean="0"/>
              <a:t>M</a:t>
            </a:r>
            <a:r>
              <a:rPr lang="en-GB" dirty="0" smtClean="0"/>
              <a:t>ultiplication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AS		</a:t>
            </a:r>
            <a:r>
              <a:rPr lang="en-GB" dirty="0" smtClean="0"/>
              <a:t>- </a:t>
            </a:r>
            <a:r>
              <a:rPr lang="en-GB" b="1" dirty="0" smtClean="0"/>
              <a:t>A</a:t>
            </a:r>
            <a:r>
              <a:rPr lang="en-GB" dirty="0" smtClean="0"/>
              <a:t>ddition</a:t>
            </a:r>
            <a:r>
              <a:rPr lang="en-GB" b="1" dirty="0" smtClean="0"/>
              <a:t> &amp; S</a:t>
            </a:r>
            <a:r>
              <a:rPr lang="en-GB" dirty="0" smtClean="0"/>
              <a:t>ubtraction</a:t>
            </a:r>
          </a:p>
          <a:p>
            <a:pPr>
              <a:buNone/>
            </a:pPr>
            <a:r>
              <a:rPr lang="en-GB" b="1" dirty="0" smtClean="0"/>
              <a:t>				Left to Right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sz="2400" b="1" dirty="0" smtClean="0"/>
              <a:t>	Important to note that when </a:t>
            </a:r>
            <a:r>
              <a:rPr lang="en-GB" sz="2400" b="1" dirty="0" smtClean="0">
                <a:solidFill>
                  <a:srgbClr val="C00000"/>
                </a:solidFill>
              </a:rPr>
              <a:t>two operators are on same priority level</a:t>
            </a:r>
            <a:r>
              <a:rPr lang="en-GB" sz="2400" b="1" dirty="0" smtClean="0"/>
              <a:t>, expression need to be evaluated from </a:t>
            </a:r>
            <a:r>
              <a:rPr lang="en-GB" sz="2400" b="1" dirty="0" smtClean="0">
                <a:solidFill>
                  <a:srgbClr val="C00000"/>
                </a:solidFill>
              </a:rPr>
              <a:t>LEFT to RIGHT.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5656" y="2564904"/>
            <a:ext cx="0" cy="216024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1760" y="4149080"/>
            <a:ext cx="4176464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1760" y="4725144"/>
            <a:ext cx="3816424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>
                <a:ln>
                  <a:solidFill>
                    <a:srgbClr val="7030A0"/>
                  </a:solidFill>
                </a:ln>
              </a:rPr>
              <a:t>BODMAS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 			B</a:t>
            </a:r>
          </a:p>
          <a:p>
            <a:pPr>
              <a:buNone/>
            </a:pPr>
            <a:r>
              <a:rPr lang="en-GB" b="1" dirty="0" smtClean="0"/>
              <a:t>			O	</a:t>
            </a:r>
          </a:p>
          <a:p>
            <a:pPr>
              <a:buNone/>
            </a:pPr>
            <a:r>
              <a:rPr lang="en-GB" b="1" dirty="0" smtClean="0"/>
              <a:t>			D	M	</a:t>
            </a:r>
          </a:p>
          <a:p>
            <a:pPr>
              <a:buNone/>
            </a:pPr>
            <a:r>
              <a:rPr lang="en-GB" b="1" dirty="0" smtClean="0"/>
              <a:t>			A	S	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 smtClean="0"/>
              <a:t>			</a:t>
            </a:r>
            <a:r>
              <a:rPr lang="en-GB" b="1" dirty="0" smtClean="0">
                <a:solidFill>
                  <a:srgbClr val="7B0B5B"/>
                </a:solidFill>
              </a:rPr>
              <a:t>Priority from </a:t>
            </a:r>
            <a:r>
              <a:rPr lang="en-GB" b="1" dirty="0" smtClean="0">
                <a:solidFill>
                  <a:srgbClr val="C00000"/>
                </a:solidFill>
              </a:rPr>
              <a:t>Left to Right</a:t>
            </a:r>
          </a:p>
          <a:p>
            <a:r>
              <a:rPr lang="en-GB" b="1" dirty="0" smtClean="0"/>
              <a:t>Example –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2 × (5 + 3) ÷ 2 + 3 – 6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	First do Brackets (5 + 3) = </a:t>
            </a:r>
            <a:r>
              <a:rPr lang="en-GB" dirty="0" smtClean="0">
                <a:solidFill>
                  <a:srgbClr val="C00000"/>
                </a:solidFill>
              </a:rPr>
              <a:t>8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Secondly do Multiplication </a:t>
            </a:r>
            <a:r>
              <a:rPr lang="en-GB" dirty="0" smtClean="0">
                <a:solidFill>
                  <a:srgbClr val="C00000"/>
                </a:solidFill>
              </a:rPr>
              <a:t>8</a:t>
            </a:r>
            <a:r>
              <a:rPr lang="en-GB" dirty="0" smtClean="0"/>
              <a:t> × 2 =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16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Thirdly </a:t>
            </a:r>
            <a:r>
              <a:rPr lang="en-GB" smtClean="0"/>
              <a:t>do </a:t>
            </a:r>
            <a:r>
              <a:rPr lang="en-GB" smtClean="0"/>
              <a:t>Division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GB" dirty="0" smtClean="0"/>
              <a:t> ÷ 2 = </a:t>
            </a:r>
            <a:r>
              <a:rPr lang="en-GB" dirty="0" smtClean="0">
                <a:solidFill>
                  <a:srgbClr val="7030A0"/>
                </a:solidFill>
              </a:rPr>
              <a:t>8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/>
              <a:t>Fourthly do Addition </a:t>
            </a:r>
            <a:r>
              <a:rPr lang="en-GB" dirty="0" smtClean="0">
                <a:solidFill>
                  <a:srgbClr val="7030A0"/>
                </a:solidFill>
              </a:rPr>
              <a:t>8</a:t>
            </a:r>
            <a:r>
              <a:rPr lang="en-GB" dirty="0" smtClean="0"/>
              <a:t> + 3 = </a:t>
            </a:r>
            <a:r>
              <a:rPr lang="en-GB" dirty="0" smtClean="0">
                <a:solidFill>
                  <a:srgbClr val="FFFF00"/>
                </a:solidFill>
              </a:rPr>
              <a:t>11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 smtClean="0"/>
              <a:t>Finally, do Subtraction </a:t>
            </a:r>
            <a:r>
              <a:rPr lang="en-GB" dirty="0" smtClean="0">
                <a:solidFill>
                  <a:srgbClr val="FFFF00"/>
                </a:solidFill>
              </a:rPr>
              <a:t>11</a:t>
            </a:r>
            <a:r>
              <a:rPr lang="en-GB" dirty="0" smtClean="0"/>
              <a:t> – 6 = 5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b="1" dirty="0" smtClean="0">
                <a:solidFill>
                  <a:srgbClr val="C00000"/>
                </a:solidFill>
              </a:rPr>
              <a:t>Answer is 5</a:t>
            </a:r>
          </a:p>
          <a:p>
            <a:pPr>
              <a:buNone/>
            </a:pPr>
            <a:endParaRPr lang="en-GB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3068960"/>
            <a:ext cx="129614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>
                <a:ln>
                  <a:solidFill>
                    <a:srgbClr val="7030A0"/>
                  </a:solidFill>
                </a:ln>
              </a:rPr>
              <a:t>BODMAS Examples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700808"/>
            <a:ext cx="4258816" cy="4493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 4 0 – 2(2 + 3) </a:t>
            </a:r>
          </a:p>
          <a:p>
            <a:pPr>
              <a:buNone/>
            </a:pPr>
            <a:r>
              <a:rPr lang="en-GB" b="1" dirty="0" smtClean="0"/>
              <a:t>Correct: 	4 0 – 2(2 + 3)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		40 – 2(5)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		40 – 10 = </a:t>
            </a:r>
            <a:r>
              <a:rPr lang="en-GB" b="1" dirty="0" smtClean="0">
                <a:solidFill>
                  <a:srgbClr val="003300"/>
                </a:solidFill>
              </a:rPr>
              <a:t>30</a:t>
            </a:r>
          </a:p>
          <a:p>
            <a:pPr>
              <a:buNone/>
            </a:pPr>
            <a:endParaRPr lang="en-GB" b="1" dirty="0" smtClean="0">
              <a:solidFill>
                <a:srgbClr val="0033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Incorrect: 	40 – 2(5)</a:t>
            </a: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			38(5) = 190  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700808"/>
            <a:ext cx="4258816" cy="4493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 [ 1 + (5 – 1)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baseline="0" dirty="0"/>
              <a:t>	</a:t>
            </a:r>
            <a:r>
              <a:rPr lang="en-GB" sz="3200" b="1" baseline="0" dirty="0" smtClean="0"/>
              <a:t>2 + 2 [ 1 + (4)</a:t>
            </a:r>
            <a:r>
              <a:rPr lang="en-GB" sz="3200" b="1" dirty="0" smtClean="0"/>
              <a:t>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GB" sz="3200" b="1" dirty="0" smtClean="0"/>
              <a:t>2 + 2 [ 1 + 8]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GB" sz="3200" b="1" dirty="0" smtClean="0"/>
              <a:t>2 + 2 [9]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GB" sz="3200" b="1" dirty="0" smtClean="0"/>
              <a:t>2 + 18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>
                <a:ln>
                  <a:solidFill>
                    <a:srgbClr val="7030A0"/>
                  </a:solidFill>
                </a:ln>
              </a:rPr>
              <a:t>BODMAS Examples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493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Combining all operators:</a:t>
            </a:r>
            <a:endParaRPr lang="en-GB" dirty="0"/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7 + (6 × 5</a:t>
            </a:r>
            <a:r>
              <a:rPr lang="en-GB" b="1" baseline="30000" dirty="0" smtClean="0"/>
              <a:t>2</a:t>
            </a:r>
            <a:r>
              <a:rPr lang="en-GB" b="1" dirty="0" smtClean="0"/>
              <a:t> + 3)		</a:t>
            </a:r>
            <a:r>
              <a:rPr lang="en-GB" dirty="0" smtClean="0"/>
              <a:t>First</a:t>
            </a:r>
            <a:r>
              <a:rPr lang="en-GB" b="1" dirty="0" smtClean="0"/>
              <a:t> Brackets </a:t>
            </a:r>
            <a:r>
              <a:rPr lang="en-GB" dirty="0" smtClean="0"/>
              <a:t>then </a:t>
            </a:r>
            <a:r>
              <a:rPr lang="en-GB" b="1" dirty="0" smtClean="0"/>
              <a:t>Orders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7 + (6 × 25 + 3)	</a:t>
            </a:r>
            <a:r>
              <a:rPr lang="en-GB" dirty="0" smtClean="0"/>
              <a:t>Then </a:t>
            </a:r>
            <a:r>
              <a:rPr lang="en-GB" b="1" dirty="0" smtClean="0"/>
              <a:t>Multiply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7 + (150 + 3)		</a:t>
            </a:r>
            <a:r>
              <a:rPr lang="en-GB" dirty="0" smtClean="0"/>
              <a:t>Then </a:t>
            </a:r>
            <a:r>
              <a:rPr lang="en-GB" b="1" dirty="0" smtClean="0"/>
              <a:t>Addition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7 + (153)			Brackets Completed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7 + 153			</a:t>
            </a:r>
            <a:r>
              <a:rPr lang="en-GB" dirty="0" smtClean="0"/>
              <a:t>Last operation is </a:t>
            </a:r>
            <a:r>
              <a:rPr lang="en-GB" b="1" dirty="0" smtClean="0"/>
              <a:t>Addition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75856" y="249289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flipV="1">
            <a:off x="3275856" y="306896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2915816" y="3645024"/>
            <a:ext cx="11521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flipV="1">
            <a:off x="2411760" y="4293096"/>
            <a:ext cx="1656184" cy="11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flipV="1">
            <a:off x="2267744" y="4869159"/>
            <a:ext cx="1800200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>
                <a:ln>
                  <a:solidFill>
                    <a:srgbClr val="7030A0"/>
                  </a:solidFill>
                </a:ln>
              </a:rPr>
              <a:t>BODMAS Examples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493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One more example for You to TRY OUT :</a:t>
            </a:r>
          </a:p>
          <a:p>
            <a:pPr>
              <a:buNone/>
            </a:pPr>
            <a:r>
              <a:rPr lang="en-GB" b="1" dirty="0">
                <a:solidFill>
                  <a:srgbClr val="C00000"/>
                </a:solidFill>
              </a:rPr>
              <a:t>	</a:t>
            </a:r>
            <a:r>
              <a:rPr lang="en-GB" b="1" dirty="0" smtClean="0"/>
              <a:t>52 + 6 (3 + 4) – 10 ÷ 2</a:t>
            </a:r>
            <a:endParaRPr lang="en-GB" b="1" dirty="0"/>
          </a:p>
          <a:p>
            <a:pPr>
              <a:buNone/>
            </a:pPr>
            <a:r>
              <a:rPr lang="en-GB" b="1" dirty="0" smtClean="0"/>
              <a:t>	52 + 6 (7) – 10 ÷ 2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52 + 42 – 10 ÷ 2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52 + 42 – 5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94 – 5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89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4800" b="1" dirty="0" smtClean="0"/>
              <a:t>Positive and Negative Numbers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493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Positive numbers </a:t>
            </a:r>
            <a:r>
              <a:rPr lang="en-GB" dirty="0" smtClean="0"/>
              <a:t>usually do not carry positive symbol (+) in front of the values.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Example : 3, 5, 6 + 2, 8 (5 + 2)</a:t>
            </a:r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Negative values </a:t>
            </a:r>
            <a:r>
              <a:rPr lang="en-GB" dirty="0" smtClean="0"/>
              <a:t>are often presented in brackets with negative symbol.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Examples : (-3), (-5), 6 + (-2) etc.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4048" y="3212976"/>
            <a:ext cx="381642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3212976"/>
            <a:ext cx="410445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400" b="1" dirty="0" smtClean="0"/>
              <a:t>More about operators...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468052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GB" b="1" u="sng" dirty="0" smtClean="0">
                <a:solidFill>
                  <a:srgbClr val="C00000"/>
                </a:solidFill>
              </a:rPr>
              <a:t>Important to remember </a:t>
            </a:r>
            <a:endParaRPr lang="en-GB" b="1" u="sng" dirty="0"/>
          </a:p>
          <a:p>
            <a:pPr>
              <a:buNone/>
            </a:pPr>
            <a:r>
              <a:rPr lang="en-GB" dirty="0" smtClean="0"/>
              <a:t>	When positive and negative values </a:t>
            </a:r>
            <a:r>
              <a:rPr lang="en-GB" b="1" dirty="0" smtClean="0">
                <a:solidFill>
                  <a:srgbClr val="C00000"/>
                </a:solidFill>
              </a:rPr>
              <a:t>multiply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C00000"/>
                </a:solidFill>
              </a:rPr>
              <a:t>divide</a:t>
            </a:r>
            <a:r>
              <a:rPr lang="en-GB" dirty="0" smtClean="0"/>
              <a:t> following rule is applied;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+ value</a:t>
            </a:r>
            <a:r>
              <a:rPr lang="en-GB" b="1" dirty="0" smtClean="0"/>
              <a:t> </a:t>
            </a:r>
            <a:r>
              <a:rPr lang="en-GB" sz="5000" b="1" dirty="0" smtClean="0"/>
              <a:t>×</a:t>
            </a:r>
            <a:r>
              <a:rPr lang="en-GB" b="1" dirty="0" smtClean="0"/>
              <a:t> </a:t>
            </a:r>
            <a:r>
              <a:rPr lang="en-GB" dirty="0" smtClean="0"/>
              <a:t>+ value = + value</a:t>
            </a:r>
          </a:p>
          <a:p>
            <a:pPr>
              <a:buNone/>
            </a:pPr>
            <a:r>
              <a:rPr lang="en-GB" dirty="0" smtClean="0"/>
              <a:t>	+ value </a:t>
            </a:r>
            <a:r>
              <a:rPr lang="en-GB" sz="5100" b="1" dirty="0" smtClean="0"/>
              <a:t>×</a:t>
            </a:r>
            <a:r>
              <a:rPr lang="en-GB" sz="5900" b="1" dirty="0" smtClean="0"/>
              <a:t> </a:t>
            </a:r>
            <a:r>
              <a:rPr lang="en-GB" dirty="0" smtClean="0"/>
              <a:t>- value = - value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 value  </a:t>
            </a:r>
            <a:r>
              <a:rPr lang="en-GB" sz="5000" b="1" dirty="0" smtClean="0"/>
              <a:t>×</a:t>
            </a:r>
            <a:r>
              <a:rPr lang="en-GB" sz="2500" dirty="0" smtClean="0"/>
              <a:t>  </a:t>
            </a:r>
            <a:r>
              <a:rPr lang="en-GB" dirty="0" smtClean="0"/>
              <a:t>+ value = - value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 value  </a:t>
            </a:r>
            <a:r>
              <a:rPr lang="en-GB" sz="5000" b="1" dirty="0" smtClean="0"/>
              <a:t>× </a:t>
            </a:r>
            <a:r>
              <a:rPr lang="en-GB" sz="2500" dirty="0" smtClean="0"/>
              <a:t> </a:t>
            </a:r>
            <a:r>
              <a:rPr lang="en-GB" dirty="0"/>
              <a:t>-</a:t>
            </a:r>
            <a:r>
              <a:rPr lang="en-GB" dirty="0" smtClean="0"/>
              <a:t> value = + value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19464" y="3212976"/>
            <a:ext cx="48245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500" dirty="0" smtClean="0"/>
              <a:t>	+ value</a:t>
            </a:r>
            <a:r>
              <a:rPr lang="en-GB" sz="2500" b="1" dirty="0" smtClean="0"/>
              <a:t> </a:t>
            </a:r>
            <a:r>
              <a:rPr lang="en-GB" sz="4300" b="1" dirty="0" smtClean="0"/>
              <a:t>÷</a:t>
            </a:r>
            <a:r>
              <a:rPr lang="en-GB" sz="2500" b="1" dirty="0" smtClean="0"/>
              <a:t> </a:t>
            </a:r>
            <a:r>
              <a:rPr lang="en-GB" sz="2500" dirty="0" smtClean="0"/>
              <a:t>+ value = + value</a:t>
            </a:r>
          </a:p>
          <a:p>
            <a:pPr>
              <a:buNone/>
            </a:pPr>
            <a:r>
              <a:rPr lang="en-GB" sz="2500" dirty="0" smtClean="0"/>
              <a:t>	+ value </a:t>
            </a:r>
            <a:r>
              <a:rPr lang="en-GB" sz="4500" b="1" dirty="0" smtClean="0"/>
              <a:t>÷</a:t>
            </a:r>
            <a:r>
              <a:rPr lang="en-GB" sz="2500" b="1" dirty="0" smtClean="0"/>
              <a:t> </a:t>
            </a:r>
            <a:r>
              <a:rPr lang="en-GB" sz="2500" dirty="0" smtClean="0"/>
              <a:t>- value = - value</a:t>
            </a:r>
          </a:p>
          <a:p>
            <a:pPr>
              <a:buNone/>
            </a:pPr>
            <a:r>
              <a:rPr lang="en-GB" sz="2500" dirty="0" smtClean="0"/>
              <a:t>	- value </a:t>
            </a:r>
            <a:r>
              <a:rPr lang="en-GB" sz="4500" b="1" dirty="0" smtClean="0"/>
              <a:t>÷</a:t>
            </a:r>
            <a:r>
              <a:rPr lang="en-GB" sz="2500" dirty="0" smtClean="0"/>
              <a:t> + value = - value</a:t>
            </a:r>
          </a:p>
          <a:p>
            <a:pPr>
              <a:buNone/>
            </a:pPr>
            <a:r>
              <a:rPr lang="en-GB" sz="2500" dirty="0" smtClean="0"/>
              <a:t>	- value </a:t>
            </a:r>
            <a:r>
              <a:rPr lang="en-GB" sz="4300" b="1" dirty="0" smtClean="0"/>
              <a:t>÷</a:t>
            </a:r>
            <a:r>
              <a:rPr lang="en-GB" sz="2500" dirty="0" smtClean="0"/>
              <a:t> - value = + value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Why Numeracy and Mathematics are important?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n-GB" dirty="0" smtClean="0"/>
              <a:t>Math is the one skill you need to master in your life which helps you to live without being cheated, robbed and/or abused. Without maths, we cannot survive since it is used in everyday lives.</a:t>
            </a:r>
          </a:p>
          <a:p>
            <a:r>
              <a:rPr lang="en-GB" dirty="0" smtClean="0"/>
              <a:t>In this fast growing sector of information, math is the most important to keep up your lives.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4800" b="1" dirty="0" smtClean="0"/>
              <a:t>More about operators(</a:t>
            </a:r>
            <a:r>
              <a:rPr lang="en-GB" sz="4800" b="1" dirty="0" err="1" smtClean="0"/>
              <a:t>contd</a:t>
            </a:r>
            <a:r>
              <a:rPr lang="en-GB" sz="4800" b="1" dirty="0" smtClean="0"/>
              <a:t>)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700808"/>
            <a:ext cx="3744416" cy="244827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GB" dirty="0" smtClean="0"/>
              <a:t>6 + 3 		= 9</a:t>
            </a:r>
          </a:p>
          <a:p>
            <a:r>
              <a:rPr lang="en-GB" dirty="0" smtClean="0"/>
              <a:t>(-6) + 3 		= (-3)</a:t>
            </a:r>
          </a:p>
          <a:p>
            <a:r>
              <a:rPr lang="en-GB" dirty="0" smtClean="0"/>
              <a:t>6 + (-3) 		= 3</a:t>
            </a:r>
          </a:p>
          <a:p>
            <a:r>
              <a:rPr lang="en-GB" dirty="0" smtClean="0"/>
              <a:t>(-6) + (-3) 	= (-9)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4008" y="1700808"/>
            <a:ext cx="3744416" cy="24482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6 - 3 		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(-6) - 3 		= (-9)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6 - (-3) 		= 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(-6) - (-3) 		= (-3)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95536" y="4409728"/>
            <a:ext cx="3960440" cy="24482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× 3 		= 18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</a:t>
            </a:r>
            <a:r>
              <a:rPr lang="en-GB" sz="3200" dirty="0"/>
              <a:t>) ×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		= (-18)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/>
              <a:t>6 ×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(-3) 		= (-18)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</a:t>
            </a:r>
            <a:r>
              <a:rPr lang="en-GB" sz="3200" dirty="0"/>
              <a:t>) ×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(-3) 	= 18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44008" y="4409728"/>
            <a:ext cx="3960440" cy="24482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÷ 3 		= 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</a:t>
            </a:r>
            <a:r>
              <a:rPr lang="en-GB" sz="3200" dirty="0"/>
              <a:t>) ÷</a:t>
            </a:r>
            <a:r>
              <a:rPr lang="en-GB" sz="3200" dirty="0" smtClean="0"/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		= (-2)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/>
              <a:t>6 ÷</a:t>
            </a:r>
            <a:r>
              <a:rPr lang="en-GB" sz="3200" dirty="0" smtClean="0"/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(-3) 		= (-2)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(-6</a:t>
            </a:r>
            <a:r>
              <a:rPr lang="en-GB" sz="3200" dirty="0"/>
              <a:t>) ÷</a:t>
            </a:r>
            <a:r>
              <a:rPr lang="en-GB" sz="3200" dirty="0" smtClean="0"/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(-3) 	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4800" b="1" dirty="0" smtClean="0"/>
              <a:t>Exercises</a:t>
            </a:r>
            <a:endParaRPr lang="en-GB" sz="5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3728" y="1700808"/>
            <a:ext cx="4680520" cy="4493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7 + (-3 × 4) = ?</a:t>
            </a:r>
          </a:p>
          <a:p>
            <a:r>
              <a:rPr lang="en-GB" b="1" dirty="0" smtClean="0"/>
              <a:t>(-6) + (6 – 3) = ?</a:t>
            </a:r>
          </a:p>
          <a:p>
            <a:r>
              <a:rPr lang="en-GB" b="1" dirty="0" smtClean="0"/>
              <a:t>2 + (-3) × (4 + 2) = ?</a:t>
            </a:r>
          </a:p>
          <a:p>
            <a:r>
              <a:rPr lang="en-GB" b="1" dirty="0" smtClean="0"/>
              <a:t>(4 + 3) + (-2) - (-2) = ?</a:t>
            </a:r>
          </a:p>
          <a:p>
            <a:r>
              <a:rPr lang="en-GB" b="1" dirty="0" smtClean="0"/>
              <a:t>2 + (10 ÷ 2) × 3 = ?</a:t>
            </a:r>
          </a:p>
          <a:p>
            <a:r>
              <a:rPr lang="en-GB" b="1" dirty="0" smtClean="0"/>
              <a:t>(4 - 1) × 5 ÷ 3 = ?</a:t>
            </a:r>
          </a:p>
          <a:p>
            <a:r>
              <a:rPr lang="en-GB" b="1" dirty="0" smtClean="0"/>
              <a:t>2 × [18 ÷ (2 × 3)]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Give me some examples of usage of maths in your everyday lives?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noFill/>
        </p:spPr>
        <p:txBody>
          <a:bodyPr/>
          <a:lstStyle/>
          <a:p>
            <a:r>
              <a:rPr lang="en-GB" dirty="0" smtClean="0"/>
              <a:t>When you are doing shopping – Price of goods and services</a:t>
            </a:r>
          </a:p>
          <a:p>
            <a:r>
              <a:rPr lang="en-GB" dirty="0" smtClean="0"/>
              <a:t>Driving – Speed and distance</a:t>
            </a:r>
          </a:p>
          <a:p>
            <a:r>
              <a:rPr lang="en-GB" dirty="0" smtClean="0"/>
              <a:t>Making a budget for your family – Income and Expenses</a:t>
            </a:r>
          </a:p>
          <a:p>
            <a:r>
              <a:rPr lang="en-GB" dirty="0" smtClean="0"/>
              <a:t>Planning a holiday</a:t>
            </a:r>
          </a:p>
          <a:p>
            <a:r>
              <a:rPr lang="en-GB" dirty="0" smtClean="0"/>
              <a:t>Setting up a business</a:t>
            </a:r>
          </a:p>
          <a:p>
            <a:r>
              <a:rPr lang="en-GB" dirty="0" smtClean="0"/>
              <a:t>Banking etc.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b="1" dirty="0" smtClean="0"/>
              <a:t>What is Arithmetic?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The basic calculations that we do in our everyday lives are called as arithmetic. </a:t>
            </a:r>
          </a:p>
          <a:p>
            <a:pPr>
              <a:buNone/>
            </a:pPr>
            <a:endParaRPr lang="en-GB" dirty="0" smtClean="0"/>
          </a:p>
          <a:p>
            <a:r>
              <a:rPr lang="en-GB" sz="4400" dirty="0" smtClean="0"/>
              <a:t>Give me some </a:t>
            </a:r>
            <a:r>
              <a:rPr lang="en-GB" sz="4400" b="1" dirty="0" smtClean="0"/>
              <a:t>examples</a:t>
            </a:r>
            <a:r>
              <a:rPr lang="en-GB" sz="4400" dirty="0" smtClean="0"/>
              <a:t> please...</a:t>
            </a:r>
          </a:p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/>
              <a:t>Examples of Arithmetic calculations</a:t>
            </a:r>
          </a:p>
          <a:p>
            <a:endParaRPr lang="en-GB" dirty="0"/>
          </a:p>
          <a:p>
            <a:pPr>
              <a:buNone/>
            </a:pPr>
            <a:r>
              <a:rPr lang="en-GB" dirty="0" smtClean="0"/>
              <a:t>	3 x 4</a:t>
            </a:r>
            <a:endParaRPr lang="en-GB" dirty="0"/>
          </a:p>
          <a:p>
            <a:pPr>
              <a:buNone/>
            </a:pPr>
            <a:r>
              <a:rPr lang="en-GB" dirty="0" smtClean="0"/>
              <a:t>	87 - 17</a:t>
            </a:r>
            <a:endParaRPr lang="en-GB" dirty="0"/>
          </a:p>
          <a:p>
            <a:pPr>
              <a:buNone/>
            </a:pPr>
            <a:r>
              <a:rPr lang="en-GB" dirty="0" smtClean="0"/>
              <a:t>	100/25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112568"/>
          </a:xfrm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endParaRPr lang="en-GB" b="1" dirty="0" smtClean="0"/>
          </a:p>
          <a:p>
            <a:r>
              <a:rPr lang="en-GB" sz="6300" b="1" dirty="0" smtClean="0"/>
              <a:t>What is Operands?</a:t>
            </a:r>
          </a:p>
          <a:p>
            <a:pPr>
              <a:buNone/>
            </a:pPr>
            <a:r>
              <a:rPr lang="en-GB" sz="6300" dirty="0" smtClean="0"/>
              <a:t>	Operand is something such as </a:t>
            </a:r>
            <a:r>
              <a:rPr lang="en-GB" sz="6300" b="1" dirty="0" smtClean="0"/>
              <a:t>quantity or data </a:t>
            </a:r>
            <a:r>
              <a:rPr lang="en-GB" sz="6300" dirty="0" smtClean="0"/>
              <a:t>on which operations are to be done.</a:t>
            </a:r>
          </a:p>
          <a:p>
            <a:pPr>
              <a:buNone/>
            </a:pPr>
            <a:endParaRPr lang="en-GB" sz="6300" dirty="0" smtClean="0"/>
          </a:p>
          <a:p>
            <a:r>
              <a:rPr lang="en-GB" sz="6300" b="1" dirty="0" smtClean="0"/>
              <a:t>What is an Operator?</a:t>
            </a:r>
            <a:endParaRPr lang="en-GB" sz="6300" b="1" dirty="0"/>
          </a:p>
          <a:p>
            <a:pPr>
              <a:buNone/>
            </a:pPr>
            <a:endParaRPr lang="en-GB" sz="6300" dirty="0" smtClean="0"/>
          </a:p>
          <a:p>
            <a:pPr>
              <a:buNone/>
            </a:pPr>
            <a:r>
              <a:rPr lang="en-GB" sz="6300" dirty="0"/>
              <a:t>	</a:t>
            </a:r>
            <a:r>
              <a:rPr lang="en-GB" sz="6300" dirty="0" smtClean="0"/>
              <a:t>This takes numerical values as their operands and return a single numerical value. </a:t>
            </a:r>
          </a:p>
          <a:p>
            <a:pPr>
              <a:buNone/>
            </a:pPr>
            <a:endParaRPr lang="en-GB" sz="6300" dirty="0"/>
          </a:p>
          <a:p>
            <a:pPr>
              <a:buNone/>
            </a:pPr>
            <a:r>
              <a:rPr lang="en-GB" sz="6300" dirty="0" smtClean="0"/>
              <a:t>	The Standard arithmetic operators are addition (+), subtraction (-), multiplication (×) and division (÷)</a:t>
            </a:r>
          </a:p>
          <a:p>
            <a:pPr>
              <a:buNone/>
            </a:pPr>
            <a:endParaRPr lang="en-GB" sz="6300" dirty="0"/>
          </a:p>
          <a:p>
            <a:r>
              <a:rPr lang="en-GB" sz="6300" b="1" dirty="0" smtClean="0"/>
              <a:t>What is operation?</a:t>
            </a:r>
          </a:p>
          <a:p>
            <a:pPr>
              <a:buNone/>
            </a:pPr>
            <a:endParaRPr lang="en-GB" sz="6300" dirty="0" smtClean="0"/>
          </a:p>
          <a:p>
            <a:pPr>
              <a:buNone/>
            </a:pPr>
            <a:r>
              <a:rPr lang="en-GB" sz="6300" dirty="0"/>
              <a:t>	</a:t>
            </a:r>
            <a:r>
              <a:rPr lang="en-GB" sz="6300" dirty="0" smtClean="0"/>
              <a:t>When an operator or operators act on operands, we have an operation.</a:t>
            </a:r>
          </a:p>
          <a:p>
            <a:pPr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208912" cy="288032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GB" dirty="0" smtClean="0"/>
              <a:t>	</a:t>
            </a:r>
            <a:r>
              <a:rPr lang="en-GB" sz="4500" dirty="0" smtClean="0"/>
              <a:t>Let’s go back to the examples that we started with.</a:t>
            </a:r>
          </a:p>
          <a:p>
            <a:pPr algn="ctr">
              <a:buNone/>
            </a:pPr>
            <a:r>
              <a:rPr lang="en-GB" sz="4500" dirty="0" smtClean="0"/>
              <a:t> </a:t>
            </a:r>
            <a:r>
              <a:rPr lang="en-GB" dirty="0"/>
              <a:t>	</a:t>
            </a:r>
            <a:endParaRPr lang="en-GB" dirty="0" smtClean="0"/>
          </a:p>
          <a:p>
            <a:pPr algn="ctr">
              <a:buNone/>
            </a:pPr>
            <a:r>
              <a:rPr lang="en-GB" sz="4300" dirty="0" smtClean="0"/>
              <a:t>Those are all examples with operators, operands and are therefore called operations.</a:t>
            </a:r>
          </a:p>
          <a:p>
            <a:pPr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What is an  Expression?</a:t>
            </a:r>
            <a:endParaRPr lang="en-GB" dirty="0" smtClean="0"/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Operands and operators combined together to result in a single value, in other words a group of operations  is called an Expression, such as </a:t>
            </a:r>
            <a:endParaRPr lang="en-GB" b="1" dirty="0"/>
          </a:p>
          <a:p>
            <a:r>
              <a:rPr lang="en-GB" b="1" dirty="0" smtClean="0"/>
              <a:t>Examples – </a:t>
            </a:r>
            <a:endParaRPr lang="en-GB" dirty="0" smtClean="0"/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5 + 2x3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200 × 8+2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100/25+ 23 +4-1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Bracket  is another symbol used in arithmetic .</a:t>
            </a:r>
            <a:endParaRPr lang="en-GB" dirty="0" smtClean="0"/>
          </a:p>
          <a:p>
            <a:pPr>
              <a:buNone/>
            </a:pPr>
            <a:r>
              <a:rPr lang="en-GB" b="1" dirty="0"/>
              <a:t>	</a:t>
            </a:r>
            <a:r>
              <a:rPr lang="en-GB" dirty="0" smtClean="0"/>
              <a:t>This is used in pairs to group things together. In an expression, </a:t>
            </a:r>
            <a:r>
              <a:rPr lang="en-GB" b="1" dirty="0" smtClean="0"/>
              <a:t>FIRST</a:t>
            </a:r>
            <a:r>
              <a:rPr lang="en-GB" dirty="0" smtClean="0"/>
              <a:t> need to do things in the brackets.</a:t>
            </a:r>
            <a:endParaRPr lang="en-GB" b="1" dirty="0" smtClean="0"/>
          </a:p>
          <a:p>
            <a:pPr>
              <a:buNone/>
            </a:pPr>
            <a:endParaRPr lang="en-GB" b="1" dirty="0"/>
          </a:p>
          <a:p>
            <a:r>
              <a:rPr lang="en-GB" b="1" dirty="0" smtClean="0"/>
              <a:t>Types of Brackets</a:t>
            </a: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Parentheses ( )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Square Brackets [ ]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Curly Brackets { }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Angle Brackets &lt;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422</Words>
  <Application>Microsoft Office PowerPoint</Application>
  <PresentationFormat>On-screen Show (4:3)</PresentationFormat>
  <Paragraphs>210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Numeracy and Data Analysis</vt:lpstr>
      <vt:lpstr>Why Numeracy and Mathematics are important?</vt:lpstr>
      <vt:lpstr>Give me some examples of usage of maths in your everyday lives?</vt:lpstr>
      <vt:lpstr>Arithmetic Operations</vt:lpstr>
      <vt:lpstr>Arithmetic Operations</vt:lpstr>
      <vt:lpstr>Arithmetic Operations (Cont...)</vt:lpstr>
      <vt:lpstr>Arithmetic Operations (Cont...)</vt:lpstr>
      <vt:lpstr>Arithmetic Operations (Cont...)</vt:lpstr>
      <vt:lpstr>Arithmetic Operations (Cont...)</vt:lpstr>
      <vt:lpstr>Arithmetic Operations (Cont...)</vt:lpstr>
      <vt:lpstr>Arithmetic Operations (Cont...)</vt:lpstr>
      <vt:lpstr>Arithmetic Operations (Cont...)</vt:lpstr>
      <vt:lpstr>Rules of Precedence / Rules of Priority / Order of Operations</vt:lpstr>
      <vt:lpstr>BODMAS</vt:lpstr>
      <vt:lpstr>BODMAS Examples</vt:lpstr>
      <vt:lpstr>BODMAS Examples</vt:lpstr>
      <vt:lpstr>BODMAS Examples</vt:lpstr>
      <vt:lpstr>Positive and Negative Numbers</vt:lpstr>
      <vt:lpstr>More about operators...</vt:lpstr>
      <vt:lpstr>More about operators(contd)</vt:lpstr>
      <vt:lpstr>Exercises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and Data Analysis</dc:title>
  <dc:creator>Indunil</dc:creator>
  <cp:lastModifiedBy>Indunil</cp:lastModifiedBy>
  <cp:revision>44</cp:revision>
  <dcterms:created xsi:type="dcterms:W3CDTF">2019-04-03T20:48:28Z</dcterms:created>
  <dcterms:modified xsi:type="dcterms:W3CDTF">2019-07-15T05:26:08Z</dcterms:modified>
</cp:coreProperties>
</file>