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88" r:id="rId3"/>
    <p:sldId id="290" r:id="rId4"/>
    <p:sldId id="291" r:id="rId5"/>
    <p:sldId id="292" r:id="rId6"/>
    <p:sldId id="293" r:id="rId7"/>
    <p:sldId id="294" r:id="rId8"/>
    <p:sldId id="311" r:id="rId9"/>
    <p:sldId id="295" r:id="rId10"/>
    <p:sldId id="296" r:id="rId11"/>
    <p:sldId id="298" r:id="rId12"/>
    <p:sldId id="300" r:id="rId13"/>
    <p:sldId id="301" r:id="rId14"/>
    <p:sldId id="302" r:id="rId15"/>
    <p:sldId id="303" r:id="rId16"/>
    <p:sldId id="304" r:id="rId17"/>
    <p:sldId id="305" r:id="rId18"/>
    <p:sldId id="306" r:id="rId19"/>
    <p:sldId id="307" r:id="rId20"/>
    <p:sldId id="308" r:id="rId21"/>
    <p:sldId id="309" r:id="rId22"/>
    <p:sldId id="310" r:id="rId23"/>
    <p:sldId id="27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3300"/>
    <a:srgbClr val="7B0B5B"/>
    <a:srgbClr val="9DBDEB"/>
    <a:srgbClr val="86ADE6"/>
    <a:srgbClr val="AA91DB"/>
    <a:srgbClr val="8360C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1" autoAdjust="0"/>
    <p:restoredTop sz="94660"/>
  </p:normalViewPr>
  <p:slideViewPr>
    <p:cSldViewPr>
      <p:cViewPr varScale="1">
        <p:scale>
          <a:sx n="68" d="100"/>
          <a:sy n="68" d="100"/>
        </p:scale>
        <p:origin x="-144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2.wmf"/><Relationship Id="rId5" Type="http://schemas.openxmlformats.org/officeDocument/2006/relationships/image" Target="../media/image7.wmf"/><Relationship Id="rId4"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1.wmf"/><Relationship Id="rId4"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2.wmf"/><Relationship Id="rId5" Type="http://schemas.openxmlformats.org/officeDocument/2006/relationships/image" Target="../media/image15.wmf"/><Relationship Id="rId4"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19.wmf"/><Relationship Id="rId4"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6B0AC9-C75C-44F2-A20A-068460F6B88E}" type="datetimeFigureOut">
              <a:rPr lang="en-GB" smtClean="0"/>
              <a:pPr/>
              <a:t>25/04/2019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AAF2BD-AED4-4F39-91FA-3C6E199F76D4}"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85A6CD-D187-4A41-9F6E-A02CF3357B95}" type="slidenum">
              <a:rPr lang="en-US" altLang="x-none"/>
              <a:pPr/>
              <a:t>5</a:t>
            </a:fld>
            <a:endParaRPr lang="en-US" altLang="x-none"/>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x-none" altLang="x-none"/>
          </a:p>
        </p:txBody>
      </p:sp>
    </p:spTree>
    <p:extLst>
      <p:ext uri="{BB962C8B-B14F-4D97-AF65-F5344CB8AC3E}">
        <p14:creationId xmlns:p14="http://schemas.microsoft.com/office/powerpoint/2010/main" xmlns="" val="766093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miter lim="800000"/>
            <a:headEnd/>
            <a:tailEnd/>
          </a:ln>
        </p:spPr>
        <p:txBody>
          <a:bodyPr/>
          <a:lstStyle/>
          <a:p>
            <a:fld id="{AB4D127B-FC4E-4891-ADE1-EFE162E72C8F}" type="slidenum">
              <a:rPr lang="en-US" smtClean="0"/>
              <a:pPr/>
              <a:t>11</a:t>
            </a:fld>
            <a:endParaRPr 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A8AAF2BD-AED4-4F39-91FA-3C6E199F76D4}" type="slidenum">
              <a:rPr lang="en-GB" smtClean="0"/>
              <a:pPr/>
              <a:t>23</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336F816-91D4-414D-9599-5636C7595EDB}" type="datetimeFigureOut">
              <a:rPr lang="en-GB" smtClean="0"/>
              <a:pPr/>
              <a:t>25/04/2019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225A63-B7D2-4550-AF19-A25D858782D9}"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336F816-91D4-414D-9599-5636C7595EDB}" type="datetimeFigureOut">
              <a:rPr lang="en-GB" smtClean="0"/>
              <a:pPr/>
              <a:t>25/04/2019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225A63-B7D2-4550-AF19-A25D858782D9}"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336F816-91D4-414D-9599-5636C7595EDB}" type="datetimeFigureOut">
              <a:rPr lang="en-GB" smtClean="0"/>
              <a:pPr/>
              <a:t>25/04/2019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225A63-B7D2-4550-AF19-A25D858782D9}"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336F816-91D4-414D-9599-5636C7595EDB}" type="datetimeFigureOut">
              <a:rPr lang="en-GB" smtClean="0"/>
              <a:pPr/>
              <a:t>25/04/2019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225A63-B7D2-4550-AF19-A25D858782D9}"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36F816-91D4-414D-9599-5636C7595EDB}" type="datetimeFigureOut">
              <a:rPr lang="en-GB" smtClean="0"/>
              <a:pPr/>
              <a:t>25/04/2019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225A63-B7D2-4550-AF19-A25D858782D9}"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336F816-91D4-414D-9599-5636C7595EDB}" type="datetimeFigureOut">
              <a:rPr lang="en-GB" smtClean="0"/>
              <a:pPr/>
              <a:t>25/04/2019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225A63-B7D2-4550-AF19-A25D858782D9}"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336F816-91D4-414D-9599-5636C7595EDB}" type="datetimeFigureOut">
              <a:rPr lang="en-GB" smtClean="0"/>
              <a:pPr/>
              <a:t>25/04/2019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3225A63-B7D2-4550-AF19-A25D858782D9}"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336F816-91D4-414D-9599-5636C7595EDB}" type="datetimeFigureOut">
              <a:rPr lang="en-GB" smtClean="0"/>
              <a:pPr/>
              <a:t>25/04/2019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3225A63-B7D2-4550-AF19-A25D858782D9}"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36F816-91D4-414D-9599-5636C7595EDB}" type="datetimeFigureOut">
              <a:rPr lang="en-GB" smtClean="0"/>
              <a:pPr/>
              <a:t>25/04/2019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3225A63-B7D2-4550-AF19-A25D858782D9}"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36F816-91D4-414D-9599-5636C7595EDB}" type="datetimeFigureOut">
              <a:rPr lang="en-GB" smtClean="0"/>
              <a:pPr/>
              <a:t>25/04/2019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225A63-B7D2-4550-AF19-A25D858782D9}"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36F816-91D4-414D-9599-5636C7595EDB}" type="datetimeFigureOut">
              <a:rPr lang="en-GB" smtClean="0"/>
              <a:pPr/>
              <a:t>25/04/2019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225A63-B7D2-4550-AF19-A25D858782D9}"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B0F0"/>
            </a:gs>
            <a:gs pos="39999">
              <a:srgbClr val="85C2FF"/>
            </a:gs>
            <a:gs pos="70000">
              <a:srgbClr val="C4D6EB"/>
            </a:gs>
            <a:gs pos="100000">
              <a:srgbClr val="FFEBFA"/>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36F816-91D4-414D-9599-5636C7595EDB}" type="datetimeFigureOut">
              <a:rPr lang="en-GB" smtClean="0"/>
              <a:pPr/>
              <a:t>25/04/2019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225A63-B7D2-4550-AF19-A25D858782D9}"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6.bin"/><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8.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21.bin"/><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764704"/>
            <a:ext cx="7772400" cy="1470025"/>
          </a:xfrm>
          <a:solidFill>
            <a:srgbClr val="9DBDEB"/>
          </a:solidFill>
        </p:spPr>
        <p:txBody>
          <a:bodyPr>
            <a:normAutofit/>
          </a:bodyPr>
          <a:lstStyle/>
          <a:p>
            <a:r>
              <a:rPr lang="en-GB" sz="5000" b="1" dirty="0" smtClean="0"/>
              <a:t>Numeracy and Data Analysis</a:t>
            </a:r>
            <a:endParaRPr lang="en-GB" sz="5000" b="1" dirty="0"/>
          </a:p>
        </p:txBody>
      </p:sp>
      <p:sp>
        <p:nvSpPr>
          <p:cNvPr id="4" name="Title 1"/>
          <p:cNvSpPr txBox="1">
            <a:spLocks/>
          </p:cNvSpPr>
          <p:nvPr/>
        </p:nvSpPr>
        <p:spPr>
          <a:xfrm>
            <a:off x="755576" y="3212976"/>
            <a:ext cx="7772400" cy="147002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7000" b="0" i="0" u="none" strike="noStrike" kern="1200" cap="none" spc="0" normalizeH="0" baseline="0" noProof="0" dirty="0" smtClean="0">
                <a:ln>
                  <a:noFill/>
                </a:ln>
                <a:solidFill>
                  <a:schemeClr val="tx1"/>
                </a:solidFill>
                <a:effectLst/>
                <a:uLnTx/>
                <a:uFillTx/>
                <a:latin typeface="+mj-lt"/>
                <a:ea typeface="+mj-ea"/>
                <a:cs typeface="+mj-cs"/>
              </a:rPr>
              <a:t>Forecasting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a:bodyPr>
          <a:lstStyle/>
          <a:p>
            <a:r>
              <a:rPr lang="en-GB" b="1" dirty="0" smtClean="0"/>
              <a:t>Linear Forecasting Model (Cont...)</a:t>
            </a:r>
            <a:endParaRPr lang="en-GB" b="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Text Box 10"/>
          <p:cNvSpPr txBox="1">
            <a:spLocks noChangeArrowheads="1"/>
          </p:cNvSpPr>
          <p:nvPr/>
        </p:nvSpPr>
        <p:spPr bwMode="auto">
          <a:xfrm>
            <a:off x="323528" y="1628800"/>
            <a:ext cx="8496944" cy="4401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just"/>
            <a:r>
              <a:rPr lang="en-US" altLang="x-none" sz="3500" dirty="0" smtClean="0">
                <a:latin typeface="Times New Roman" charset="0"/>
                <a:ea typeface="Times New Roman" charset="0"/>
                <a:cs typeface="Times New Roman" charset="0"/>
              </a:rPr>
              <a:t>This model can be represented using;</a:t>
            </a:r>
          </a:p>
          <a:p>
            <a:pPr algn="just"/>
            <a:r>
              <a:rPr lang="en-US" altLang="x-none" sz="3500" dirty="0" smtClean="0">
                <a:latin typeface="Times New Roman" charset="0"/>
                <a:ea typeface="Times New Roman" charset="0"/>
                <a:cs typeface="Times New Roman" charset="0"/>
              </a:rPr>
              <a:t> </a:t>
            </a:r>
          </a:p>
          <a:p>
            <a:pPr algn="just"/>
            <a:r>
              <a:rPr lang="en-US" altLang="x-none" sz="3500" dirty="0" smtClean="0">
                <a:latin typeface="Times New Roman" charset="0"/>
                <a:ea typeface="Times New Roman" charset="0"/>
                <a:cs typeface="Times New Roman" charset="0"/>
              </a:rPr>
              <a:t>			</a:t>
            </a:r>
            <a:r>
              <a:rPr lang="en-US" altLang="x-none" sz="3500" b="1" dirty="0" smtClean="0">
                <a:latin typeface="Times New Roman" charset="0"/>
                <a:ea typeface="Times New Roman" charset="0"/>
                <a:cs typeface="Times New Roman" charset="0"/>
              </a:rPr>
              <a:t>y = mx + c</a:t>
            </a:r>
          </a:p>
          <a:p>
            <a:pPr algn="just"/>
            <a:r>
              <a:rPr lang="en-US" altLang="x-none" sz="3500" dirty="0" smtClean="0">
                <a:latin typeface="Times New Roman" charset="0"/>
                <a:ea typeface="Times New Roman" charset="0"/>
                <a:cs typeface="Times New Roman" charset="0"/>
              </a:rPr>
              <a:t>Where,</a:t>
            </a:r>
          </a:p>
          <a:p>
            <a:pPr algn="just"/>
            <a:r>
              <a:rPr lang="en-US" altLang="x-none" sz="3500" dirty="0" smtClean="0">
                <a:latin typeface="Times New Roman" charset="0"/>
                <a:ea typeface="Times New Roman" charset="0"/>
                <a:cs typeface="Times New Roman" charset="0"/>
              </a:rPr>
              <a:t>y 	= Dependent Variable</a:t>
            </a:r>
          </a:p>
          <a:p>
            <a:pPr algn="just"/>
            <a:r>
              <a:rPr lang="en-US" altLang="x-none" sz="3500" dirty="0" smtClean="0">
                <a:latin typeface="Times New Roman" charset="0"/>
                <a:ea typeface="Times New Roman" charset="0"/>
                <a:cs typeface="Times New Roman" charset="0"/>
              </a:rPr>
              <a:t>x 	= Independent Variable</a:t>
            </a:r>
          </a:p>
          <a:p>
            <a:pPr algn="just"/>
            <a:r>
              <a:rPr lang="en-US" altLang="x-none" sz="3500" dirty="0" smtClean="0">
                <a:latin typeface="Times New Roman" charset="0"/>
                <a:ea typeface="Times New Roman" charset="0"/>
                <a:cs typeface="Times New Roman" charset="0"/>
              </a:rPr>
              <a:t>m 	= Slope (How steep the line is)</a:t>
            </a:r>
          </a:p>
          <a:p>
            <a:pPr algn="just"/>
            <a:r>
              <a:rPr lang="en-US" altLang="x-none" sz="3500" dirty="0" smtClean="0">
                <a:latin typeface="Times New Roman" charset="0"/>
                <a:ea typeface="Times New Roman" charset="0"/>
                <a:cs typeface="Times New Roman" charset="0"/>
              </a:rPr>
              <a:t>c 	=Intercept </a:t>
            </a:r>
            <a:r>
              <a:rPr lang="en-US" altLang="x-none" sz="3400" dirty="0" smtClean="0">
                <a:latin typeface="Times New Roman" charset="0"/>
                <a:ea typeface="Times New Roman" charset="0"/>
                <a:cs typeface="Times New Roman" charset="0"/>
              </a:rPr>
              <a:t>(Where the line crosses Y axis)</a:t>
            </a:r>
            <a:endParaRPr lang="en-US" altLang="x-none" sz="3400" dirty="0">
              <a:latin typeface="Times New Roman" charset="0"/>
              <a:ea typeface="Times New Roman" charset="0"/>
              <a:cs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Line 3"/>
          <p:cNvSpPr>
            <a:spLocks noChangeShapeType="1"/>
          </p:cNvSpPr>
          <p:nvPr/>
        </p:nvSpPr>
        <p:spPr bwMode="auto">
          <a:xfrm flipV="1">
            <a:off x="1219200" y="1768475"/>
            <a:ext cx="0" cy="3733800"/>
          </a:xfrm>
          <a:prstGeom prst="line">
            <a:avLst/>
          </a:prstGeom>
          <a:noFill/>
          <a:ln w="9525">
            <a:solidFill>
              <a:schemeClr val="tx1"/>
            </a:solidFill>
            <a:round/>
            <a:headEnd/>
            <a:tailEnd type="triangle" w="med" len="med"/>
          </a:ln>
        </p:spPr>
        <p:txBody>
          <a:bodyPr/>
          <a:lstStyle/>
          <a:p>
            <a:endParaRPr lang="en-GB"/>
          </a:p>
        </p:txBody>
      </p:sp>
      <p:sp>
        <p:nvSpPr>
          <p:cNvPr id="24580" name="Line 4"/>
          <p:cNvSpPr>
            <a:spLocks noChangeShapeType="1"/>
          </p:cNvSpPr>
          <p:nvPr/>
        </p:nvSpPr>
        <p:spPr bwMode="auto">
          <a:xfrm>
            <a:off x="1219200" y="5502275"/>
            <a:ext cx="4953000" cy="0"/>
          </a:xfrm>
          <a:prstGeom prst="line">
            <a:avLst/>
          </a:prstGeom>
          <a:noFill/>
          <a:ln w="9525">
            <a:solidFill>
              <a:schemeClr val="tx1"/>
            </a:solidFill>
            <a:round/>
            <a:headEnd/>
            <a:tailEnd type="triangle" w="med" len="med"/>
          </a:ln>
        </p:spPr>
        <p:txBody>
          <a:bodyPr/>
          <a:lstStyle/>
          <a:p>
            <a:endParaRPr lang="en-GB"/>
          </a:p>
        </p:txBody>
      </p:sp>
      <p:sp>
        <p:nvSpPr>
          <p:cNvPr id="24581" name="Oval 5"/>
          <p:cNvSpPr>
            <a:spLocks noChangeArrowheads="1"/>
          </p:cNvSpPr>
          <p:nvPr/>
        </p:nvSpPr>
        <p:spPr bwMode="auto">
          <a:xfrm>
            <a:off x="1371600" y="4816475"/>
            <a:ext cx="76200" cy="76200"/>
          </a:xfrm>
          <a:prstGeom prst="ellipse">
            <a:avLst/>
          </a:prstGeom>
          <a:solidFill>
            <a:schemeClr val="accent2"/>
          </a:solidFill>
          <a:ln w="9525">
            <a:solidFill>
              <a:schemeClr val="tx1"/>
            </a:solidFill>
            <a:round/>
            <a:headEnd/>
            <a:tailEnd/>
          </a:ln>
        </p:spPr>
        <p:txBody>
          <a:bodyPr wrap="none" anchor="ctr"/>
          <a:lstStyle/>
          <a:p>
            <a:pPr eaLnBrk="1" hangingPunct="1"/>
            <a:endParaRPr lang="en-US"/>
          </a:p>
        </p:txBody>
      </p:sp>
      <p:sp>
        <p:nvSpPr>
          <p:cNvPr id="24582" name="Oval 6"/>
          <p:cNvSpPr>
            <a:spLocks noChangeArrowheads="1"/>
          </p:cNvSpPr>
          <p:nvPr/>
        </p:nvSpPr>
        <p:spPr bwMode="auto">
          <a:xfrm>
            <a:off x="1600200" y="4587875"/>
            <a:ext cx="76200" cy="76200"/>
          </a:xfrm>
          <a:prstGeom prst="ellipse">
            <a:avLst/>
          </a:prstGeom>
          <a:solidFill>
            <a:schemeClr val="accent2"/>
          </a:solidFill>
          <a:ln w="9525">
            <a:solidFill>
              <a:schemeClr val="tx1"/>
            </a:solidFill>
            <a:round/>
            <a:headEnd/>
            <a:tailEnd/>
          </a:ln>
        </p:spPr>
        <p:txBody>
          <a:bodyPr wrap="none" anchor="ctr"/>
          <a:lstStyle/>
          <a:p>
            <a:pPr eaLnBrk="1" hangingPunct="1"/>
            <a:endParaRPr lang="en-US"/>
          </a:p>
        </p:txBody>
      </p:sp>
      <p:sp>
        <p:nvSpPr>
          <p:cNvPr id="24583" name="Oval 7"/>
          <p:cNvSpPr>
            <a:spLocks noChangeArrowheads="1"/>
          </p:cNvSpPr>
          <p:nvPr/>
        </p:nvSpPr>
        <p:spPr bwMode="auto">
          <a:xfrm>
            <a:off x="1828800" y="4800600"/>
            <a:ext cx="76200" cy="76200"/>
          </a:xfrm>
          <a:prstGeom prst="ellipse">
            <a:avLst/>
          </a:prstGeom>
          <a:solidFill>
            <a:schemeClr val="accent2"/>
          </a:solidFill>
          <a:ln w="9525">
            <a:solidFill>
              <a:schemeClr val="tx1"/>
            </a:solidFill>
            <a:round/>
            <a:headEnd/>
            <a:tailEnd/>
          </a:ln>
        </p:spPr>
        <p:txBody>
          <a:bodyPr wrap="none" anchor="ctr"/>
          <a:lstStyle/>
          <a:p>
            <a:pPr eaLnBrk="1" hangingPunct="1"/>
            <a:endParaRPr lang="en-US"/>
          </a:p>
        </p:txBody>
      </p:sp>
      <p:sp>
        <p:nvSpPr>
          <p:cNvPr id="24584" name="Oval 8"/>
          <p:cNvSpPr>
            <a:spLocks noChangeArrowheads="1"/>
          </p:cNvSpPr>
          <p:nvPr/>
        </p:nvSpPr>
        <p:spPr bwMode="auto">
          <a:xfrm>
            <a:off x="2057400" y="4587875"/>
            <a:ext cx="76200" cy="76200"/>
          </a:xfrm>
          <a:prstGeom prst="ellipse">
            <a:avLst/>
          </a:prstGeom>
          <a:solidFill>
            <a:schemeClr val="accent2"/>
          </a:solidFill>
          <a:ln w="9525">
            <a:solidFill>
              <a:schemeClr val="tx1"/>
            </a:solidFill>
            <a:round/>
            <a:headEnd/>
            <a:tailEnd/>
          </a:ln>
        </p:spPr>
        <p:txBody>
          <a:bodyPr wrap="none" anchor="ctr"/>
          <a:lstStyle/>
          <a:p>
            <a:pPr eaLnBrk="1" hangingPunct="1"/>
            <a:endParaRPr lang="en-US"/>
          </a:p>
        </p:txBody>
      </p:sp>
      <p:sp>
        <p:nvSpPr>
          <p:cNvPr id="24585" name="Oval 9"/>
          <p:cNvSpPr>
            <a:spLocks noChangeArrowheads="1"/>
          </p:cNvSpPr>
          <p:nvPr/>
        </p:nvSpPr>
        <p:spPr bwMode="auto">
          <a:xfrm>
            <a:off x="2286000" y="4114800"/>
            <a:ext cx="76200" cy="76200"/>
          </a:xfrm>
          <a:prstGeom prst="ellipse">
            <a:avLst/>
          </a:prstGeom>
          <a:solidFill>
            <a:schemeClr val="accent2"/>
          </a:solidFill>
          <a:ln w="9525">
            <a:solidFill>
              <a:schemeClr val="tx1"/>
            </a:solidFill>
            <a:round/>
            <a:headEnd/>
            <a:tailEnd/>
          </a:ln>
        </p:spPr>
        <p:txBody>
          <a:bodyPr wrap="none" anchor="ctr"/>
          <a:lstStyle/>
          <a:p>
            <a:pPr eaLnBrk="1" hangingPunct="1"/>
            <a:endParaRPr lang="en-US"/>
          </a:p>
        </p:txBody>
      </p:sp>
      <p:sp>
        <p:nvSpPr>
          <p:cNvPr id="24586" name="Oval 10"/>
          <p:cNvSpPr>
            <a:spLocks noChangeArrowheads="1"/>
          </p:cNvSpPr>
          <p:nvPr/>
        </p:nvSpPr>
        <p:spPr bwMode="auto">
          <a:xfrm>
            <a:off x="2514600" y="4359275"/>
            <a:ext cx="76200" cy="76200"/>
          </a:xfrm>
          <a:prstGeom prst="ellipse">
            <a:avLst/>
          </a:prstGeom>
          <a:solidFill>
            <a:schemeClr val="accent2"/>
          </a:solidFill>
          <a:ln w="9525">
            <a:solidFill>
              <a:schemeClr val="tx1"/>
            </a:solidFill>
            <a:round/>
            <a:headEnd/>
            <a:tailEnd/>
          </a:ln>
        </p:spPr>
        <p:txBody>
          <a:bodyPr wrap="none" anchor="ctr"/>
          <a:lstStyle/>
          <a:p>
            <a:pPr eaLnBrk="1" hangingPunct="1"/>
            <a:endParaRPr lang="en-US"/>
          </a:p>
        </p:txBody>
      </p:sp>
      <p:sp>
        <p:nvSpPr>
          <p:cNvPr id="24587" name="Oval 11"/>
          <p:cNvSpPr>
            <a:spLocks noChangeArrowheads="1"/>
          </p:cNvSpPr>
          <p:nvPr/>
        </p:nvSpPr>
        <p:spPr bwMode="auto">
          <a:xfrm>
            <a:off x="2743200" y="4130675"/>
            <a:ext cx="76200" cy="76200"/>
          </a:xfrm>
          <a:prstGeom prst="ellipse">
            <a:avLst/>
          </a:prstGeom>
          <a:solidFill>
            <a:schemeClr val="accent2"/>
          </a:solidFill>
          <a:ln w="9525">
            <a:solidFill>
              <a:schemeClr val="tx1"/>
            </a:solidFill>
            <a:round/>
            <a:headEnd/>
            <a:tailEnd/>
          </a:ln>
        </p:spPr>
        <p:txBody>
          <a:bodyPr wrap="none" anchor="ctr"/>
          <a:lstStyle/>
          <a:p>
            <a:pPr eaLnBrk="1" hangingPunct="1"/>
            <a:endParaRPr lang="en-US"/>
          </a:p>
        </p:txBody>
      </p:sp>
      <p:sp>
        <p:nvSpPr>
          <p:cNvPr id="24588" name="Oval 12"/>
          <p:cNvSpPr>
            <a:spLocks noChangeArrowheads="1"/>
          </p:cNvSpPr>
          <p:nvPr/>
        </p:nvSpPr>
        <p:spPr bwMode="auto">
          <a:xfrm>
            <a:off x="2971800" y="3733800"/>
            <a:ext cx="76200" cy="76200"/>
          </a:xfrm>
          <a:prstGeom prst="ellipse">
            <a:avLst/>
          </a:prstGeom>
          <a:solidFill>
            <a:schemeClr val="accent2"/>
          </a:solidFill>
          <a:ln w="9525">
            <a:solidFill>
              <a:schemeClr val="tx1"/>
            </a:solidFill>
            <a:round/>
            <a:headEnd/>
            <a:tailEnd/>
          </a:ln>
        </p:spPr>
        <p:txBody>
          <a:bodyPr wrap="none" anchor="ctr"/>
          <a:lstStyle/>
          <a:p>
            <a:pPr eaLnBrk="1" hangingPunct="1"/>
            <a:endParaRPr lang="en-US"/>
          </a:p>
        </p:txBody>
      </p:sp>
      <p:sp>
        <p:nvSpPr>
          <p:cNvPr id="24589" name="Oval 13"/>
          <p:cNvSpPr>
            <a:spLocks noChangeArrowheads="1"/>
          </p:cNvSpPr>
          <p:nvPr/>
        </p:nvSpPr>
        <p:spPr bwMode="auto">
          <a:xfrm>
            <a:off x="3200400" y="3962400"/>
            <a:ext cx="76200" cy="76200"/>
          </a:xfrm>
          <a:prstGeom prst="ellipse">
            <a:avLst/>
          </a:prstGeom>
          <a:solidFill>
            <a:schemeClr val="accent2"/>
          </a:solidFill>
          <a:ln w="9525">
            <a:solidFill>
              <a:schemeClr val="tx1"/>
            </a:solidFill>
            <a:round/>
            <a:headEnd/>
            <a:tailEnd/>
          </a:ln>
        </p:spPr>
        <p:txBody>
          <a:bodyPr wrap="none" anchor="ctr"/>
          <a:lstStyle/>
          <a:p>
            <a:pPr eaLnBrk="1" hangingPunct="1"/>
            <a:endParaRPr lang="en-US"/>
          </a:p>
        </p:txBody>
      </p:sp>
      <p:sp>
        <p:nvSpPr>
          <p:cNvPr id="24590" name="Oval 14"/>
          <p:cNvSpPr>
            <a:spLocks noChangeArrowheads="1"/>
          </p:cNvSpPr>
          <p:nvPr/>
        </p:nvSpPr>
        <p:spPr bwMode="auto">
          <a:xfrm>
            <a:off x="3429000" y="3749675"/>
            <a:ext cx="76200" cy="76200"/>
          </a:xfrm>
          <a:prstGeom prst="ellipse">
            <a:avLst/>
          </a:prstGeom>
          <a:solidFill>
            <a:schemeClr val="accent2"/>
          </a:solidFill>
          <a:ln w="9525">
            <a:solidFill>
              <a:schemeClr val="tx1"/>
            </a:solidFill>
            <a:round/>
            <a:headEnd/>
            <a:tailEnd/>
          </a:ln>
        </p:spPr>
        <p:txBody>
          <a:bodyPr wrap="none" anchor="ctr"/>
          <a:lstStyle/>
          <a:p>
            <a:pPr eaLnBrk="1" hangingPunct="1"/>
            <a:endParaRPr lang="en-US"/>
          </a:p>
        </p:txBody>
      </p:sp>
      <p:sp>
        <p:nvSpPr>
          <p:cNvPr id="24591" name="Oval 15"/>
          <p:cNvSpPr>
            <a:spLocks noChangeArrowheads="1"/>
          </p:cNvSpPr>
          <p:nvPr/>
        </p:nvSpPr>
        <p:spPr bwMode="auto">
          <a:xfrm>
            <a:off x="3657600" y="3429000"/>
            <a:ext cx="76200" cy="76200"/>
          </a:xfrm>
          <a:prstGeom prst="ellipse">
            <a:avLst/>
          </a:prstGeom>
          <a:solidFill>
            <a:schemeClr val="accent2"/>
          </a:solidFill>
          <a:ln w="9525">
            <a:solidFill>
              <a:schemeClr val="tx1"/>
            </a:solidFill>
            <a:round/>
            <a:headEnd/>
            <a:tailEnd/>
          </a:ln>
        </p:spPr>
        <p:txBody>
          <a:bodyPr wrap="none" anchor="ctr"/>
          <a:lstStyle/>
          <a:p>
            <a:pPr eaLnBrk="1" hangingPunct="1"/>
            <a:endParaRPr lang="en-US"/>
          </a:p>
        </p:txBody>
      </p:sp>
      <p:sp>
        <p:nvSpPr>
          <p:cNvPr id="24592" name="Oval 16"/>
          <p:cNvSpPr>
            <a:spLocks noChangeArrowheads="1"/>
          </p:cNvSpPr>
          <p:nvPr/>
        </p:nvSpPr>
        <p:spPr bwMode="auto">
          <a:xfrm>
            <a:off x="4038600" y="3200400"/>
            <a:ext cx="76200" cy="76200"/>
          </a:xfrm>
          <a:prstGeom prst="ellipse">
            <a:avLst/>
          </a:prstGeom>
          <a:solidFill>
            <a:schemeClr val="accent2"/>
          </a:solidFill>
          <a:ln w="9525">
            <a:solidFill>
              <a:schemeClr val="tx1"/>
            </a:solidFill>
            <a:round/>
            <a:headEnd/>
            <a:tailEnd/>
          </a:ln>
        </p:spPr>
        <p:txBody>
          <a:bodyPr wrap="none" anchor="ctr"/>
          <a:lstStyle/>
          <a:p>
            <a:pPr eaLnBrk="1" hangingPunct="1"/>
            <a:endParaRPr lang="en-US"/>
          </a:p>
        </p:txBody>
      </p:sp>
      <p:sp>
        <p:nvSpPr>
          <p:cNvPr id="24593" name="Oval 17"/>
          <p:cNvSpPr>
            <a:spLocks noChangeArrowheads="1"/>
          </p:cNvSpPr>
          <p:nvPr/>
        </p:nvSpPr>
        <p:spPr bwMode="auto">
          <a:xfrm>
            <a:off x="4114800" y="3733800"/>
            <a:ext cx="76200" cy="76200"/>
          </a:xfrm>
          <a:prstGeom prst="ellipse">
            <a:avLst/>
          </a:prstGeom>
          <a:solidFill>
            <a:schemeClr val="accent2"/>
          </a:solidFill>
          <a:ln w="9525">
            <a:solidFill>
              <a:schemeClr val="tx1"/>
            </a:solidFill>
            <a:round/>
            <a:headEnd/>
            <a:tailEnd/>
          </a:ln>
        </p:spPr>
        <p:txBody>
          <a:bodyPr wrap="none" anchor="ctr"/>
          <a:lstStyle/>
          <a:p>
            <a:pPr eaLnBrk="1" hangingPunct="1"/>
            <a:endParaRPr lang="en-US"/>
          </a:p>
        </p:txBody>
      </p:sp>
      <p:sp>
        <p:nvSpPr>
          <p:cNvPr id="24594" name="Text Box 18"/>
          <p:cNvSpPr txBox="1">
            <a:spLocks noChangeArrowheads="1"/>
          </p:cNvSpPr>
          <p:nvPr/>
        </p:nvSpPr>
        <p:spPr bwMode="auto">
          <a:xfrm>
            <a:off x="1447800" y="1616075"/>
            <a:ext cx="2438400" cy="457200"/>
          </a:xfrm>
          <a:prstGeom prst="rect">
            <a:avLst/>
          </a:prstGeom>
          <a:noFill/>
          <a:ln w="9525">
            <a:noFill/>
            <a:miter lim="800000"/>
            <a:headEnd/>
            <a:tailEnd/>
          </a:ln>
        </p:spPr>
        <p:txBody>
          <a:bodyPr>
            <a:spAutoFit/>
          </a:bodyPr>
          <a:lstStyle/>
          <a:p>
            <a:pPr eaLnBrk="1" hangingPunct="1">
              <a:spcBef>
                <a:spcPct val="50000"/>
              </a:spcBef>
            </a:pPr>
            <a:r>
              <a:rPr lang="en-US" sz="2400" dirty="0" smtClean="0"/>
              <a:t>Ice cream Sale</a:t>
            </a:r>
            <a:endParaRPr lang="en-US" sz="2400" dirty="0"/>
          </a:p>
        </p:txBody>
      </p:sp>
      <p:sp>
        <p:nvSpPr>
          <p:cNvPr id="24595" name="Text Box 19"/>
          <p:cNvSpPr txBox="1">
            <a:spLocks noChangeArrowheads="1"/>
          </p:cNvSpPr>
          <p:nvPr/>
        </p:nvSpPr>
        <p:spPr bwMode="auto">
          <a:xfrm>
            <a:off x="5257800" y="5502275"/>
            <a:ext cx="2438400" cy="822325"/>
          </a:xfrm>
          <a:prstGeom prst="rect">
            <a:avLst/>
          </a:prstGeom>
          <a:noFill/>
          <a:ln w="9525">
            <a:noFill/>
            <a:miter lim="800000"/>
            <a:headEnd/>
            <a:tailEnd/>
          </a:ln>
        </p:spPr>
        <p:txBody>
          <a:bodyPr>
            <a:spAutoFit/>
          </a:bodyPr>
          <a:lstStyle/>
          <a:p>
            <a:pPr algn="ctr" eaLnBrk="1" hangingPunct="1">
              <a:spcBef>
                <a:spcPct val="50000"/>
              </a:spcBef>
            </a:pPr>
            <a:r>
              <a:rPr lang="en-US" sz="2400" dirty="0"/>
              <a:t>Average Monthly Temperature</a:t>
            </a:r>
          </a:p>
        </p:txBody>
      </p:sp>
      <p:sp>
        <p:nvSpPr>
          <p:cNvPr id="200724" name="Line 20"/>
          <p:cNvSpPr>
            <a:spLocks noChangeShapeType="1"/>
          </p:cNvSpPr>
          <p:nvPr/>
        </p:nvSpPr>
        <p:spPr bwMode="auto">
          <a:xfrm flipV="1">
            <a:off x="1219200" y="3352800"/>
            <a:ext cx="3276600" cy="1539875"/>
          </a:xfrm>
          <a:prstGeom prst="line">
            <a:avLst/>
          </a:prstGeom>
          <a:noFill/>
          <a:ln w="25400">
            <a:solidFill>
              <a:srgbClr val="FF0000"/>
            </a:solidFill>
            <a:round/>
            <a:headEnd/>
            <a:tailEnd/>
          </a:ln>
        </p:spPr>
        <p:txBody>
          <a:bodyPr/>
          <a:lstStyle/>
          <a:p>
            <a:endParaRPr lang="en-GB"/>
          </a:p>
        </p:txBody>
      </p:sp>
      <p:sp>
        <p:nvSpPr>
          <p:cNvPr id="200725" name="Line 21"/>
          <p:cNvSpPr>
            <a:spLocks noChangeShapeType="1"/>
          </p:cNvSpPr>
          <p:nvPr/>
        </p:nvSpPr>
        <p:spPr bwMode="auto">
          <a:xfrm flipV="1">
            <a:off x="1219200" y="3140075"/>
            <a:ext cx="3200400" cy="1965325"/>
          </a:xfrm>
          <a:prstGeom prst="line">
            <a:avLst/>
          </a:prstGeom>
          <a:noFill/>
          <a:ln w="25400">
            <a:solidFill>
              <a:schemeClr val="accent1"/>
            </a:solidFill>
            <a:round/>
            <a:headEnd/>
            <a:tailEnd/>
          </a:ln>
        </p:spPr>
        <p:txBody>
          <a:bodyPr/>
          <a:lstStyle/>
          <a:p>
            <a:endParaRPr lang="en-GB"/>
          </a:p>
        </p:txBody>
      </p:sp>
      <p:sp>
        <p:nvSpPr>
          <p:cNvPr id="24598" name="Text Box 22"/>
          <p:cNvSpPr txBox="1">
            <a:spLocks noChangeArrowheads="1"/>
          </p:cNvSpPr>
          <p:nvPr/>
        </p:nvSpPr>
        <p:spPr bwMode="auto">
          <a:xfrm>
            <a:off x="5791200" y="2301875"/>
            <a:ext cx="2438400" cy="822325"/>
          </a:xfrm>
          <a:prstGeom prst="rect">
            <a:avLst/>
          </a:prstGeom>
          <a:solidFill>
            <a:schemeClr val="tx2">
              <a:lumMod val="75000"/>
            </a:schemeClr>
          </a:solidFill>
          <a:ln w="9525">
            <a:noFill/>
            <a:miter lim="800000"/>
            <a:headEnd/>
            <a:tailEnd/>
          </a:ln>
        </p:spPr>
        <p:txBody>
          <a:bodyPr>
            <a:spAutoFit/>
          </a:bodyPr>
          <a:lstStyle/>
          <a:p>
            <a:pPr algn="ctr" eaLnBrk="1" hangingPunct="1">
              <a:spcBef>
                <a:spcPct val="50000"/>
              </a:spcBef>
            </a:pPr>
            <a:r>
              <a:rPr lang="en-US" sz="2400" dirty="0">
                <a:solidFill>
                  <a:schemeClr val="bg1"/>
                </a:solidFill>
              </a:rPr>
              <a:t>Which line best fits the data?</a:t>
            </a:r>
          </a:p>
        </p:txBody>
      </p:sp>
      <p:sp>
        <p:nvSpPr>
          <p:cNvPr id="23" name="Title 1"/>
          <p:cNvSpPr txBox="1">
            <a:spLocks/>
          </p:cNvSpPr>
          <p:nvPr/>
        </p:nvSpPr>
        <p:spPr>
          <a:xfrm>
            <a:off x="457200" y="274638"/>
            <a:ext cx="8229600" cy="1143000"/>
          </a:xfrm>
          <a:prstGeom prst="rect">
            <a:avLst/>
          </a:prstGeom>
          <a:solidFill>
            <a:srgbClr val="9DBDEB"/>
          </a:solidFill>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1" i="0" u="none" strike="noStrike" kern="1200" cap="none" spc="0" normalizeH="0" baseline="0" noProof="0" smtClean="0">
                <a:ln>
                  <a:noFill/>
                </a:ln>
                <a:solidFill>
                  <a:schemeClr val="tx1"/>
                </a:solidFill>
                <a:effectLst/>
                <a:uLnTx/>
                <a:uFillTx/>
                <a:latin typeface="+mj-lt"/>
                <a:ea typeface="+mj-ea"/>
                <a:cs typeface="+mj-cs"/>
              </a:rPr>
              <a:t>Linear Forecasting Model (Cont...)</a:t>
            </a:r>
            <a:endParaRPr kumimoji="0" lang="en-GB" sz="4400" b="1" i="0" u="none" strike="noStrike" kern="1200" cap="none" spc="0" normalizeH="0" baseline="0" noProof="0" dirty="0">
              <a:ln>
                <a:noFill/>
              </a:ln>
              <a:solidFill>
                <a:schemeClr val="tx1"/>
              </a:solidFill>
              <a:effectLst/>
              <a:uLnTx/>
              <a:uFillTx/>
              <a:latin typeface="+mj-lt"/>
              <a:ea typeface="+mj-ea"/>
              <a:cs typeface="+mj-cs"/>
            </a:endParaRPr>
          </a:p>
        </p:txBody>
      </p:sp>
      <p:sp>
        <p:nvSpPr>
          <p:cNvPr id="24" name="Text Box 18"/>
          <p:cNvSpPr txBox="1">
            <a:spLocks noChangeArrowheads="1"/>
          </p:cNvSpPr>
          <p:nvPr/>
        </p:nvSpPr>
        <p:spPr bwMode="auto">
          <a:xfrm>
            <a:off x="611560" y="2132856"/>
            <a:ext cx="461665" cy="2808312"/>
          </a:xfrm>
          <a:prstGeom prst="rect">
            <a:avLst/>
          </a:prstGeom>
          <a:noFill/>
          <a:ln w="9525">
            <a:noFill/>
            <a:miter lim="800000"/>
            <a:headEnd/>
            <a:tailEnd/>
          </a:ln>
        </p:spPr>
        <p:txBody>
          <a:bodyPr vert="vert270" wrap="square">
            <a:spAutoFit/>
          </a:bodyPr>
          <a:lstStyle/>
          <a:p>
            <a:pPr eaLnBrk="1" hangingPunct="1">
              <a:spcBef>
                <a:spcPct val="50000"/>
              </a:spcBef>
            </a:pPr>
            <a:r>
              <a:rPr lang="en-US" b="1" dirty="0" smtClean="0"/>
              <a:t>Y axis </a:t>
            </a:r>
            <a:r>
              <a:rPr lang="en-US" dirty="0" smtClean="0"/>
              <a:t>-  Dependent Variable</a:t>
            </a:r>
            <a:endParaRPr lang="en-US" dirty="0"/>
          </a:p>
        </p:txBody>
      </p:sp>
      <p:sp>
        <p:nvSpPr>
          <p:cNvPr id="25" name="Text Box 18"/>
          <p:cNvSpPr txBox="1">
            <a:spLocks noChangeArrowheads="1"/>
          </p:cNvSpPr>
          <p:nvPr/>
        </p:nvSpPr>
        <p:spPr bwMode="auto">
          <a:xfrm>
            <a:off x="2123728" y="5589240"/>
            <a:ext cx="3024336" cy="369332"/>
          </a:xfrm>
          <a:prstGeom prst="rect">
            <a:avLst/>
          </a:prstGeom>
          <a:noFill/>
          <a:ln w="9525">
            <a:noFill/>
            <a:miter lim="800000"/>
            <a:headEnd/>
            <a:tailEnd/>
          </a:ln>
        </p:spPr>
        <p:txBody>
          <a:bodyPr wrap="square">
            <a:spAutoFit/>
          </a:bodyPr>
          <a:lstStyle/>
          <a:p>
            <a:pPr eaLnBrk="1" hangingPunct="1">
              <a:spcBef>
                <a:spcPct val="50000"/>
              </a:spcBef>
            </a:pPr>
            <a:r>
              <a:rPr lang="en-US" b="1" dirty="0" smtClean="0"/>
              <a:t>X axis </a:t>
            </a:r>
            <a:r>
              <a:rPr lang="en-US" dirty="0" smtClean="0"/>
              <a:t>– Independent Variable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24"/>
                                        </p:tgtEl>
                                        <p:attrNameLst>
                                          <p:attrName>style.visibility</p:attrName>
                                        </p:attrNameLst>
                                      </p:cBhvr>
                                      <p:to>
                                        <p:strVal val="visible"/>
                                      </p:to>
                                    </p:set>
                                    <p:animEffect transition="in" filter="wipe(left)">
                                      <p:cBhvr>
                                        <p:cTn id="7" dur="500"/>
                                        <p:tgtEl>
                                          <p:spTgt spid="2007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25"/>
                                        </p:tgtEl>
                                        <p:attrNameLst>
                                          <p:attrName>style.visibility</p:attrName>
                                        </p:attrNameLst>
                                      </p:cBhvr>
                                      <p:to>
                                        <p:strVal val="visible"/>
                                      </p:to>
                                    </p:set>
                                    <p:animEffect transition="in" filter="wipe(left)">
                                      <p:cBhvr>
                                        <p:cTn id="12" dur="500"/>
                                        <p:tgtEl>
                                          <p:spTgt spid="200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24" grpId="0" animBg="1"/>
      <p:bldP spid="20072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187624" y="5517232"/>
            <a:ext cx="6192688"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115616" y="2420888"/>
            <a:ext cx="6264696" cy="2880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solidFill>
            <a:srgbClr val="9DBDEB"/>
          </a:solidFill>
        </p:spPr>
        <p:txBody>
          <a:bodyPr>
            <a:normAutofit/>
          </a:bodyPr>
          <a:lstStyle/>
          <a:p>
            <a:r>
              <a:rPr lang="en-GB" b="1" dirty="0" smtClean="0"/>
              <a:t>Linear Forecasting Model (Cont...)</a:t>
            </a:r>
            <a:endParaRPr lang="en-GB" b="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Text Box 10"/>
          <p:cNvSpPr txBox="1">
            <a:spLocks noChangeArrowheads="1"/>
          </p:cNvSpPr>
          <p:nvPr/>
        </p:nvSpPr>
        <p:spPr bwMode="auto">
          <a:xfrm>
            <a:off x="323528" y="1628800"/>
            <a:ext cx="8496944" cy="47859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just"/>
            <a:r>
              <a:rPr lang="en-US" altLang="x-none" sz="3500" dirty="0" smtClean="0">
                <a:latin typeface="Times New Roman" charset="0"/>
                <a:ea typeface="Times New Roman" charset="0"/>
                <a:cs typeface="Times New Roman" charset="0"/>
              </a:rPr>
              <a:t>According to </a:t>
            </a:r>
            <a:r>
              <a:rPr lang="en-US" altLang="x-none" sz="3500" b="1" dirty="0" smtClean="0">
                <a:latin typeface="Times New Roman" charset="0"/>
                <a:ea typeface="Times New Roman" charset="0"/>
                <a:cs typeface="Times New Roman" charset="0"/>
              </a:rPr>
              <a:t>y = mx + c</a:t>
            </a:r>
            <a:r>
              <a:rPr lang="en-US" altLang="x-none" sz="3500" dirty="0" smtClean="0">
                <a:latin typeface="Times New Roman" charset="0"/>
                <a:ea typeface="Times New Roman" charset="0"/>
                <a:cs typeface="Times New Roman" charset="0"/>
              </a:rPr>
              <a:t>;</a:t>
            </a:r>
          </a:p>
          <a:p>
            <a:pPr algn="just"/>
            <a:endParaRPr lang="en-US" altLang="x-none" sz="2500" dirty="0" smtClean="0">
              <a:latin typeface="Times New Roman" charset="0"/>
              <a:ea typeface="Times New Roman" charset="0"/>
              <a:cs typeface="Times New Roman" charset="0"/>
            </a:endParaRPr>
          </a:p>
          <a:p>
            <a:pPr algn="just"/>
            <a:r>
              <a:rPr lang="en-US" altLang="x-none" sz="3500" b="1" dirty="0" smtClean="0">
                <a:latin typeface="Times New Roman" charset="0"/>
                <a:ea typeface="Times New Roman" charset="0"/>
                <a:cs typeface="Times New Roman" charset="0"/>
              </a:rPr>
              <a:t>	Slope; m </a:t>
            </a:r>
            <a:r>
              <a:rPr lang="en-US" altLang="x-none" sz="3500" dirty="0" smtClean="0">
                <a:latin typeface="Times New Roman" charset="0"/>
                <a:ea typeface="Times New Roman" charset="0"/>
                <a:cs typeface="Times New Roman" charset="0"/>
              </a:rPr>
              <a:t>=	Change in y</a:t>
            </a:r>
          </a:p>
          <a:p>
            <a:pPr algn="just"/>
            <a:r>
              <a:rPr lang="en-US" altLang="x-none" sz="3500" dirty="0" smtClean="0">
                <a:latin typeface="Times New Roman" charset="0"/>
                <a:ea typeface="Times New Roman" charset="0"/>
                <a:cs typeface="Times New Roman" charset="0"/>
              </a:rPr>
              <a:t>		 		Change in x</a:t>
            </a:r>
          </a:p>
          <a:p>
            <a:pPr algn="just"/>
            <a:endParaRPr lang="en-US" altLang="x-none" sz="3500" dirty="0" smtClean="0">
              <a:latin typeface="Times New Roman" charset="0"/>
              <a:ea typeface="Times New Roman" charset="0"/>
              <a:cs typeface="Times New Roman" charset="0"/>
            </a:endParaRPr>
          </a:p>
          <a:p>
            <a:pPr algn="just"/>
            <a:endParaRPr lang="en-US" altLang="x-none" sz="3500" dirty="0" smtClean="0">
              <a:latin typeface="Times New Roman" charset="0"/>
              <a:ea typeface="Times New Roman" charset="0"/>
              <a:cs typeface="Times New Roman" charset="0"/>
            </a:endParaRPr>
          </a:p>
          <a:p>
            <a:pPr algn="just"/>
            <a:endParaRPr lang="en-US" altLang="x-none" sz="3500" dirty="0" smtClean="0">
              <a:latin typeface="Times New Roman" charset="0"/>
              <a:ea typeface="Times New Roman" charset="0"/>
              <a:cs typeface="Times New Roman" charset="0"/>
            </a:endParaRPr>
          </a:p>
          <a:p>
            <a:pPr algn="just"/>
            <a:endParaRPr lang="en-US" altLang="x-none" sz="3500" dirty="0" smtClean="0">
              <a:latin typeface="Times New Roman" charset="0"/>
              <a:ea typeface="Times New Roman" charset="0"/>
              <a:cs typeface="Times New Roman" charset="0"/>
            </a:endParaRPr>
          </a:p>
          <a:p>
            <a:pPr algn="just"/>
            <a:r>
              <a:rPr lang="en-US" altLang="x-none" sz="3500" b="1" dirty="0" smtClean="0">
                <a:latin typeface="Times New Roman" charset="0"/>
                <a:ea typeface="Times New Roman" charset="0"/>
                <a:cs typeface="Times New Roman" charset="0"/>
              </a:rPr>
              <a:t>	Intercept; </a:t>
            </a:r>
          </a:p>
        </p:txBody>
      </p:sp>
      <p:cxnSp>
        <p:nvCxnSpPr>
          <p:cNvPr id="8" name="Straight Connector 7"/>
          <p:cNvCxnSpPr/>
          <p:nvPr/>
        </p:nvCxnSpPr>
        <p:spPr>
          <a:xfrm>
            <a:off x="3995936" y="3140968"/>
            <a:ext cx="223224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 name="Object 5"/>
          <p:cNvGraphicFramePr>
            <a:graphicFrameLocks noChangeAspect="1"/>
          </p:cNvGraphicFramePr>
          <p:nvPr/>
        </p:nvGraphicFramePr>
        <p:xfrm>
          <a:off x="3059832" y="3933056"/>
          <a:ext cx="3648075" cy="1268412"/>
        </p:xfrm>
        <a:graphic>
          <a:graphicData uri="http://schemas.openxmlformats.org/presentationml/2006/ole">
            <p:oleObj spid="_x0000_s2050" name="Equation" r:id="rId3" imgW="1460160" imgH="507960" progId="Equation.3">
              <p:embed/>
            </p:oleObj>
          </a:graphicData>
        </a:graphic>
      </p:graphicFrame>
      <p:graphicFrame>
        <p:nvGraphicFramePr>
          <p:cNvPr id="1028" name="Object 5"/>
          <p:cNvGraphicFramePr>
            <a:graphicFrameLocks noChangeAspect="1"/>
          </p:cNvGraphicFramePr>
          <p:nvPr/>
        </p:nvGraphicFramePr>
        <p:xfrm>
          <a:off x="3563888" y="5517232"/>
          <a:ext cx="2663825" cy="1077913"/>
        </p:xfrm>
        <a:graphic>
          <a:graphicData uri="http://schemas.openxmlformats.org/presentationml/2006/ole">
            <p:oleObj spid="_x0000_s2051" name="Equation" r:id="rId4" imgW="1066680" imgH="431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a:bodyPr>
          <a:lstStyle/>
          <a:p>
            <a:r>
              <a:rPr lang="en-GB" b="1" dirty="0" smtClean="0"/>
              <a:t>Example</a:t>
            </a:r>
            <a:endParaRPr lang="en-GB" b="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Text Box 10"/>
          <p:cNvSpPr txBox="1">
            <a:spLocks noChangeArrowheads="1"/>
          </p:cNvSpPr>
          <p:nvPr/>
        </p:nvSpPr>
        <p:spPr bwMode="auto">
          <a:xfrm>
            <a:off x="323528" y="1628800"/>
            <a:ext cx="8496944" cy="49398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just"/>
            <a:r>
              <a:rPr lang="en-US" altLang="x-none" sz="3500" dirty="0" smtClean="0">
                <a:latin typeface="Times New Roman" charset="0"/>
                <a:ea typeface="Times New Roman" charset="0"/>
                <a:cs typeface="Times New Roman" charset="0"/>
              </a:rPr>
              <a:t>Following table shows number of hours of sunshine and ice cream sale.</a:t>
            </a:r>
          </a:p>
          <a:p>
            <a:pPr algn="just"/>
            <a:r>
              <a:rPr lang="en-US" altLang="x-none" sz="3500" dirty="0" smtClean="0">
                <a:latin typeface="Times New Roman" charset="0"/>
                <a:ea typeface="Times New Roman" charset="0"/>
                <a:cs typeface="Times New Roman" charset="0"/>
              </a:rPr>
              <a:t>				</a:t>
            </a:r>
          </a:p>
          <a:p>
            <a:pPr algn="just"/>
            <a:r>
              <a:rPr lang="en-US" altLang="x-none" sz="3500" dirty="0" smtClean="0">
                <a:latin typeface="Times New Roman" charset="0"/>
                <a:ea typeface="Times New Roman" charset="0"/>
                <a:cs typeface="Times New Roman" charset="0"/>
              </a:rPr>
              <a:t>				</a:t>
            </a:r>
            <a:r>
              <a:rPr lang="en-US" altLang="x-none" sz="3500" b="1" dirty="0" smtClean="0">
                <a:latin typeface="Times New Roman" charset="0"/>
                <a:ea typeface="Times New Roman" charset="0"/>
                <a:cs typeface="Times New Roman" charset="0"/>
              </a:rPr>
              <a:t>Forecast the ice cream 	when 		sale when sunshine is</a:t>
            </a:r>
          </a:p>
          <a:p>
            <a:pPr algn="just"/>
            <a:r>
              <a:rPr lang="en-US" altLang="x-none" sz="3500" b="1" dirty="0" smtClean="0">
                <a:latin typeface="Times New Roman" charset="0"/>
                <a:ea typeface="Times New Roman" charset="0"/>
                <a:cs typeface="Times New Roman" charset="0"/>
              </a:rPr>
              <a:t>				for 8 hours?</a:t>
            </a:r>
          </a:p>
          <a:p>
            <a:pPr algn="just"/>
            <a:r>
              <a:rPr lang="en-US" altLang="x-none" sz="3500" dirty="0" smtClean="0">
                <a:latin typeface="Times New Roman" charset="0"/>
                <a:ea typeface="Times New Roman" charset="0"/>
                <a:cs typeface="Times New Roman" charset="0"/>
              </a:rPr>
              <a:t>				</a:t>
            </a:r>
          </a:p>
          <a:p>
            <a:pPr algn="just"/>
            <a:r>
              <a:rPr lang="en-US" altLang="x-none" sz="3500" dirty="0" smtClean="0">
                <a:latin typeface="Times New Roman" charset="0"/>
                <a:ea typeface="Times New Roman" charset="0"/>
                <a:cs typeface="Times New Roman" charset="0"/>
              </a:rPr>
              <a:t>(Hint – First calculate slope ‘m’ and intercept ‘c’ using linear forecasting model)</a:t>
            </a:r>
          </a:p>
        </p:txBody>
      </p:sp>
      <p:graphicFrame>
        <p:nvGraphicFramePr>
          <p:cNvPr id="9" name="Table 8"/>
          <p:cNvGraphicFramePr>
            <a:graphicFrameLocks noGrp="1"/>
          </p:cNvGraphicFramePr>
          <p:nvPr/>
        </p:nvGraphicFramePr>
        <p:xfrm>
          <a:off x="539552" y="2852936"/>
          <a:ext cx="2736304" cy="2494280"/>
        </p:xfrm>
        <a:graphic>
          <a:graphicData uri="http://schemas.openxmlformats.org/drawingml/2006/table">
            <a:tbl>
              <a:tblPr firstRow="1" bandRow="1">
                <a:tableStyleId>{5C22544A-7EE6-4342-B048-85BDC9FD1C3A}</a:tableStyleId>
              </a:tblPr>
              <a:tblGrid>
                <a:gridCol w="1224136"/>
                <a:gridCol w="1512168"/>
              </a:tblGrid>
              <a:tr h="370840">
                <a:tc>
                  <a:txBody>
                    <a:bodyPr/>
                    <a:lstStyle/>
                    <a:p>
                      <a:r>
                        <a:rPr lang="en-GB" dirty="0" smtClean="0"/>
                        <a:t>No of Hours</a:t>
                      </a:r>
                      <a:endParaRPr lang="en-GB" dirty="0"/>
                    </a:p>
                  </a:txBody>
                  <a:tcPr/>
                </a:tc>
                <a:tc>
                  <a:txBody>
                    <a:bodyPr/>
                    <a:lstStyle/>
                    <a:p>
                      <a:r>
                        <a:rPr lang="en-GB" dirty="0" smtClean="0"/>
                        <a:t>No of Ice cream</a:t>
                      </a:r>
                      <a:endParaRPr lang="en-GB" dirty="0"/>
                    </a:p>
                  </a:txBody>
                  <a:tcPr/>
                </a:tc>
              </a:tr>
              <a:tr h="370840">
                <a:tc>
                  <a:txBody>
                    <a:bodyPr/>
                    <a:lstStyle/>
                    <a:p>
                      <a:r>
                        <a:rPr lang="en-GB" dirty="0" smtClean="0"/>
                        <a:t>1</a:t>
                      </a:r>
                      <a:endParaRPr lang="en-GB" dirty="0"/>
                    </a:p>
                  </a:txBody>
                  <a:tcPr/>
                </a:tc>
                <a:tc>
                  <a:txBody>
                    <a:bodyPr/>
                    <a:lstStyle/>
                    <a:p>
                      <a:r>
                        <a:rPr lang="en-GB" dirty="0" smtClean="0"/>
                        <a:t>4</a:t>
                      </a:r>
                      <a:endParaRPr lang="en-GB" dirty="0"/>
                    </a:p>
                  </a:txBody>
                  <a:tcPr/>
                </a:tc>
              </a:tr>
              <a:tr h="370840">
                <a:tc>
                  <a:txBody>
                    <a:bodyPr/>
                    <a:lstStyle/>
                    <a:p>
                      <a:r>
                        <a:rPr lang="en-GB" dirty="0" smtClean="0"/>
                        <a:t>2</a:t>
                      </a:r>
                      <a:endParaRPr lang="en-GB" dirty="0"/>
                    </a:p>
                  </a:txBody>
                  <a:tcPr/>
                </a:tc>
                <a:tc>
                  <a:txBody>
                    <a:bodyPr/>
                    <a:lstStyle/>
                    <a:p>
                      <a:r>
                        <a:rPr lang="en-GB" dirty="0" smtClean="0"/>
                        <a:t>5</a:t>
                      </a:r>
                      <a:endParaRPr lang="en-GB" dirty="0"/>
                    </a:p>
                  </a:txBody>
                  <a:tcPr/>
                </a:tc>
              </a:tr>
              <a:tr h="370840">
                <a:tc>
                  <a:txBody>
                    <a:bodyPr/>
                    <a:lstStyle/>
                    <a:p>
                      <a:r>
                        <a:rPr lang="en-GB" dirty="0" smtClean="0"/>
                        <a:t>3</a:t>
                      </a:r>
                      <a:endParaRPr lang="en-GB" dirty="0"/>
                    </a:p>
                  </a:txBody>
                  <a:tcPr/>
                </a:tc>
                <a:tc>
                  <a:txBody>
                    <a:bodyPr/>
                    <a:lstStyle/>
                    <a:p>
                      <a:r>
                        <a:rPr lang="en-GB" dirty="0" smtClean="0"/>
                        <a:t>7</a:t>
                      </a:r>
                      <a:endParaRPr lang="en-GB" dirty="0"/>
                    </a:p>
                  </a:txBody>
                  <a:tcPr/>
                </a:tc>
              </a:tr>
              <a:tr h="370840">
                <a:tc>
                  <a:txBody>
                    <a:bodyPr/>
                    <a:lstStyle/>
                    <a:p>
                      <a:r>
                        <a:rPr lang="en-GB" dirty="0" smtClean="0"/>
                        <a:t>4</a:t>
                      </a:r>
                      <a:endParaRPr lang="en-GB" dirty="0"/>
                    </a:p>
                  </a:txBody>
                  <a:tcPr/>
                </a:tc>
                <a:tc>
                  <a:txBody>
                    <a:bodyPr/>
                    <a:lstStyle/>
                    <a:p>
                      <a:r>
                        <a:rPr lang="en-GB" dirty="0" smtClean="0"/>
                        <a:t>10</a:t>
                      </a:r>
                      <a:endParaRPr lang="en-GB" dirty="0"/>
                    </a:p>
                  </a:txBody>
                  <a:tcPr/>
                </a:tc>
              </a:tr>
              <a:tr h="370840">
                <a:tc>
                  <a:txBody>
                    <a:bodyPr/>
                    <a:lstStyle/>
                    <a:p>
                      <a:r>
                        <a:rPr lang="en-GB" dirty="0" smtClean="0"/>
                        <a:t>5</a:t>
                      </a:r>
                      <a:endParaRPr lang="en-GB" dirty="0"/>
                    </a:p>
                  </a:txBody>
                  <a:tcPr/>
                </a:tc>
                <a:tc>
                  <a:txBody>
                    <a:bodyPr/>
                    <a:lstStyle/>
                    <a:p>
                      <a:r>
                        <a:rPr lang="en-GB" dirty="0" smtClean="0"/>
                        <a:t>15</a:t>
                      </a:r>
                      <a:endParaRPr lang="en-GB"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a:bodyPr>
          <a:lstStyle/>
          <a:p>
            <a:r>
              <a:rPr lang="en-GB" b="1" dirty="0" smtClean="0"/>
              <a:t>Example (Cont...)</a:t>
            </a:r>
            <a:endParaRPr lang="en-GB" b="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Text Box 10"/>
          <p:cNvSpPr txBox="1">
            <a:spLocks noChangeArrowheads="1"/>
          </p:cNvSpPr>
          <p:nvPr/>
        </p:nvSpPr>
        <p:spPr bwMode="auto">
          <a:xfrm>
            <a:off x="323528" y="1628800"/>
            <a:ext cx="8496944" cy="49398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just"/>
            <a:r>
              <a:rPr lang="en-US" altLang="x-none" sz="3500" dirty="0" smtClean="0">
                <a:latin typeface="Times New Roman" charset="0"/>
                <a:ea typeface="Times New Roman" charset="0"/>
                <a:cs typeface="Times New Roman" charset="0"/>
              </a:rPr>
              <a:t>In here, number of hours of sunshine is independent variable (x) and ice cream sale is dependent variable (y). </a:t>
            </a:r>
          </a:p>
          <a:p>
            <a:pPr algn="just"/>
            <a:endParaRPr lang="en-US" altLang="x-none" sz="3500" dirty="0" smtClean="0">
              <a:latin typeface="Times New Roman" charset="0"/>
              <a:ea typeface="Times New Roman" charset="0"/>
              <a:cs typeface="Times New Roman" charset="0"/>
            </a:endParaRPr>
          </a:p>
          <a:p>
            <a:pPr algn="just"/>
            <a:endParaRPr lang="en-US" altLang="x-none" sz="3500" dirty="0" smtClean="0">
              <a:latin typeface="Times New Roman" charset="0"/>
              <a:ea typeface="Times New Roman" charset="0"/>
              <a:cs typeface="Times New Roman" charset="0"/>
            </a:endParaRPr>
          </a:p>
          <a:p>
            <a:pPr algn="just"/>
            <a:r>
              <a:rPr lang="en-US" altLang="x-none" sz="3500" dirty="0" smtClean="0">
                <a:latin typeface="Times New Roman" charset="0"/>
                <a:ea typeface="Times New Roman" charset="0"/>
                <a:cs typeface="Times New Roman" charset="0"/>
              </a:rPr>
              <a:t> 						   </a:t>
            </a:r>
            <a:r>
              <a:rPr lang="en-US" altLang="x-none" sz="2500" dirty="0" smtClean="0">
                <a:latin typeface="Times New Roman" charset="0"/>
                <a:ea typeface="Times New Roman" charset="0"/>
                <a:cs typeface="Times New Roman" charset="0"/>
              </a:rPr>
              <a:t>No of data values;</a:t>
            </a:r>
            <a:r>
              <a:rPr lang="en-US" altLang="x-none" sz="3500" dirty="0" smtClean="0">
                <a:latin typeface="Times New Roman" charset="0"/>
                <a:ea typeface="Times New Roman" charset="0"/>
                <a:cs typeface="Times New Roman" charset="0"/>
              </a:rPr>
              <a:t>	</a:t>
            </a:r>
          </a:p>
          <a:p>
            <a:pPr algn="just"/>
            <a:r>
              <a:rPr lang="en-US" altLang="x-none" sz="3500" dirty="0" smtClean="0">
                <a:latin typeface="Times New Roman" charset="0"/>
                <a:ea typeface="Times New Roman" charset="0"/>
                <a:cs typeface="Times New Roman" charset="0"/>
              </a:rPr>
              <a:t>						   </a:t>
            </a:r>
            <a:r>
              <a:rPr lang="en-US" altLang="x-none" sz="2500" dirty="0" smtClean="0">
                <a:latin typeface="Times New Roman" charset="0"/>
                <a:ea typeface="Times New Roman" charset="0"/>
                <a:cs typeface="Times New Roman" charset="0"/>
              </a:rPr>
              <a:t>	N = 5</a:t>
            </a:r>
            <a:endParaRPr lang="en-US" altLang="x-none" sz="3500" dirty="0" smtClean="0">
              <a:latin typeface="Times New Roman" charset="0"/>
              <a:ea typeface="Times New Roman" charset="0"/>
              <a:cs typeface="Times New Roman" charset="0"/>
            </a:endParaRPr>
          </a:p>
          <a:p>
            <a:pPr algn="just"/>
            <a:r>
              <a:rPr lang="en-US" altLang="x-none" sz="3500" dirty="0" smtClean="0">
                <a:latin typeface="Times New Roman" charset="0"/>
                <a:ea typeface="Times New Roman" charset="0"/>
                <a:cs typeface="Times New Roman" charset="0"/>
              </a:rPr>
              <a:t>				</a:t>
            </a:r>
          </a:p>
          <a:p>
            <a:pPr algn="just"/>
            <a:endParaRPr lang="en-US" altLang="x-none" sz="3500" dirty="0" smtClean="0">
              <a:latin typeface="Times New Roman" charset="0"/>
              <a:ea typeface="Times New Roman" charset="0"/>
              <a:cs typeface="Times New Roman" charset="0"/>
            </a:endParaRPr>
          </a:p>
        </p:txBody>
      </p:sp>
      <p:graphicFrame>
        <p:nvGraphicFramePr>
          <p:cNvPr id="7" name="Table 6"/>
          <p:cNvGraphicFramePr>
            <a:graphicFrameLocks noGrp="1"/>
          </p:cNvGraphicFramePr>
          <p:nvPr/>
        </p:nvGraphicFramePr>
        <p:xfrm>
          <a:off x="683568" y="3356992"/>
          <a:ext cx="5400598" cy="3078480"/>
        </p:xfrm>
        <a:graphic>
          <a:graphicData uri="http://schemas.openxmlformats.org/drawingml/2006/table">
            <a:tbl>
              <a:tblPr firstRow="1" bandRow="1">
                <a:tableStyleId>{5C22544A-7EE6-4342-B048-85BDC9FD1C3A}</a:tableStyleId>
              </a:tblPr>
              <a:tblGrid>
                <a:gridCol w="1147627"/>
                <a:gridCol w="1417657"/>
                <a:gridCol w="1417657"/>
                <a:gridCol w="1417657"/>
              </a:tblGrid>
              <a:tr h="370840">
                <a:tc>
                  <a:txBody>
                    <a:bodyPr/>
                    <a:lstStyle/>
                    <a:p>
                      <a:pPr algn="ctr"/>
                      <a:r>
                        <a:rPr lang="en-GB" sz="2000" dirty="0" smtClean="0"/>
                        <a:t>No of Hours (x)</a:t>
                      </a:r>
                      <a:endParaRPr lang="en-GB" sz="2000" dirty="0"/>
                    </a:p>
                  </a:txBody>
                  <a:tcPr/>
                </a:tc>
                <a:tc>
                  <a:txBody>
                    <a:bodyPr/>
                    <a:lstStyle/>
                    <a:p>
                      <a:pPr algn="ctr"/>
                      <a:r>
                        <a:rPr lang="en-GB" sz="2000" dirty="0" smtClean="0"/>
                        <a:t>No of Ice cream (y)</a:t>
                      </a:r>
                      <a:endParaRPr lang="en-GB" sz="2000" dirty="0"/>
                    </a:p>
                  </a:txBody>
                  <a:tcPr/>
                </a:tc>
                <a:tc>
                  <a:txBody>
                    <a:bodyPr/>
                    <a:lstStyle/>
                    <a:p>
                      <a:pPr algn="ctr"/>
                      <a:r>
                        <a:rPr lang="en-GB" sz="2000" dirty="0" smtClean="0"/>
                        <a:t>x</a:t>
                      </a:r>
                      <a:r>
                        <a:rPr lang="en-GB" sz="2000" baseline="30000" dirty="0" smtClean="0"/>
                        <a:t>2</a:t>
                      </a:r>
                      <a:endParaRPr lang="en-GB" sz="2000" baseline="30000" dirty="0"/>
                    </a:p>
                  </a:txBody>
                  <a:tcPr/>
                </a:tc>
                <a:tc>
                  <a:txBody>
                    <a:bodyPr/>
                    <a:lstStyle/>
                    <a:p>
                      <a:pPr algn="ctr"/>
                      <a:r>
                        <a:rPr lang="en-GB" sz="2000" dirty="0" smtClean="0"/>
                        <a:t>xy</a:t>
                      </a:r>
                      <a:endParaRPr lang="en-GB" sz="2000" dirty="0"/>
                    </a:p>
                  </a:txBody>
                  <a:tcPr/>
                </a:tc>
              </a:tr>
              <a:tr h="370840">
                <a:tc>
                  <a:txBody>
                    <a:bodyPr/>
                    <a:lstStyle/>
                    <a:p>
                      <a:pPr algn="ctr"/>
                      <a:r>
                        <a:rPr lang="en-GB" sz="2000" dirty="0" smtClean="0"/>
                        <a:t>1</a:t>
                      </a:r>
                      <a:endParaRPr lang="en-GB" sz="2000" dirty="0"/>
                    </a:p>
                  </a:txBody>
                  <a:tcPr/>
                </a:tc>
                <a:tc>
                  <a:txBody>
                    <a:bodyPr/>
                    <a:lstStyle/>
                    <a:p>
                      <a:pPr algn="ctr"/>
                      <a:r>
                        <a:rPr lang="en-GB" sz="2000" dirty="0" smtClean="0"/>
                        <a:t>4</a:t>
                      </a:r>
                      <a:endParaRPr lang="en-GB" sz="2000" dirty="0"/>
                    </a:p>
                  </a:txBody>
                  <a:tcPr/>
                </a:tc>
                <a:tc>
                  <a:txBody>
                    <a:bodyPr/>
                    <a:lstStyle/>
                    <a:p>
                      <a:pPr algn="ctr"/>
                      <a:r>
                        <a:rPr lang="en-GB" sz="2000" dirty="0" smtClean="0"/>
                        <a:t>1</a:t>
                      </a:r>
                      <a:endParaRPr lang="en-GB" sz="2000" dirty="0"/>
                    </a:p>
                  </a:txBody>
                  <a:tcPr/>
                </a:tc>
                <a:tc>
                  <a:txBody>
                    <a:bodyPr/>
                    <a:lstStyle/>
                    <a:p>
                      <a:pPr algn="ctr"/>
                      <a:r>
                        <a:rPr lang="en-GB" sz="2000" dirty="0" smtClean="0"/>
                        <a:t>4</a:t>
                      </a:r>
                      <a:endParaRPr lang="en-GB" sz="2000" dirty="0"/>
                    </a:p>
                  </a:txBody>
                  <a:tcPr/>
                </a:tc>
              </a:tr>
              <a:tr h="370840">
                <a:tc>
                  <a:txBody>
                    <a:bodyPr/>
                    <a:lstStyle/>
                    <a:p>
                      <a:pPr algn="ctr"/>
                      <a:r>
                        <a:rPr lang="en-GB" sz="2000" dirty="0" smtClean="0"/>
                        <a:t>2</a:t>
                      </a:r>
                      <a:endParaRPr lang="en-GB" sz="2000" dirty="0"/>
                    </a:p>
                  </a:txBody>
                  <a:tcPr/>
                </a:tc>
                <a:tc>
                  <a:txBody>
                    <a:bodyPr/>
                    <a:lstStyle/>
                    <a:p>
                      <a:pPr algn="ctr"/>
                      <a:r>
                        <a:rPr lang="en-GB" sz="2000" dirty="0" smtClean="0"/>
                        <a:t>5</a:t>
                      </a:r>
                      <a:endParaRPr lang="en-GB" sz="2000" dirty="0"/>
                    </a:p>
                  </a:txBody>
                  <a:tcPr/>
                </a:tc>
                <a:tc>
                  <a:txBody>
                    <a:bodyPr/>
                    <a:lstStyle/>
                    <a:p>
                      <a:pPr algn="ctr"/>
                      <a:r>
                        <a:rPr lang="en-GB" sz="2000" dirty="0" smtClean="0"/>
                        <a:t>4</a:t>
                      </a:r>
                      <a:endParaRPr lang="en-GB" sz="2000" dirty="0"/>
                    </a:p>
                  </a:txBody>
                  <a:tcPr/>
                </a:tc>
                <a:tc>
                  <a:txBody>
                    <a:bodyPr/>
                    <a:lstStyle/>
                    <a:p>
                      <a:pPr algn="ctr"/>
                      <a:r>
                        <a:rPr lang="en-GB" sz="2000" dirty="0" smtClean="0"/>
                        <a:t>10</a:t>
                      </a:r>
                      <a:endParaRPr lang="en-GB" sz="2000" dirty="0"/>
                    </a:p>
                  </a:txBody>
                  <a:tcPr/>
                </a:tc>
              </a:tr>
              <a:tr h="370840">
                <a:tc>
                  <a:txBody>
                    <a:bodyPr/>
                    <a:lstStyle/>
                    <a:p>
                      <a:pPr algn="ctr"/>
                      <a:r>
                        <a:rPr lang="en-GB" sz="2000" dirty="0" smtClean="0"/>
                        <a:t>3</a:t>
                      </a:r>
                      <a:endParaRPr lang="en-GB" sz="2000" dirty="0"/>
                    </a:p>
                  </a:txBody>
                  <a:tcPr/>
                </a:tc>
                <a:tc>
                  <a:txBody>
                    <a:bodyPr/>
                    <a:lstStyle/>
                    <a:p>
                      <a:pPr algn="ctr"/>
                      <a:r>
                        <a:rPr lang="en-GB" sz="2000" dirty="0" smtClean="0"/>
                        <a:t>7</a:t>
                      </a:r>
                      <a:endParaRPr lang="en-GB" sz="2000" dirty="0"/>
                    </a:p>
                  </a:txBody>
                  <a:tcPr/>
                </a:tc>
                <a:tc>
                  <a:txBody>
                    <a:bodyPr/>
                    <a:lstStyle/>
                    <a:p>
                      <a:pPr algn="ctr"/>
                      <a:r>
                        <a:rPr lang="en-GB" sz="2000" dirty="0" smtClean="0"/>
                        <a:t>9</a:t>
                      </a:r>
                      <a:endParaRPr lang="en-GB" sz="2000" dirty="0"/>
                    </a:p>
                  </a:txBody>
                  <a:tcPr/>
                </a:tc>
                <a:tc>
                  <a:txBody>
                    <a:bodyPr/>
                    <a:lstStyle/>
                    <a:p>
                      <a:pPr algn="ctr"/>
                      <a:r>
                        <a:rPr lang="en-GB" sz="2000" dirty="0" smtClean="0"/>
                        <a:t>21</a:t>
                      </a:r>
                      <a:endParaRPr lang="en-GB" sz="2000" dirty="0"/>
                    </a:p>
                  </a:txBody>
                  <a:tcPr/>
                </a:tc>
              </a:tr>
              <a:tr h="370840">
                <a:tc>
                  <a:txBody>
                    <a:bodyPr/>
                    <a:lstStyle/>
                    <a:p>
                      <a:pPr algn="ctr"/>
                      <a:r>
                        <a:rPr lang="en-GB" sz="2000" dirty="0" smtClean="0"/>
                        <a:t>4</a:t>
                      </a:r>
                      <a:endParaRPr lang="en-GB" sz="2000" dirty="0"/>
                    </a:p>
                  </a:txBody>
                  <a:tcPr/>
                </a:tc>
                <a:tc>
                  <a:txBody>
                    <a:bodyPr/>
                    <a:lstStyle/>
                    <a:p>
                      <a:pPr algn="ctr"/>
                      <a:r>
                        <a:rPr lang="en-GB" sz="2000" dirty="0" smtClean="0"/>
                        <a:t>10</a:t>
                      </a:r>
                      <a:endParaRPr lang="en-GB" sz="2000" dirty="0"/>
                    </a:p>
                  </a:txBody>
                  <a:tcPr/>
                </a:tc>
                <a:tc>
                  <a:txBody>
                    <a:bodyPr/>
                    <a:lstStyle/>
                    <a:p>
                      <a:pPr algn="ctr"/>
                      <a:r>
                        <a:rPr lang="en-GB" sz="2000" dirty="0" smtClean="0"/>
                        <a:t>16</a:t>
                      </a:r>
                      <a:endParaRPr lang="en-GB" sz="2000" dirty="0"/>
                    </a:p>
                  </a:txBody>
                  <a:tcPr/>
                </a:tc>
                <a:tc>
                  <a:txBody>
                    <a:bodyPr/>
                    <a:lstStyle/>
                    <a:p>
                      <a:pPr algn="ctr"/>
                      <a:r>
                        <a:rPr lang="en-GB" sz="2000" dirty="0" smtClean="0"/>
                        <a:t>40</a:t>
                      </a:r>
                      <a:endParaRPr lang="en-GB" sz="2000" dirty="0"/>
                    </a:p>
                  </a:txBody>
                  <a:tcPr/>
                </a:tc>
              </a:tr>
              <a:tr h="370840">
                <a:tc>
                  <a:txBody>
                    <a:bodyPr/>
                    <a:lstStyle/>
                    <a:p>
                      <a:pPr algn="ctr"/>
                      <a:r>
                        <a:rPr lang="en-GB" sz="2000" dirty="0" smtClean="0"/>
                        <a:t>5</a:t>
                      </a:r>
                      <a:endParaRPr lang="en-GB" sz="2000" dirty="0"/>
                    </a:p>
                  </a:txBody>
                  <a:tcPr/>
                </a:tc>
                <a:tc>
                  <a:txBody>
                    <a:bodyPr/>
                    <a:lstStyle/>
                    <a:p>
                      <a:pPr algn="ctr"/>
                      <a:r>
                        <a:rPr lang="en-GB" sz="2000" dirty="0" smtClean="0"/>
                        <a:t>15</a:t>
                      </a:r>
                      <a:endParaRPr lang="en-GB" sz="2000" dirty="0"/>
                    </a:p>
                  </a:txBody>
                  <a:tcPr/>
                </a:tc>
                <a:tc>
                  <a:txBody>
                    <a:bodyPr/>
                    <a:lstStyle/>
                    <a:p>
                      <a:pPr algn="ctr"/>
                      <a:r>
                        <a:rPr lang="en-GB" sz="2000" dirty="0" smtClean="0"/>
                        <a:t>25</a:t>
                      </a:r>
                      <a:endParaRPr lang="en-GB" sz="2000" dirty="0"/>
                    </a:p>
                  </a:txBody>
                  <a:tcPr/>
                </a:tc>
                <a:tc>
                  <a:txBody>
                    <a:bodyPr/>
                    <a:lstStyle/>
                    <a:p>
                      <a:pPr algn="ctr"/>
                      <a:r>
                        <a:rPr lang="en-GB" sz="2000" dirty="0" smtClean="0"/>
                        <a:t>75</a:t>
                      </a:r>
                      <a:endParaRPr lang="en-GB" sz="2000" dirty="0"/>
                    </a:p>
                  </a:txBody>
                  <a:tcPr/>
                </a:tc>
              </a:tr>
              <a:tr h="370840">
                <a:tc>
                  <a:txBody>
                    <a:bodyPr/>
                    <a:lstStyle/>
                    <a:p>
                      <a:pPr algn="ctr"/>
                      <a:r>
                        <a:rPr lang="el-GR" sz="2000" dirty="0" smtClean="0"/>
                        <a:t>Σ</a:t>
                      </a:r>
                      <a:r>
                        <a:rPr lang="en-GB" sz="2000" dirty="0" smtClean="0"/>
                        <a:t>x = 15</a:t>
                      </a:r>
                      <a:endParaRPr lang="en-GB" sz="2000" dirty="0"/>
                    </a:p>
                  </a:txBody>
                  <a:tcPr/>
                </a:tc>
                <a:tc>
                  <a:txBody>
                    <a:bodyPr/>
                    <a:lstStyle/>
                    <a:p>
                      <a:pPr algn="ctr"/>
                      <a:r>
                        <a:rPr lang="el-GR" sz="2000" dirty="0" smtClean="0"/>
                        <a:t>Σ</a:t>
                      </a:r>
                      <a:r>
                        <a:rPr lang="en-GB" sz="2000" dirty="0" smtClean="0"/>
                        <a:t>y</a:t>
                      </a:r>
                      <a:r>
                        <a:rPr lang="en-GB" sz="2000" baseline="0" dirty="0" smtClean="0"/>
                        <a:t> = 41</a:t>
                      </a:r>
                      <a:endParaRPr lang="en-GB" sz="2000" dirty="0"/>
                    </a:p>
                  </a:txBody>
                  <a:tcPr/>
                </a:tc>
                <a:tc>
                  <a:txBody>
                    <a:bodyPr/>
                    <a:lstStyle/>
                    <a:p>
                      <a:pPr algn="ctr"/>
                      <a:r>
                        <a:rPr lang="el-GR" sz="2000" dirty="0" smtClean="0"/>
                        <a:t>Σ</a:t>
                      </a:r>
                      <a:r>
                        <a:rPr lang="en-GB" sz="2000" dirty="0" smtClean="0"/>
                        <a:t>x</a:t>
                      </a:r>
                      <a:r>
                        <a:rPr lang="en-GB" sz="2000" baseline="30000" dirty="0" smtClean="0"/>
                        <a:t>2</a:t>
                      </a:r>
                      <a:r>
                        <a:rPr lang="en-GB" sz="2000" baseline="0" dirty="0" smtClean="0"/>
                        <a:t> = 55</a:t>
                      </a:r>
                      <a:endParaRPr lang="en-GB" sz="2000" baseline="30000" dirty="0"/>
                    </a:p>
                  </a:txBody>
                  <a:tcPr/>
                </a:tc>
                <a:tc>
                  <a:txBody>
                    <a:bodyPr/>
                    <a:lstStyle/>
                    <a:p>
                      <a:pPr algn="ctr"/>
                      <a:r>
                        <a:rPr lang="el-GR" sz="2000" dirty="0" smtClean="0"/>
                        <a:t>Σ</a:t>
                      </a:r>
                      <a:r>
                        <a:rPr lang="en-GB" sz="2000" dirty="0" smtClean="0"/>
                        <a:t>xy</a:t>
                      </a:r>
                      <a:r>
                        <a:rPr lang="en-GB" sz="2000" baseline="0" dirty="0" smtClean="0"/>
                        <a:t> = 150</a:t>
                      </a:r>
                      <a:endParaRPr lang="en-GB" sz="2000"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a:bodyPr>
          <a:lstStyle/>
          <a:p>
            <a:r>
              <a:rPr lang="en-GB" b="1" dirty="0" smtClean="0"/>
              <a:t>Example (Cont...)</a:t>
            </a:r>
            <a:endParaRPr lang="en-GB" b="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Text Box 10"/>
          <p:cNvSpPr txBox="1">
            <a:spLocks noChangeArrowheads="1"/>
          </p:cNvSpPr>
          <p:nvPr/>
        </p:nvSpPr>
        <p:spPr bwMode="auto">
          <a:xfrm>
            <a:off x="323528" y="1628800"/>
            <a:ext cx="8496944" cy="3323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just"/>
            <a:r>
              <a:rPr lang="en-US" altLang="x-none" sz="3500" dirty="0" smtClean="0">
                <a:latin typeface="Times New Roman" charset="0"/>
                <a:ea typeface="Times New Roman" charset="0"/>
                <a:cs typeface="Times New Roman" charset="0"/>
              </a:rPr>
              <a:t>Now input values into formula to find slope </a:t>
            </a:r>
            <a:r>
              <a:rPr lang="en-US" altLang="x-none" sz="3500" b="1" dirty="0" smtClean="0">
                <a:latin typeface="Times New Roman" charset="0"/>
                <a:ea typeface="Times New Roman" charset="0"/>
                <a:cs typeface="Times New Roman" charset="0"/>
              </a:rPr>
              <a:t>m</a:t>
            </a:r>
          </a:p>
          <a:p>
            <a:pPr algn="just"/>
            <a:endParaRPr lang="en-US" altLang="x-none" sz="3500" dirty="0" smtClean="0">
              <a:latin typeface="Times New Roman" charset="0"/>
              <a:ea typeface="Times New Roman" charset="0"/>
              <a:cs typeface="Times New Roman" charset="0"/>
            </a:endParaRPr>
          </a:p>
          <a:p>
            <a:pPr algn="just"/>
            <a:endParaRPr lang="en-US" altLang="x-none" sz="3500" dirty="0" smtClean="0">
              <a:latin typeface="Times New Roman" charset="0"/>
              <a:ea typeface="Times New Roman" charset="0"/>
              <a:cs typeface="Times New Roman" charset="0"/>
            </a:endParaRPr>
          </a:p>
          <a:p>
            <a:pPr algn="just"/>
            <a:r>
              <a:rPr lang="en-US" altLang="x-none" sz="3500" dirty="0" smtClean="0">
                <a:latin typeface="Times New Roman" charset="0"/>
                <a:ea typeface="Times New Roman" charset="0"/>
                <a:cs typeface="Times New Roman" charset="0"/>
              </a:rPr>
              <a:t> 						   				</a:t>
            </a:r>
          </a:p>
          <a:p>
            <a:pPr algn="just"/>
            <a:endParaRPr lang="en-US" altLang="x-none" sz="3500" dirty="0" smtClean="0">
              <a:latin typeface="Times New Roman" charset="0"/>
              <a:ea typeface="Times New Roman" charset="0"/>
              <a:cs typeface="Times New Roman" charset="0"/>
            </a:endParaRPr>
          </a:p>
        </p:txBody>
      </p:sp>
      <p:graphicFrame>
        <p:nvGraphicFramePr>
          <p:cNvPr id="3074" name="Object 5"/>
          <p:cNvGraphicFramePr>
            <a:graphicFrameLocks noChangeAspect="1"/>
          </p:cNvGraphicFramePr>
          <p:nvPr/>
        </p:nvGraphicFramePr>
        <p:xfrm>
          <a:off x="467544" y="2276872"/>
          <a:ext cx="3648075" cy="1268413"/>
        </p:xfrm>
        <a:graphic>
          <a:graphicData uri="http://schemas.openxmlformats.org/presentationml/2006/ole">
            <p:oleObj spid="_x0000_s3074" name="Equation" r:id="rId3" imgW="1460160" imgH="507960" progId="Equation.3">
              <p:embed/>
            </p:oleObj>
          </a:graphicData>
        </a:graphic>
      </p:graphicFrame>
      <p:graphicFrame>
        <p:nvGraphicFramePr>
          <p:cNvPr id="3075" name="Object 5"/>
          <p:cNvGraphicFramePr>
            <a:graphicFrameLocks noChangeAspect="1"/>
          </p:cNvGraphicFramePr>
          <p:nvPr/>
        </p:nvGraphicFramePr>
        <p:xfrm>
          <a:off x="5292080" y="2420888"/>
          <a:ext cx="3141662" cy="982662"/>
        </p:xfrm>
        <a:graphic>
          <a:graphicData uri="http://schemas.openxmlformats.org/presentationml/2006/ole">
            <p:oleObj spid="_x0000_s3075" name="Equation" r:id="rId4" imgW="1257120" imgH="393480" progId="Equation.3">
              <p:embed/>
            </p:oleObj>
          </a:graphicData>
        </a:graphic>
      </p:graphicFrame>
      <p:graphicFrame>
        <p:nvGraphicFramePr>
          <p:cNvPr id="3076" name="Object 5"/>
          <p:cNvGraphicFramePr>
            <a:graphicFrameLocks noChangeAspect="1"/>
          </p:cNvGraphicFramePr>
          <p:nvPr/>
        </p:nvGraphicFramePr>
        <p:xfrm>
          <a:off x="6156176" y="4509120"/>
          <a:ext cx="2316163" cy="982662"/>
        </p:xfrm>
        <a:graphic>
          <a:graphicData uri="http://schemas.openxmlformats.org/presentationml/2006/ole">
            <p:oleObj spid="_x0000_s3076" name="Equation" r:id="rId5" imgW="927000" imgH="393480" progId="Equation.3">
              <p:embed/>
            </p:oleObj>
          </a:graphicData>
        </a:graphic>
      </p:graphicFrame>
      <p:graphicFrame>
        <p:nvGraphicFramePr>
          <p:cNvPr id="3077" name="Object 5"/>
          <p:cNvGraphicFramePr>
            <a:graphicFrameLocks noChangeAspect="1"/>
          </p:cNvGraphicFramePr>
          <p:nvPr/>
        </p:nvGraphicFramePr>
        <p:xfrm>
          <a:off x="3563888" y="4509120"/>
          <a:ext cx="1365250" cy="982662"/>
        </p:xfrm>
        <a:graphic>
          <a:graphicData uri="http://schemas.openxmlformats.org/presentationml/2006/ole">
            <p:oleObj spid="_x0000_s3077" name="Equation" r:id="rId6" imgW="545760" imgH="393480" progId="Equation.3">
              <p:embed/>
            </p:oleObj>
          </a:graphicData>
        </a:graphic>
      </p:graphicFrame>
      <p:graphicFrame>
        <p:nvGraphicFramePr>
          <p:cNvPr id="3078" name="Object 5"/>
          <p:cNvGraphicFramePr>
            <a:graphicFrameLocks noChangeAspect="1"/>
          </p:cNvGraphicFramePr>
          <p:nvPr/>
        </p:nvGraphicFramePr>
        <p:xfrm>
          <a:off x="1043608" y="4941168"/>
          <a:ext cx="1270000" cy="442913"/>
        </p:xfrm>
        <a:graphic>
          <a:graphicData uri="http://schemas.openxmlformats.org/presentationml/2006/ole">
            <p:oleObj spid="_x0000_s3078" name="Equation" r:id="rId7" imgW="507960" imgH="177480" progId="Equation.3">
              <p:embed/>
            </p:oleObj>
          </a:graphicData>
        </a:graphic>
      </p:graphicFrame>
      <p:sp>
        <p:nvSpPr>
          <p:cNvPr id="12" name="Right Arrow 11"/>
          <p:cNvSpPr/>
          <p:nvPr/>
        </p:nvSpPr>
        <p:spPr>
          <a:xfrm>
            <a:off x="4211960" y="2708920"/>
            <a:ext cx="864096" cy="576064"/>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C00000"/>
              </a:solidFill>
            </a:endParaRPr>
          </a:p>
        </p:txBody>
      </p:sp>
      <p:sp>
        <p:nvSpPr>
          <p:cNvPr id="13" name="Down Arrow 12"/>
          <p:cNvSpPr/>
          <p:nvPr/>
        </p:nvSpPr>
        <p:spPr>
          <a:xfrm>
            <a:off x="6948264" y="3573016"/>
            <a:ext cx="648072" cy="864096"/>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Left Arrow 13"/>
          <p:cNvSpPr/>
          <p:nvPr/>
        </p:nvSpPr>
        <p:spPr>
          <a:xfrm>
            <a:off x="5004048" y="4869160"/>
            <a:ext cx="936104" cy="432048"/>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Left Arrow 14"/>
          <p:cNvSpPr/>
          <p:nvPr/>
        </p:nvSpPr>
        <p:spPr>
          <a:xfrm>
            <a:off x="2411760" y="4941168"/>
            <a:ext cx="936104" cy="432048"/>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a:bodyPr>
          <a:lstStyle/>
          <a:p>
            <a:r>
              <a:rPr lang="en-GB" b="1" dirty="0" smtClean="0"/>
              <a:t>Example (Cont...)</a:t>
            </a:r>
            <a:endParaRPr lang="en-GB" b="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Text Box 10"/>
          <p:cNvSpPr txBox="1">
            <a:spLocks noChangeArrowheads="1"/>
          </p:cNvSpPr>
          <p:nvPr/>
        </p:nvSpPr>
        <p:spPr bwMode="auto">
          <a:xfrm>
            <a:off x="323528" y="1628800"/>
            <a:ext cx="8496944" cy="3323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just"/>
            <a:r>
              <a:rPr lang="en-US" altLang="x-none" sz="3500" dirty="0" smtClean="0">
                <a:latin typeface="Times New Roman" charset="0"/>
                <a:ea typeface="Times New Roman" charset="0"/>
                <a:cs typeface="Times New Roman" charset="0"/>
              </a:rPr>
              <a:t>Let’s find intercept ‘</a:t>
            </a:r>
            <a:r>
              <a:rPr lang="en-US" altLang="x-none" sz="3500" b="1" dirty="0" smtClean="0">
                <a:latin typeface="Times New Roman" charset="0"/>
                <a:ea typeface="Times New Roman" charset="0"/>
                <a:cs typeface="Times New Roman" charset="0"/>
              </a:rPr>
              <a:t>c</a:t>
            </a:r>
            <a:r>
              <a:rPr lang="en-US" altLang="x-none" sz="3500" dirty="0" smtClean="0">
                <a:latin typeface="Times New Roman" charset="0"/>
                <a:ea typeface="Times New Roman" charset="0"/>
                <a:cs typeface="Times New Roman" charset="0"/>
              </a:rPr>
              <a:t>’ now;</a:t>
            </a:r>
            <a:endParaRPr lang="en-US" altLang="x-none" sz="3500" b="1" dirty="0" smtClean="0">
              <a:latin typeface="Times New Roman" charset="0"/>
              <a:ea typeface="Times New Roman" charset="0"/>
              <a:cs typeface="Times New Roman" charset="0"/>
            </a:endParaRPr>
          </a:p>
          <a:p>
            <a:pPr algn="just"/>
            <a:endParaRPr lang="en-US" altLang="x-none" sz="3500" dirty="0" smtClean="0">
              <a:latin typeface="Times New Roman" charset="0"/>
              <a:ea typeface="Times New Roman" charset="0"/>
              <a:cs typeface="Times New Roman" charset="0"/>
            </a:endParaRPr>
          </a:p>
          <a:p>
            <a:pPr algn="just"/>
            <a:endParaRPr lang="en-US" altLang="x-none" sz="3500" dirty="0" smtClean="0">
              <a:latin typeface="Times New Roman" charset="0"/>
              <a:ea typeface="Times New Roman" charset="0"/>
              <a:cs typeface="Times New Roman" charset="0"/>
            </a:endParaRPr>
          </a:p>
          <a:p>
            <a:pPr algn="just"/>
            <a:r>
              <a:rPr lang="en-US" altLang="x-none" sz="3500" dirty="0" smtClean="0">
                <a:latin typeface="Times New Roman" charset="0"/>
                <a:ea typeface="Times New Roman" charset="0"/>
                <a:cs typeface="Times New Roman" charset="0"/>
              </a:rPr>
              <a:t> 						   				</a:t>
            </a:r>
          </a:p>
          <a:p>
            <a:pPr algn="just"/>
            <a:endParaRPr lang="en-US" altLang="x-none" sz="3500" dirty="0" smtClean="0">
              <a:latin typeface="Times New Roman" charset="0"/>
              <a:ea typeface="Times New Roman" charset="0"/>
              <a:cs typeface="Times New Roman" charset="0"/>
            </a:endParaRPr>
          </a:p>
        </p:txBody>
      </p:sp>
      <p:graphicFrame>
        <p:nvGraphicFramePr>
          <p:cNvPr id="3075" name="Object 5"/>
          <p:cNvGraphicFramePr>
            <a:graphicFrameLocks noChangeAspect="1"/>
          </p:cNvGraphicFramePr>
          <p:nvPr/>
        </p:nvGraphicFramePr>
        <p:xfrm>
          <a:off x="3563888" y="2348880"/>
          <a:ext cx="2304256" cy="982662"/>
        </p:xfrm>
        <a:graphic>
          <a:graphicData uri="http://schemas.openxmlformats.org/presentationml/2006/ole">
            <p:oleObj spid="_x0000_s4099" name="Equation" r:id="rId3" imgW="1015920" imgH="393480" progId="Equation.3">
              <p:embed/>
            </p:oleObj>
          </a:graphicData>
        </a:graphic>
      </p:graphicFrame>
      <p:graphicFrame>
        <p:nvGraphicFramePr>
          <p:cNvPr id="3077" name="Object 5"/>
          <p:cNvGraphicFramePr>
            <a:graphicFrameLocks noChangeAspect="1"/>
          </p:cNvGraphicFramePr>
          <p:nvPr/>
        </p:nvGraphicFramePr>
        <p:xfrm>
          <a:off x="7020272" y="4653136"/>
          <a:ext cx="1206500" cy="982663"/>
        </p:xfrm>
        <a:graphic>
          <a:graphicData uri="http://schemas.openxmlformats.org/presentationml/2006/ole">
            <p:oleObj spid="_x0000_s4101" name="Equation" r:id="rId4" imgW="482400" imgH="393480" progId="Equation.3">
              <p:embed/>
            </p:oleObj>
          </a:graphicData>
        </a:graphic>
      </p:graphicFrame>
      <p:graphicFrame>
        <p:nvGraphicFramePr>
          <p:cNvPr id="3078" name="Object 5"/>
          <p:cNvGraphicFramePr>
            <a:graphicFrameLocks noChangeAspect="1"/>
          </p:cNvGraphicFramePr>
          <p:nvPr/>
        </p:nvGraphicFramePr>
        <p:xfrm>
          <a:off x="4427984" y="5013176"/>
          <a:ext cx="1111250" cy="442912"/>
        </p:xfrm>
        <a:graphic>
          <a:graphicData uri="http://schemas.openxmlformats.org/presentationml/2006/ole">
            <p:oleObj spid="_x0000_s4102" name="Equation" r:id="rId5" imgW="444240" imgH="177480" progId="Equation.3">
              <p:embed/>
            </p:oleObj>
          </a:graphicData>
        </a:graphic>
      </p:graphicFrame>
      <p:sp>
        <p:nvSpPr>
          <p:cNvPr id="12" name="Right Arrow 11"/>
          <p:cNvSpPr/>
          <p:nvPr/>
        </p:nvSpPr>
        <p:spPr>
          <a:xfrm>
            <a:off x="2843808" y="2564904"/>
            <a:ext cx="576064" cy="576064"/>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C00000"/>
              </a:solidFill>
            </a:endParaRPr>
          </a:p>
        </p:txBody>
      </p:sp>
      <p:sp>
        <p:nvSpPr>
          <p:cNvPr id="13" name="Down Arrow 12"/>
          <p:cNvSpPr/>
          <p:nvPr/>
        </p:nvSpPr>
        <p:spPr>
          <a:xfrm>
            <a:off x="7380312" y="3501008"/>
            <a:ext cx="576064" cy="864096"/>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Left Arrow 13"/>
          <p:cNvSpPr/>
          <p:nvPr/>
        </p:nvSpPr>
        <p:spPr>
          <a:xfrm>
            <a:off x="5868144" y="5013176"/>
            <a:ext cx="936104" cy="432048"/>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4103" name="Object 4"/>
          <p:cNvGraphicFramePr>
            <a:graphicFrameLocks noChangeAspect="1"/>
          </p:cNvGraphicFramePr>
          <p:nvPr/>
        </p:nvGraphicFramePr>
        <p:xfrm>
          <a:off x="251520" y="2420888"/>
          <a:ext cx="2376264" cy="936104"/>
        </p:xfrm>
        <a:graphic>
          <a:graphicData uri="http://schemas.openxmlformats.org/presentationml/2006/ole">
            <p:oleObj spid="_x0000_s4103" name="Equation" r:id="rId6" imgW="1066680" imgH="431640" progId="Equation.3">
              <p:embed/>
            </p:oleObj>
          </a:graphicData>
        </a:graphic>
      </p:graphicFrame>
      <p:graphicFrame>
        <p:nvGraphicFramePr>
          <p:cNvPr id="4104" name="Object 5"/>
          <p:cNvGraphicFramePr>
            <a:graphicFrameLocks noChangeAspect="1"/>
          </p:cNvGraphicFramePr>
          <p:nvPr/>
        </p:nvGraphicFramePr>
        <p:xfrm>
          <a:off x="6732240" y="2348880"/>
          <a:ext cx="1800200" cy="982663"/>
        </p:xfrm>
        <a:graphic>
          <a:graphicData uri="http://schemas.openxmlformats.org/presentationml/2006/ole">
            <p:oleObj spid="_x0000_s4104" name="Equation" r:id="rId7" imgW="838080" imgH="393480" progId="Equation.3">
              <p:embed/>
            </p:oleObj>
          </a:graphicData>
        </a:graphic>
      </p:graphicFrame>
      <p:sp>
        <p:nvSpPr>
          <p:cNvPr id="17" name="Right Arrow 16"/>
          <p:cNvSpPr/>
          <p:nvPr/>
        </p:nvSpPr>
        <p:spPr>
          <a:xfrm>
            <a:off x="6012160" y="2564904"/>
            <a:ext cx="576064" cy="576064"/>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a:bodyPr>
          <a:lstStyle/>
          <a:p>
            <a:r>
              <a:rPr lang="en-GB" b="1" dirty="0" smtClean="0"/>
              <a:t>Example (Cont...)</a:t>
            </a:r>
            <a:endParaRPr lang="en-GB" b="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TextBox 8"/>
          <p:cNvSpPr txBox="1"/>
          <p:nvPr/>
        </p:nvSpPr>
        <p:spPr>
          <a:xfrm>
            <a:off x="1979712" y="1700808"/>
            <a:ext cx="5616624" cy="553998"/>
          </a:xfrm>
          <a:prstGeom prst="rect">
            <a:avLst/>
          </a:prstGeom>
          <a:noFill/>
        </p:spPr>
        <p:txBody>
          <a:bodyPr wrap="square" rtlCol="0">
            <a:spAutoFit/>
          </a:bodyPr>
          <a:lstStyle/>
          <a:p>
            <a:r>
              <a:rPr lang="en-GB" sz="3000" dirty="0" smtClean="0"/>
              <a:t>Equation line is </a:t>
            </a:r>
            <a:r>
              <a:rPr lang="en-GB" sz="3000" b="1" dirty="0" smtClean="0"/>
              <a:t>y = 2.7x + 0.1</a:t>
            </a:r>
            <a:endParaRPr lang="en-GB" sz="3000" b="1" dirty="0"/>
          </a:p>
        </p:txBody>
      </p:sp>
      <p:sp>
        <p:nvSpPr>
          <p:cNvPr id="10" name="TextBox 9"/>
          <p:cNvSpPr txBox="1"/>
          <p:nvPr/>
        </p:nvSpPr>
        <p:spPr>
          <a:xfrm>
            <a:off x="539552" y="2564904"/>
            <a:ext cx="8136904" cy="3908762"/>
          </a:xfrm>
          <a:prstGeom prst="rect">
            <a:avLst/>
          </a:prstGeom>
          <a:noFill/>
        </p:spPr>
        <p:txBody>
          <a:bodyPr wrap="square" rtlCol="0">
            <a:spAutoFit/>
          </a:bodyPr>
          <a:lstStyle/>
          <a:p>
            <a:r>
              <a:rPr lang="en-GB" sz="3000" dirty="0" smtClean="0"/>
              <a:t>When </a:t>
            </a:r>
            <a:r>
              <a:rPr lang="en-GB" sz="3000" b="1" dirty="0" smtClean="0">
                <a:solidFill>
                  <a:srgbClr val="C00000"/>
                </a:solidFill>
              </a:rPr>
              <a:t>8 hours of sunshine</a:t>
            </a:r>
            <a:r>
              <a:rPr lang="en-GB" sz="3000" dirty="0" smtClean="0"/>
              <a:t>, what is the ice cream sale?</a:t>
            </a:r>
          </a:p>
          <a:p>
            <a:endParaRPr lang="en-GB" sz="800" b="1" dirty="0" smtClean="0"/>
          </a:p>
          <a:p>
            <a:r>
              <a:rPr lang="en-GB" sz="3000" b="1" dirty="0" smtClean="0"/>
              <a:t>Number of Ice cream 	y = 2.7 × </a:t>
            </a:r>
            <a:r>
              <a:rPr lang="en-GB" sz="3000" b="1" dirty="0" smtClean="0">
                <a:solidFill>
                  <a:srgbClr val="C00000"/>
                </a:solidFill>
              </a:rPr>
              <a:t>8</a:t>
            </a:r>
            <a:r>
              <a:rPr lang="en-GB" sz="3000" b="1" dirty="0" smtClean="0"/>
              <a:t> + 0.1</a:t>
            </a:r>
          </a:p>
          <a:p>
            <a:r>
              <a:rPr lang="en-GB" sz="3000" b="1" dirty="0" smtClean="0"/>
              <a:t>				y = 21.6 + 0.1</a:t>
            </a:r>
          </a:p>
          <a:p>
            <a:r>
              <a:rPr lang="en-GB" sz="3000" b="1" dirty="0" smtClean="0"/>
              <a:t>				y = 21.7</a:t>
            </a:r>
          </a:p>
          <a:p>
            <a:endParaRPr lang="en-GB" sz="3000" b="1" dirty="0" smtClean="0"/>
          </a:p>
          <a:p>
            <a:r>
              <a:rPr lang="en-GB" sz="3000" b="1" dirty="0" smtClean="0">
                <a:solidFill>
                  <a:srgbClr val="C00000"/>
                </a:solidFill>
              </a:rPr>
              <a:t>Number of ice creams when 8 hours of sunshine are 21.7 or 22</a:t>
            </a:r>
            <a:endParaRPr lang="en-GB" sz="3000" b="1" dirty="0">
              <a:solidFill>
                <a:srgbClr val="C0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a:bodyPr>
          <a:lstStyle/>
          <a:p>
            <a:r>
              <a:rPr lang="en-GB" b="1" dirty="0" smtClean="0"/>
              <a:t>Try this exercise</a:t>
            </a:r>
            <a:endParaRPr lang="en-GB" b="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Text Box 10"/>
          <p:cNvSpPr txBox="1">
            <a:spLocks noChangeArrowheads="1"/>
          </p:cNvSpPr>
          <p:nvPr/>
        </p:nvSpPr>
        <p:spPr bwMode="auto">
          <a:xfrm>
            <a:off x="323528" y="1628800"/>
            <a:ext cx="8496944" cy="50167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just"/>
            <a:r>
              <a:rPr lang="en-US" altLang="x-none" sz="3500" dirty="0" smtClean="0">
                <a:latin typeface="Times New Roman" charset="0"/>
                <a:ea typeface="Times New Roman" charset="0"/>
                <a:cs typeface="Times New Roman" charset="0"/>
              </a:rPr>
              <a:t>Following table shows number of hours of rainfall and umbrella sale.</a:t>
            </a:r>
          </a:p>
          <a:p>
            <a:pPr algn="just"/>
            <a:r>
              <a:rPr lang="en-US" altLang="x-none" sz="3500" dirty="0" smtClean="0">
                <a:latin typeface="Times New Roman" charset="0"/>
                <a:ea typeface="Times New Roman" charset="0"/>
                <a:cs typeface="Times New Roman" charset="0"/>
              </a:rPr>
              <a:t>				</a:t>
            </a:r>
          </a:p>
          <a:p>
            <a:pPr algn="just"/>
            <a:r>
              <a:rPr lang="en-US" altLang="x-none" sz="3500" dirty="0" smtClean="0">
                <a:latin typeface="Times New Roman" charset="0"/>
                <a:ea typeface="Times New Roman" charset="0"/>
                <a:cs typeface="Times New Roman" charset="0"/>
              </a:rPr>
              <a:t>				</a:t>
            </a:r>
            <a:r>
              <a:rPr lang="en-US" altLang="x-none" sz="3500" b="1" dirty="0" smtClean="0">
                <a:latin typeface="Times New Roman" charset="0"/>
                <a:ea typeface="Times New Roman" charset="0"/>
                <a:cs typeface="Times New Roman" charset="0"/>
              </a:rPr>
              <a:t>Forecast the number of</a:t>
            </a:r>
          </a:p>
          <a:p>
            <a:pPr algn="just"/>
            <a:r>
              <a:rPr lang="en-US" altLang="x-none" sz="3500" dirty="0" smtClean="0">
                <a:latin typeface="Times New Roman" charset="0"/>
                <a:ea typeface="Times New Roman" charset="0"/>
                <a:cs typeface="Times New Roman" charset="0"/>
              </a:rPr>
              <a:t>				</a:t>
            </a:r>
            <a:r>
              <a:rPr lang="en-US" altLang="x-none" sz="3500" b="1" dirty="0" smtClean="0">
                <a:latin typeface="Times New Roman" charset="0"/>
                <a:ea typeface="Times New Roman" charset="0"/>
                <a:cs typeface="Times New Roman" charset="0"/>
              </a:rPr>
              <a:t>umbrella sale when </a:t>
            </a:r>
          </a:p>
          <a:p>
            <a:pPr algn="just"/>
            <a:r>
              <a:rPr lang="en-US" altLang="x-none" sz="3500" dirty="0" smtClean="0">
                <a:latin typeface="Times New Roman" charset="0"/>
                <a:ea typeface="Times New Roman" charset="0"/>
                <a:cs typeface="Times New Roman" charset="0"/>
              </a:rPr>
              <a:t>				</a:t>
            </a:r>
            <a:r>
              <a:rPr lang="en-US" altLang="x-none" sz="3500" b="1" dirty="0" smtClean="0">
                <a:latin typeface="Times New Roman" charset="0"/>
                <a:ea typeface="Times New Roman" charset="0"/>
                <a:cs typeface="Times New Roman" charset="0"/>
              </a:rPr>
              <a:t>10 hours of rainfalls?</a:t>
            </a:r>
          </a:p>
          <a:p>
            <a:pPr algn="just"/>
            <a:r>
              <a:rPr lang="en-US" altLang="x-none" sz="3500" dirty="0" smtClean="0">
                <a:latin typeface="Times New Roman" charset="0"/>
                <a:ea typeface="Times New Roman" charset="0"/>
                <a:cs typeface="Times New Roman" charset="0"/>
              </a:rPr>
              <a:t>				</a:t>
            </a:r>
          </a:p>
          <a:p>
            <a:pPr algn="just"/>
            <a:r>
              <a:rPr lang="en-US" altLang="x-none" sz="2500" dirty="0" smtClean="0">
                <a:latin typeface="Times New Roman" charset="0"/>
                <a:ea typeface="Times New Roman" charset="0"/>
                <a:cs typeface="Times New Roman" charset="0"/>
              </a:rPr>
              <a:t>				(Hint – First calculate slope ‘m’ and</a:t>
            </a:r>
          </a:p>
          <a:p>
            <a:pPr algn="just"/>
            <a:r>
              <a:rPr lang="en-US" altLang="x-none" sz="2500" dirty="0" smtClean="0">
                <a:latin typeface="Times New Roman" charset="0"/>
                <a:ea typeface="Times New Roman" charset="0"/>
                <a:cs typeface="Times New Roman" charset="0"/>
              </a:rPr>
              <a:t>				intercept ‘c’ using linear forecasting 				model)</a:t>
            </a:r>
          </a:p>
        </p:txBody>
      </p:sp>
      <p:graphicFrame>
        <p:nvGraphicFramePr>
          <p:cNvPr id="9" name="Table 8"/>
          <p:cNvGraphicFramePr>
            <a:graphicFrameLocks noGrp="1"/>
          </p:cNvGraphicFramePr>
          <p:nvPr/>
        </p:nvGraphicFramePr>
        <p:xfrm>
          <a:off x="539552" y="2852936"/>
          <a:ext cx="2736304" cy="3235960"/>
        </p:xfrm>
        <a:graphic>
          <a:graphicData uri="http://schemas.openxmlformats.org/drawingml/2006/table">
            <a:tbl>
              <a:tblPr firstRow="1" bandRow="1">
                <a:tableStyleId>{5C22544A-7EE6-4342-B048-85BDC9FD1C3A}</a:tableStyleId>
              </a:tblPr>
              <a:tblGrid>
                <a:gridCol w="1224136"/>
                <a:gridCol w="1512168"/>
              </a:tblGrid>
              <a:tr h="370840">
                <a:tc>
                  <a:txBody>
                    <a:bodyPr/>
                    <a:lstStyle/>
                    <a:p>
                      <a:pPr algn="ctr"/>
                      <a:r>
                        <a:rPr lang="en-GB" dirty="0" smtClean="0"/>
                        <a:t>No of Hours</a:t>
                      </a:r>
                      <a:endParaRPr lang="en-GB" dirty="0"/>
                    </a:p>
                  </a:txBody>
                  <a:tcPr/>
                </a:tc>
                <a:tc>
                  <a:txBody>
                    <a:bodyPr/>
                    <a:lstStyle/>
                    <a:p>
                      <a:pPr algn="ctr"/>
                      <a:r>
                        <a:rPr lang="en-GB" dirty="0" smtClean="0"/>
                        <a:t>No of Ice cream</a:t>
                      </a:r>
                      <a:endParaRPr lang="en-GB" dirty="0"/>
                    </a:p>
                  </a:txBody>
                  <a:tcPr/>
                </a:tc>
              </a:tr>
              <a:tr h="370840">
                <a:tc>
                  <a:txBody>
                    <a:bodyPr/>
                    <a:lstStyle/>
                    <a:p>
                      <a:pPr algn="ctr"/>
                      <a:r>
                        <a:rPr lang="en-GB" dirty="0" smtClean="0"/>
                        <a:t>1</a:t>
                      </a:r>
                      <a:endParaRPr lang="en-GB" dirty="0"/>
                    </a:p>
                  </a:txBody>
                  <a:tcPr/>
                </a:tc>
                <a:tc>
                  <a:txBody>
                    <a:bodyPr/>
                    <a:lstStyle/>
                    <a:p>
                      <a:pPr algn="ctr"/>
                      <a:r>
                        <a:rPr lang="en-GB" dirty="0" smtClean="0"/>
                        <a:t>4</a:t>
                      </a:r>
                      <a:endParaRPr lang="en-GB" dirty="0"/>
                    </a:p>
                  </a:txBody>
                  <a:tcPr/>
                </a:tc>
              </a:tr>
              <a:tr h="370840">
                <a:tc>
                  <a:txBody>
                    <a:bodyPr/>
                    <a:lstStyle/>
                    <a:p>
                      <a:pPr algn="ctr"/>
                      <a:r>
                        <a:rPr lang="en-GB" dirty="0" smtClean="0"/>
                        <a:t>2</a:t>
                      </a:r>
                      <a:endParaRPr lang="en-GB" dirty="0"/>
                    </a:p>
                  </a:txBody>
                  <a:tcPr/>
                </a:tc>
                <a:tc>
                  <a:txBody>
                    <a:bodyPr/>
                    <a:lstStyle/>
                    <a:p>
                      <a:pPr algn="ctr"/>
                      <a:r>
                        <a:rPr lang="en-GB" dirty="0" smtClean="0"/>
                        <a:t>5</a:t>
                      </a:r>
                      <a:endParaRPr lang="en-GB" dirty="0"/>
                    </a:p>
                  </a:txBody>
                  <a:tcPr/>
                </a:tc>
              </a:tr>
              <a:tr h="370840">
                <a:tc>
                  <a:txBody>
                    <a:bodyPr/>
                    <a:lstStyle/>
                    <a:p>
                      <a:pPr algn="ctr"/>
                      <a:r>
                        <a:rPr lang="en-GB" dirty="0" smtClean="0"/>
                        <a:t>3</a:t>
                      </a:r>
                      <a:endParaRPr lang="en-GB" dirty="0"/>
                    </a:p>
                  </a:txBody>
                  <a:tcPr/>
                </a:tc>
                <a:tc>
                  <a:txBody>
                    <a:bodyPr/>
                    <a:lstStyle/>
                    <a:p>
                      <a:pPr algn="ctr"/>
                      <a:r>
                        <a:rPr lang="en-GB" dirty="0" smtClean="0"/>
                        <a:t>7</a:t>
                      </a:r>
                      <a:endParaRPr lang="en-GB" dirty="0"/>
                    </a:p>
                  </a:txBody>
                  <a:tcPr/>
                </a:tc>
              </a:tr>
              <a:tr h="370840">
                <a:tc>
                  <a:txBody>
                    <a:bodyPr/>
                    <a:lstStyle/>
                    <a:p>
                      <a:pPr algn="ctr"/>
                      <a:r>
                        <a:rPr lang="en-GB" dirty="0" smtClean="0"/>
                        <a:t>4</a:t>
                      </a:r>
                      <a:endParaRPr lang="en-GB" dirty="0"/>
                    </a:p>
                  </a:txBody>
                  <a:tcPr/>
                </a:tc>
                <a:tc>
                  <a:txBody>
                    <a:bodyPr/>
                    <a:lstStyle/>
                    <a:p>
                      <a:pPr algn="ctr"/>
                      <a:r>
                        <a:rPr lang="en-GB" dirty="0" smtClean="0"/>
                        <a:t>10</a:t>
                      </a:r>
                      <a:endParaRPr lang="en-GB" dirty="0"/>
                    </a:p>
                  </a:txBody>
                  <a:tcPr/>
                </a:tc>
              </a:tr>
              <a:tr h="370840">
                <a:tc>
                  <a:txBody>
                    <a:bodyPr/>
                    <a:lstStyle/>
                    <a:p>
                      <a:pPr algn="ctr"/>
                      <a:r>
                        <a:rPr lang="en-GB" dirty="0" smtClean="0"/>
                        <a:t>5</a:t>
                      </a:r>
                      <a:endParaRPr lang="en-GB" dirty="0"/>
                    </a:p>
                  </a:txBody>
                  <a:tcPr/>
                </a:tc>
                <a:tc>
                  <a:txBody>
                    <a:bodyPr/>
                    <a:lstStyle/>
                    <a:p>
                      <a:pPr algn="ctr"/>
                      <a:r>
                        <a:rPr lang="en-GB" dirty="0" smtClean="0"/>
                        <a:t>12</a:t>
                      </a:r>
                      <a:endParaRPr lang="en-GB" dirty="0"/>
                    </a:p>
                  </a:txBody>
                  <a:tcPr/>
                </a:tc>
              </a:tr>
              <a:tr h="370840">
                <a:tc>
                  <a:txBody>
                    <a:bodyPr/>
                    <a:lstStyle/>
                    <a:p>
                      <a:pPr algn="ctr"/>
                      <a:r>
                        <a:rPr lang="en-GB" dirty="0" smtClean="0"/>
                        <a:t>6</a:t>
                      </a:r>
                      <a:endParaRPr lang="en-GB" dirty="0"/>
                    </a:p>
                  </a:txBody>
                  <a:tcPr/>
                </a:tc>
                <a:tc>
                  <a:txBody>
                    <a:bodyPr/>
                    <a:lstStyle/>
                    <a:p>
                      <a:pPr algn="ctr"/>
                      <a:r>
                        <a:rPr lang="en-GB" dirty="0" smtClean="0"/>
                        <a:t>15</a:t>
                      </a:r>
                      <a:endParaRPr lang="en-GB" dirty="0"/>
                    </a:p>
                  </a:txBody>
                  <a:tcPr/>
                </a:tc>
              </a:tr>
              <a:tr h="370840">
                <a:tc>
                  <a:txBody>
                    <a:bodyPr/>
                    <a:lstStyle/>
                    <a:p>
                      <a:pPr algn="ctr"/>
                      <a:r>
                        <a:rPr lang="en-GB" dirty="0" smtClean="0"/>
                        <a:t>7</a:t>
                      </a:r>
                      <a:endParaRPr lang="en-GB" dirty="0"/>
                    </a:p>
                  </a:txBody>
                  <a:tcPr/>
                </a:tc>
                <a:tc>
                  <a:txBody>
                    <a:bodyPr/>
                    <a:lstStyle/>
                    <a:p>
                      <a:pPr algn="ctr"/>
                      <a:r>
                        <a:rPr lang="en-GB" dirty="0" smtClean="0"/>
                        <a:t>17</a:t>
                      </a:r>
                      <a:endParaRPr lang="en-GB"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a:solidFill>
            <a:srgbClr val="9DBDEB"/>
          </a:solidFill>
        </p:spPr>
        <p:txBody>
          <a:bodyPr>
            <a:normAutofit/>
          </a:bodyPr>
          <a:lstStyle/>
          <a:p>
            <a:r>
              <a:rPr lang="en-GB" b="1" dirty="0" smtClean="0"/>
              <a:t>Check the answer</a:t>
            </a:r>
            <a:endParaRPr lang="en-GB" b="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Text Box 10"/>
          <p:cNvSpPr txBox="1">
            <a:spLocks noChangeArrowheads="1"/>
          </p:cNvSpPr>
          <p:nvPr/>
        </p:nvSpPr>
        <p:spPr bwMode="auto">
          <a:xfrm>
            <a:off x="359024" y="1533465"/>
            <a:ext cx="8784976" cy="53245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just"/>
            <a:r>
              <a:rPr lang="en-US" altLang="x-none" sz="3000" dirty="0" smtClean="0">
                <a:latin typeface="Times New Roman" charset="0"/>
                <a:ea typeface="Times New Roman" charset="0"/>
                <a:cs typeface="Times New Roman" charset="0"/>
              </a:rPr>
              <a:t>In here, number of hours of rainfall is independent variable (x) and umbrella sale is dependent variable (y). </a:t>
            </a:r>
          </a:p>
          <a:p>
            <a:pPr algn="just"/>
            <a:endParaRPr lang="en-US" altLang="x-none" sz="3500" dirty="0" smtClean="0">
              <a:latin typeface="Times New Roman" charset="0"/>
              <a:ea typeface="Times New Roman" charset="0"/>
              <a:cs typeface="Times New Roman" charset="0"/>
            </a:endParaRPr>
          </a:p>
          <a:p>
            <a:pPr algn="just"/>
            <a:endParaRPr lang="en-US" altLang="x-none" sz="3500" dirty="0" smtClean="0">
              <a:latin typeface="Times New Roman" charset="0"/>
              <a:ea typeface="Times New Roman" charset="0"/>
              <a:cs typeface="Times New Roman" charset="0"/>
            </a:endParaRPr>
          </a:p>
          <a:p>
            <a:pPr algn="just"/>
            <a:r>
              <a:rPr lang="en-US" altLang="x-none" sz="3500" dirty="0" smtClean="0">
                <a:latin typeface="Times New Roman" charset="0"/>
                <a:ea typeface="Times New Roman" charset="0"/>
                <a:cs typeface="Times New Roman" charset="0"/>
              </a:rPr>
              <a:t> 						   </a:t>
            </a:r>
            <a:r>
              <a:rPr lang="en-US" altLang="x-none" sz="2500" dirty="0" smtClean="0">
                <a:latin typeface="Times New Roman" charset="0"/>
                <a:ea typeface="Times New Roman" charset="0"/>
                <a:cs typeface="Times New Roman" charset="0"/>
              </a:rPr>
              <a:t>No of data values;</a:t>
            </a:r>
            <a:r>
              <a:rPr lang="en-US" altLang="x-none" sz="3500" dirty="0" smtClean="0">
                <a:latin typeface="Times New Roman" charset="0"/>
                <a:ea typeface="Times New Roman" charset="0"/>
                <a:cs typeface="Times New Roman" charset="0"/>
              </a:rPr>
              <a:t>	</a:t>
            </a:r>
          </a:p>
          <a:p>
            <a:pPr algn="just"/>
            <a:r>
              <a:rPr lang="en-US" altLang="x-none" sz="3500" dirty="0" smtClean="0">
                <a:latin typeface="Times New Roman" charset="0"/>
                <a:ea typeface="Times New Roman" charset="0"/>
                <a:cs typeface="Times New Roman" charset="0"/>
              </a:rPr>
              <a:t>						   </a:t>
            </a:r>
            <a:r>
              <a:rPr lang="en-US" altLang="x-none" sz="2500" dirty="0" smtClean="0">
                <a:latin typeface="Times New Roman" charset="0"/>
                <a:ea typeface="Times New Roman" charset="0"/>
                <a:cs typeface="Times New Roman" charset="0"/>
              </a:rPr>
              <a:t>	N = 7</a:t>
            </a:r>
            <a:endParaRPr lang="en-US" altLang="x-none" sz="3500" dirty="0" smtClean="0">
              <a:latin typeface="Times New Roman" charset="0"/>
              <a:ea typeface="Times New Roman" charset="0"/>
              <a:cs typeface="Times New Roman" charset="0"/>
            </a:endParaRPr>
          </a:p>
          <a:p>
            <a:pPr algn="just"/>
            <a:r>
              <a:rPr lang="en-US" altLang="x-none" sz="3500" dirty="0" smtClean="0">
                <a:latin typeface="Times New Roman" charset="0"/>
                <a:ea typeface="Times New Roman" charset="0"/>
                <a:cs typeface="Times New Roman" charset="0"/>
              </a:rPr>
              <a:t>				</a:t>
            </a:r>
          </a:p>
          <a:p>
            <a:pPr algn="just"/>
            <a:endParaRPr lang="en-US" altLang="x-none" sz="3500" dirty="0" smtClean="0">
              <a:latin typeface="Times New Roman" charset="0"/>
              <a:ea typeface="Times New Roman" charset="0"/>
              <a:cs typeface="Times New Roman" charset="0"/>
            </a:endParaRPr>
          </a:p>
          <a:p>
            <a:pPr algn="just"/>
            <a:endParaRPr lang="en-US" altLang="x-none" sz="3500" dirty="0" smtClean="0">
              <a:latin typeface="Times New Roman" charset="0"/>
              <a:ea typeface="Times New Roman" charset="0"/>
              <a:cs typeface="Times New Roman" charset="0"/>
            </a:endParaRPr>
          </a:p>
          <a:p>
            <a:pPr algn="just"/>
            <a:endParaRPr lang="en-US" altLang="x-none" sz="3500" dirty="0" smtClean="0">
              <a:latin typeface="Times New Roman" charset="0"/>
              <a:ea typeface="Times New Roman" charset="0"/>
              <a:cs typeface="Times New Roman" charset="0"/>
            </a:endParaRPr>
          </a:p>
        </p:txBody>
      </p:sp>
      <p:graphicFrame>
        <p:nvGraphicFramePr>
          <p:cNvPr id="7" name="Table 6"/>
          <p:cNvGraphicFramePr>
            <a:graphicFrameLocks noGrp="1"/>
          </p:cNvGraphicFramePr>
          <p:nvPr/>
        </p:nvGraphicFramePr>
        <p:xfrm>
          <a:off x="683568" y="2708920"/>
          <a:ext cx="5400598" cy="3870960"/>
        </p:xfrm>
        <a:graphic>
          <a:graphicData uri="http://schemas.openxmlformats.org/drawingml/2006/table">
            <a:tbl>
              <a:tblPr firstRow="1" bandRow="1">
                <a:tableStyleId>{5C22544A-7EE6-4342-B048-85BDC9FD1C3A}</a:tableStyleId>
              </a:tblPr>
              <a:tblGrid>
                <a:gridCol w="1147627"/>
                <a:gridCol w="1516669"/>
                <a:gridCol w="1318645"/>
                <a:gridCol w="1417657"/>
              </a:tblGrid>
              <a:tr h="370840">
                <a:tc>
                  <a:txBody>
                    <a:bodyPr/>
                    <a:lstStyle/>
                    <a:p>
                      <a:pPr algn="ctr"/>
                      <a:r>
                        <a:rPr lang="en-GB" sz="2000" dirty="0" smtClean="0"/>
                        <a:t>No of Hours (x)</a:t>
                      </a:r>
                      <a:endParaRPr lang="en-GB" sz="2000" dirty="0"/>
                    </a:p>
                  </a:txBody>
                  <a:tcPr/>
                </a:tc>
                <a:tc>
                  <a:txBody>
                    <a:bodyPr/>
                    <a:lstStyle/>
                    <a:p>
                      <a:pPr algn="ctr"/>
                      <a:r>
                        <a:rPr lang="en-GB" sz="2000" dirty="0" smtClean="0"/>
                        <a:t>No of Umbrella (y)</a:t>
                      </a:r>
                      <a:endParaRPr lang="en-GB" sz="2000" dirty="0"/>
                    </a:p>
                  </a:txBody>
                  <a:tcPr/>
                </a:tc>
                <a:tc>
                  <a:txBody>
                    <a:bodyPr/>
                    <a:lstStyle/>
                    <a:p>
                      <a:pPr algn="ctr"/>
                      <a:r>
                        <a:rPr lang="en-GB" sz="2000" dirty="0" smtClean="0"/>
                        <a:t>x</a:t>
                      </a:r>
                      <a:r>
                        <a:rPr lang="en-GB" sz="2000" baseline="30000" dirty="0" smtClean="0"/>
                        <a:t>2</a:t>
                      </a:r>
                      <a:endParaRPr lang="en-GB" sz="2000" baseline="30000" dirty="0"/>
                    </a:p>
                  </a:txBody>
                  <a:tcPr/>
                </a:tc>
                <a:tc>
                  <a:txBody>
                    <a:bodyPr/>
                    <a:lstStyle/>
                    <a:p>
                      <a:pPr algn="ctr"/>
                      <a:r>
                        <a:rPr lang="en-GB" sz="2000" dirty="0" smtClean="0"/>
                        <a:t>xy</a:t>
                      </a:r>
                      <a:endParaRPr lang="en-GB" sz="2000" dirty="0"/>
                    </a:p>
                  </a:txBody>
                  <a:tcPr/>
                </a:tc>
              </a:tr>
              <a:tr h="370840">
                <a:tc>
                  <a:txBody>
                    <a:bodyPr/>
                    <a:lstStyle/>
                    <a:p>
                      <a:pPr algn="ctr"/>
                      <a:r>
                        <a:rPr lang="en-GB" sz="2000" dirty="0" smtClean="0"/>
                        <a:t>1</a:t>
                      </a:r>
                      <a:endParaRPr lang="en-GB" sz="2000" dirty="0"/>
                    </a:p>
                  </a:txBody>
                  <a:tcPr/>
                </a:tc>
                <a:tc>
                  <a:txBody>
                    <a:bodyPr/>
                    <a:lstStyle/>
                    <a:p>
                      <a:pPr algn="ctr"/>
                      <a:r>
                        <a:rPr lang="en-GB" sz="2000" dirty="0" smtClean="0"/>
                        <a:t>4</a:t>
                      </a:r>
                      <a:endParaRPr lang="en-GB" sz="2000" dirty="0"/>
                    </a:p>
                  </a:txBody>
                  <a:tcPr/>
                </a:tc>
                <a:tc>
                  <a:txBody>
                    <a:bodyPr/>
                    <a:lstStyle/>
                    <a:p>
                      <a:pPr algn="ctr"/>
                      <a:r>
                        <a:rPr lang="en-GB" sz="2000" dirty="0" smtClean="0"/>
                        <a:t>1</a:t>
                      </a:r>
                      <a:endParaRPr lang="en-GB" sz="2000" dirty="0"/>
                    </a:p>
                  </a:txBody>
                  <a:tcPr/>
                </a:tc>
                <a:tc>
                  <a:txBody>
                    <a:bodyPr/>
                    <a:lstStyle/>
                    <a:p>
                      <a:pPr algn="ctr"/>
                      <a:r>
                        <a:rPr lang="en-GB" sz="2000" dirty="0" smtClean="0"/>
                        <a:t>4</a:t>
                      </a:r>
                      <a:endParaRPr lang="en-GB" sz="2000" dirty="0"/>
                    </a:p>
                  </a:txBody>
                  <a:tcPr/>
                </a:tc>
              </a:tr>
              <a:tr h="370840">
                <a:tc>
                  <a:txBody>
                    <a:bodyPr/>
                    <a:lstStyle/>
                    <a:p>
                      <a:pPr algn="ctr"/>
                      <a:r>
                        <a:rPr lang="en-GB" sz="2000" dirty="0" smtClean="0"/>
                        <a:t>2</a:t>
                      </a:r>
                      <a:endParaRPr lang="en-GB" sz="2000" dirty="0"/>
                    </a:p>
                  </a:txBody>
                  <a:tcPr/>
                </a:tc>
                <a:tc>
                  <a:txBody>
                    <a:bodyPr/>
                    <a:lstStyle/>
                    <a:p>
                      <a:pPr algn="ctr"/>
                      <a:r>
                        <a:rPr lang="en-GB" sz="2000" dirty="0" smtClean="0"/>
                        <a:t>5</a:t>
                      </a:r>
                      <a:endParaRPr lang="en-GB" sz="2000" dirty="0"/>
                    </a:p>
                  </a:txBody>
                  <a:tcPr/>
                </a:tc>
                <a:tc>
                  <a:txBody>
                    <a:bodyPr/>
                    <a:lstStyle/>
                    <a:p>
                      <a:pPr algn="ctr"/>
                      <a:r>
                        <a:rPr lang="en-GB" sz="2000" dirty="0" smtClean="0"/>
                        <a:t>4</a:t>
                      </a:r>
                      <a:endParaRPr lang="en-GB" sz="2000" dirty="0"/>
                    </a:p>
                  </a:txBody>
                  <a:tcPr/>
                </a:tc>
                <a:tc>
                  <a:txBody>
                    <a:bodyPr/>
                    <a:lstStyle/>
                    <a:p>
                      <a:pPr algn="ctr"/>
                      <a:r>
                        <a:rPr lang="en-GB" sz="2000" dirty="0" smtClean="0"/>
                        <a:t>10</a:t>
                      </a:r>
                      <a:endParaRPr lang="en-GB" sz="2000" dirty="0"/>
                    </a:p>
                  </a:txBody>
                  <a:tcPr/>
                </a:tc>
              </a:tr>
              <a:tr h="370840">
                <a:tc>
                  <a:txBody>
                    <a:bodyPr/>
                    <a:lstStyle/>
                    <a:p>
                      <a:pPr algn="ctr"/>
                      <a:r>
                        <a:rPr lang="en-GB" sz="2000" dirty="0" smtClean="0"/>
                        <a:t>3</a:t>
                      </a:r>
                      <a:endParaRPr lang="en-GB" sz="2000" dirty="0"/>
                    </a:p>
                  </a:txBody>
                  <a:tcPr/>
                </a:tc>
                <a:tc>
                  <a:txBody>
                    <a:bodyPr/>
                    <a:lstStyle/>
                    <a:p>
                      <a:pPr algn="ctr"/>
                      <a:r>
                        <a:rPr lang="en-GB" sz="2000" dirty="0" smtClean="0"/>
                        <a:t>7</a:t>
                      </a:r>
                      <a:endParaRPr lang="en-GB" sz="2000" dirty="0"/>
                    </a:p>
                  </a:txBody>
                  <a:tcPr/>
                </a:tc>
                <a:tc>
                  <a:txBody>
                    <a:bodyPr/>
                    <a:lstStyle/>
                    <a:p>
                      <a:pPr algn="ctr"/>
                      <a:r>
                        <a:rPr lang="en-GB" sz="2000" dirty="0" smtClean="0"/>
                        <a:t>9</a:t>
                      </a:r>
                      <a:endParaRPr lang="en-GB" sz="2000" dirty="0"/>
                    </a:p>
                  </a:txBody>
                  <a:tcPr/>
                </a:tc>
                <a:tc>
                  <a:txBody>
                    <a:bodyPr/>
                    <a:lstStyle/>
                    <a:p>
                      <a:pPr algn="ctr"/>
                      <a:r>
                        <a:rPr lang="en-GB" sz="2000" dirty="0" smtClean="0"/>
                        <a:t>21</a:t>
                      </a:r>
                      <a:endParaRPr lang="en-GB" sz="2000" dirty="0"/>
                    </a:p>
                  </a:txBody>
                  <a:tcPr/>
                </a:tc>
              </a:tr>
              <a:tr h="370840">
                <a:tc>
                  <a:txBody>
                    <a:bodyPr/>
                    <a:lstStyle/>
                    <a:p>
                      <a:pPr algn="ctr"/>
                      <a:r>
                        <a:rPr lang="en-GB" sz="2000" dirty="0" smtClean="0"/>
                        <a:t>4</a:t>
                      </a:r>
                      <a:endParaRPr lang="en-GB" sz="2000" dirty="0"/>
                    </a:p>
                  </a:txBody>
                  <a:tcPr/>
                </a:tc>
                <a:tc>
                  <a:txBody>
                    <a:bodyPr/>
                    <a:lstStyle/>
                    <a:p>
                      <a:pPr algn="ctr"/>
                      <a:r>
                        <a:rPr lang="en-GB" sz="2000" dirty="0" smtClean="0"/>
                        <a:t>10</a:t>
                      </a:r>
                      <a:endParaRPr lang="en-GB" sz="2000" dirty="0"/>
                    </a:p>
                  </a:txBody>
                  <a:tcPr/>
                </a:tc>
                <a:tc>
                  <a:txBody>
                    <a:bodyPr/>
                    <a:lstStyle/>
                    <a:p>
                      <a:pPr algn="ctr"/>
                      <a:r>
                        <a:rPr lang="en-GB" sz="2000" dirty="0" smtClean="0"/>
                        <a:t>16</a:t>
                      </a:r>
                      <a:endParaRPr lang="en-GB" sz="2000" dirty="0"/>
                    </a:p>
                  </a:txBody>
                  <a:tcPr/>
                </a:tc>
                <a:tc>
                  <a:txBody>
                    <a:bodyPr/>
                    <a:lstStyle/>
                    <a:p>
                      <a:pPr algn="ctr"/>
                      <a:r>
                        <a:rPr lang="en-GB" sz="2000" dirty="0" smtClean="0"/>
                        <a:t>40</a:t>
                      </a:r>
                      <a:endParaRPr lang="en-GB" sz="2000" dirty="0"/>
                    </a:p>
                  </a:txBody>
                  <a:tcPr/>
                </a:tc>
              </a:tr>
              <a:tr h="370840">
                <a:tc>
                  <a:txBody>
                    <a:bodyPr/>
                    <a:lstStyle/>
                    <a:p>
                      <a:pPr algn="ctr"/>
                      <a:r>
                        <a:rPr lang="en-GB" sz="2000" dirty="0" smtClean="0"/>
                        <a:t>5</a:t>
                      </a:r>
                      <a:endParaRPr lang="en-GB" sz="2000" dirty="0"/>
                    </a:p>
                  </a:txBody>
                  <a:tcPr/>
                </a:tc>
                <a:tc>
                  <a:txBody>
                    <a:bodyPr/>
                    <a:lstStyle/>
                    <a:p>
                      <a:pPr algn="ctr"/>
                      <a:r>
                        <a:rPr lang="en-GB" sz="2000" dirty="0" smtClean="0"/>
                        <a:t>12</a:t>
                      </a:r>
                      <a:endParaRPr lang="en-GB" sz="2000" dirty="0"/>
                    </a:p>
                  </a:txBody>
                  <a:tcPr/>
                </a:tc>
                <a:tc>
                  <a:txBody>
                    <a:bodyPr/>
                    <a:lstStyle/>
                    <a:p>
                      <a:pPr algn="ctr"/>
                      <a:r>
                        <a:rPr lang="en-GB" sz="2000" dirty="0" smtClean="0"/>
                        <a:t>25</a:t>
                      </a:r>
                      <a:endParaRPr lang="en-GB" sz="2000" dirty="0"/>
                    </a:p>
                  </a:txBody>
                  <a:tcPr/>
                </a:tc>
                <a:tc>
                  <a:txBody>
                    <a:bodyPr/>
                    <a:lstStyle/>
                    <a:p>
                      <a:pPr algn="ctr"/>
                      <a:r>
                        <a:rPr lang="en-GB" sz="2000" dirty="0" smtClean="0"/>
                        <a:t>60</a:t>
                      </a:r>
                      <a:endParaRPr lang="en-GB" sz="2000" dirty="0"/>
                    </a:p>
                  </a:txBody>
                  <a:tcPr/>
                </a:tc>
              </a:tr>
              <a:tr h="370840">
                <a:tc>
                  <a:txBody>
                    <a:bodyPr/>
                    <a:lstStyle/>
                    <a:p>
                      <a:pPr algn="ctr"/>
                      <a:r>
                        <a:rPr lang="en-GB" sz="2000" dirty="0" smtClean="0"/>
                        <a:t>6</a:t>
                      </a:r>
                      <a:endParaRPr lang="en-GB" sz="2000" dirty="0"/>
                    </a:p>
                  </a:txBody>
                  <a:tcPr/>
                </a:tc>
                <a:tc>
                  <a:txBody>
                    <a:bodyPr/>
                    <a:lstStyle/>
                    <a:p>
                      <a:pPr algn="ctr"/>
                      <a:r>
                        <a:rPr lang="en-GB" sz="2000" dirty="0" smtClean="0"/>
                        <a:t>15</a:t>
                      </a:r>
                      <a:endParaRPr lang="en-GB" sz="2000" dirty="0"/>
                    </a:p>
                  </a:txBody>
                  <a:tcPr/>
                </a:tc>
                <a:tc>
                  <a:txBody>
                    <a:bodyPr/>
                    <a:lstStyle/>
                    <a:p>
                      <a:pPr algn="ctr"/>
                      <a:r>
                        <a:rPr lang="en-GB" sz="2000" dirty="0" smtClean="0"/>
                        <a:t>36</a:t>
                      </a:r>
                      <a:endParaRPr lang="en-GB" sz="2000" dirty="0"/>
                    </a:p>
                  </a:txBody>
                  <a:tcPr/>
                </a:tc>
                <a:tc>
                  <a:txBody>
                    <a:bodyPr/>
                    <a:lstStyle/>
                    <a:p>
                      <a:pPr algn="ctr"/>
                      <a:r>
                        <a:rPr lang="en-GB" sz="2000" dirty="0" smtClean="0"/>
                        <a:t>90</a:t>
                      </a:r>
                      <a:endParaRPr lang="en-GB" sz="2000" dirty="0"/>
                    </a:p>
                  </a:txBody>
                  <a:tcPr/>
                </a:tc>
              </a:tr>
              <a:tr h="370840">
                <a:tc>
                  <a:txBody>
                    <a:bodyPr/>
                    <a:lstStyle/>
                    <a:p>
                      <a:pPr algn="ctr"/>
                      <a:r>
                        <a:rPr lang="en-GB" sz="2000" dirty="0" smtClean="0"/>
                        <a:t>7</a:t>
                      </a:r>
                      <a:endParaRPr lang="en-GB" sz="2000" dirty="0"/>
                    </a:p>
                  </a:txBody>
                  <a:tcPr/>
                </a:tc>
                <a:tc>
                  <a:txBody>
                    <a:bodyPr/>
                    <a:lstStyle/>
                    <a:p>
                      <a:pPr algn="ctr"/>
                      <a:r>
                        <a:rPr lang="en-GB" sz="2000" dirty="0" smtClean="0"/>
                        <a:t>17</a:t>
                      </a:r>
                      <a:endParaRPr lang="en-GB" sz="2000" dirty="0"/>
                    </a:p>
                  </a:txBody>
                  <a:tcPr/>
                </a:tc>
                <a:tc>
                  <a:txBody>
                    <a:bodyPr/>
                    <a:lstStyle/>
                    <a:p>
                      <a:pPr algn="ctr"/>
                      <a:r>
                        <a:rPr lang="en-GB" sz="2000" dirty="0" smtClean="0"/>
                        <a:t>49</a:t>
                      </a:r>
                      <a:endParaRPr lang="en-GB" sz="2000" dirty="0"/>
                    </a:p>
                  </a:txBody>
                  <a:tcPr/>
                </a:tc>
                <a:tc>
                  <a:txBody>
                    <a:bodyPr/>
                    <a:lstStyle/>
                    <a:p>
                      <a:pPr algn="ctr"/>
                      <a:r>
                        <a:rPr lang="en-GB" sz="2000" dirty="0" smtClean="0"/>
                        <a:t>119</a:t>
                      </a:r>
                      <a:endParaRPr lang="en-GB" sz="2000" dirty="0"/>
                    </a:p>
                  </a:txBody>
                  <a:tcPr/>
                </a:tc>
              </a:tr>
              <a:tr h="370840">
                <a:tc>
                  <a:txBody>
                    <a:bodyPr/>
                    <a:lstStyle/>
                    <a:p>
                      <a:pPr algn="ctr"/>
                      <a:r>
                        <a:rPr lang="el-GR" sz="2000" dirty="0" smtClean="0"/>
                        <a:t>Σ</a:t>
                      </a:r>
                      <a:r>
                        <a:rPr lang="en-GB" sz="2000" dirty="0" smtClean="0"/>
                        <a:t>x = 28</a:t>
                      </a:r>
                      <a:endParaRPr lang="en-GB" sz="2000" dirty="0"/>
                    </a:p>
                  </a:txBody>
                  <a:tcPr/>
                </a:tc>
                <a:tc>
                  <a:txBody>
                    <a:bodyPr/>
                    <a:lstStyle/>
                    <a:p>
                      <a:pPr algn="ctr"/>
                      <a:r>
                        <a:rPr lang="el-GR" sz="2000" dirty="0" smtClean="0"/>
                        <a:t>Σ</a:t>
                      </a:r>
                      <a:r>
                        <a:rPr lang="en-GB" sz="2000" dirty="0" smtClean="0"/>
                        <a:t>y</a:t>
                      </a:r>
                      <a:r>
                        <a:rPr lang="en-GB" sz="2000" baseline="0" dirty="0" smtClean="0"/>
                        <a:t> = 70</a:t>
                      </a:r>
                      <a:endParaRPr lang="en-GB" sz="2000" dirty="0"/>
                    </a:p>
                  </a:txBody>
                  <a:tcPr/>
                </a:tc>
                <a:tc>
                  <a:txBody>
                    <a:bodyPr/>
                    <a:lstStyle/>
                    <a:p>
                      <a:pPr algn="ctr"/>
                      <a:r>
                        <a:rPr lang="el-GR" sz="2000" dirty="0" smtClean="0"/>
                        <a:t>Σ</a:t>
                      </a:r>
                      <a:r>
                        <a:rPr lang="en-GB" sz="2000" dirty="0" smtClean="0"/>
                        <a:t>x</a:t>
                      </a:r>
                      <a:r>
                        <a:rPr lang="en-GB" sz="2000" baseline="30000" dirty="0" smtClean="0"/>
                        <a:t>2</a:t>
                      </a:r>
                      <a:r>
                        <a:rPr lang="en-GB" sz="2000" baseline="0" dirty="0" smtClean="0"/>
                        <a:t> = 140</a:t>
                      </a:r>
                      <a:endParaRPr lang="en-GB" sz="2000" baseline="30000" dirty="0"/>
                    </a:p>
                  </a:txBody>
                  <a:tcPr/>
                </a:tc>
                <a:tc>
                  <a:txBody>
                    <a:bodyPr/>
                    <a:lstStyle/>
                    <a:p>
                      <a:pPr algn="ctr"/>
                      <a:r>
                        <a:rPr lang="el-GR" sz="2000" dirty="0" smtClean="0"/>
                        <a:t>Σ</a:t>
                      </a:r>
                      <a:r>
                        <a:rPr lang="en-GB" sz="2000" dirty="0" smtClean="0"/>
                        <a:t>xy</a:t>
                      </a:r>
                      <a:r>
                        <a:rPr lang="en-GB" sz="2000" baseline="0" dirty="0" smtClean="0"/>
                        <a:t> = 344</a:t>
                      </a:r>
                      <a:endParaRPr lang="en-GB" sz="2000"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a:bodyPr>
          <a:lstStyle/>
          <a:p>
            <a:r>
              <a:rPr lang="en-GB" b="1" dirty="0" smtClean="0"/>
              <a:t>Forecasting</a:t>
            </a:r>
            <a:endParaRPr lang="en-GB" b="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8" name="Picture 4" descr="Dilbert Forecasti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6551" y="2204864"/>
            <a:ext cx="9097449" cy="379309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a:bodyPr>
          <a:lstStyle/>
          <a:p>
            <a:r>
              <a:rPr lang="en-GB" b="1" dirty="0" smtClean="0"/>
              <a:t>Check the answer (Cont...)</a:t>
            </a:r>
            <a:endParaRPr lang="en-GB" b="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Text Box 10"/>
          <p:cNvSpPr txBox="1">
            <a:spLocks noChangeArrowheads="1"/>
          </p:cNvSpPr>
          <p:nvPr/>
        </p:nvSpPr>
        <p:spPr bwMode="auto">
          <a:xfrm>
            <a:off x="323528" y="1628800"/>
            <a:ext cx="8496944" cy="3323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just"/>
            <a:r>
              <a:rPr lang="en-US" altLang="x-none" sz="3500" dirty="0" smtClean="0">
                <a:latin typeface="Times New Roman" charset="0"/>
                <a:ea typeface="Times New Roman" charset="0"/>
                <a:cs typeface="Times New Roman" charset="0"/>
              </a:rPr>
              <a:t>Now input values into formula to find slope </a:t>
            </a:r>
            <a:r>
              <a:rPr lang="en-US" altLang="x-none" sz="3500" b="1" dirty="0" smtClean="0">
                <a:latin typeface="Times New Roman" charset="0"/>
                <a:ea typeface="Times New Roman" charset="0"/>
                <a:cs typeface="Times New Roman" charset="0"/>
              </a:rPr>
              <a:t>m</a:t>
            </a:r>
          </a:p>
          <a:p>
            <a:pPr algn="just"/>
            <a:endParaRPr lang="en-US" altLang="x-none" sz="3500" dirty="0" smtClean="0">
              <a:latin typeface="Times New Roman" charset="0"/>
              <a:ea typeface="Times New Roman" charset="0"/>
              <a:cs typeface="Times New Roman" charset="0"/>
            </a:endParaRPr>
          </a:p>
          <a:p>
            <a:pPr algn="just"/>
            <a:endParaRPr lang="en-US" altLang="x-none" sz="3500" dirty="0" smtClean="0">
              <a:latin typeface="Times New Roman" charset="0"/>
              <a:ea typeface="Times New Roman" charset="0"/>
              <a:cs typeface="Times New Roman" charset="0"/>
            </a:endParaRPr>
          </a:p>
          <a:p>
            <a:pPr algn="just"/>
            <a:r>
              <a:rPr lang="en-US" altLang="x-none" sz="3500" dirty="0" smtClean="0">
                <a:latin typeface="Times New Roman" charset="0"/>
                <a:ea typeface="Times New Roman" charset="0"/>
                <a:cs typeface="Times New Roman" charset="0"/>
              </a:rPr>
              <a:t> 						   				</a:t>
            </a:r>
          </a:p>
          <a:p>
            <a:pPr algn="just"/>
            <a:endParaRPr lang="en-US" altLang="x-none" sz="3500" dirty="0" smtClean="0">
              <a:latin typeface="Times New Roman" charset="0"/>
              <a:ea typeface="Times New Roman" charset="0"/>
              <a:cs typeface="Times New Roman" charset="0"/>
            </a:endParaRPr>
          </a:p>
        </p:txBody>
      </p:sp>
      <p:graphicFrame>
        <p:nvGraphicFramePr>
          <p:cNvPr id="3074" name="Object 5"/>
          <p:cNvGraphicFramePr>
            <a:graphicFrameLocks noChangeAspect="1"/>
          </p:cNvGraphicFramePr>
          <p:nvPr/>
        </p:nvGraphicFramePr>
        <p:xfrm>
          <a:off x="467544" y="2276872"/>
          <a:ext cx="3648075" cy="1268413"/>
        </p:xfrm>
        <a:graphic>
          <a:graphicData uri="http://schemas.openxmlformats.org/presentationml/2006/ole">
            <p:oleObj spid="_x0000_s5122" name="Equation" r:id="rId3" imgW="1460160" imgH="507960" progId="Equation.3">
              <p:embed/>
            </p:oleObj>
          </a:graphicData>
        </a:graphic>
      </p:graphicFrame>
      <p:graphicFrame>
        <p:nvGraphicFramePr>
          <p:cNvPr id="3075" name="Object 5"/>
          <p:cNvGraphicFramePr>
            <a:graphicFrameLocks noChangeAspect="1"/>
          </p:cNvGraphicFramePr>
          <p:nvPr/>
        </p:nvGraphicFramePr>
        <p:xfrm>
          <a:off x="5229225" y="2420938"/>
          <a:ext cx="3268663" cy="982662"/>
        </p:xfrm>
        <a:graphic>
          <a:graphicData uri="http://schemas.openxmlformats.org/presentationml/2006/ole">
            <p:oleObj spid="_x0000_s5123" name="Equation" r:id="rId4" imgW="1307880" imgH="393480" progId="Equation.3">
              <p:embed/>
            </p:oleObj>
          </a:graphicData>
        </a:graphic>
      </p:graphicFrame>
      <p:graphicFrame>
        <p:nvGraphicFramePr>
          <p:cNvPr id="3076" name="Object 5"/>
          <p:cNvGraphicFramePr>
            <a:graphicFrameLocks noChangeAspect="1"/>
          </p:cNvGraphicFramePr>
          <p:nvPr/>
        </p:nvGraphicFramePr>
        <p:xfrm>
          <a:off x="5981700" y="4508500"/>
          <a:ext cx="2665413" cy="982663"/>
        </p:xfrm>
        <a:graphic>
          <a:graphicData uri="http://schemas.openxmlformats.org/presentationml/2006/ole">
            <p:oleObj spid="_x0000_s5124" name="Equation" r:id="rId5" imgW="1066680" imgH="393480" progId="Equation.3">
              <p:embed/>
            </p:oleObj>
          </a:graphicData>
        </a:graphic>
      </p:graphicFrame>
      <p:graphicFrame>
        <p:nvGraphicFramePr>
          <p:cNvPr id="3077" name="Object 5"/>
          <p:cNvGraphicFramePr>
            <a:graphicFrameLocks noChangeAspect="1"/>
          </p:cNvGraphicFramePr>
          <p:nvPr/>
        </p:nvGraphicFramePr>
        <p:xfrm>
          <a:off x="3548063" y="4508500"/>
          <a:ext cx="1397000" cy="982663"/>
        </p:xfrm>
        <a:graphic>
          <a:graphicData uri="http://schemas.openxmlformats.org/presentationml/2006/ole">
            <p:oleObj spid="_x0000_s5125" name="Equation" r:id="rId6" imgW="558720" imgH="393480" progId="Equation.3">
              <p:embed/>
            </p:oleObj>
          </a:graphicData>
        </a:graphic>
      </p:graphicFrame>
      <p:graphicFrame>
        <p:nvGraphicFramePr>
          <p:cNvPr id="3078" name="Object 5"/>
          <p:cNvGraphicFramePr>
            <a:graphicFrameLocks noChangeAspect="1"/>
          </p:cNvGraphicFramePr>
          <p:nvPr/>
        </p:nvGraphicFramePr>
        <p:xfrm>
          <a:off x="683568" y="4941168"/>
          <a:ext cx="1651000" cy="442912"/>
        </p:xfrm>
        <a:graphic>
          <a:graphicData uri="http://schemas.openxmlformats.org/presentationml/2006/ole">
            <p:oleObj spid="_x0000_s5126" name="Equation" r:id="rId7" imgW="660240" imgH="177480" progId="Equation.3">
              <p:embed/>
            </p:oleObj>
          </a:graphicData>
        </a:graphic>
      </p:graphicFrame>
      <p:sp>
        <p:nvSpPr>
          <p:cNvPr id="12" name="Right Arrow 11"/>
          <p:cNvSpPr/>
          <p:nvPr/>
        </p:nvSpPr>
        <p:spPr>
          <a:xfrm>
            <a:off x="4211960" y="2708920"/>
            <a:ext cx="864096" cy="576064"/>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C00000"/>
              </a:solidFill>
            </a:endParaRPr>
          </a:p>
        </p:txBody>
      </p:sp>
      <p:sp>
        <p:nvSpPr>
          <p:cNvPr id="13" name="Down Arrow 12"/>
          <p:cNvSpPr/>
          <p:nvPr/>
        </p:nvSpPr>
        <p:spPr>
          <a:xfrm>
            <a:off x="6948264" y="3573016"/>
            <a:ext cx="648072" cy="864096"/>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Left Arrow 13"/>
          <p:cNvSpPr/>
          <p:nvPr/>
        </p:nvSpPr>
        <p:spPr>
          <a:xfrm>
            <a:off x="5004048" y="4869160"/>
            <a:ext cx="936104" cy="432048"/>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Left Arrow 14"/>
          <p:cNvSpPr/>
          <p:nvPr/>
        </p:nvSpPr>
        <p:spPr>
          <a:xfrm>
            <a:off x="2411760" y="4941168"/>
            <a:ext cx="936104" cy="432048"/>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a:bodyPr>
          <a:lstStyle/>
          <a:p>
            <a:r>
              <a:rPr lang="en-GB" b="1" dirty="0" smtClean="0"/>
              <a:t>Check the answer (Cont...)</a:t>
            </a:r>
            <a:endParaRPr lang="en-GB" b="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Text Box 10"/>
          <p:cNvSpPr txBox="1">
            <a:spLocks noChangeArrowheads="1"/>
          </p:cNvSpPr>
          <p:nvPr/>
        </p:nvSpPr>
        <p:spPr bwMode="auto">
          <a:xfrm>
            <a:off x="323528" y="1628800"/>
            <a:ext cx="8496944" cy="3323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just"/>
            <a:r>
              <a:rPr lang="en-US" altLang="x-none" sz="3500" dirty="0" smtClean="0">
                <a:latin typeface="Times New Roman" charset="0"/>
                <a:ea typeface="Times New Roman" charset="0"/>
                <a:cs typeface="Times New Roman" charset="0"/>
              </a:rPr>
              <a:t>Let’s find intercept ‘</a:t>
            </a:r>
            <a:r>
              <a:rPr lang="en-US" altLang="x-none" sz="3500" b="1" dirty="0" smtClean="0">
                <a:latin typeface="Times New Roman" charset="0"/>
                <a:ea typeface="Times New Roman" charset="0"/>
                <a:cs typeface="Times New Roman" charset="0"/>
              </a:rPr>
              <a:t>c</a:t>
            </a:r>
            <a:r>
              <a:rPr lang="en-US" altLang="x-none" sz="3500" dirty="0" smtClean="0">
                <a:latin typeface="Times New Roman" charset="0"/>
                <a:ea typeface="Times New Roman" charset="0"/>
                <a:cs typeface="Times New Roman" charset="0"/>
              </a:rPr>
              <a:t>’ now;</a:t>
            </a:r>
            <a:endParaRPr lang="en-US" altLang="x-none" sz="3500" b="1" dirty="0" smtClean="0">
              <a:latin typeface="Times New Roman" charset="0"/>
              <a:ea typeface="Times New Roman" charset="0"/>
              <a:cs typeface="Times New Roman" charset="0"/>
            </a:endParaRPr>
          </a:p>
          <a:p>
            <a:pPr algn="just"/>
            <a:endParaRPr lang="en-US" altLang="x-none" sz="3500" dirty="0" smtClean="0">
              <a:latin typeface="Times New Roman" charset="0"/>
              <a:ea typeface="Times New Roman" charset="0"/>
              <a:cs typeface="Times New Roman" charset="0"/>
            </a:endParaRPr>
          </a:p>
          <a:p>
            <a:pPr algn="just"/>
            <a:endParaRPr lang="en-US" altLang="x-none" sz="3500" dirty="0" smtClean="0">
              <a:latin typeface="Times New Roman" charset="0"/>
              <a:ea typeface="Times New Roman" charset="0"/>
              <a:cs typeface="Times New Roman" charset="0"/>
            </a:endParaRPr>
          </a:p>
          <a:p>
            <a:pPr algn="just"/>
            <a:r>
              <a:rPr lang="en-US" altLang="x-none" sz="3500" dirty="0" smtClean="0">
                <a:latin typeface="Times New Roman" charset="0"/>
                <a:ea typeface="Times New Roman" charset="0"/>
                <a:cs typeface="Times New Roman" charset="0"/>
              </a:rPr>
              <a:t> 						   				</a:t>
            </a:r>
          </a:p>
          <a:p>
            <a:pPr algn="just"/>
            <a:endParaRPr lang="en-US" altLang="x-none" sz="3500" dirty="0" smtClean="0">
              <a:latin typeface="Times New Roman" charset="0"/>
              <a:ea typeface="Times New Roman" charset="0"/>
              <a:cs typeface="Times New Roman" charset="0"/>
            </a:endParaRPr>
          </a:p>
        </p:txBody>
      </p:sp>
      <p:graphicFrame>
        <p:nvGraphicFramePr>
          <p:cNvPr id="3075" name="Object 5"/>
          <p:cNvGraphicFramePr>
            <a:graphicFrameLocks noChangeAspect="1"/>
          </p:cNvGraphicFramePr>
          <p:nvPr/>
        </p:nvGraphicFramePr>
        <p:xfrm>
          <a:off x="3131840" y="2276872"/>
          <a:ext cx="2706688" cy="982663"/>
        </p:xfrm>
        <a:graphic>
          <a:graphicData uri="http://schemas.openxmlformats.org/presentationml/2006/ole">
            <p:oleObj spid="_x0000_s6146" name="Equation" r:id="rId3" imgW="1193760" imgH="393480" progId="Equation.3">
              <p:embed/>
            </p:oleObj>
          </a:graphicData>
        </a:graphic>
      </p:graphicFrame>
      <p:graphicFrame>
        <p:nvGraphicFramePr>
          <p:cNvPr id="3077" name="Object 5"/>
          <p:cNvGraphicFramePr>
            <a:graphicFrameLocks noChangeAspect="1"/>
          </p:cNvGraphicFramePr>
          <p:nvPr/>
        </p:nvGraphicFramePr>
        <p:xfrm>
          <a:off x="6948264" y="4581128"/>
          <a:ext cx="1587500" cy="982663"/>
        </p:xfrm>
        <a:graphic>
          <a:graphicData uri="http://schemas.openxmlformats.org/presentationml/2006/ole">
            <p:oleObj spid="_x0000_s6147" name="Equation" r:id="rId4" imgW="634680" imgH="393480" progId="Equation.3">
              <p:embed/>
            </p:oleObj>
          </a:graphicData>
        </a:graphic>
      </p:graphicFrame>
      <p:graphicFrame>
        <p:nvGraphicFramePr>
          <p:cNvPr id="3078" name="Object 5"/>
          <p:cNvGraphicFramePr>
            <a:graphicFrameLocks noChangeAspect="1"/>
          </p:cNvGraphicFramePr>
          <p:nvPr/>
        </p:nvGraphicFramePr>
        <p:xfrm>
          <a:off x="3923928" y="4941168"/>
          <a:ext cx="1524000" cy="442913"/>
        </p:xfrm>
        <a:graphic>
          <a:graphicData uri="http://schemas.openxmlformats.org/presentationml/2006/ole">
            <p:oleObj spid="_x0000_s6148" name="Equation" r:id="rId5" imgW="609480" imgH="177480" progId="Equation.3">
              <p:embed/>
            </p:oleObj>
          </a:graphicData>
        </a:graphic>
      </p:graphicFrame>
      <p:sp>
        <p:nvSpPr>
          <p:cNvPr id="12" name="Right Arrow 11"/>
          <p:cNvSpPr/>
          <p:nvPr/>
        </p:nvSpPr>
        <p:spPr>
          <a:xfrm>
            <a:off x="2627784" y="2564904"/>
            <a:ext cx="432048" cy="576064"/>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C00000"/>
              </a:solidFill>
            </a:endParaRPr>
          </a:p>
        </p:txBody>
      </p:sp>
      <p:sp>
        <p:nvSpPr>
          <p:cNvPr id="13" name="Down Arrow 12"/>
          <p:cNvSpPr/>
          <p:nvPr/>
        </p:nvSpPr>
        <p:spPr>
          <a:xfrm>
            <a:off x="7524328" y="3573016"/>
            <a:ext cx="576064" cy="864096"/>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Left Arrow 13"/>
          <p:cNvSpPr/>
          <p:nvPr/>
        </p:nvSpPr>
        <p:spPr>
          <a:xfrm>
            <a:off x="5652120" y="4941168"/>
            <a:ext cx="936104" cy="432048"/>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4103" name="Object 4"/>
          <p:cNvGraphicFramePr>
            <a:graphicFrameLocks noChangeAspect="1"/>
          </p:cNvGraphicFramePr>
          <p:nvPr/>
        </p:nvGraphicFramePr>
        <p:xfrm>
          <a:off x="179512" y="2420888"/>
          <a:ext cx="2376264" cy="936104"/>
        </p:xfrm>
        <a:graphic>
          <a:graphicData uri="http://schemas.openxmlformats.org/presentationml/2006/ole">
            <p:oleObj spid="_x0000_s6149" name="Equation" r:id="rId6" imgW="1066680" imgH="431640" progId="Equation.3">
              <p:embed/>
            </p:oleObj>
          </a:graphicData>
        </a:graphic>
      </p:graphicFrame>
      <p:graphicFrame>
        <p:nvGraphicFramePr>
          <p:cNvPr id="4104" name="Object 5"/>
          <p:cNvGraphicFramePr>
            <a:graphicFrameLocks noChangeAspect="1"/>
          </p:cNvGraphicFramePr>
          <p:nvPr/>
        </p:nvGraphicFramePr>
        <p:xfrm>
          <a:off x="6444208" y="2348880"/>
          <a:ext cx="2483768" cy="982663"/>
        </p:xfrm>
        <a:graphic>
          <a:graphicData uri="http://schemas.openxmlformats.org/presentationml/2006/ole">
            <p:oleObj spid="_x0000_s6150" name="Equation" r:id="rId7" imgW="990360" imgH="393480" progId="Equation.3">
              <p:embed/>
            </p:oleObj>
          </a:graphicData>
        </a:graphic>
      </p:graphicFrame>
      <p:sp>
        <p:nvSpPr>
          <p:cNvPr id="17" name="Right Arrow 16"/>
          <p:cNvSpPr/>
          <p:nvPr/>
        </p:nvSpPr>
        <p:spPr>
          <a:xfrm>
            <a:off x="5940152" y="2564904"/>
            <a:ext cx="432048" cy="576064"/>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a:bodyPr>
          <a:lstStyle/>
          <a:p>
            <a:r>
              <a:rPr lang="en-GB" b="1" dirty="0" smtClean="0"/>
              <a:t>Check the answer (Cont...)</a:t>
            </a:r>
            <a:endParaRPr lang="en-GB" b="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TextBox 8"/>
          <p:cNvSpPr txBox="1"/>
          <p:nvPr/>
        </p:nvSpPr>
        <p:spPr>
          <a:xfrm>
            <a:off x="1979712" y="1700808"/>
            <a:ext cx="5616624" cy="553998"/>
          </a:xfrm>
          <a:prstGeom prst="rect">
            <a:avLst/>
          </a:prstGeom>
          <a:noFill/>
        </p:spPr>
        <p:txBody>
          <a:bodyPr wrap="square" rtlCol="0">
            <a:spAutoFit/>
          </a:bodyPr>
          <a:lstStyle/>
          <a:p>
            <a:r>
              <a:rPr lang="en-GB" sz="3000" dirty="0" smtClean="0"/>
              <a:t>Equation line is </a:t>
            </a:r>
            <a:r>
              <a:rPr lang="en-GB" sz="3000" b="1" dirty="0" smtClean="0"/>
              <a:t>y = 2.286x + 0.856</a:t>
            </a:r>
            <a:endParaRPr lang="en-GB" sz="3000" b="1" dirty="0"/>
          </a:p>
        </p:txBody>
      </p:sp>
      <p:sp>
        <p:nvSpPr>
          <p:cNvPr id="10" name="TextBox 9"/>
          <p:cNvSpPr txBox="1"/>
          <p:nvPr/>
        </p:nvSpPr>
        <p:spPr>
          <a:xfrm>
            <a:off x="539552" y="2564904"/>
            <a:ext cx="8136904" cy="4247317"/>
          </a:xfrm>
          <a:prstGeom prst="rect">
            <a:avLst/>
          </a:prstGeom>
          <a:noFill/>
        </p:spPr>
        <p:txBody>
          <a:bodyPr wrap="square" rtlCol="0">
            <a:spAutoFit/>
          </a:bodyPr>
          <a:lstStyle/>
          <a:p>
            <a:r>
              <a:rPr lang="en-GB" sz="3000" dirty="0" smtClean="0"/>
              <a:t>When </a:t>
            </a:r>
            <a:r>
              <a:rPr lang="en-GB" sz="3000" b="1" dirty="0" smtClean="0">
                <a:solidFill>
                  <a:srgbClr val="C00000"/>
                </a:solidFill>
              </a:rPr>
              <a:t>10 hours of rainfalls</a:t>
            </a:r>
            <a:r>
              <a:rPr lang="en-GB" sz="3000" dirty="0" smtClean="0"/>
              <a:t>, what is the umbrella sale?</a:t>
            </a:r>
          </a:p>
          <a:p>
            <a:endParaRPr lang="en-GB" sz="3000" b="1" dirty="0" smtClean="0"/>
          </a:p>
          <a:p>
            <a:r>
              <a:rPr lang="en-GB" sz="3000" b="1" dirty="0" smtClean="0"/>
              <a:t>Number of Umbrella	y = 2.286 × </a:t>
            </a:r>
            <a:r>
              <a:rPr lang="en-GB" sz="3000" b="1" dirty="0" smtClean="0">
                <a:solidFill>
                  <a:srgbClr val="C00000"/>
                </a:solidFill>
              </a:rPr>
              <a:t>10</a:t>
            </a:r>
            <a:r>
              <a:rPr lang="en-GB" sz="3000" b="1" dirty="0" smtClean="0"/>
              <a:t> + 0.856</a:t>
            </a:r>
          </a:p>
          <a:p>
            <a:r>
              <a:rPr lang="en-GB" sz="3000" b="1" dirty="0" smtClean="0"/>
              <a:t>				y = 22.86 + 0.856</a:t>
            </a:r>
          </a:p>
          <a:p>
            <a:r>
              <a:rPr lang="en-GB" sz="3000" b="1" dirty="0" smtClean="0"/>
              <a:t>				y = 23.716</a:t>
            </a:r>
          </a:p>
          <a:p>
            <a:endParaRPr lang="en-GB" sz="3000" b="1" dirty="0" smtClean="0"/>
          </a:p>
          <a:p>
            <a:r>
              <a:rPr lang="en-GB" sz="3000" b="1" dirty="0" smtClean="0">
                <a:solidFill>
                  <a:srgbClr val="C00000"/>
                </a:solidFill>
              </a:rPr>
              <a:t>Number of umbrellas when 10 hours of rainfalls are 24.</a:t>
            </a:r>
            <a:endParaRPr lang="en-GB" sz="3000" b="1" dirty="0">
              <a:solidFill>
                <a:srgbClr val="C0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11560" y="332656"/>
            <a:ext cx="8229600" cy="6192688"/>
          </a:xfrm>
        </p:spPr>
        <p:txBody>
          <a:bodyPr>
            <a:normAutofit fontScale="92500" lnSpcReduction="10000"/>
          </a:bodyPr>
          <a:lstStyle/>
          <a:p>
            <a:pPr algn="ctr">
              <a:buNone/>
            </a:pPr>
            <a:r>
              <a:rPr lang="en-GB" sz="5000" b="1" dirty="0" smtClean="0"/>
              <a:t>	</a:t>
            </a:r>
            <a:r>
              <a:rPr lang="en-GB" sz="5400" b="1" dirty="0" smtClean="0"/>
              <a:t>This is time for your questions...</a:t>
            </a:r>
          </a:p>
          <a:p>
            <a:pPr algn="ctr">
              <a:buNone/>
            </a:pPr>
            <a:endParaRPr lang="en-GB" sz="5000" b="1" dirty="0" smtClean="0"/>
          </a:p>
          <a:p>
            <a:pPr algn="ctr">
              <a:buNone/>
            </a:pPr>
            <a:endParaRPr lang="en-GB" sz="5000" b="1" dirty="0" smtClean="0"/>
          </a:p>
          <a:p>
            <a:pPr algn="ctr">
              <a:buNone/>
            </a:pPr>
            <a:endParaRPr lang="en-GB" sz="5000" b="1" dirty="0" smtClean="0"/>
          </a:p>
          <a:p>
            <a:pPr algn="ctr">
              <a:buNone/>
            </a:pPr>
            <a:endParaRPr lang="en-GB" sz="5000" b="1" dirty="0"/>
          </a:p>
          <a:p>
            <a:pPr algn="ctr">
              <a:buNone/>
            </a:pPr>
            <a:endParaRPr lang="en-GB" sz="5000" b="1" dirty="0"/>
          </a:p>
          <a:p>
            <a:pPr algn="ctr">
              <a:buNone/>
            </a:pPr>
            <a:r>
              <a:rPr lang="en-GB" sz="5000" b="1" dirty="0" smtClean="0"/>
              <a:t>-THANK YOU-</a:t>
            </a:r>
            <a:endParaRPr lang="en-GB" sz="5000" b="1" dirty="0"/>
          </a:p>
        </p:txBody>
      </p:sp>
      <p:pic>
        <p:nvPicPr>
          <p:cNvPr id="1026" name="Picture 2" descr="C:\Users\Indunil\AppData\Local\Microsoft\Windows\INetCache\IE\E56IXO2U\thinking[1].JPG"/>
          <p:cNvPicPr>
            <a:picLocks noChangeAspect="1" noChangeArrowheads="1"/>
          </p:cNvPicPr>
          <p:nvPr/>
        </p:nvPicPr>
        <p:blipFill>
          <a:blip r:embed="rId3" cstate="print"/>
          <a:srcRect/>
          <a:stretch>
            <a:fillRect/>
          </a:stretch>
        </p:blipFill>
        <p:spPr bwMode="auto">
          <a:xfrm>
            <a:off x="899592" y="2204864"/>
            <a:ext cx="3456384" cy="2736304"/>
          </a:xfrm>
          <a:prstGeom prst="rect">
            <a:avLst/>
          </a:prstGeom>
          <a:noFill/>
        </p:spPr>
      </p:pic>
      <p:pic>
        <p:nvPicPr>
          <p:cNvPr id="1027" name="Picture 3" descr="C:\Users\Indunil\AppData\Local\Microsoft\Windows\INetCache\IE\2AG8MEBR\thinkingman[1].png"/>
          <p:cNvPicPr>
            <a:picLocks noChangeAspect="1" noChangeArrowheads="1"/>
          </p:cNvPicPr>
          <p:nvPr/>
        </p:nvPicPr>
        <p:blipFill>
          <a:blip r:embed="rId4" cstate="print"/>
          <a:srcRect/>
          <a:stretch>
            <a:fillRect/>
          </a:stretch>
        </p:blipFill>
        <p:spPr bwMode="auto">
          <a:xfrm>
            <a:off x="5436096" y="2132856"/>
            <a:ext cx="3024336" cy="2736304"/>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a:bodyPr>
          <a:lstStyle/>
          <a:p>
            <a:r>
              <a:rPr lang="en-GB" b="1" dirty="0" smtClean="0"/>
              <a:t>What is Forecasting</a:t>
            </a:r>
            <a:endParaRPr lang="en-GB" b="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Text Box 3"/>
          <p:cNvSpPr txBox="1">
            <a:spLocks noChangeArrowheads="1"/>
          </p:cNvSpPr>
          <p:nvPr/>
        </p:nvSpPr>
        <p:spPr bwMode="auto">
          <a:xfrm>
            <a:off x="683568" y="2276872"/>
            <a:ext cx="7776864" cy="3170099"/>
          </a:xfrm>
          <a:prstGeom prst="rect">
            <a:avLst/>
          </a:prstGeom>
          <a:solidFill>
            <a:schemeClr val="tx2">
              <a:lumMod val="7500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ctr"/>
            <a:r>
              <a:rPr lang="en-US" altLang="x-none" sz="5000" i="1" dirty="0" smtClean="0">
                <a:solidFill>
                  <a:prstClr val="white"/>
                </a:solidFill>
              </a:rPr>
              <a:t>Forecasting is a tool used for predicting</a:t>
            </a:r>
          </a:p>
          <a:p>
            <a:pPr algn="ctr"/>
            <a:r>
              <a:rPr lang="en-US" altLang="x-none" sz="5000" i="1" dirty="0" smtClean="0">
                <a:solidFill>
                  <a:prstClr val="white"/>
                </a:solidFill>
              </a:rPr>
              <a:t> future demand based on</a:t>
            </a:r>
          </a:p>
          <a:p>
            <a:pPr algn="ctr"/>
            <a:r>
              <a:rPr lang="en-US" altLang="x-none" sz="5000" i="1" dirty="0" smtClean="0">
                <a:solidFill>
                  <a:prstClr val="white"/>
                </a:solidFill>
              </a:rPr>
              <a:t>past demand information.</a:t>
            </a:r>
            <a:endParaRPr lang="en-US" altLang="x-none" sz="5000" i="1" dirty="0">
              <a:solidFill>
                <a:prstClr val="white"/>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a:bodyPr>
          <a:lstStyle/>
          <a:p>
            <a:r>
              <a:rPr lang="en-GB" b="1" dirty="0" smtClean="0"/>
              <a:t>Why Forecasting is important?</a:t>
            </a:r>
            <a:endParaRPr lang="en-GB" b="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Text Box 10"/>
          <p:cNvSpPr txBox="1">
            <a:spLocks noChangeArrowheads="1"/>
          </p:cNvSpPr>
          <p:nvPr/>
        </p:nvSpPr>
        <p:spPr bwMode="auto">
          <a:xfrm>
            <a:off x="323528" y="1412776"/>
            <a:ext cx="8382000" cy="52629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just">
              <a:spcBef>
                <a:spcPct val="50000"/>
              </a:spcBef>
              <a:buFont typeface="Wingdings" charset="2"/>
              <a:buNone/>
            </a:pPr>
            <a:r>
              <a:rPr lang="en-US" altLang="x-none" sz="3200" b="1" i="1" u="sng" dirty="0"/>
              <a:t>Demand</a:t>
            </a:r>
            <a:r>
              <a:rPr lang="en-US" altLang="x-none" sz="3200" b="1" dirty="0"/>
              <a:t> for products and services is usually </a:t>
            </a:r>
            <a:r>
              <a:rPr lang="en-US" altLang="x-none" sz="3200" b="1" i="1" u="sng" dirty="0" smtClean="0"/>
              <a:t>uncertain</a:t>
            </a:r>
            <a:endParaRPr lang="en-US" altLang="x-none" sz="3200" b="1" dirty="0"/>
          </a:p>
          <a:p>
            <a:pPr algn="just">
              <a:spcBef>
                <a:spcPct val="50000"/>
              </a:spcBef>
              <a:buFont typeface="Wingdings" charset="2"/>
              <a:buNone/>
            </a:pPr>
            <a:r>
              <a:rPr lang="en-US" altLang="x-none" sz="3200" dirty="0"/>
              <a:t>Forecasting can be used for…</a:t>
            </a:r>
          </a:p>
          <a:p>
            <a:pPr algn="just">
              <a:spcBef>
                <a:spcPct val="50000"/>
              </a:spcBef>
              <a:buSzPct val="115000"/>
              <a:buFontTx/>
              <a:buChar char="•"/>
            </a:pPr>
            <a:r>
              <a:rPr lang="en-US" altLang="x-none" sz="3200" dirty="0"/>
              <a:t>   Strategic planning (long range planning)</a:t>
            </a:r>
          </a:p>
          <a:p>
            <a:pPr algn="just">
              <a:spcBef>
                <a:spcPct val="50000"/>
              </a:spcBef>
              <a:buSzPct val="115000"/>
              <a:buFontTx/>
              <a:buChar char="•"/>
            </a:pPr>
            <a:r>
              <a:rPr lang="en-US" altLang="x-none" sz="3200" dirty="0"/>
              <a:t>   Finance and accounting (budgets and </a:t>
            </a:r>
            <a:r>
              <a:rPr lang="en-US" altLang="x-none" sz="3200" dirty="0" smtClean="0"/>
              <a:t>cost </a:t>
            </a:r>
            <a:r>
              <a:rPr lang="en-US" altLang="x-none" sz="3200" dirty="0"/>
              <a:t>controls)</a:t>
            </a:r>
          </a:p>
          <a:p>
            <a:pPr algn="just">
              <a:spcBef>
                <a:spcPct val="50000"/>
              </a:spcBef>
              <a:buSzPct val="115000"/>
              <a:buFontTx/>
              <a:buChar char="•"/>
            </a:pPr>
            <a:r>
              <a:rPr lang="en-US" altLang="x-none" sz="3200" dirty="0"/>
              <a:t>   Marketing (future sales, new products)</a:t>
            </a:r>
          </a:p>
          <a:p>
            <a:pPr algn="just">
              <a:spcBef>
                <a:spcPct val="50000"/>
              </a:spcBef>
              <a:buSzPct val="115000"/>
              <a:buFontTx/>
              <a:buChar char="•"/>
            </a:pPr>
            <a:r>
              <a:rPr lang="en-US" altLang="x-none" sz="3200" dirty="0"/>
              <a:t>   Production and operations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a:grpSpLocks/>
          </p:cNvGrpSpPr>
          <p:nvPr/>
        </p:nvGrpSpPr>
        <p:grpSpPr bwMode="auto">
          <a:xfrm>
            <a:off x="2114550" y="3795713"/>
            <a:ext cx="1543050" cy="381000"/>
            <a:chOff x="720" y="2304"/>
            <a:chExt cx="1296" cy="240"/>
          </a:xfrm>
        </p:grpSpPr>
        <p:sp>
          <p:nvSpPr>
            <p:cNvPr id="60435" name="Oval 19"/>
            <p:cNvSpPr>
              <a:spLocks noChangeArrowheads="1"/>
            </p:cNvSpPr>
            <p:nvPr/>
          </p:nvSpPr>
          <p:spPr bwMode="auto">
            <a:xfrm>
              <a:off x="720" y="2400"/>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0436" name="Oval 20"/>
            <p:cNvSpPr>
              <a:spLocks noChangeArrowheads="1"/>
            </p:cNvSpPr>
            <p:nvPr/>
          </p:nvSpPr>
          <p:spPr bwMode="auto">
            <a:xfrm>
              <a:off x="960" y="2304"/>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0437" name="Oval 21"/>
            <p:cNvSpPr>
              <a:spLocks noChangeArrowheads="1"/>
            </p:cNvSpPr>
            <p:nvPr/>
          </p:nvSpPr>
          <p:spPr bwMode="auto">
            <a:xfrm>
              <a:off x="1200" y="244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0438" name="Oval 22"/>
            <p:cNvSpPr>
              <a:spLocks noChangeArrowheads="1"/>
            </p:cNvSpPr>
            <p:nvPr/>
          </p:nvSpPr>
          <p:spPr bwMode="auto">
            <a:xfrm>
              <a:off x="1440" y="2352"/>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0439" name="Oval 23"/>
            <p:cNvSpPr>
              <a:spLocks noChangeArrowheads="1"/>
            </p:cNvSpPr>
            <p:nvPr/>
          </p:nvSpPr>
          <p:spPr bwMode="auto">
            <a:xfrm>
              <a:off x="1680" y="2400"/>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0440" name="Oval 24"/>
            <p:cNvSpPr>
              <a:spLocks noChangeArrowheads="1"/>
            </p:cNvSpPr>
            <p:nvPr/>
          </p:nvSpPr>
          <p:spPr bwMode="auto">
            <a:xfrm>
              <a:off x="1920" y="244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3" name="Group 48"/>
          <p:cNvGrpSpPr>
            <a:grpSpLocks/>
          </p:cNvGrpSpPr>
          <p:nvPr/>
        </p:nvGrpSpPr>
        <p:grpSpPr bwMode="auto">
          <a:xfrm>
            <a:off x="1543050" y="1433513"/>
            <a:ext cx="3543300" cy="4167188"/>
            <a:chOff x="240" y="816"/>
            <a:chExt cx="2976" cy="2625"/>
          </a:xfrm>
        </p:grpSpPr>
        <p:sp>
          <p:nvSpPr>
            <p:cNvPr id="60422" name="Text Box 6"/>
            <p:cNvSpPr txBox="1">
              <a:spLocks noChangeArrowheads="1"/>
            </p:cNvSpPr>
            <p:nvPr/>
          </p:nvSpPr>
          <p:spPr bwMode="auto">
            <a:xfrm>
              <a:off x="240" y="816"/>
              <a:ext cx="2064"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x-none"/>
                <a:t>Demand for Mercedes E Class</a:t>
              </a:r>
            </a:p>
          </p:txBody>
        </p:sp>
        <p:grpSp>
          <p:nvGrpSpPr>
            <p:cNvPr id="4" name="Group 41"/>
            <p:cNvGrpSpPr>
              <a:grpSpLocks/>
            </p:cNvGrpSpPr>
            <p:nvPr/>
          </p:nvGrpSpPr>
          <p:grpSpPr bwMode="auto">
            <a:xfrm>
              <a:off x="528" y="1104"/>
              <a:ext cx="2688" cy="2337"/>
              <a:chOff x="528" y="1104"/>
              <a:chExt cx="2688" cy="2337"/>
            </a:xfrm>
          </p:grpSpPr>
          <p:sp>
            <p:nvSpPr>
              <p:cNvPr id="60419" name="Line 3"/>
              <p:cNvSpPr>
                <a:spLocks noChangeShapeType="1"/>
              </p:cNvSpPr>
              <p:nvPr/>
            </p:nvSpPr>
            <p:spPr bwMode="auto">
              <a:xfrm flipV="1">
                <a:off x="528" y="1104"/>
                <a:ext cx="0" cy="1824"/>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0420" name="Line 4"/>
              <p:cNvSpPr>
                <a:spLocks noChangeShapeType="1"/>
              </p:cNvSpPr>
              <p:nvPr/>
            </p:nvSpPr>
            <p:spPr bwMode="auto">
              <a:xfrm>
                <a:off x="528" y="2928"/>
                <a:ext cx="2208"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0421" name="Text Box 5"/>
              <p:cNvSpPr txBox="1">
                <a:spLocks noChangeArrowheads="1"/>
              </p:cNvSpPr>
              <p:nvPr/>
            </p:nvSpPr>
            <p:spPr bwMode="auto">
              <a:xfrm>
                <a:off x="2592" y="2841"/>
                <a:ext cx="62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x-none"/>
                  <a:t>Time</a:t>
                </a:r>
              </a:p>
            </p:txBody>
          </p:sp>
          <p:sp>
            <p:nvSpPr>
              <p:cNvPr id="60423" name="Line 7"/>
              <p:cNvSpPr>
                <a:spLocks noChangeShapeType="1"/>
              </p:cNvSpPr>
              <p:nvPr/>
            </p:nvSpPr>
            <p:spPr bwMode="auto">
              <a:xfrm>
                <a:off x="768" y="2880"/>
                <a:ext cx="0" cy="9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0424" name="Line 8"/>
              <p:cNvSpPr>
                <a:spLocks noChangeShapeType="1"/>
              </p:cNvSpPr>
              <p:nvPr/>
            </p:nvSpPr>
            <p:spPr bwMode="auto">
              <a:xfrm>
                <a:off x="1008" y="2880"/>
                <a:ext cx="0" cy="9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0425" name="Line 9"/>
              <p:cNvSpPr>
                <a:spLocks noChangeShapeType="1"/>
              </p:cNvSpPr>
              <p:nvPr/>
            </p:nvSpPr>
            <p:spPr bwMode="auto">
              <a:xfrm>
                <a:off x="1248" y="2880"/>
                <a:ext cx="0" cy="9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0426" name="Line 10"/>
              <p:cNvSpPr>
                <a:spLocks noChangeShapeType="1"/>
              </p:cNvSpPr>
              <p:nvPr/>
            </p:nvSpPr>
            <p:spPr bwMode="auto">
              <a:xfrm>
                <a:off x="1488" y="2880"/>
                <a:ext cx="0" cy="9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0427" name="Line 11"/>
              <p:cNvSpPr>
                <a:spLocks noChangeShapeType="1"/>
              </p:cNvSpPr>
              <p:nvPr/>
            </p:nvSpPr>
            <p:spPr bwMode="auto">
              <a:xfrm>
                <a:off x="1728" y="2880"/>
                <a:ext cx="0" cy="9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0428" name="Line 12"/>
              <p:cNvSpPr>
                <a:spLocks noChangeShapeType="1"/>
              </p:cNvSpPr>
              <p:nvPr/>
            </p:nvSpPr>
            <p:spPr bwMode="auto">
              <a:xfrm>
                <a:off x="1968" y="2880"/>
                <a:ext cx="0" cy="9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0429" name="Text Box 13"/>
              <p:cNvSpPr txBox="1">
                <a:spLocks noChangeArrowheads="1"/>
              </p:cNvSpPr>
              <p:nvPr/>
            </p:nvSpPr>
            <p:spPr bwMode="auto">
              <a:xfrm>
                <a:off x="624" y="2976"/>
                <a:ext cx="288"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x-none" sz="1400"/>
                  <a:t>Jan </a:t>
                </a:r>
              </a:p>
            </p:txBody>
          </p:sp>
          <p:sp>
            <p:nvSpPr>
              <p:cNvPr id="60430" name="Text Box 14"/>
              <p:cNvSpPr txBox="1">
                <a:spLocks noChangeArrowheads="1"/>
              </p:cNvSpPr>
              <p:nvPr/>
            </p:nvSpPr>
            <p:spPr bwMode="auto">
              <a:xfrm>
                <a:off x="864" y="2976"/>
                <a:ext cx="288" cy="4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x-none" sz="1400"/>
                  <a:t>Feb </a:t>
                </a:r>
              </a:p>
            </p:txBody>
          </p:sp>
          <p:sp>
            <p:nvSpPr>
              <p:cNvPr id="60431" name="Text Box 15"/>
              <p:cNvSpPr txBox="1">
                <a:spLocks noChangeArrowheads="1"/>
              </p:cNvSpPr>
              <p:nvPr/>
            </p:nvSpPr>
            <p:spPr bwMode="auto">
              <a:xfrm>
                <a:off x="1104" y="2976"/>
                <a:ext cx="336"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x-none" sz="1400"/>
                  <a:t>Mar</a:t>
                </a:r>
              </a:p>
            </p:txBody>
          </p:sp>
          <p:sp>
            <p:nvSpPr>
              <p:cNvPr id="60432" name="Text Box 16"/>
              <p:cNvSpPr txBox="1">
                <a:spLocks noChangeArrowheads="1"/>
              </p:cNvSpPr>
              <p:nvPr/>
            </p:nvSpPr>
            <p:spPr bwMode="auto">
              <a:xfrm>
                <a:off x="1344" y="2976"/>
                <a:ext cx="336"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x-none" sz="1400"/>
                  <a:t>Apr</a:t>
                </a:r>
              </a:p>
            </p:txBody>
          </p:sp>
          <p:sp>
            <p:nvSpPr>
              <p:cNvPr id="60433" name="Text Box 17"/>
              <p:cNvSpPr txBox="1">
                <a:spLocks noChangeArrowheads="1"/>
              </p:cNvSpPr>
              <p:nvPr/>
            </p:nvSpPr>
            <p:spPr bwMode="auto">
              <a:xfrm>
                <a:off x="1584" y="2976"/>
                <a:ext cx="336"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x-none" sz="1400"/>
                  <a:t>May</a:t>
                </a:r>
              </a:p>
            </p:txBody>
          </p:sp>
          <p:sp>
            <p:nvSpPr>
              <p:cNvPr id="60434" name="Text Box 18"/>
              <p:cNvSpPr txBox="1">
                <a:spLocks noChangeArrowheads="1"/>
              </p:cNvSpPr>
              <p:nvPr/>
            </p:nvSpPr>
            <p:spPr bwMode="auto">
              <a:xfrm>
                <a:off x="1824" y="2976"/>
                <a:ext cx="336"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x-none" sz="1400"/>
                  <a:t>Jun</a:t>
                </a:r>
              </a:p>
            </p:txBody>
          </p:sp>
          <p:sp>
            <p:nvSpPr>
              <p:cNvPr id="60441" name="Line 25"/>
              <p:cNvSpPr>
                <a:spLocks noChangeShapeType="1"/>
              </p:cNvSpPr>
              <p:nvPr/>
            </p:nvSpPr>
            <p:spPr bwMode="auto">
              <a:xfrm>
                <a:off x="2208" y="2880"/>
                <a:ext cx="0" cy="9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0442" name="Line 26"/>
              <p:cNvSpPr>
                <a:spLocks noChangeShapeType="1"/>
              </p:cNvSpPr>
              <p:nvPr/>
            </p:nvSpPr>
            <p:spPr bwMode="auto">
              <a:xfrm>
                <a:off x="2448" y="2880"/>
                <a:ext cx="0" cy="9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0443" name="Text Box 27"/>
              <p:cNvSpPr txBox="1">
                <a:spLocks noChangeArrowheads="1"/>
              </p:cNvSpPr>
              <p:nvPr/>
            </p:nvSpPr>
            <p:spPr bwMode="auto">
              <a:xfrm>
                <a:off x="2064" y="2976"/>
                <a:ext cx="33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x-none" sz="1400"/>
                  <a:t>Jul</a:t>
                </a:r>
              </a:p>
            </p:txBody>
          </p:sp>
          <p:sp>
            <p:nvSpPr>
              <p:cNvPr id="60444" name="Text Box 28"/>
              <p:cNvSpPr txBox="1">
                <a:spLocks noChangeArrowheads="1"/>
              </p:cNvSpPr>
              <p:nvPr/>
            </p:nvSpPr>
            <p:spPr bwMode="auto">
              <a:xfrm>
                <a:off x="2304" y="2976"/>
                <a:ext cx="336"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x-none" sz="1400"/>
                  <a:t>Aug</a:t>
                </a:r>
              </a:p>
            </p:txBody>
          </p:sp>
        </p:grpSp>
      </p:grpSp>
      <p:sp>
        <p:nvSpPr>
          <p:cNvPr id="60449" name="Oval 33"/>
          <p:cNvSpPr>
            <a:spLocks noChangeArrowheads="1"/>
          </p:cNvSpPr>
          <p:nvPr/>
        </p:nvSpPr>
        <p:spPr bwMode="auto">
          <a:xfrm>
            <a:off x="1885950" y="5548313"/>
            <a:ext cx="1143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0450" name="Oval 34"/>
          <p:cNvSpPr>
            <a:spLocks noChangeArrowheads="1"/>
          </p:cNvSpPr>
          <p:nvPr/>
        </p:nvSpPr>
        <p:spPr bwMode="auto">
          <a:xfrm>
            <a:off x="1885950" y="5853113"/>
            <a:ext cx="114300" cy="152400"/>
          </a:xfrm>
          <a:prstGeom prst="ellipse">
            <a:avLst/>
          </a:prstGeom>
          <a:solidFill>
            <a:srgbClr val="FF3300"/>
          </a:solidFill>
          <a:ln w="9525">
            <a:solidFill>
              <a:schemeClr val="tx1"/>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0452" name="Text Box 36"/>
          <p:cNvSpPr txBox="1">
            <a:spLocks noChangeArrowheads="1"/>
          </p:cNvSpPr>
          <p:nvPr/>
        </p:nvSpPr>
        <p:spPr bwMode="auto">
          <a:xfrm>
            <a:off x="2114550" y="5392738"/>
            <a:ext cx="3143250" cy="7032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x-none" sz="1600"/>
              <a:t>Actual demand (past sales)</a:t>
            </a:r>
          </a:p>
          <a:p>
            <a:pPr>
              <a:spcBef>
                <a:spcPct val="50000"/>
              </a:spcBef>
            </a:pPr>
            <a:r>
              <a:rPr lang="en-US" altLang="x-none" sz="1600"/>
              <a:t>Predicted demand</a:t>
            </a:r>
          </a:p>
        </p:txBody>
      </p:sp>
      <p:sp>
        <p:nvSpPr>
          <p:cNvPr id="60458" name="Text Box 42"/>
          <p:cNvSpPr txBox="1">
            <a:spLocks noChangeArrowheads="1"/>
          </p:cNvSpPr>
          <p:nvPr/>
        </p:nvSpPr>
        <p:spPr bwMode="auto">
          <a:xfrm>
            <a:off x="4914900" y="1357315"/>
            <a:ext cx="2400300" cy="1569660"/>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x-none" sz="2400">
                <a:solidFill>
                  <a:schemeClr val="bg1"/>
                </a:solidFill>
              </a:rPr>
              <a:t>We try to predict the future by looking back at the past</a:t>
            </a:r>
          </a:p>
        </p:txBody>
      </p:sp>
      <p:grpSp>
        <p:nvGrpSpPr>
          <p:cNvPr id="5" name="Group 54"/>
          <p:cNvGrpSpPr>
            <a:grpSpLocks/>
          </p:cNvGrpSpPr>
          <p:nvPr/>
        </p:nvGrpSpPr>
        <p:grpSpPr bwMode="auto">
          <a:xfrm>
            <a:off x="3848100" y="2743200"/>
            <a:ext cx="3695700" cy="3290888"/>
            <a:chOff x="2272" y="1728"/>
            <a:chExt cx="3104" cy="2073"/>
          </a:xfrm>
        </p:grpSpPr>
        <p:sp>
          <p:nvSpPr>
            <p:cNvPr id="60447" name="Oval 31"/>
            <p:cNvSpPr>
              <a:spLocks noChangeArrowheads="1"/>
            </p:cNvSpPr>
            <p:nvPr/>
          </p:nvSpPr>
          <p:spPr bwMode="auto">
            <a:xfrm>
              <a:off x="2272" y="2496"/>
              <a:ext cx="96" cy="96"/>
            </a:xfrm>
            <a:prstGeom prst="ellipse">
              <a:avLst/>
            </a:prstGeom>
            <a:solidFill>
              <a:srgbClr val="FF3300"/>
            </a:solidFill>
            <a:ln w="9525">
              <a:solidFill>
                <a:schemeClr val="tx1"/>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6" name="Group 50"/>
            <p:cNvGrpSpPr>
              <a:grpSpLocks/>
            </p:cNvGrpSpPr>
            <p:nvPr/>
          </p:nvGrpSpPr>
          <p:grpSpPr bwMode="auto">
            <a:xfrm>
              <a:off x="2352" y="1728"/>
              <a:ext cx="3024" cy="2073"/>
              <a:chOff x="2448" y="1728"/>
              <a:chExt cx="2928" cy="2073"/>
            </a:xfrm>
          </p:grpSpPr>
          <p:sp>
            <p:nvSpPr>
              <p:cNvPr id="60462" name="Freeform 46"/>
              <p:cNvSpPr>
                <a:spLocks/>
              </p:cNvSpPr>
              <p:nvPr/>
            </p:nvSpPr>
            <p:spPr bwMode="auto">
              <a:xfrm>
                <a:off x="2448" y="2103"/>
                <a:ext cx="1248" cy="304"/>
              </a:xfrm>
              <a:custGeom>
                <a:avLst/>
                <a:gdLst>
                  <a:gd name="T0" fmla="*/ 0 w 1248"/>
                  <a:gd name="T1" fmla="*/ 304 h 304"/>
                  <a:gd name="T2" fmla="*/ 240 w 1248"/>
                  <a:gd name="T3" fmla="*/ 16 h 304"/>
                  <a:gd name="T4" fmla="*/ 1248 w 1248"/>
                  <a:gd name="T5" fmla="*/ 208 h 304"/>
                </a:gdLst>
                <a:ahLst/>
                <a:cxnLst>
                  <a:cxn ang="0">
                    <a:pos x="T0" y="T1"/>
                  </a:cxn>
                  <a:cxn ang="0">
                    <a:pos x="T2" y="T3"/>
                  </a:cxn>
                  <a:cxn ang="0">
                    <a:pos x="T4" y="T5"/>
                  </a:cxn>
                </a:cxnLst>
                <a:rect l="0" t="0" r="r" b="b"/>
                <a:pathLst>
                  <a:path w="1248" h="304">
                    <a:moveTo>
                      <a:pt x="0" y="304"/>
                    </a:moveTo>
                    <a:cubicBezTo>
                      <a:pt x="16" y="168"/>
                      <a:pt x="32" y="32"/>
                      <a:pt x="240" y="16"/>
                    </a:cubicBezTo>
                    <a:cubicBezTo>
                      <a:pt x="448" y="0"/>
                      <a:pt x="848" y="104"/>
                      <a:pt x="1248" y="208"/>
                    </a:cubicBezTo>
                  </a:path>
                </a:pathLst>
              </a:custGeom>
              <a:noFill/>
              <a:ln w="28575" cap="flat">
                <a:solidFill>
                  <a:schemeClr val="tx1"/>
                </a:solidFill>
                <a:prstDash val="dash"/>
                <a:round/>
                <a:headEnd type="stealth" w="med" len="me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0463" name="AutoShape 47"/>
              <p:cNvSpPr>
                <a:spLocks noChangeArrowheads="1"/>
              </p:cNvSpPr>
              <p:nvPr/>
            </p:nvSpPr>
            <p:spPr bwMode="auto">
              <a:xfrm>
                <a:off x="3264" y="1728"/>
                <a:ext cx="2112" cy="2073"/>
              </a:xfrm>
              <a:prstGeom prst="irregularSeal2">
                <a:avLst/>
              </a:prstGeom>
              <a:solidFill>
                <a:srgbClr val="FF00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algn="ctr"/>
                <a:r>
                  <a:rPr lang="en-US" altLang="x-none" sz="2000" b="1">
                    <a:solidFill>
                      <a:schemeClr val="bg1"/>
                    </a:solidFill>
                  </a:rPr>
                  <a:t>Predicted demand looking back six months</a:t>
                </a:r>
              </a:p>
            </p:txBody>
          </p:sp>
        </p:grpSp>
      </p:grpSp>
      <p:sp>
        <p:nvSpPr>
          <p:cNvPr id="41" name="Title 1"/>
          <p:cNvSpPr txBox="1">
            <a:spLocks/>
          </p:cNvSpPr>
          <p:nvPr/>
        </p:nvSpPr>
        <p:spPr>
          <a:xfrm>
            <a:off x="457200" y="274638"/>
            <a:ext cx="8229600" cy="1143000"/>
          </a:xfrm>
          <a:prstGeom prst="rect">
            <a:avLst/>
          </a:prstGeom>
          <a:solidFill>
            <a:srgbClr val="9DBDEB"/>
          </a:solidFill>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1" i="0" u="none" strike="noStrike" kern="1200" cap="none" spc="0" normalizeH="0" baseline="0" noProof="0" dirty="0" smtClean="0">
                <a:ln>
                  <a:noFill/>
                </a:ln>
                <a:solidFill>
                  <a:schemeClr val="tx1"/>
                </a:solidFill>
                <a:effectLst/>
                <a:uLnTx/>
                <a:uFillTx/>
                <a:latin typeface="+mj-lt"/>
                <a:ea typeface="+mj-ea"/>
                <a:cs typeface="+mj-cs"/>
              </a:rPr>
              <a:t>What is Forecasting all</a:t>
            </a:r>
            <a:r>
              <a:rPr kumimoji="0" lang="en-GB" sz="4400" b="1" i="0" u="none" strike="noStrike" kern="1200" cap="none" spc="0" normalizeH="0" noProof="0" dirty="0" smtClean="0">
                <a:ln>
                  <a:noFill/>
                </a:ln>
                <a:solidFill>
                  <a:schemeClr val="tx1"/>
                </a:solidFill>
                <a:effectLst/>
                <a:uLnTx/>
                <a:uFillTx/>
                <a:latin typeface="+mj-lt"/>
                <a:ea typeface="+mj-ea"/>
                <a:cs typeface="+mj-cs"/>
              </a:rPr>
              <a:t> about</a:t>
            </a:r>
            <a:r>
              <a:rPr kumimoji="0" lang="en-GB" sz="4400" b="1" i="0" u="none" strike="noStrike" kern="1200" cap="none" spc="0" normalizeH="0" baseline="0" noProof="0" dirty="0" smtClean="0">
                <a:ln>
                  <a:noFill/>
                </a:ln>
                <a:solidFill>
                  <a:schemeClr val="tx1"/>
                </a:solidFill>
                <a:effectLst/>
                <a:uLnTx/>
                <a:uFillTx/>
                <a:latin typeface="+mj-lt"/>
                <a:ea typeface="+mj-ea"/>
                <a:cs typeface="+mj-cs"/>
              </a:rPr>
              <a:t>?</a:t>
            </a:r>
            <a:endParaRPr kumimoji="0" lang="en-GB" sz="4400" b="1"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xmlns="" val="12132518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fontScale="90000"/>
          </a:bodyPr>
          <a:lstStyle/>
          <a:p>
            <a:r>
              <a:rPr lang="en-GB" b="1" dirty="0" smtClean="0"/>
              <a:t>Some General Characteristics of Forecasts</a:t>
            </a:r>
            <a:endParaRPr lang="en-GB" b="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Text Box 10"/>
          <p:cNvSpPr txBox="1">
            <a:spLocks noChangeArrowheads="1"/>
          </p:cNvSpPr>
          <p:nvPr/>
        </p:nvSpPr>
        <p:spPr bwMode="auto">
          <a:xfrm>
            <a:off x="323528" y="1628800"/>
            <a:ext cx="8496944" cy="49398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just">
              <a:buFont typeface="Arial" pitchFamily="34" charset="0"/>
              <a:buChar char="•"/>
            </a:pPr>
            <a:r>
              <a:rPr lang="en-US" altLang="x-none" sz="3500" dirty="0" smtClean="0">
                <a:latin typeface="Times New Roman" charset="0"/>
                <a:ea typeface="Times New Roman" charset="0"/>
                <a:cs typeface="Times New Roman" charset="0"/>
              </a:rPr>
              <a:t> Forecasts are always wrong</a:t>
            </a:r>
          </a:p>
          <a:p>
            <a:pPr algn="just">
              <a:buFont typeface="Arial" pitchFamily="34" charset="0"/>
              <a:buChar char="•"/>
            </a:pPr>
            <a:r>
              <a:rPr lang="en-US" altLang="x-none" sz="3500" dirty="0" smtClean="0">
                <a:latin typeface="Times New Roman" charset="0"/>
                <a:ea typeface="Times New Roman" charset="0"/>
                <a:cs typeface="Times New Roman" charset="0"/>
              </a:rPr>
              <a:t> Forecasts are more accurate for groups or families of items</a:t>
            </a:r>
          </a:p>
          <a:p>
            <a:pPr algn="just">
              <a:buFont typeface="Arial" pitchFamily="34" charset="0"/>
              <a:buChar char="•"/>
            </a:pPr>
            <a:r>
              <a:rPr lang="en-US" altLang="x-none" sz="3500" dirty="0" smtClean="0">
                <a:latin typeface="Times New Roman" charset="0"/>
                <a:ea typeface="Times New Roman" charset="0"/>
                <a:cs typeface="Times New Roman" charset="0"/>
              </a:rPr>
              <a:t> Forecasts are more accurate for shorter time periods</a:t>
            </a:r>
          </a:p>
          <a:p>
            <a:pPr algn="just">
              <a:buFont typeface="Arial" pitchFamily="34" charset="0"/>
              <a:buChar char="•"/>
            </a:pPr>
            <a:r>
              <a:rPr lang="en-US" altLang="x-none" sz="3500" dirty="0" smtClean="0">
                <a:latin typeface="Times New Roman" charset="0"/>
                <a:ea typeface="Times New Roman" charset="0"/>
                <a:cs typeface="Times New Roman" charset="0"/>
              </a:rPr>
              <a:t> Every forecast should include an error estimate</a:t>
            </a:r>
          </a:p>
          <a:p>
            <a:pPr algn="just">
              <a:buFont typeface="Arial" pitchFamily="34" charset="0"/>
              <a:buChar char="•"/>
            </a:pPr>
            <a:r>
              <a:rPr lang="en-US" altLang="x-none" sz="3500" dirty="0" smtClean="0">
                <a:latin typeface="Times New Roman" charset="0"/>
                <a:ea typeface="Times New Roman" charset="0"/>
                <a:cs typeface="Times New Roman" charset="0"/>
              </a:rPr>
              <a:t> Forecasts are no substitute for calculated demand.</a:t>
            </a:r>
            <a:endParaRPr lang="en-US" altLang="x-none" sz="3500" dirty="0">
              <a:latin typeface="Times New Roman" charset="0"/>
              <a:ea typeface="Times New Roman" charset="0"/>
              <a:cs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a:bodyPr>
          <a:lstStyle/>
          <a:p>
            <a:r>
              <a:rPr lang="en-GB" b="1" dirty="0" smtClean="0"/>
              <a:t>Key Issues in Forecasting</a:t>
            </a:r>
            <a:endParaRPr lang="en-GB" b="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Text Box 10"/>
          <p:cNvSpPr txBox="1">
            <a:spLocks noChangeArrowheads="1"/>
          </p:cNvSpPr>
          <p:nvPr/>
        </p:nvSpPr>
        <p:spPr bwMode="auto">
          <a:xfrm>
            <a:off x="323528" y="1628800"/>
            <a:ext cx="8496944" cy="2169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just">
              <a:spcBef>
                <a:spcPct val="50000"/>
              </a:spcBef>
              <a:buFontTx/>
              <a:buAutoNum type="arabicPeriod"/>
            </a:pPr>
            <a:r>
              <a:rPr lang="en-US" altLang="x-none" sz="3000" dirty="0" smtClean="0">
                <a:latin typeface="Times New Roman" charset="0"/>
                <a:ea typeface="Times New Roman" charset="0"/>
                <a:cs typeface="Times New Roman" charset="0"/>
              </a:rPr>
              <a:t> </a:t>
            </a:r>
            <a:r>
              <a:rPr lang="en-US" altLang="x-none" sz="3000" dirty="0" smtClean="0"/>
              <a:t>A forecast is only as good as the information included in the forecast (past data) </a:t>
            </a:r>
          </a:p>
          <a:p>
            <a:pPr algn="just">
              <a:spcBef>
                <a:spcPct val="50000"/>
              </a:spcBef>
              <a:buFontTx/>
              <a:buAutoNum type="arabicPeriod"/>
            </a:pPr>
            <a:r>
              <a:rPr lang="en-US" altLang="x-none" sz="3000" dirty="0" smtClean="0"/>
              <a:t> History is not a perfect predictor of the future (i.e.: there is no such thing as a perfect forecast)</a:t>
            </a:r>
            <a:endParaRPr lang="en-US" altLang="x-none" sz="3000" dirty="0"/>
          </a:p>
        </p:txBody>
      </p:sp>
      <p:sp>
        <p:nvSpPr>
          <p:cNvPr id="6" name="Text Box 4"/>
          <p:cNvSpPr txBox="1">
            <a:spLocks noChangeArrowheads="1"/>
          </p:cNvSpPr>
          <p:nvPr/>
        </p:nvSpPr>
        <p:spPr bwMode="auto">
          <a:xfrm>
            <a:off x="1115616" y="4149080"/>
            <a:ext cx="7162800" cy="2246769"/>
          </a:xfrm>
          <a:prstGeom prst="rect">
            <a:avLst/>
          </a:prstGeom>
          <a:solidFill>
            <a:schemeClr val="tx2">
              <a:lumMod val="7500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x-none" sz="2800" dirty="0">
                <a:solidFill>
                  <a:schemeClr val="bg1"/>
                </a:solidFill>
              </a:rPr>
              <a:t>REMEMBER: Forecasting is based on the assumption that the past predicts the future!  When forecasting, think carefully whether or not the past is strongly related to what you expect to see in the future…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fontScale="90000"/>
          </a:bodyPr>
          <a:lstStyle/>
          <a:p>
            <a:r>
              <a:rPr lang="en-GB" b="1" dirty="0" smtClean="0"/>
              <a:t>What should we consider when looking at past demand data?</a:t>
            </a:r>
            <a:endParaRPr lang="en-GB" b="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Text Box 3"/>
          <p:cNvSpPr txBox="1">
            <a:spLocks noChangeArrowheads="1"/>
          </p:cNvSpPr>
          <p:nvPr/>
        </p:nvSpPr>
        <p:spPr bwMode="auto">
          <a:xfrm>
            <a:off x="467544" y="2132856"/>
            <a:ext cx="2971800" cy="3970318"/>
          </a:xfrm>
          <a:prstGeom prst="rect">
            <a:avLst/>
          </a:prstGeom>
          <a:solidFill>
            <a:schemeClr val="tx2">
              <a:lumMod val="75000"/>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288925" indent="-288925">
              <a:defRPr sz="2400">
                <a:solidFill>
                  <a:schemeClr val="tx1"/>
                </a:solidFill>
                <a:latin typeface="Times New Roman" charset="0"/>
              </a:defRPr>
            </a:lvl1pPr>
            <a:lvl2pPr>
              <a:defRPr sz="2400">
                <a:solidFill>
                  <a:schemeClr val="tx1"/>
                </a:solidFill>
                <a:latin typeface="Times New Roman" charset="0"/>
              </a:defRPr>
            </a:lvl2pPr>
            <a:lvl3pPr>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fontAlgn="base">
              <a:spcBef>
                <a:spcPct val="0"/>
              </a:spcBef>
              <a:spcAft>
                <a:spcPct val="0"/>
              </a:spcAft>
              <a:defRPr sz="2400">
                <a:solidFill>
                  <a:schemeClr val="tx1"/>
                </a:solidFill>
                <a:latin typeface="Times New Roman" charset="0"/>
              </a:defRPr>
            </a:lvl6pPr>
            <a:lvl7pPr fontAlgn="base">
              <a:spcBef>
                <a:spcPct val="0"/>
              </a:spcBef>
              <a:spcAft>
                <a:spcPct val="0"/>
              </a:spcAft>
              <a:defRPr sz="2400">
                <a:solidFill>
                  <a:schemeClr val="tx1"/>
                </a:solidFill>
                <a:latin typeface="Times New Roman" charset="0"/>
              </a:defRPr>
            </a:lvl7pPr>
            <a:lvl8pPr fontAlgn="base">
              <a:spcBef>
                <a:spcPct val="0"/>
              </a:spcBef>
              <a:spcAft>
                <a:spcPct val="0"/>
              </a:spcAft>
              <a:defRPr sz="2400">
                <a:solidFill>
                  <a:schemeClr val="tx1"/>
                </a:solidFill>
                <a:latin typeface="Times New Roman" charset="0"/>
              </a:defRPr>
            </a:lvl8pPr>
            <a:lvl9pPr fontAlgn="base">
              <a:spcBef>
                <a:spcPct val="0"/>
              </a:spcBef>
              <a:spcAft>
                <a:spcPct val="0"/>
              </a:spcAft>
              <a:defRPr sz="2400">
                <a:solidFill>
                  <a:schemeClr val="tx1"/>
                </a:solidFill>
                <a:latin typeface="Times New Roman" charset="0"/>
              </a:defRPr>
            </a:lvl9pPr>
          </a:lstStyle>
          <a:p>
            <a:pPr>
              <a:lnSpc>
                <a:spcPct val="170000"/>
              </a:lnSpc>
              <a:spcBef>
                <a:spcPct val="50000"/>
              </a:spcBef>
              <a:buFontTx/>
              <a:buChar char="•"/>
            </a:pPr>
            <a:r>
              <a:rPr lang="en-US" altLang="x-none" dirty="0">
                <a:solidFill>
                  <a:schemeClr val="bg1"/>
                </a:solidFill>
              </a:rPr>
              <a:t>Trends</a:t>
            </a:r>
          </a:p>
          <a:p>
            <a:pPr>
              <a:lnSpc>
                <a:spcPct val="170000"/>
              </a:lnSpc>
              <a:spcBef>
                <a:spcPct val="50000"/>
              </a:spcBef>
              <a:buFontTx/>
              <a:buChar char="•"/>
            </a:pPr>
            <a:r>
              <a:rPr lang="en-US" altLang="x-none" dirty="0">
                <a:solidFill>
                  <a:schemeClr val="bg1"/>
                </a:solidFill>
              </a:rPr>
              <a:t>Seasonality</a:t>
            </a:r>
          </a:p>
          <a:p>
            <a:pPr>
              <a:lnSpc>
                <a:spcPct val="170000"/>
              </a:lnSpc>
              <a:spcBef>
                <a:spcPct val="50000"/>
              </a:spcBef>
              <a:buFontTx/>
              <a:buChar char="•"/>
            </a:pPr>
            <a:r>
              <a:rPr lang="en-US" altLang="x-none" dirty="0">
                <a:solidFill>
                  <a:schemeClr val="bg1"/>
                </a:solidFill>
              </a:rPr>
              <a:t>Cyclical elements</a:t>
            </a:r>
          </a:p>
          <a:p>
            <a:pPr>
              <a:lnSpc>
                <a:spcPct val="170000"/>
              </a:lnSpc>
              <a:spcBef>
                <a:spcPct val="50000"/>
              </a:spcBef>
              <a:buFontTx/>
              <a:buChar char="•"/>
            </a:pPr>
            <a:r>
              <a:rPr lang="en-US" altLang="x-none" dirty="0" smtClean="0">
                <a:solidFill>
                  <a:schemeClr val="bg1"/>
                </a:solidFill>
              </a:rPr>
              <a:t>Auto-correlation</a:t>
            </a:r>
            <a:endParaRPr lang="en-US" altLang="x-none" dirty="0">
              <a:solidFill>
                <a:schemeClr val="bg1"/>
              </a:solidFill>
            </a:endParaRPr>
          </a:p>
          <a:p>
            <a:pPr>
              <a:lnSpc>
                <a:spcPct val="170000"/>
              </a:lnSpc>
              <a:spcBef>
                <a:spcPct val="50000"/>
              </a:spcBef>
              <a:buFontTx/>
              <a:buChar char="•"/>
            </a:pPr>
            <a:r>
              <a:rPr lang="en-US" altLang="x-none" dirty="0">
                <a:solidFill>
                  <a:schemeClr val="bg1"/>
                </a:solidFill>
              </a:rPr>
              <a:t>Random variation</a:t>
            </a:r>
          </a:p>
        </p:txBody>
      </p:sp>
      <p:grpSp>
        <p:nvGrpSpPr>
          <p:cNvPr id="9" name="Group 114"/>
          <p:cNvGrpSpPr>
            <a:grpSpLocks/>
          </p:cNvGrpSpPr>
          <p:nvPr/>
        </p:nvGrpSpPr>
        <p:grpSpPr bwMode="auto">
          <a:xfrm>
            <a:off x="3779912" y="1988840"/>
            <a:ext cx="1752600" cy="990600"/>
            <a:chOff x="2304" y="864"/>
            <a:chExt cx="1104" cy="624"/>
          </a:xfrm>
        </p:grpSpPr>
        <p:sp>
          <p:nvSpPr>
            <p:cNvPr id="10" name="Line 4"/>
            <p:cNvSpPr>
              <a:spLocks noChangeShapeType="1"/>
            </p:cNvSpPr>
            <p:nvPr/>
          </p:nvSpPr>
          <p:spPr bwMode="auto">
            <a:xfrm flipV="1">
              <a:off x="2304" y="864"/>
              <a:ext cx="0" cy="624"/>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 name="Line 5"/>
            <p:cNvSpPr>
              <a:spLocks noChangeShapeType="1"/>
            </p:cNvSpPr>
            <p:nvPr/>
          </p:nvSpPr>
          <p:spPr bwMode="auto">
            <a:xfrm>
              <a:off x="2304" y="1488"/>
              <a:ext cx="1104"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 name="Oval 6"/>
            <p:cNvSpPr>
              <a:spLocks noChangeArrowheads="1"/>
            </p:cNvSpPr>
            <p:nvPr/>
          </p:nvSpPr>
          <p:spPr bwMode="auto">
            <a:xfrm>
              <a:off x="2400" y="1248"/>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 name="Oval 7"/>
            <p:cNvSpPr>
              <a:spLocks noChangeArrowheads="1"/>
            </p:cNvSpPr>
            <p:nvPr/>
          </p:nvSpPr>
          <p:spPr bwMode="auto">
            <a:xfrm>
              <a:off x="2496" y="1248"/>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 name="Oval 8"/>
            <p:cNvSpPr>
              <a:spLocks noChangeArrowheads="1"/>
            </p:cNvSpPr>
            <p:nvPr/>
          </p:nvSpPr>
          <p:spPr bwMode="auto">
            <a:xfrm>
              <a:off x="2544" y="1152"/>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 name="Oval 9"/>
            <p:cNvSpPr>
              <a:spLocks noChangeArrowheads="1"/>
            </p:cNvSpPr>
            <p:nvPr/>
          </p:nvSpPr>
          <p:spPr bwMode="auto">
            <a:xfrm>
              <a:off x="2592" y="1200"/>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 name="Oval 10"/>
            <p:cNvSpPr>
              <a:spLocks noChangeArrowheads="1"/>
            </p:cNvSpPr>
            <p:nvPr/>
          </p:nvSpPr>
          <p:spPr bwMode="auto">
            <a:xfrm>
              <a:off x="2640" y="1056"/>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 name="Oval 11"/>
            <p:cNvSpPr>
              <a:spLocks noChangeArrowheads="1"/>
            </p:cNvSpPr>
            <p:nvPr/>
          </p:nvSpPr>
          <p:spPr bwMode="auto">
            <a:xfrm>
              <a:off x="2688" y="1152"/>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 name="Oval 12"/>
            <p:cNvSpPr>
              <a:spLocks noChangeArrowheads="1"/>
            </p:cNvSpPr>
            <p:nvPr/>
          </p:nvSpPr>
          <p:spPr bwMode="auto">
            <a:xfrm>
              <a:off x="2784" y="960"/>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 name="Oval 13"/>
            <p:cNvSpPr>
              <a:spLocks noChangeArrowheads="1"/>
            </p:cNvSpPr>
            <p:nvPr/>
          </p:nvSpPr>
          <p:spPr bwMode="auto">
            <a:xfrm>
              <a:off x="2736" y="1056"/>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 name="Oval 14"/>
            <p:cNvSpPr>
              <a:spLocks noChangeArrowheads="1"/>
            </p:cNvSpPr>
            <p:nvPr/>
          </p:nvSpPr>
          <p:spPr bwMode="auto">
            <a:xfrm>
              <a:off x="2832" y="1008"/>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 name="Line 15"/>
            <p:cNvSpPr>
              <a:spLocks noChangeShapeType="1"/>
            </p:cNvSpPr>
            <p:nvPr/>
          </p:nvSpPr>
          <p:spPr bwMode="auto">
            <a:xfrm flipV="1">
              <a:off x="2304" y="912"/>
              <a:ext cx="720" cy="480"/>
            </a:xfrm>
            <a:prstGeom prst="line">
              <a:avLst/>
            </a:prstGeom>
            <a:noFill/>
            <a:ln w="15875">
              <a:solidFill>
                <a:srgbClr val="FF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22" name="Group 120"/>
          <p:cNvGrpSpPr>
            <a:grpSpLocks/>
          </p:cNvGrpSpPr>
          <p:nvPr/>
        </p:nvGrpSpPr>
        <p:grpSpPr bwMode="auto">
          <a:xfrm>
            <a:off x="6588224" y="1988840"/>
            <a:ext cx="1752600" cy="990600"/>
            <a:chOff x="2544" y="2112"/>
            <a:chExt cx="1104" cy="624"/>
          </a:xfrm>
        </p:grpSpPr>
        <p:sp>
          <p:nvSpPr>
            <p:cNvPr id="23" name="Line 53"/>
            <p:cNvSpPr>
              <a:spLocks noChangeShapeType="1"/>
            </p:cNvSpPr>
            <p:nvPr/>
          </p:nvSpPr>
          <p:spPr bwMode="auto">
            <a:xfrm flipV="1">
              <a:off x="2544" y="2112"/>
              <a:ext cx="0" cy="624"/>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4" name="Line 54"/>
            <p:cNvSpPr>
              <a:spLocks noChangeShapeType="1"/>
            </p:cNvSpPr>
            <p:nvPr/>
          </p:nvSpPr>
          <p:spPr bwMode="auto">
            <a:xfrm>
              <a:off x="2544" y="2736"/>
              <a:ext cx="1104"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5" name="Oval 55"/>
            <p:cNvSpPr>
              <a:spLocks noChangeArrowheads="1"/>
            </p:cNvSpPr>
            <p:nvPr/>
          </p:nvSpPr>
          <p:spPr bwMode="auto">
            <a:xfrm>
              <a:off x="2640" y="2496"/>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 name="Oval 56"/>
            <p:cNvSpPr>
              <a:spLocks noChangeArrowheads="1"/>
            </p:cNvSpPr>
            <p:nvPr/>
          </p:nvSpPr>
          <p:spPr bwMode="auto">
            <a:xfrm>
              <a:off x="2688" y="2400"/>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 name="Oval 57"/>
            <p:cNvSpPr>
              <a:spLocks noChangeArrowheads="1"/>
            </p:cNvSpPr>
            <p:nvPr/>
          </p:nvSpPr>
          <p:spPr bwMode="auto">
            <a:xfrm>
              <a:off x="2736" y="2352"/>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 name="Oval 58"/>
            <p:cNvSpPr>
              <a:spLocks noChangeArrowheads="1"/>
            </p:cNvSpPr>
            <p:nvPr/>
          </p:nvSpPr>
          <p:spPr bwMode="auto">
            <a:xfrm>
              <a:off x="2784" y="2448"/>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 name="Oval 59"/>
            <p:cNvSpPr>
              <a:spLocks noChangeArrowheads="1"/>
            </p:cNvSpPr>
            <p:nvPr/>
          </p:nvSpPr>
          <p:spPr bwMode="auto">
            <a:xfrm>
              <a:off x="2880" y="2448"/>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 name="Oval 60"/>
            <p:cNvSpPr>
              <a:spLocks noChangeArrowheads="1"/>
            </p:cNvSpPr>
            <p:nvPr/>
          </p:nvSpPr>
          <p:spPr bwMode="auto">
            <a:xfrm>
              <a:off x="2832" y="2532"/>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 name="Oval 61"/>
            <p:cNvSpPr>
              <a:spLocks noChangeArrowheads="1"/>
            </p:cNvSpPr>
            <p:nvPr/>
          </p:nvSpPr>
          <p:spPr bwMode="auto">
            <a:xfrm>
              <a:off x="3024" y="2496"/>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 name="Oval 62"/>
            <p:cNvSpPr>
              <a:spLocks noChangeArrowheads="1"/>
            </p:cNvSpPr>
            <p:nvPr/>
          </p:nvSpPr>
          <p:spPr bwMode="auto">
            <a:xfrm>
              <a:off x="2928" y="2382"/>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 name="Oval 63"/>
            <p:cNvSpPr>
              <a:spLocks noChangeArrowheads="1"/>
            </p:cNvSpPr>
            <p:nvPr/>
          </p:nvSpPr>
          <p:spPr bwMode="auto">
            <a:xfrm>
              <a:off x="2976" y="2448"/>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 name="Oval 66"/>
            <p:cNvSpPr>
              <a:spLocks noChangeArrowheads="1"/>
            </p:cNvSpPr>
            <p:nvPr/>
          </p:nvSpPr>
          <p:spPr bwMode="auto">
            <a:xfrm>
              <a:off x="3072" y="2412"/>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 name="Oval 67"/>
            <p:cNvSpPr>
              <a:spLocks noChangeArrowheads="1"/>
            </p:cNvSpPr>
            <p:nvPr/>
          </p:nvSpPr>
          <p:spPr bwMode="auto">
            <a:xfrm>
              <a:off x="3132" y="2358"/>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6" name="Oval 68"/>
            <p:cNvSpPr>
              <a:spLocks noChangeArrowheads="1"/>
            </p:cNvSpPr>
            <p:nvPr/>
          </p:nvSpPr>
          <p:spPr bwMode="auto">
            <a:xfrm>
              <a:off x="3174" y="2430"/>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 name="Oval 69"/>
            <p:cNvSpPr>
              <a:spLocks noChangeArrowheads="1"/>
            </p:cNvSpPr>
            <p:nvPr/>
          </p:nvSpPr>
          <p:spPr bwMode="auto">
            <a:xfrm>
              <a:off x="3264" y="2418"/>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8" name="Oval 70"/>
            <p:cNvSpPr>
              <a:spLocks noChangeArrowheads="1"/>
            </p:cNvSpPr>
            <p:nvPr/>
          </p:nvSpPr>
          <p:spPr bwMode="auto">
            <a:xfrm>
              <a:off x="3216" y="2520"/>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 name="Oval 71"/>
            <p:cNvSpPr>
              <a:spLocks noChangeArrowheads="1"/>
            </p:cNvSpPr>
            <p:nvPr/>
          </p:nvSpPr>
          <p:spPr bwMode="auto">
            <a:xfrm>
              <a:off x="3408" y="2544"/>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 name="Oval 72"/>
            <p:cNvSpPr>
              <a:spLocks noChangeArrowheads="1"/>
            </p:cNvSpPr>
            <p:nvPr/>
          </p:nvSpPr>
          <p:spPr bwMode="auto">
            <a:xfrm>
              <a:off x="3312" y="2358"/>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 name="Oval 73"/>
            <p:cNvSpPr>
              <a:spLocks noChangeArrowheads="1"/>
            </p:cNvSpPr>
            <p:nvPr/>
          </p:nvSpPr>
          <p:spPr bwMode="auto">
            <a:xfrm>
              <a:off x="3360" y="2478"/>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 name="Freeform 74"/>
            <p:cNvSpPr>
              <a:spLocks/>
            </p:cNvSpPr>
            <p:nvPr/>
          </p:nvSpPr>
          <p:spPr bwMode="auto">
            <a:xfrm>
              <a:off x="2576" y="2296"/>
              <a:ext cx="336" cy="336"/>
            </a:xfrm>
            <a:custGeom>
              <a:avLst/>
              <a:gdLst>
                <a:gd name="T0" fmla="*/ 16 w 336"/>
                <a:gd name="T1" fmla="*/ 104 h 336"/>
                <a:gd name="T2" fmla="*/ 64 w 336"/>
                <a:gd name="T3" fmla="*/ 296 h 336"/>
                <a:gd name="T4" fmla="*/ 304 w 336"/>
                <a:gd name="T5" fmla="*/ 296 h 336"/>
                <a:gd name="T6" fmla="*/ 256 w 336"/>
                <a:gd name="T7" fmla="*/ 56 h 336"/>
                <a:gd name="T8" fmla="*/ 160 w 336"/>
                <a:gd name="T9" fmla="*/ 8 h 336"/>
                <a:gd name="T10" fmla="*/ 16 w 336"/>
                <a:gd name="T11" fmla="*/ 104 h 336"/>
              </a:gdLst>
              <a:ahLst/>
              <a:cxnLst>
                <a:cxn ang="0">
                  <a:pos x="T0" y="T1"/>
                </a:cxn>
                <a:cxn ang="0">
                  <a:pos x="T2" y="T3"/>
                </a:cxn>
                <a:cxn ang="0">
                  <a:pos x="T4" y="T5"/>
                </a:cxn>
                <a:cxn ang="0">
                  <a:pos x="T6" y="T7"/>
                </a:cxn>
                <a:cxn ang="0">
                  <a:pos x="T8" y="T9"/>
                </a:cxn>
                <a:cxn ang="0">
                  <a:pos x="T10" y="T11"/>
                </a:cxn>
              </a:cxnLst>
              <a:rect l="0" t="0" r="r" b="b"/>
              <a:pathLst>
                <a:path w="336" h="336">
                  <a:moveTo>
                    <a:pt x="16" y="104"/>
                  </a:moveTo>
                  <a:cubicBezTo>
                    <a:pt x="0" y="152"/>
                    <a:pt x="16" y="264"/>
                    <a:pt x="64" y="296"/>
                  </a:cubicBezTo>
                  <a:cubicBezTo>
                    <a:pt x="112" y="328"/>
                    <a:pt x="272" y="336"/>
                    <a:pt x="304" y="296"/>
                  </a:cubicBezTo>
                  <a:cubicBezTo>
                    <a:pt x="336" y="256"/>
                    <a:pt x="280" y="104"/>
                    <a:pt x="256" y="56"/>
                  </a:cubicBezTo>
                  <a:cubicBezTo>
                    <a:pt x="232" y="8"/>
                    <a:pt x="200" y="0"/>
                    <a:pt x="160" y="8"/>
                  </a:cubicBezTo>
                  <a:cubicBezTo>
                    <a:pt x="120" y="16"/>
                    <a:pt x="32" y="56"/>
                    <a:pt x="16" y="104"/>
                  </a:cubicBezTo>
                  <a:close/>
                </a:path>
              </a:pathLst>
            </a:custGeom>
            <a:noFill/>
            <a:ln w="19050">
              <a:solidFill>
                <a:srgbClr val="FF33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43" name="Group 76"/>
          <p:cNvGrpSpPr>
            <a:grpSpLocks/>
          </p:cNvGrpSpPr>
          <p:nvPr/>
        </p:nvGrpSpPr>
        <p:grpSpPr bwMode="auto">
          <a:xfrm>
            <a:off x="5220072" y="3501008"/>
            <a:ext cx="1905000" cy="1041400"/>
            <a:chOff x="3936" y="1312"/>
            <a:chExt cx="1200" cy="656"/>
          </a:xfrm>
        </p:grpSpPr>
        <p:sp>
          <p:nvSpPr>
            <p:cNvPr id="44" name="Line 18"/>
            <p:cNvSpPr>
              <a:spLocks noChangeShapeType="1"/>
            </p:cNvSpPr>
            <p:nvPr/>
          </p:nvSpPr>
          <p:spPr bwMode="auto">
            <a:xfrm flipV="1">
              <a:off x="3936" y="1344"/>
              <a:ext cx="0" cy="624"/>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5" name="Line 19"/>
            <p:cNvSpPr>
              <a:spLocks noChangeShapeType="1"/>
            </p:cNvSpPr>
            <p:nvPr/>
          </p:nvSpPr>
          <p:spPr bwMode="auto">
            <a:xfrm>
              <a:off x="3936" y="1968"/>
              <a:ext cx="12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6" name="Oval 20"/>
            <p:cNvSpPr>
              <a:spLocks noChangeArrowheads="1"/>
            </p:cNvSpPr>
            <p:nvPr/>
          </p:nvSpPr>
          <p:spPr bwMode="auto">
            <a:xfrm>
              <a:off x="4032" y="1728"/>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 name="Oval 21"/>
            <p:cNvSpPr>
              <a:spLocks noChangeArrowheads="1"/>
            </p:cNvSpPr>
            <p:nvPr/>
          </p:nvSpPr>
          <p:spPr bwMode="auto">
            <a:xfrm>
              <a:off x="4128" y="1728"/>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8" name="Oval 22"/>
            <p:cNvSpPr>
              <a:spLocks noChangeArrowheads="1"/>
            </p:cNvSpPr>
            <p:nvPr/>
          </p:nvSpPr>
          <p:spPr bwMode="auto">
            <a:xfrm>
              <a:off x="4176" y="1680"/>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9" name="Oval 23"/>
            <p:cNvSpPr>
              <a:spLocks noChangeArrowheads="1"/>
            </p:cNvSpPr>
            <p:nvPr/>
          </p:nvSpPr>
          <p:spPr bwMode="auto">
            <a:xfrm>
              <a:off x="4224" y="1728"/>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 name="Oval 24"/>
            <p:cNvSpPr>
              <a:spLocks noChangeArrowheads="1"/>
            </p:cNvSpPr>
            <p:nvPr/>
          </p:nvSpPr>
          <p:spPr bwMode="auto">
            <a:xfrm>
              <a:off x="4272" y="1680"/>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 name="Oval 26"/>
            <p:cNvSpPr>
              <a:spLocks noChangeArrowheads="1"/>
            </p:cNvSpPr>
            <p:nvPr/>
          </p:nvSpPr>
          <p:spPr bwMode="auto">
            <a:xfrm>
              <a:off x="4416" y="1440"/>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 name="Oval 27"/>
            <p:cNvSpPr>
              <a:spLocks noChangeArrowheads="1"/>
            </p:cNvSpPr>
            <p:nvPr/>
          </p:nvSpPr>
          <p:spPr bwMode="auto">
            <a:xfrm>
              <a:off x="4368" y="1488"/>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 name="Oval 28"/>
            <p:cNvSpPr>
              <a:spLocks noChangeArrowheads="1"/>
            </p:cNvSpPr>
            <p:nvPr/>
          </p:nvSpPr>
          <p:spPr bwMode="auto">
            <a:xfrm>
              <a:off x="4464" y="1488"/>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4" name="Oval 43"/>
            <p:cNvSpPr>
              <a:spLocks noChangeArrowheads="1"/>
            </p:cNvSpPr>
            <p:nvPr/>
          </p:nvSpPr>
          <p:spPr bwMode="auto">
            <a:xfrm>
              <a:off x="4320" y="1584"/>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5" name="Oval 44"/>
            <p:cNvSpPr>
              <a:spLocks noChangeArrowheads="1"/>
            </p:cNvSpPr>
            <p:nvPr/>
          </p:nvSpPr>
          <p:spPr bwMode="auto">
            <a:xfrm>
              <a:off x="4512" y="1440"/>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6" name="Oval 45"/>
            <p:cNvSpPr>
              <a:spLocks noChangeArrowheads="1"/>
            </p:cNvSpPr>
            <p:nvPr/>
          </p:nvSpPr>
          <p:spPr bwMode="auto">
            <a:xfrm>
              <a:off x="4560" y="1632"/>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7" name="Oval 46"/>
            <p:cNvSpPr>
              <a:spLocks noChangeArrowheads="1"/>
            </p:cNvSpPr>
            <p:nvPr/>
          </p:nvSpPr>
          <p:spPr bwMode="auto">
            <a:xfrm>
              <a:off x="4608" y="1680"/>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8" name="Oval 47"/>
            <p:cNvSpPr>
              <a:spLocks noChangeArrowheads="1"/>
            </p:cNvSpPr>
            <p:nvPr/>
          </p:nvSpPr>
          <p:spPr bwMode="auto">
            <a:xfrm>
              <a:off x="4656" y="1632"/>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9" name="Oval 48"/>
            <p:cNvSpPr>
              <a:spLocks noChangeArrowheads="1"/>
            </p:cNvSpPr>
            <p:nvPr/>
          </p:nvSpPr>
          <p:spPr bwMode="auto">
            <a:xfrm>
              <a:off x="4704" y="1728"/>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0" name="Line 49"/>
            <p:cNvSpPr>
              <a:spLocks noChangeShapeType="1"/>
            </p:cNvSpPr>
            <p:nvPr/>
          </p:nvSpPr>
          <p:spPr bwMode="auto">
            <a:xfrm>
              <a:off x="3984" y="1728"/>
              <a:ext cx="1008" cy="0"/>
            </a:xfrm>
            <a:prstGeom prst="line">
              <a:avLst/>
            </a:prstGeom>
            <a:noFill/>
            <a:ln w="19050">
              <a:solidFill>
                <a:srgbClr val="FF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 name="Freeform 50"/>
            <p:cNvSpPr>
              <a:spLocks/>
            </p:cNvSpPr>
            <p:nvPr/>
          </p:nvSpPr>
          <p:spPr bwMode="auto">
            <a:xfrm>
              <a:off x="4216" y="1312"/>
              <a:ext cx="536" cy="376"/>
            </a:xfrm>
            <a:custGeom>
              <a:avLst/>
              <a:gdLst>
                <a:gd name="T0" fmla="*/ 152 w 536"/>
                <a:gd name="T1" fmla="*/ 32 h 376"/>
                <a:gd name="T2" fmla="*/ 8 w 536"/>
                <a:gd name="T3" fmla="*/ 176 h 376"/>
                <a:gd name="T4" fmla="*/ 104 w 536"/>
                <a:gd name="T5" fmla="*/ 368 h 376"/>
                <a:gd name="T6" fmla="*/ 488 w 536"/>
                <a:gd name="T7" fmla="*/ 224 h 376"/>
                <a:gd name="T8" fmla="*/ 392 w 536"/>
                <a:gd name="T9" fmla="*/ 32 h 376"/>
                <a:gd name="T10" fmla="*/ 152 w 536"/>
                <a:gd name="T11" fmla="*/ 32 h 376"/>
              </a:gdLst>
              <a:ahLst/>
              <a:cxnLst>
                <a:cxn ang="0">
                  <a:pos x="T0" y="T1"/>
                </a:cxn>
                <a:cxn ang="0">
                  <a:pos x="T2" y="T3"/>
                </a:cxn>
                <a:cxn ang="0">
                  <a:pos x="T4" y="T5"/>
                </a:cxn>
                <a:cxn ang="0">
                  <a:pos x="T6" y="T7"/>
                </a:cxn>
                <a:cxn ang="0">
                  <a:pos x="T8" y="T9"/>
                </a:cxn>
                <a:cxn ang="0">
                  <a:pos x="T10" y="T11"/>
                </a:cxn>
              </a:cxnLst>
              <a:rect l="0" t="0" r="r" b="b"/>
              <a:pathLst>
                <a:path w="536" h="376">
                  <a:moveTo>
                    <a:pt x="152" y="32"/>
                  </a:moveTo>
                  <a:cubicBezTo>
                    <a:pt x="88" y="56"/>
                    <a:pt x="16" y="120"/>
                    <a:pt x="8" y="176"/>
                  </a:cubicBezTo>
                  <a:cubicBezTo>
                    <a:pt x="0" y="232"/>
                    <a:pt x="24" y="360"/>
                    <a:pt x="104" y="368"/>
                  </a:cubicBezTo>
                  <a:cubicBezTo>
                    <a:pt x="184" y="376"/>
                    <a:pt x="440" y="280"/>
                    <a:pt x="488" y="224"/>
                  </a:cubicBezTo>
                  <a:cubicBezTo>
                    <a:pt x="536" y="168"/>
                    <a:pt x="448" y="64"/>
                    <a:pt x="392" y="32"/>
                  </a:cubicBezTo>
                  <a:cubicBezTo>
                    <a:pt x="336" y="0"/>
                    <a:pt x="216" y="8"/>
                    <a:pt x="152" y="32"/>
                  </a:cubicBezTo>
                  <a:close/>
                </a:path>
              </a:pathLst>
            </a:custGeom>
            <a:noFill/>
            <a:ln w="9525">
              <a:solidFill>
                <a:srgbClr val="FF33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62" name="Group 121"/>
          <p:cNvGrpSpPr>
            <a:grpSpLocks/>
          </p:cNvGrpSpPr>
          <p:nvPr/>
        </p:nvGrpSpPr>
        <p:grpSpPr bwMode="auto">
          <a:xfrm>
            <a:off x="3851920" y="5157192"/>
            <a:ext cx="1752600" cy="990600"/>
            <a:chOff x="2544" y="3168"/>
            <a:chExt cx="1104" cy="624"/>
          </a:xfrm>
        </p:grpSpPr>
        <p:sp>
          <p:nvSpPr>
            <p:cNvPr id="63" name="Line 102"/>
            <p:cNvSpPr>
              <a:spLocks noChangeShapeType="1"/>
            </p:cNvSpPr>
            <p:nvPr/>
          </p:nvSpPr>
          <p:spPr bwMode="auto">
            <a:xfrm flipV="1">
              <a:off x="2544" y="3168"/>
              <a:ext cx="0" cy="624"/>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4" name="Line 103"/>
            <p:cNvSpPr>
              <a:spLocks noChangeShapeType="1"/>
            </p:cNvSpPr>
            <p:nvPr/>
          </p:nvSpPr>
          <p:spPr bwMode="auto">
            <a:xfrm>
              <a:off x="2544" y="3792"/>
              <a:ext cx="1104"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 name="Oval 104"/>
            <p:cNvSpPr>
              <a:spLocks noChangeArrowheads="1"/>
            </p:cNvSpPr>
            <p:nvPr/>
          </p:nvSpPr>
          <p:spPr bwMode="auto">
            <a:xfrm>
              <a:off x="2592" y="3408"/>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 name="Oval 105"/>
            <p:cNvSpPr>
              <a:spLocks noChangeArrowheads="1"/>
            </p:cNvSpPr>
            <p:nvPr/>
          </p:nvSpPr>
          <p:spPr bwMode="auto">
            <a:xfrm>
              <a:off x="2688" y="3456"/>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7" name="Oval 106"/>
            <p:cNvSpPr>
              <a:spLocks noChangeArrowheads="1"/>
            </p:cNvSpPr>
            <p:nvPr/>
          </p:nvSpPr>
          <p:spPr bwMode="auto">
            <a:xfrm>
              <a:off x="2784" y="3552"/>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8" name="Oval 107"/>
            <p:cNvSpPr>
              <a:spLocks noChangeArrowheads="1"/>
            </p:cNvSpPr>
            <p:nvPr/>
          </p:nvSpPr>
          <p:spPr bwMode="auto">
            <a:xfrm>
              <a:off x="2880" y="3552"/>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 name="Oval 108"/>
            <p:cNvSpPr>
              <a:spLocks noChangeArrowheads="1"/>
            </p:cNvSpPr>
            <p:nvPr/>
          </p:nvSpPr>
          <p:spPr bwMode="auto">
            <a:xfrm>
              <a:off x="3024" y="3600"/>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 name="Oval 109"/>
            <p:cNvSpPr>
              <a:spLocks noChangeArrowheads="1"/>
            </p:cNvSpPr>
            <p:nvPr/>
          </p:nvSpPr>
          <p:spPr bwMode="auto">
            <a:xfrm>
              <a:off x="2976" y="3552"/>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1" name="Oval 111"/>
            <p:cNvSpPr>
              <a:spLocks noChangeArrowheads="1"/>
            </p:cNvSpPr>
            <p:nvPr/>
          </p:nvSpPr>
          <p:spPr bwMode="auto">
            <a:xfrm>
              <a:off x="3120" y="3600"/>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2" name="Oval 112"/>
            <p:cNvSpPr>
              <a:spLocks noChangeArrowheads="1"/>
            </p:cNvSpPr>
            <p:nvPr/>
          </p:nvSpPr>
          <p:spPr bwMode="auto">
            <a:xfrm>
              <a:off x="3216" y="3600"/>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3" name="Oval 116"/>
            <p:cNvSpPr>
              <a:spLocks noChangeArrowheads="1"/>
            </p:cNvSpPr>
            <p:nvPr/>
          </p:nvSpPr>
          <p:spPr bwMode="auto">
            <a:xfrm>
              <a:off x="3312" y="3600"/>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4" name="Oval 117"/>
            <p:cNvSpPr>
              <a:spLocks noChangeArrowheads="1"/>
            </p:cNvSpPr>
            <p:nvPr/>
          </p:nvSpPr>
          <p:spPr bwMode="auto">
            <a:xfrm>
              <a:off x="3402" y="3632"/>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5" name="Freeform 118"/>
            <p:cNvSpPr>
              <a:spLocks/>
            </p:cNvSpPr>
            <p:nvPr/>
          </p:nvSpPr>
          <p:spPr bwMode="auto">
            <a:xfrm>
              <a:off x="2640" y="3456"/>
              <a:ext cx="816" cy="192"/>
            </a:xfrm>
            <a:custGeom>
              <a:avLst/>
              <a:gdLst>
                <a:gd name="T0" fmla="*/ 0 w 576"/>
                <a:gd name="T1" fmla="*/ 0 h 432"/>
                <a:gd name="T2" fmla="*/ 144 w 576"/>
                <a:gd name="T3" fmla="*/ 288 h 432"/>
                <a:gd name="T4" fmla="*/ 576 w 576"/>
                <a:gd name="T5" fmla="*/ 432 h 432"/>
              </a:gdLst>
              <a:ahLst/>
              <a:cxnLst>
                <a:cxn ang="0">
                  <a:pos x="T0" y="T1"/>
                </a:cxn>
                <a:cxn ang="0">
                  <a:pos x="T2" y="T3"/>
                </a:cxn>
                <a:cxn ang="0">
                  <a:pos x="T4" y="T5"/>
                </a:cxn>
              </a:cxnLst>
              <a:rect l="0" t="0" r="r" b="b"/>
              <a:pathLst>
                <a:path w="576" h="432">
                  <a:moveTo>
                    <a:pt x="0" y="0"/>
                  </a:moveTo>
                  <a:cubicBezTo>
                    <a:pt x="24" y="108"/>
                    <a:pt x="48" y="216"/>
                    <a:pt x="144" y="288"/>
                  </a:cubicBezTo>
                  <a:cubicBezTo>
                    <a:pt x="240" y="360"/>
                    <a:pt x="408" y="396"/>
                    <a:pt x="576" y="432"/>
                  </a:cubicBezTo>
                </a:path>
              </a:pathLst>
            </a:custGeom>
            <a:noFill/>
            <a:ln w="19050">
              <a:solidFill>
                <a:srgbClr val="FF3300"/>
              </a:solidFill>
              <a:round/>
              <a:headEnd/>
              <a:tailEnd/>
            </a:ln>
            <a:effectLst/>
            <a:extLst>
              <a:ext uri="{909E8E84-426E-40DD-AFC4-6F175D3DCCD1}">
                <a14:hiddenFill xmlns="" xmlns:a14="http://schemas.microsoft.com/office/drawing/2010/main">
                  <a:solidFill>
                    <a:srgbClr val="FF33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76" name="Group 100"/>
          <p:cNvGrpSpPr>
            <a:grpSpLocks/>
          </p:cNvGrpSpPr>
          <p:nvPr/>
        </p:nvGrpSpPr>
        <p:grpSpPr bwMode="auto">
          <a:xfrm>
            <a:off x="6588224" y="5157192"/>
            <a:ext cx="1905000" cy="990600"/>
            <a:chOff x="3936" y="2400"/>
            <a:chExt cx="1200" cy="624"/>
          </a:xfrm>
        </p:grpSpPr>
        <p:sp>
          <p:nvSpPr>
            <p:cNvPr id="77" name="Line 78"/>
            <p:cNvSpPr>
              <a:spLocks noChangeShapeType="1"/>
            </p:cNvSpPr>
            <p:nvPr/>
          </p:nvSpPr>
          <p:spPr bwMode="auto">
            <a:xfrm flipV="1">
              <a:off x="3936" y="2400"/>
              <a:ext cx="0" cy="624"/>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8" name="Line 79"/>
            <p:cNvSpPr>
              <a:spLocks noChangeShapeType="1"/>
            </p:cNvSpPr>
            <p:nvPr/>
          </p:nvSpPr>
          <p:spPr bwMode="auto">
            <a:xfrm>
              <a:off x="3936" y="3024"/>
              <a:ext cx="12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9" name="Oval 80"/>
            <p:cNvSpPr>
              <a:spLocks noChangeArrowheads="1"/>
            </p:cNvSpPr>
            <p:nvPr/>
          </p:nvSpPr>
          <p:spPr bwMode="auto">
            <a:xfrm>
              <a:off x="4032" y="2784"/>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0" name="Oval 81"/>
            <p:cNvSpPr>
              <a:spLocks noChangeArrowheads="1"/>
            </p:cNvSpPr>
            <p:nvPr/>
          </p:nvSpPr>
          <p:spPr bwMode="auto">
            <a:xfrm>
              <a:off x="4128" y="2784"/>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 name="Oval 83"/>
            <p:cNvSpPr>
              <a:spLocks noChangeArrowheads="1"/>
            </p:cNvSpPr>
            <p:nvPr/>
          </p:nvSpPr>
          <p:spPr bwMode="auto">
            <a:xfrm>
              <a:off x="4224" y="2736"/>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 name="Oval 85"/>
            <p:cNvSpPr>
              <a:spLocks noChangeArrowheads="1"/>
            </p:cNvSpPr>
            <p:nvPr/>
          </p:nvSpPr>
          <p:spPr bwMode="auto">
            <a:xfrm>
              <a:off x="4320" y="2688"/>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3" name="Oval 88"/>
            <p:cNvSpPr>
              <a:spLocks noChangeArrowheads="1"/>
            </p:cNvSpPr>
            <p:nvPr/>
          </p:nvSpPr>
          <p:spPr bwMode="auto">
            <a:xfrm>
              <a:off x="4464" y="2544"/>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 name="Line 89"/>
            <p:cNvSpPr>
              <a:spLocks noChangeShapeType="1"/>
            </p:cNvSpPr>
            <p:nvPr/>
          </p:nvSpPr>
          <p:spPr bwMode="auto">
            <a:xfrm flipV="1">
              <a:off x="3936" y="2496"/>
              <a:ext cx="720" cy="480"/>
            </a:xfrm>
            <a:prstGeom prst="line">
              <a:avLst/>
            </a:prstGeom>
            <a:noFill/>
            <a:ln w="15875">
              <a:solidFill>
                <a:srgbClr val="FF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5" name="Oval 91"/>
            <p:cNvSpPr>
              <a:spLocks noChangeArrowheads="1"/>
            </p:cNvSpPr>
            <p:nvPr/>
          </p:nvSpPr>
          <p:spPr bwMode="auto">
            <a:xfrm>
              <a:off x="4176" y="2688"/>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6" name="Oval 92"/>
            <p:cNvSpPr>
              <a:spLocks noChangeArrowheads="1"/>
            </p:cNvSpPr>
            <p:nvPr/>
          </p:nvSpPr>
          <p:spPr bwMode="auto">
            <a:xfrm>
              <a:off x="4272" y="2592"/>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7" name="Oval 93"/>
            <p:cNvSpPr>
              <a:spLocks noChangeArrowheads="1"/>
            </p:cNvSpPr>
            <p:nvPr/>
          </p:nvSpPr>
          <p:spPr bwMode="auto">
            <a:xfrm>
              <a:off x="4416" y="2496"/>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8" name="Oval 94"/>
            <p:cNvSpPr>
              <a:spLocks noChangeArrowheads="1"/>
            </p:cNvSpPr>
            <p:nvPr/>
          </p:nvSpPr>
          <p:spPr bwMode="auto">
            <a:xfrm>
              <a:off x="4368" y="2592"/>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 name="Oval 95"/>
            <p:cNvSpPr>
              <a:spLocks noChangeArrowheads="1"/>
            </p:cNvSpPr>
            <p:nvPr/>
          </p:nvSpPr>
          <p:spPr bwMode="auto">
            <a:xfrm>
              <a:off x="4368" y="2736"/>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0" name="Oval 96"/>
            <p:cNvSpPr>
              <a:spLocks noChangeArrowheads="1"/>
            </p:cNvSpPr>
            <p:nvPr/>
          </p:nvSpPr>
          <p:spPr bwMode="auto">
            <a:xfrm>
              <a:off x="4464" y="2640"/>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 name="Oval 97"/>
            <p:cNvSpPr>
              <a:spLocks noChangeArrowheads="1"/>
            </p:cNvSpPr>
            <p:nvPr/>
          </p:nvSpPr>
          <p:spPr bwMode="auto">
            <a:xfrm>
              <a:off x="4608" y="2544"/>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 name="Oval 98"/>
            <p:cNvSpPr>
              <a:spLocks noChangeArrowheads="1"/>
            </p:cNvSpPr>
            <p:nvPr/>
          </p:nvSpPr>
          <p:spPr bwMode="auto">
            <a:xfrm>
              <a:off x="4560" y="2640"/>
              <a:ext cx="48" cy="4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fill="hold"/>
                                        <p:tgtEl>
                                          <p:spTgt spid="43"/>
                                        </p:tgtEl>
                                        <p:attrNameLst>
                                          <p:attrName>ppt_x</p:attrName>
                                        </p:attrNameLst>
                                      </p:cBhvr>
                                      <p:tavLst>
                                        <p:tav tm="0">
                                          <p:val>
                                            <p:strVal val="#ppt_x"/>
                                          </p:val>
                                        </p:tav>
                                        <p:tav tm="100000">
                                          <p:val>
                                            <p:strVal val="#ppt_x"/>
                                          </p:val>
                                        </p:tav>
                                      </p:tavLst>
                                    </p:anim>
                                    <p:anim calcmode="lin" valueType="num">
                                      <p:cBhvr additive="base">
                                        <p:cTn id="2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2"/>
                                        </p:tgtEl>
                                        <p:attrNameLst>
                                          <p:attrName>style.visibility</p:attrName>
                                        </p:attrNameLst>
                                      </p:cBhvr>
                                      <p:to>
                                        <p:strVal val="visible"/>
                                      </p:to>
                                    </p:set>
                                    <p:anim calcmode="lin" valueType="num">
                                      <p:cBhvr additive="base">
                                        <p:cTn id="25" dur="500" fill="hold"/>
                                        <p:tgtEl>
                                          <p:spTgt spid="62"/>
                                        </p:tgtEl>
                                        <p:attrNameLst>
                                          <p:attrName>ppt_x</p:attrName>
                                        </p:attrNameLst>
                                      </p:cBhvr>
                                      <p:tavLst>
                                        <p:tav tm="0">
                                          <p:val>
                                            <p:strVal val="#ppt_x"/>
                                          </p:val>
                                        </p:tav>
                                        <p:tav tm="100000">
                                          <p:val>
                                            <p:strVal val="#ppt_x"/>
                                          </p:val>
                                        </p:tav>
                                      </p:tavLst>
                                    </p:anim>
                                    <p:anim calcmode="lin" valueType="num">
                                      <p:cBhvr additive="base">
                                        <p:cTn id="26"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6"/>
                                        </p:tgtEl>
                                        <p:attrNameLst>
                                          <p:attrName>style.visibility</p:attrName>
                                        </p:attrNameLst>
                                      </p:cBhvr>
                                      <p:to>
                                        <p:strVal val="visible"/>
                                      </p:to>
                                    </p:set>
                                    <p:anim calcmode="lin" valueType="num">
                                      <p:cBhvr additive="base">
                                        <p:cTn id="31" dur="500" fill="hold"/>
                                        <p:tgtEl>
                                          <p:spTgt spid="76"/>
                                        </p:tgtEl>
                                        <p:attrNameLst>
                                          <p:attrName>ppt_x</p:attrName>
                                        </p:attrNameLst>
                                      </p:cBhvr>
                                      <p:tavLst>
                                        <p:tav tm="0">
                                          <p:val>
                                            <p:strVal val="#ppt_x"/>
                                          </p:val>
                                        </p:tav>
                                        <p:tav tm="100000">
                                          <p:val>
                                            <p:strVal val="#ppt_x"/>
                                          </p:val>
                                        </p:tav>
                                      </p:tavLst>
                                    </p:anim>
                                    <p:anim calcmode="lin" valueType="num">
                                      <p:cBhvr additive="base">
                                        <p:cTn id="32"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DBDEB"/>
          </a:solidFill>
        </p:spPr>
        <p:txBody>
          <a:bodyPr>
            <a:normAutofit/>
          </a:bodyPr>
          <a:lstStyle/>
          <a:p>
            <a:r>
              <a:rPr lang="en-GB" b="1" dirty="0" smtClean="0"/>
              <a:t>Linear Forecasting Model</a:t>
            </a:r>
            <a:endParaRPr lang="en-GB" b="1"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027" name="Rectangle 3"/>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Text Box 10"/>
          <p:cNvSpPr txBox="1">
            <a:spLocks noChangeArrowheads="1"/>
          </p:cNvSpPr>
          <p:nvPr/>
        </p:nvSpPr>
        <p:spPr bwMode="auto">
          <a:xfrm>
            <a:off x="323528" y="1628800"/>
            <a:ext cx="8496944" cy="22467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just">
              <a:buFont typeface="Arial" pitchFamily="34" charset="0"/>
              <a:buChar char="•"/>
            </a:pPr>
            <a:r>
              <a:rPr lang="en-US" altLang="x-none" sz="3500" dirty="0" smtClean="0">
                <a:latin typeface="Times New Roman" charset="0"/>
                <a:ea typeface="Times New Roman" charset="0"/>
                <a:cs typeface="Times New Roman" charset="0"/>
              </a:rPr>
              <a:t> Although there are number of forecasting models, only </a:t>
            </a:r>
            <a:r>
              <a:rPr lang="en-US" altLang="x-none" sz="3500" b="1" dirty="0" smtClean="0">
                <a:latin typeface="Times New Roman" charset="0"/>
                <a:ea typeface="Times New Roman" charset="0"/>
                <a:cs typeface="Times New Roman" charset="0"/>
              </a:rPr>
              <a:t>linear forecasting model</a:t>
            </a:r>
            <a:r>
              <a:rPr lang="en-US" altLang="x-none" sz="3500" dirty="0" smtClean="0">
                <a:latin typeface="Times New Roman" charset="0"/>
                <a:ea typeface="Times New Roman" charset="0"/>
                <a:cs typeface="Times New Roman" charset="0"/>
              </a:rPr>
              <a:t> or linear regression model will be introduced and discussed. </a:t>
            </a:r>
            <a:endParaRPr lang="en-US" altLang="x-none" sz="3500" dirty="0">
              <a:latin typeface="Times New Roman" charset="0"/>
              <a:ea typeface="Times New Roman" charset="0"/>
              <a:cs typeface="Times New Roman" charset="0"/>
            </a:endParaRPr>
          </a:p>
        </p:txBody>
      </p:sp>
      <p:sp>
        <p:nvSpPr>
          <p:cNvPr id="6" name="Text Box 3"/>
          <p:cNvSpPr txBox="1">
            <a:spLocks noChangeArrowheads="1"/>
          </p:cNvSpPr>
          <p:nvPr/>
        </p:nvSpPr>
        <p:spPr bwMode="auto">
          <a:xfrm>
            <a:off x="467544" y="4149080"/>
            <a:ext cx="8153400" cy="1938992"/>
          </a:xfrm>
          <a:prstGeom prst="rect">
            <a:avLst/>
          </a:prstGeom>
          <a:solidFill>
            <a:schemeClr val="tx2">
              <a:lumMod val="75000"/>
            </a:schemeClr>
          </a:solidFill>
          <a:ln w="9525">
            <a:noFill/>
            <a:miter lim="800000"/>
            <a:headEnd/>
            <a:tailEnd/>
          </a:ln>
        </p:spPr>
        <p:txBody>
          <a:bodyPr>
            <a:spAutoFit/>
          </a:bodyPr>
          <a:lstStyle/>
          <a:p>
            <a:pPr marL="457200" indent="-457200" eaLnBrk="1" hangingPunct="1">
              <a:spcBef>
                <a:spcPct val="50000"/>
              </a:spcBef>
            </a:pPr>
            <a:r>
              <a:rPr lang="en-US" sz="2400" dirty="0" smtClean="0">
                <a:solidFill>
                  <a:schemeClr val="bg1"/>
                </a:solidFill>
              </a:rPr>
              <a:t>This model is </a:t>
            </a:r>
            <a:r>
              <a:rPr lang="en-US" sz="2400" dirty="0">
                <a:solidFill>
                  <a:schemeClr val="bg1"/>
                </a:solidFill>
              </a:rPr>
              <a:t>based on</a:t>
            </a:r>
          </a:p>
          <a:p>
            <a:pPr marL="457200" indent="-457200" eaLnBrk="1" hangingPunct="1">
              <a:spcBef>
                <a:spcPct val="50000"/>
              </a:spcBef>
              <a:buFontTx/>
              <a:buAutoNum type="arabicPeriod"/>
            </a:pPr>
            <a:r>
              <a:rPr lang="en-US" sz="2400" dirty="0">
                <a:solidFill>
                  <a:schemeClr val="bg1"/>
                </a:solidFill>
              </a:rPr>
              <a:t>Fitting a </a:t>
            </a:r>
            <a:r>
              <a:rPr lang="en-US" sz="2400" u="sng" dirty="0">
                <a:solidFill>
                  <a:schemeClr val="bg1"/>
                </a:solidFill>
              </a:rPr>
              <a:t>straight</a:t>
            </a:r>
            <a:r>
              <a:rPr lang="en-US" sz="2400" dirty="0">
                <a:solidFill>
                  <a:schemeClr val="bg1"/>
                </a:solidFill>
              </a:rPr>
              <a:t> line to data</a:t>
            </a:r>
          </a:p>
          <a:p>
            <a:pPr marL="457200" indent="-457200" eaLnBrk="1" hangingPunct="1">
              <a:spcBef>
                <a:spcPct val="50000"/>
              </a:spcBef>
              <a:buFontTx/>
              <a:buAutoNum type="arabicPeriod"/>
            </a:pPr>
            <a:r>
              <a:rPr lang="en-US" sz="2400" dirty="0">
                <a:solidFill>
                  <a:schemeClr val="bg1"/>
                </a:solidFill>
              </a:rPr>
              <a:t>Explaining the change in one variable through changes in other variables.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6" grpId="0" build="p"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4895</TotalTime>
  <Words>726</Words>
  <Application>Microsoft Office PowerPoint</Application>
  <PresentationFormat>On-screen Show (4:3)</PresentationFormat>
  <Paragraphs>246</Paragraphs>
  <Slides>23</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Office Theme</vt:lpstr>
      <vt:lpstr>Equation</vt:lpstr>
      <vt:lpstr>Numeracy and Data Analysis</vt:lpstr>
      <vt:lpstr>Forecasting</vt:lpstr>
      <vt:lpstr>What is Forecasting</vt:lpstr>
      <vt:lpstr>Why Forecasting is important?</vt:lpstr>
      <vt:lpstr>Slide 5</vt:lpstr>
      <vt:lpstr>Some General Characteristics of Forecasts</vt:lpstr>
      <vt:lpstr>Key Issues in Forecasting</vt:lpstr>
      <vt:lpstr>What should we consider when looking at past demand data?</vt:lpstr>
      <vt:lpstr>Linear Forecasting Model</vt:lpstr>
      <vt:lpstr>Linear Forecasting Model (Cont...)</vt:lpstr>
      <vt:lpstr>Slide 11</vt:lpstr>
      <vt:lpstr>Linear Forecasting Model (Cont...)</vt:lpstr>
      <vt:lpstr>Example</vt:lpstr>
      <vt:lpstr>Example (Cont...)</vt:lpstr>
      <vt:lpstr>Example (Cont...)</vt:lpstr>
      <vt:lpstr>Example (Cont...)</vt:lpstr>
      <vt:lpstr>Example (Cont...)</vt:lpstr>
      <vt:lpstr>Try this exercise</vt:lpstr>
      <vt:lpstr>Check the answer</vt:lpstr>
      <vt:lpstr>Check the answer (Cont...)</vt:lpstr>
      <vt:lpstr>Check the answer (Cont...)</vt:lpstr>
      <vt:lpstr>Check the answer (Cont...)</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Numeracy and Data Analysis</dc:title>
  <dc:creator>Indunil</dc:creator>
  <cp:lastModifiedBy>Indunil</cp:lastModifiedBy>
  <cp:revision>67</cp:revision>
  <dcterms:created xsi:type="dcterms:W3CDTF">2019-04-03T20:48:28Z</dcterms:created>
  <dcterms:modified xsi:type="dcterms:W3CDTF">2019-04-25T09:59:19Z</dcterms:modified>
</cp:coreProperties>
</file>