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3" r:id="rId14"/>
    <p:sldId id="312" r:id="rId15"/>
    <p:sldId id="315" r:id="rId16"/>
    <p:sldId id="316"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7B0B5B"/>
    <a:srgbClr val="9DBDEB"/>
    <a:srgbClr val="86ADE6"/>
    <a:srgbClr val="AA91DB"/>
    <a:srgbClr val="836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4" autoAdjust="0"/>
    <p:restoredTop sz="94660"/>
  </p:normalViewPr>
  <p:slideViewPr>
    <p:cSldViewPr>
      <p:cViewPr varScale="1">
        <p:scale>
          <a:sx n="70" d="100"/>
          <a:sy n="70" d="100"/>
        </p:scale>
        <p:origin x="63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B0AC9-C75C-44F2-A20A-068460F6B88E}" type="datetimeFigureOut">
              <a:rPr lang="en-GB" smtClean="0"/>
              <a:pPr/>
              <a:t>30/05/2019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AF2BD-AED4-4F39-91FA-3C6E199F76D4}" type="slidenum">
              <a:rPr lang="en-GB" smtClean="0"/>
              <a:pPr/>
              <a:t>‹#›</a:t>
            </a:fld>
            <a:endParaRPr lang="en-GB"/>
          </a:p>
        </p:txBody>
      </p:sp>
    </p:spTree>
    <p:extLst>
      <p:ext uri="{BB962C8B-B14F-4D97-AF65-F5344CB8AC3E}">
        <p14:creationId xmlns:p14="http://schemas.microsoft.com/office/powerpoint/2010/main" val="360417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8AAF2BD-AED4-4F39-91FA-3C6E199F76D4}" type="slidenum">
              <a:rPr lang="en-GB" smtClean="0"/>
              <a:pPr/>
              <a:t>17</a:t>
            </a:fld>
            <a:endParaRPr lang="en-GB"/>
          </a:p>
        </p:txBody>
      </p:sp>
    </p:spTree>
    <p:extLst>
      <p:ext uri="{BB962C8B-B14F-4D97-AF65-F5344CB8AC3E}">
        <p14:creationId xmlns:p14="http://schemas.microsoft.com/office/powerpoint/2010/main" val="154231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30/05/2019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39999">
              <a:srgbClr val="85C2FF"/>
            </a:gs>
            <a:gs pos="70000">
              <a:srgbClr val="C4D6EB"/>
            </a:gs>
            <a:gs pos="100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6F816-91D4-414D-9599-5636C7595EDB}" type="datetimeFigureOut">
              <a:rPr lang="en-GB" smtClean="0"/>
              <a:pPr/>
              <a:t>30/05/2019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25A63-B7D2-4550-AF19-A25D858782D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Excel_97-2003_Worksheet2.xls"/><Relationship Id="rId5" Type="http://schemas.openxmlformats.org/officeDocument/2006/relationships/image" Target="../media/image14.png"/><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470025"/>
          </a:xfrm>
          <a:solidFill>
            <a:srgbClr val="9DBDEB"/>
          </a:solidFill>
        </p:spPr>
        <p:txBody>
          <a:bodyPr>
            <a:normAutofit/>
          </a:bodyPr>
          <a:lstStyle/>
          <a:p>
            <a:r>
              <a:rPr lang="en-GB" sz="5000" b="1" dirty="0" smtClean="0"/>
              <a:t>Numeracy and Data Analysis</a:t>
            </a:r>
            <a:endParaRPr lang="en-GB" sz="5000" b="1" dirty="0"/>
          </a:p>
        </p:txBody>
      </p:sp>
      <p:sp>
        <p:nvSpPr>
          <p:cNvPr id="4" name="Title 1"/>
          <p:cNvSpPr txBox="1">
            <a:spLocks/>
          </p:cNvSpPr>
          <p:nvPr/>
        </p:nvSpPr>
        <p:spPr>
          <a:xfrm>
            <a:off x="611560" y="3212976"/>
            <a:ext cx="8276456" cy="223224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7000" b="1" i="0" u="none" strike="noStrike" kern="1200" cap="none" spc="0" normalizeH="0" baseline="0" noProof="0" dirty="0" smtClean="0">
                <a:ln>
                  <a:noFill/>
                </a:ln>
                <a:solidFill>
                  <a:schemeClr val="tx1"/>
                </a:solidFill>
                <a:effectLst/>
                <a:uLnTx/>
                <a:uFillTx/>
                <a:latin typeface="+mj-lt"/>
                <a:ea typeface="+mj-ea"/>
                <a:cs typeface="+mj-cs"/>
              </a:rPr>
              <a:t>Sampling </a:t>
            </a:r>
            <a:r>
              <a:rPr kumimoji="0" lang="en-GB" sz="7000" b="1" i="0" u="none" strike="noStrike" kern="1200" cap="none" spc="0" normalizeH="0" baseline="0" noProof="0" dirty="0" smtClean="0">
                <a:ln>
                  <a:noFill/>
                </a:ln>
                <a:solidFill>
                  <a:schemeClr val="tx1"/>
                </a:solidFill>
                <a:effectLst/>
                <a:uLnTx/>
                <a:uFillTx/>
                <a:latin typeface="+mj-lt"/>
                <a:ea typeface="+mj-ea"/>
                <a:cs typeface="+mj-cs"/>
              </a:rPr>
              <a:t>Distribution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The Normal Distribution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r>
              <a:rPr lang="en-GB" sz="3200" b="1" noProof="0" dirty="0" smtClean="0"/>
              <a:t>In normal distribution curve, </a:t>
            </a:r>
            <a:r>
              <a:rPr lang="en-GB" sz="3200" b="1" noProof="0" dirty="0" smtClean="0">
                <a:solidFill>
                  <a:srgbClr val="C00000"/>
                </a:solidFill>
              </a:rPr>
              <a:t>m</a:t>
            </a:r>
            <a:r>
              <a:rPr lang="en-GB" sz="3200" b="1" noProof="0" dirty="0" smtClean="0"/>
              <a:t> which is in the centre of the curve represents the </a:t>
            </a:r>
            <a:r>
              <a:rPr lang="en-GB" sz="3200" b="1" noProof="0" dirty="0" smtClean="0">
                <a:solidFill>
                  <a:srgbClr val="C00000"/>
                </a:solidFill>
              </a:rPr>
              <a:t>mean </a:t>
            </a:r>
            <a:r>
              <a:rPr lang="en-GB" sz="3200" b="1" noProof="0" dirty="0" smtClean="0"/>
              <a:t>and </a:t>
            </a:r>
            <a:r>
              <a:rPr lang="el-GR" sz="3200" b="1" dirty="0" smtClean="0">
                <a:solidFill>
                  <a:srgbClr val="C00000"/>
                </a:solidFill>
              </a:rPr>
              <a:t>σ</a:t>
            </a:r>
            <a:r>
              <a:rPr lang="en-GB" sz="3200" b="1" noProof="0" dirty="0" smtClean="0"/>
              <a:t> represents the </a:t>
            </a:r>
            <a:r>
              <a:rPr lang="en-GB" sz="3200" b="1" noProof="0" dirty="0" smtClean="0">
                <a:solidFill>
                  <a:srgbClr val="C00000"/>
                </a:solidFill>
              </a:rPr>
              <a:t>standard deviation</a:t>
            </a:r>
            <a:r>
              <a:rPr lang="en-GB" sz="3200" b="1" noProof="0" dirty="0" smtClean="0"/>
              <a:t>.</a:t>
            </a:r>
          </a:p>
          <a:p>
            <a:pPr algn="just"/>
            <a:endParaRPr lang="en-GB" sz="3200" b="1" dirty="0" smtClean="0"/>
          </a:p>
          <a:p>
            <a:pPr algn="just"/>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6" name="Picture 4"/>
          <p:cNvPicPr>
            <a:picLocks noChangeAspect="1" noChangeArrowheads="1"/>
          </p:cNvPicPr>
          <p:nvPr/>
        </p:nvPicPr>
        <p:blipFill>
          <a:blip r:embed="rId2" cstate="print"/>
          <a:srcRect/>
          <a:stretch>
            <a:fillRect/>
          </a:stretch>
        </p:blipFill>
        <p:spPr bwMode="auto">
          <a:xfrm>
            <a:off x="1331640" y="3212976"/>
            <a:ext cx="6120680"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Attributes of the Normal Distribution</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buFont typeface="Wingdings" pitchFamily="2" charset="2"/>
              <a:buChar char="v"/>
            </a:pPr>
            <a:r>
              <a:rPr lang="en-GB" sz="3200" b="1" dirty="0" smtClean="0"/>
              <a:t> </a:t>
            </a:r>
            <a:r>
              <a:rPr lang="en-GB" sz="3200" b="1" dirty="0" smtClean="0">
                <a:solidFill>
                  <a:srgbClr val="C00000"/>
                </a:solidFill>
              </a:rPr>
              <a:t>68%</a:t>
            </a:r>
            <a:r>
              <a:rPr lang="en-GB" sz="3200" b="1" dirty="0" smtClean="0"/>
              <a:t> of observations are </a:t>
            </a:r>
            <a:r>
              <a:rPr lang="en-GB" sz="3200" b="1" dirty="0" smtClean="0">
                <a:solidFill>
                  <a:srgbClr val="C00000"/>
                </a:solidFill>
              </a:rPr>
              <a:t>within ± 1 standard deviation (s.d.) </a:t>
            </a:r>
            <a:r>
              <a:rPr lang="en-GB" sz="3200" b="1" dirty="0" smtClean="0"/>
              <a:t>of the mean.</a:t>
            </a:r>
          </a:p>
          <a:p>
            <a:pPr algn="just"/>
            <a:endParaRPr lang="en-GB" sz="3200" b="1" dirty="0" smtClean="0"/>
          </a:p>
          <a:p>
            <a:pPr algn="just"/>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83568" y="2852936"/>
            <a:ext cx="7776864"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Attributes of the Normal Distribution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buFont typeface="Wingdings" pitchFamily="2" charset="2"/>
              <a:buChar char="v"/>
            </a:pPr>
            <a:r>
              <a:rPr lang="en-GB" sz="3200" b="1" dirty="0" smtClean="0"/>
              <a:t> </a:t>
            </a:r>
            <a:r>
              <a:rPr lang="en-GB" sz="3200" b="1" dirty="0" smtClean="0">
                <a:solidFill>
                  <a:srgbClr val="C00000"/>
                </a:solidFill>
              </a:rPr>
              <a:t>95% </a:t>
            </a:r>
            <a:r>
              <a:rPr lang="en-GB" sz="3200" b="1" dirty="0" smtClean="0"/>
              <a:t>of observations are within </a:t>
            </a:r>
            <a:r>
              <a:rPr lang="en-GB" sz="3200" b="1" dirty="0" smtClean="0">
                <a:solidFill>
                  <a:srgbClr val="C00000"/>
                </a:solidFill>
              </a:rPr>
              <a:t>± 2 standard deviation (s.d.)</a:t>
            </a:r>
            <a:r>
              <a:rPr lang="en-GB" sz="3200" b="1" dirty="0" smtClean="0"/>
              <a:t> of the mean.</a:t>
            </a:r>
          </a:p>
          <a:p>
            <a:pPr algn="just"/>
            <a:endParaRPr lang="en-GB" sz="3200" b="1" dirty="0" smtClean="0"/>
          </a:p>
          <a:p>
            <a:pPr algn="just"/>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1187624" y="3068960"/>
            <a:ext cx="7200800"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Attributes of the Normal Distribution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buFont typeface="Wingdings" pitchFamily="2" charset="2"/>
              <a:buChar char="v"/>
            </a:pPr>
            <a:r>
              <a:rPr lang="en-GB" sz="3200" b="1" dirty="0" smtClean="0"/>
              <a:t> </a:t>
            </a:r>
            <a:r>
              <a:rPr lang="en-GB" sz="3200" b="1" dirty="0" smtClean="0">
                <a:solidFill>
                  <a:srgbClr val="C00000"/>
                </a:solidFill>
              </a:rPr>
              <a:t>Following graph demonstrates the percentages of observations covered by number of standard deviations.</a:t>
            </a:r>
            <a:endParaRPr lang="en-GB" sz="3200" b="1" dirty="0" smtClean="0"/>
          </a:p>
          <a:p>
            <a:pPr algn="just"/>
            <a:endParaRPr lang="en-GB" sz="3200" b="1" dirty="0" smtClean="0"/>
          </a:p>
          <a:p>
            <a:pPr algn="just"/>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2" descr="N3"/>
          <p:cNvPicPr>
            <a:picLocks noChangeAspect="1" noChangeArrowheads="1"/>
          </p:cNvPicPr>
          <p:nvPr/>
        </p:nvPicPr>
        <p:blipFill>
          <a:blip r:embed="rId2" cstate="print"/>
          <a:srcRect b="10381"/>
          <a:stretch>
            <a:fillRect/>
          </a:stretch>
        </p:blipFill>
        <p:spPr bwMode="auto">
          <a:xfrm>
            <a:off x="2339752" y="2708920"/>
            <a:ext cx="5616624" cy="4005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Central Limit Theorem</a:t>
            </a:r>
            <a:endParaRPr lang="en-GB" b="1" dirty="0"/>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3"/>
          <p:cNvSpPr txBox="1">
            <a:spLocks noChangeArrowheads="1"/>
          </p:cNvSpPr>
          <p:nvPr/>
        </p:nvSpPr>
        <p:spPr>
          <a:xfrm>
            <a:off x="0" y="1412776"/>
            <a:ext cx="5580112" cy="5445224"/>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1" i="0" u="none" strike="noStrike" kern="1200" cap="none" spc="0" normalizeH="0" baseline="0" noProof="0" dirty="0" smtClean="0">
                <a:ln>
                  <a:noFill/>
                </a:ln>
                <a:solidFill>
                  <a:schemeClr val="tx1"/>
                </a:solidFill>
                <a:effectLst/>
                <a:uLnTx/>
                <a:uFillTx/>
                <a:latin typeface="+mn-lt"/>
                <a:ea typeface="+mn-ea"/>
                <a:cs typeface="+mn-cs"/>
              </a:rPr>
              <a:t>Proposition 1:</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0" i="0" u="none" strike="noStrike" kern="1200" cap="none" spc="0" normalizeH="0" baseline="0" noProof="0" dirty="0" smtClean="0">
                <a:ln>
                  <a:noFill/>
                </a:ln>
                <a:solidFill>
                  <a:schemeClr val="tx1"/>
                </a:solidFill>
                <a:effectLst/>
                <a:uLnTx/>
                <a:uFillTx/>
                <a:latin typeface="+mn-lt"/>
                <a:ea typeface="+mn-ea"/>
                <a:cs typeface="+mn-cs"/>
              </a:rPr>
              <a:t>The mean of the sampling distribution will equal the mean of the population.</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1" i="0" u="none" strike="noStrike" kern="1200" cap="none" spc="0" normalizeH="0" baseline="0" noProof="0" dirty="0" smtClean="0">
                <a:ln>
                  <a:noFill/>
                </a:ln>
                <a:solidFill>
                  <a:schemeClr val="tx1"/>
                </a:solidFill>
                <a:effectLst/>
                <a:uLnTx/>
                <a:uFillTx/>
                <a:latin typeface="+mn-lt"/>
                <a:ea typeface="+mn-ea"/>
                <a:cs typeface="+mn-cs"/>
              </a:rPr>
              <a:t>Proposition 2:</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0" i="0" u="none" strike="noStrike" kern="1200" cap="none" spc="0" normalizeH="0" baseline="0" noProof="0" dirty="0" smtClean="0">
                <a:ln>
                  <a:noFill/>
                </a:ln>
                <a:solidFill>
                  <a:schemeClr val="tx1"/>
                </a:solidFill>
                <a:effectLst/>
                <a:uLnTx/>
                <a:uFillTx/>
                <a:latin typeface="+mn-lt"/>
                <a:ea typeface="+mn-ea"/>
                <a:cs typeface="+mn-cs"/>
              </a:rPr>
              <a:t>The sampling distribution of means will be approximately normal regardless of the shape of the population. (A</a:t>
            </a:r>
            <a:r>
              <a:rPr kumimoji="0" lang="en-US" sz="2250" b="0" i="0" u="none" strike="noStrike" kern="1200" cap="none" spc="0" normalizeH="0" noProof="0" dirty="0" smtClean="0">
                <a:ln>
                  <a:noFill/>
                </a:ln>
                <a:solidFill>
                  <a:schemeClr val="tx1"/>
                </a:solidFill>
                <a:effectLst/>
                <a:uLnTx/>
                <a:uFillTx/>
                <a:latin typeface="+mn-lt"/>
                <a:ea typeface="+mn-ea"/>
                <a:cs typeface="+mn-cs"/>
              </a:rPr>
              <a:t> s</a:t>
            </a:r>
            <a:r>
              <a:rPr kumimoji="0" lang="en-US" sz="2250" b="0" i="0" u="none" strike="noStrike" kern="1200" cap="none" spc="0" normalizeH="0" baseline="0" noProof="0" dirty="0" smtClean="0">
                <a:ln>
                  <a:noFill/>
                </a:ln>
                <a:solidFill>
                  <a:schemeClr val="tx1"/>
                </a:solidFill>
                <a:effectLst/>
                <a:uLnTx/>
                <a:uFillTx/>
                <a:latin typeface="+mn-lt"/>
                <a:ea typeface="+mn-ea"/>
                <a:cs typeface="+mn-cs"/>
              </a:rPr>
              <a:t>ample should be about 30 cases or over)</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1" i="0" u="none" strike="noStrike" kern="1200" cap="none" spc="0" normalizeH="0" baseline="0" noProof="0" dirty="0" smtClean="0">
                <a:ln>
                  <a:noFill/>
                </a:ln>
                <a:solidFill>
                  <a:schemeClr val="tx1"/>
                </a:solidFill>
                <a:effectLst/>
                <a:uLnTx/>
                <a:uFillTx/>
                <a:latin typeface="+mn-lt"/>
                <a:ea typeface="+mn-ea"/>
                <a:cs typeface="+mn-cs"/>
              </a:rPr>
              <a:t>Proposition 3:</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50" b="0" i="0" u="none" strike="noStrike" kern="1200" cap="none" spc="0" normalizeH="0" baseline="0" noProof="0" dirty="0" smtClean="0">
                <a:ln>
                  <a:noFill/>
                </a:ln>
                <a:solidFill>
                  <a:schemeClr val="tx1"/>
                </a:solidFill>
                <a:effectLst/>
                <a:uLnTx/>
                <a:uFillTx/>
                <a:latin typeface="+mn-lt"/>
                <a:ea typeface="+mn-ea"/>
                <a:cs typeface="+mn-cs"/>
              </a:rPr>
              <a:t>Standard Error (S.E.) equals the standard deviation of the population divided by the square root of the sample size.</a:t>
            </a:r>
          </a:p>
          <a:p>
            <a:pPr marL="742950" marR="0" lvl="1" indent="-285750" algn="just" defTabSz="914400" rtl="0" eaLnBrk="1" fontAlgn="auto" latinLnBrk="0" hangingPunct="1">
              <a:lnSpc>
                <a:spcPct val="90000"/>
              </a:lnSpc>
              <a:spcBef>
                <a:spcPct val="20000"/>
              </a:spcBef>
              <a:spcAft>
                <a:spcPts val="0"/>
              </a:spcAft>
              <a:buClrTx/>
              <a:buSzTx/>
              <a:tabLst/>
              <a:defRPr/>
            </a:pPr>
            <a:r>
              <a:rPr lang="en-US" sz="2250" dirty="0" smtClean="0"/>
              <a:t>	(The standard deviation of the sampling distribution is called as the standard error)</a:t>
            </a:r>
            <a:endParaRPr kumimoji="0" lang="en-US" sz="225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146" name="Object 4"/>
          <p:cNvGraphicFramePr>
            <a:graphicFrameLocks noChangeAspect="1"/>
          </p:cNvGraphicFramePr>
          <p:nvPr/>
        </p:nvGraphicFramePr>
        <p:xfrm>
          <a:off x="6372200" y="1700808"/>
          <a:ext cx="1752600" cy="855662"/>
        </p:xfrm>
        <a:graphic>
          <a:graphicData uri="http://schemas.openxmlformats.org/presentationml/2006/ole">
            <mc:AlternateContent xmlns:mc="http://schemas.openxmlformats.org/markup-compatibility/2006">
              <mc:Choice xmlns:v="urn:schemas-microsoft-com:vml" Requires="v">
                <p:oleObj spid="_x0000_s6160" name="Equation" r:id="rId3" imgW="457200" imgH="241300" progId="Equation.3">
                  <p:embed/>
                </p:oleObj>
              </mc:Choice>
              <mc:Fallback>
                <p:oleObj name="Equation" r:id="rId3" imgW="4572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700808"/>
                        <a:ext cx="1752600" cy="8556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5652120" y="4437112"/>
          <a:ext cx="3259138" cy="1295400"/>
        </p:xfrm>
        <a:graphic>
          <a:graphicData uri="http://schemas.openxmlformats.org/presentationml/2006/ole">
            <mc:AlternateContent xmlns:mc="http://schemas.openxmlformats.org/markup-compatibility/2006">
              <mc:Choice xmlns:v="urn:schemas-microsoft-com:vml" Requires="v">
                <p:oleObj spid="_x0000_s6161" name="Equation" r:id="rId5" imgW="876240" imgH="419040" progId="Equation.3">
                  <p:embed/>
                </p:oleObj>
              </mc:Choice>
              <mc:Fallback>
                <p:oleObj name="Equation" r:id="rId5" imgW="87624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4437112"/>
                        <a:ext cx="3259138" cy="12954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US" b="1" dirty="0" smtClean="0"/>
              <a:t>Skewed Data / Measure of Skew</a:t>
            </a:r>
            <a:endParaRPr lang="en-GB" b="1" dirty="0"/>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10"/>
          <p:cNvSpPr txBox="1">
            <a:spLocks noChangeArrowheads="1"/>
          </p:cNvSpPr>
          <p:nvPr/>
        </p:nvSpPr>
        <p:spPr bwMode="auto">
          <a:xfrm>
            <a:off x="467544" y="1524000"/>
            <a:ext cx="8280920" cy="477838"/>
          </a:xfrm>
          <a:prstGeom prst="rect">
            <a:avLst/>
          </a:prstGeom>
          <a:solidFill>
            <a:srgbClr val="CCCCFF"/>
          </a:solidFill>
          <a:ln w="9525">
            <a:noFill/>
            <a:miter lim="800000"/>
            <a:headEnd/>
            <a:tailEnd/>
          </a:ln>
        </p:spPr>
        <p:txBody>
          <a:bodyPr wrap="square">
            <a:spAutoFit/>
          </a:bodyPr>
          <a:lstStyle/>
          <a:p>
            <a:pPr eaLnBrk="1" hangingPunct="1"/>
            <a:r>
              <a:rPr lang="en-US" sz="2500" b="1" i="1" dirty="0">
                <a:solidFill>
                  <a:srgbClr val="000000"/>
                </a:solidFill>
              </a:rPr>
              <a:t>Skew</a:t>
            </a:r>
            <a:r>
              <a:rPr lang="en-US" sz="2500" dirty="0">
                <a:solidFill>
                  <a:srgbClr val="000000"/>
                </a:solidFill>
              </a:rPr>
              <a:t> is a measure of symmetry in the distribution of scores.</a:t>
            </a:r>
            <a:endParaRPr lang="en-US" sz="2500" i="1" dirty="0">
              <a:solidFill>
                <a:srgbClr val="000000"/>
              </a:solidFill>
            </a:endParaRPr>
          </a:p>
        </p:txBody>
      </p:sp>
      <p:sp>
        <p:nvSpPr>
          <p:cNvPr id="9" name="TextBox 8"/>
          <p:cNvSpPr txBox="1"/>
          <p:nvPr/>
        </p:nvSpPr>
        <p:spPr>
          <a:xfrm>
            <a:off x="533400" y="2133600"/>
            <a:ext cx="8229600" cy="4524375"/>
          </a:xfrm>
          <a:prstGeom prst="rect">
            <a:avLst/>
          </a:prstGeom>
          <a:noFill/>
        </p:spPr>
        <p:txBody>
          <a:bodyPr>
            <a:spAutoFit/>
          </a:bodyPr>
          <a:lstStyle/>
          <a:p>
            <a:pPr eaLnBrk="1" hangingPunct="1">
              <a:defRPr/>
            </a:pPr>
            <a:r>
              <a:rPr lang="en-US" sz="3200" dirty="0">
                <a:solidFill>
                  <a:srgbClr val="000000"/>
                </a:solidFill>
              </a:rPr>
              <a:t>There are </a:t>
            </a:r>
            <a:r>
              <a:rPr lang="en-US" sz="3200" b="1" dirty="0">
                <a:solidFill>
                  <a:srgbClr val="000000"/>
                </a:solidFill>
              </a:rPr>
              <a:t>three</a:t>
            </a:r>
            <a:r>
              <a:rPr lang="en-US" sz="3200" dirty="0">
                <a:solidFill>
                  <a:srgbClr val="000000"/>
                </a:solidFill>
              </a:rPr>
              <a:t> types;</a:t>
            </a:r>
          </a:p>
          <a:p>
            <a:pPr marL="514350" indent="-514350" eaLnBrk="1" hangingPunct="1">
              <a:buFontTx/>
              <a:buAutoNum type="arabicPeriod"/>
              <a:defRPr/>
            </a:pPr>
            <a:r>
              <a:rPr lang="en-US" sz="3200" dirty="0">
                <a:solidFill>
                  <a:srgbClr val="000000"/>
                </a:solidFill>
              </a:rPr>
              <a:t>Negative Skew</a:t>
            </a:r>
          </a:p>
          <a:p>
            <a:pPr marL="514350" indent="-514350" eaLnBrk="1" hangingPunct="1">
              <a:defRPr/>
            </a:pPr>
            <a:endParaRPr lang="en-US" sz="3200" dirty="0">
              <a:solidFill>
                <a:srgbClr val="000000"/>
              </a:solidFill>
            </a:endParaRPr>
          </a:p>
          <a:p>
            <a:pPr marL="514350" indent="-514350" eaLnBrk="1" hangingPunct="1">
              <a:defRPr/>
            </a:pPr>
            <a:endParaRPr lang="en-US" sz="3200" dirty="0">
              <a:solidFill>
                <a:srgbClr val="000000"/>
              </a:solidFill>
            </a:endParaRPr>
          </a:p>
          <a:p>
            <a:pPr marL="514350" indent="-514350" eaLnBrk="1" hangingPunct="1">
              <a:defRPr/>
            </a:pPr>
            <a:r>
              <a:rPr lang="en-US" sz="3200" dirty="0">
                <a:solidFill>
                  <a:srgbClr val="000000"/>
                </a:solidFill>
              </a:rPr>
              <a:t>2. No Skew</a:t>
            </a:r>
          </a:p>
          <a:p>
            <a:pPr marL="514350" indent="-514350" eaLnBrk="1" hangingPunct="1">
              <a:defRPr/>
            </a:pPr>
            <a:endParaRPr lang="en-US" sz="3200" dirty="0">
              <a:solidFill>
                <a:srgbClr val="000000"/>
              </a:solidFill>
            </a:endParaRPr>
          </a:p>
          <a:p>
            <a:pPr marL="514350" indent="-514350" eaLnBrk="1" hangingPunct="1">
              <a:defRPr/>
            </a:pPr>
            <a:endParaRPr lang="en-US" sz="3200" dirty="0">
              <a:solidFill>
                <a:srgbClr val="000000"/>
              </a:solidFill>
            </a:endParaRPr>
          </a:p>
          <a:p>
            <a:pPr marL="514350" indent="-514350" eaLnBrk="1" hangingPunct="1">
              <a:defRPr/>
            </a:pPr>
            <a:r>
              <a:rPr lang="en-US" sz="3200" dirty="0">
                <a:solidFill>
                  <a:srgbClr val="000000"/>
                </a:solidFill>
              </a:rPr>
              <a:t>3. Positive Skew</a:t>
            </a:r>
          </a:p>
          <a:p>
            <a:pPr marL="514350" indent="-514350" eaLnBrk="1" hangingPunct="1">
              <a:defRPr/>
            </a:pPr>
            <a:endParaRPr lang="en-US" sz="3200" dirty="0">
              <a:solidFill>
                <a:srgbClr val="000000"/>
              </a:solidFill>
            </a:endParaRPr>
          </a:p>
        </p:txBody>
      </p:sp>
      <p:grpSp>
        <p:nvGrpSpPr>
          <p:cNvPr id="10" name="Group 22"/>
          <p:cNvGrpSpPr>
            <a:grpSpLocks/>
          </p:cNvGrpSpPr>
          <p:nvPr/>
        </p:nvGrpSpPr>
        <p:grpSpPr bwMode="auto">
          <a:xfrm>
            <a:off x="5334000" y="2286000"/>
            <a:ext cx="3035300" cy="1073150"/>
            <a:chOff x="3483" y="2650"/>
            <a:chExt cx="2282" cy="1186"/>
          </a:xfrm>
          <a:solidFill>
            <a:schemeClr val="bg1"/>
          </a:solidFill>
        </p:grpSpPr>
        <p:graphicFrame>
          <p:nvGraphicFramePr>
            <p:cNvPr id="11" name="Object 5"/>
            <p:cNvGraphicFramePr>
              <a:graphicFrameLocks noChangeAspect="1"/>
            </p:cNvGraphicFramePr>
            <p:nvPr/>
          </p:nvGraphicFramePr>
          <p:xfrm>
            <a:off x="3483" y="2734"/>
            <a:ext cx="2282" cy="1102"/>
          </p:xfrm>
          <a:graphic>
            <a:graphicData uri="http://schemas.openxmlformats.org/presentationml/2006/ole">
              <mc:AlternateContent xmlns:mc="http://schemas.openxmlformats.org/markup-compatibility/2006">
                <mc:Choice xmlns:v="urn:schemas-microsoft-com:vml" Requires="v">
                  <p:oleObj spid="_x0000_s8210" name="Chart" r:id="rId3" imgW="3524357" imgH="1904969" progId="Excel.Sheet.8">
                    <p:embed followColorScheme="full"/>
                  </p:oleObj>
                </mc:Choice>
                <mc:Fallback>
                  <p:oleObj name="Chart" r:id="rId3" imgW="3524357" imgH="1904969" progId="Excel.Shee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 y="2734"/>
                          <a:ext cx="2282" cy="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2" name="Text Box 10"/>
            <p:cNvSpPr txBox="1">
              <a:spLocks noChangeArrowheads="1"/>
            </p:cNvSpPr>
            <p:nvPr/>
          </p:nvSpPr>
          <p:spPr bwMode="auto">
            <a:xfrm>
              <a:off x="4071" y="2650"/>
              <a:ext cx="1532" cy="288"/>
            </a:xfrm>
            <a:prstGeom prst="rect">
              <a:avLst/>
            </a:prstGeom>
            <a:grpFill/>
            <a:ln w="9525">
              <a:noFill/>
              <a:miter lim="800000"/>
              <a:headEnd/>
              <a:tailEnd/>
            </a:ln>
          </p:spPr>
          <p:txBody>
            <a:bodyPr>
              <a:spAutoFit/>
            </a:bodyPr>
            <a:lstStyle/>
            <a:p>
              <a:pPr>
                <a:spcBef>
                  <a:spcPct val="50000"/>
                </a:spcBef>
                <a:defRPr/>
              </a:pPr>
              <a:r>
                <a:rPr lang="en-US" dirty="0">
                  <a:solidFill>
                    <a:srgbClr val="000000"/>
                  </a:solidFill>
                </a:rPr>
                <a:t>Negative Skew</a:t>
              </a:r>
            </a:p>
          </p:txBody>
        </p:sp>
        <p:sp>
          <p:nvSpPr>
            <p:cNvPr id="13" name="Line 11"/>
            <p:cNvSpPr>
              <a:spLocks noChangeShapeType="1"/>
            </p:cNvSpPr>
            <p:nvPr/>
          </p:nvSpPr>
          <p:spPr bwMode="auto">
            <a:xfrm flipH="1">
              <a:off x="4400" y="2987"/>
              <a:ext cx="225" cy="688"/>
            </a:xfrm>
            <a:prstGeom prst="line">
              <a:avLst/>
            </a:prstGeom>
            <a:grpFill/>
            <a:ln w="38100">
              <a:solidFill>
                <a:schemeClr val="tx1"/>
              </a:solidFill>
              <a:round/>
              <a:headEnd type="none" w="sm" len="sm"/>
              <a:tailEnd type="triangle" w="lg" len="med"/>
            </a:ln>
          </p:spPr>
          <p:txBody>
            <a:bodyPr wrap="none" anchor="ctr"/>
            <a:lstStyle/>
            <a:p>
              <a:pPr>
                <a:defRPr/>
              </a:pPr>
              <a:endParaRPr lang="en-GB">
                <a:solidFill>
                  <a:srgbClr val="000000"/>
                </a:solidFill>
              </a:endParaRPr>
            </a:p>
          </p:txBody>
        </p:sp>
      </p:grpSp>
      <p:pic>
        <p:nvPicPr>
          <p:cNvPr id="14" name="Picture 10"/>
          <p:cNvPicPr>
            <a:picLocks noChangeAspect="1" noChangeArrowheads="1"/>
          </p:cNvPicPr>
          <p:nvPr/>
        </p:nvPicPr>
        <p:blipFill>
          <a:blip r:embed="rId5" cstate="print"/>
          <a:srcRect/>
          <a:stretch>
            <a:fillRect/>
          </a:stretch>
        </p:blipFill>
        <p:spPr bwMode="auto">
          <a:xfrm>
            <a:off x="3124200" y="3429000"/>
            <a:ext cx="2457450" cy="1562100"/>
          </a:xfrm>
          <a:prstGeom prst="rect">
            <a:avLst/>
          </a:prstGeom>
          <a:noFill/>
          <a:ln w="9525">
            <a:noFill/>
            <a:miter lim="800000"/>
            <a:headEnd/>
            <a:tailEnd/>
          </a:ln>
        </p:spPr>
      </p:pic>
      <p:grpSp>
        <p:nvGrpSpPr>
          <p:cNvPr id="15" name="Group 20"/>
          <p:cNvGrpSpPr>
            <a:grpSpLocks/>
          </p:cNvGrpSpPr>
          <p:nvPr/>
        </p:nvGrpSpPr>
        <p:grpSpPr bwMode="auto">
          <a:xfrm>
            <a:off x="4114800" y="5257800"/>
            <a:ext cx="3084513" cy="1108075"/>
            <a:chOff x="161" y="2637"/>
            <a:chExt cx="2189" cy="1208"/>
          </a:xfrm>
          <a:solidFill>
            <a:schemeClr val="bg1"/>
          </a:solidFill>
        </p:grpSpPr>
        <p:sp>
          <p:nvSpPr>
            <p:cNvPr id="16" name="Text Box 7"/>
            <p:cNvSpPr txBox="1">
              <a:spLocks noChangeArrowheads="1"/>
            </p:cNvSpPr>
            <p:nvPr/>
          </p:nvSpPr>
          <p:spPr bwMode="auto">
            <a:xfrm>
              <a:off x="431" y="2637"/>
              <a:ext cx="1143" cy="518"/>
            </a:xfrm>
            <a:prstGeom prst="rect">
              <a:avLst/>
            </a:prstGeom>
            <a:grpFill/>
            <a:ln w="9525">
              <a:noFill/>
              <a:miter lim="800000"/>
              <a:headEnd/>
              <a:tailEnd/>
            </a:ln>
          </p:spPr>
          <p:txBody>
            <a:bodyPr>
              <a:spAutoFit/>
            </a:bodyPr>
            <a:lstStyle/>
            <a:p>
              <a:pPr>
                <a:spcBef>
                  <a:spcPct val="50000"/>
                </a:spcBef>
                <a:defRPr/>
              </a:pPr>
              <a:r>
                <a:rPr lang="en-US">
                  <a:solidFill>
                    <a:srgbClr val="000000"/>
                  </a:solidFill>
                </a:rPr>
                <a:t>Positive Skew</a:t>
              </a:r>
            </a:p>
          </p:txBody>
        </p:sp>
        <p:graphicFrame>
          <p:nvGraphicFramePr>
            <p:cNvPr id="17" name="Object 4"/>
            <p:cNvGraphicFramePr>
              <a:graphicFrameLocks noChangeAspect="1"/>
            </p:cNvGraphicFramePr>
            <p:nvPr/>
          </p:nvGraphicFramePr>
          <p:xfrm>
            <a:off x="161" y="2720"/>
            <a:ext cx="2189" cy="1125"/>
          </p:xfrm>
          <a:graphic>
            <a:graphicData uri="http://schemas.openxmlformats.org/presentationml/2006/ole">
              <mc:AlternateContent xmlns:mc="http://schemas.openxmlformats.org/markup-compatibility/2006">
                <mc:Choice xmlns:v="urn:schemas-microsoft-com:vml" Requires="v">
                  <p:oleObj spid="_x0000_s8211" name="Chart" r:id="rId6" imgW="3524357" imgH="1886115" progId="Excel.Sheet.8">
                    <p:embed followColorScheme="full"/>
                  </p:oleObj>
                </mc:Choice>
                <mc:Fallback>
                  <p:oleObj name="Chart" r:id="rId6" imgW="3524357" imgH="1886115" progId="Excel.Shee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 y="2720"/>
                          <a:ext cx="2189" cy="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8" name="Line 8"/>
            <p:cNvSpPr>
              <a:spLocks noChangeShapeType="1"/>
            </p:cNvSpPr>
            <p:nvPr/>
          </p:nvSpPr>
          <p:spPr bwMode="auto">
            <a:xfrm>
              <a:off x="972" y="2970"/>
              <a:ext cx="221" cy="749"/>
            </a:xfrm>
            <a:prstGeom prst="line">
              <a:avLst/>
            </a:prstGeom>
            <a:grpFill/>
            <a:ln w="38100">
              <a:solidFill>
                <a:schemeClr val="tx1"/>
              </a:solidFill>
              <a:round/>
              <a:headEnd type="none" w="sm" len="sm"/>
              <a:tailEnd type="triangle" w="lg" len="med"/>
            </a:ln>
          </p:spPr>
          <p:txBody>
            <a:bodyPr wrap="none" anchor="ctr"/>
            <a:lstStyle/>
            <a:p>
              <a:pPr>
                <a:defRPr/>
              </a:pPr>
              <a:endParaRPr lang="en-GB">
                <a:solidFill>
                  <a:srgbClr val="000000"/>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US" b="1" dirty="0" smtClean="0"/>
              <a:t>Skewed Data / Measure of Skew (Cont…)</a:t>
            </a:r>
            <a:endParaRPr lang="en-GB" b="1" dirty="0"/>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5"/>
          <p:cNvSpPr txBox="1">
            <a:spLocks noChangeArrowheads="1"/>
          </p:cNvSpPr>
          <p:nvPr/>
        </p:nvSpPr>
        <p:spPr bwMode="auto">
          <a:xfrm>
            <a:off x="609600" y="1905000"/>
            <a:ext cx="8229600" cy="4324350"/>
          </a:xfrm>
          <a:prstGeom prst="rect">
            <a:avLst/>
          </a:prstGeom>
          <a:noFill/>
          <a:ln w="9525">
            <a:noFill/>
            <a:miter lim="800000"/>
            <a:headEnd/>
            <a:tailEnd/>
          </a:ln>
        </p:spPr>
        <p:txBody>
          <a:bodyPr>
            <a:spAutoFit/>
          </a:bodyPr>
          <a:lstStyle/>
          <a:p>
            <a:pPr marL="514350" indent="-514350" eaLnBrk="1" hangingPunct="1"/>
            <a:r>
              <a:rPr lang="en-US" sz="2500" b="1" dirty="0">
                <a:solidFill>
                  <a:srgbClr val="000000"/>
                </a:solidFill>
              </a:rPr>
              <a:t>1. Negative Skew </a:t>
            </a:r>
            <a:r>
              <a:rPr lang="en-US" sz="2500" dirty="0">
                <a:solidFill>
                  <a:srgbClr val="000000"/>
                </a:solidFill>
              </a:rPr>
              <a:t>– This is often called as skewed to the left. The long tail is on the negative side/left side of the peak. Mean is also on the left side of the peak.</a:t>
            </a:r>
          </a:p>
          <a:p>
            <a:pPr marL="514350" indent="-514350" eaLnBrk="1" hangingPunct="1"/>
            <a:endParaRPr lang="en-US" sz="2500" dirty="0">
              <a:solidFill>
                <a:srgbClr val="000000"/>
              </a:solidFill>
            </a:endParaRPr>
          </a:p>
          <a:p>
            <a:pPr marL="514350" indent="-514350" eaLnBrk="1" hangingPunct="1"/>
            <a:r>
              <a:rPr lang="en-US" sz="2500" b="1" dirty="0">
                <a:solidFill>
                  <a:srgbClr val="000000"/>
                </a:solidFill>
              </a:rPr>
              <a:t>2</a:t>
            </a:r>
            <a:r>
              <a:rPr lang="en-US" sz="2500" dirty="0">
                <a:solidFill>
                  <a:srgbClr val="000000"/>
                </a:solidFill>
              </a:rPr>
              <a:t>. </a:t>
            </a:r>
            <a:r>
              <a:rPr lang="en-US" sz="2500" b="1" dirty="0">
                <a:solidFill>
                  <a:srgbClr val="000000"/>
                </a:solidFill>
              </a:rPr>
              <a:t>No Skew </a:t>
            </a:r>
            <a:r>
              <a:rPr lang="en-US" sz="2500" dirty="0">
                <a:solidFill>
                  <a:srgbClr val="000000"/>
                </a:solidFill>
              </a:rPr>
              <a:t>– This is called as normal distribution which is symmetrical where mean, median and mode at the peak.</a:t>
            </a:r>
          </a:p>
          <a:p>
            <a:pPr marL="514350" indent="-514350" eaLnBrk="1" hangingPunct="1"/>
            <a:endParaRPr lang="en-US" sz="2500" dirty="0">
              <a:solidFill>
                <a:srgbClr val="000000"/>
              </a:solidFill>
            </a:endParaRPr>
          </a:p>
          <a:p>
            <a:pPr marL="514350" indent="-514350" eaLnBrk="1" hangingPunct="1"/>
            <a:r>
              <a:rPr lang="en-US" sz="2500" b="1" dirty="0">
                <a:solidFill>
                  <a:srgbClr val="000000"/>
                </a:solidFill>
              </a:rPr>
              <a:t>3. Positive Skew </a:t>
            </a:r>
            <a:r>
              <a:rPr lang="en-US" sz="2500" dirty="0">
                <a:solidFill>
                  <a:srgbClr val="000000"/>
                </a:solidFill>
              </a:rPr>
              <a:t>– This is called as skewed to the right where long tail is on the positive or right side of the peak. Mean is located on the right side of the peak.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1560" y="332656"/>
            <a:ext cx="8229600" cy="6192688"/>
          </a:xfrm>
        </p:spPr>
        <p:txBody>
          <a:bodyPr>
            <a:normAutofit fontScale="92500" lnSpcReduction="10000"/>
          </a:bodyPr>
          <a:lstStyle/>
          <a:p>
            <a:pPr algn="ctr">
              <a:buNone/>
            </a:pPr>
            <a:r>
              <a:rPr lang="en-GB" sz="5000" b="1" dirty="0" smtClean="0"/>
              <a:t>	</a:t>
            </a:r>
            <a:r>
              <a:rPr lang="en-GB" sz="5400" b="1" dirty="0" smtClean="0"/>
              <a:t>This is time for your questions...</a:t>
            </a:r>
          </a:p>
          <a:p>
            <a:pPr algn="ctr">
              <a:buNone/>
            </a:pPr>
            <a:endParaRPr lang="en-GB" sz="5000" b="1" dirty="0" smtClean="0"/>
          </a:p>
          <a:p>
            <a:pPr algn="ctr">
              <a:buNone/>
            </a:pPr>
            <a:endParaRPr lang="en-GB" sz="5000" b="1" dirty="0" smtClean="0"/>
          </a:p>
          <a:p>
            <a:pPr algn="ctr">
              <a:buNone/>
            </a:pPr>
            <a:endParaRPr lang="en-GB" sz="5000" b="1" dirty="0" smtClean="0"/>
          </a:p>
          <a:p>
            <a:pPr algn="ctr">
              <a:buNone/>
            </a:pPr>
            <a:endParaRPr lang="en-GB" sz="5000" b="1" dirty="0"/>
          </a:p>
          <a:p>
            <a:pPr algn="ctr">
              <a:buNone/>
            </a:pPr>
            <a:endParaRPr lang="en-GB" sz="5000" b="1" dirty="0"/>
          </a:p>
          <a:p>
            <a:pPr algn="ctr">
              <a:buNone/>
            </a:pPr>
            <a:r>
              <a:rPr lang="en-GB" sz="5000" b="1" dirty="0" smtClean="0"/>
              <a:t>-THANK YOU-</a:t>
            </a:r>
            <a:endParaRPr lang="en-GB" sz="5000" b="1" dirty="0"/>
          </a:p>
        </p:txBody>
      </p:sp>
      <p:pic>
        <p:nvPicPr>
          <p:cNvPr id="1026" name="Picture 2" descr="C:\Users\Indunil\AppData\Local\Microsoft\Windows\INetCache\IE\E56IXO2U\thinking[1].JPG"/>
          <p:cNvPicPr>
            <a:picLocks noChangeAspect="1" noChangeArrowheads="1"/>
          </p:cNvPicPr>
          <p:nvPr/>
        </p:nvPicPr>
        <p:blipFill>
          <a:blip r:embed="rId3" cstate="print"/>
          <a:srcRect/>
          <a:stretch>
            <a:fillRect/>
          </a:stretch>
        </p:blipFill>
        <p:spPr bwMode="auto">
          <a:xfrm>
            <a:off x="899592" y="2204864"/>
            <a:ext cx="3456384" cy="2736304"/>
          </a:xfrm>
          <a:prstGeom prst="rect">
            <a:avLst/>
          </a:prstGeom>
          <a:noFill/>
        </p:spPr>
      </p:pic>
      <p:pic>
        <p:nvPicPr>
          <p:cNvPr id="1027" name="Picture 3" descr="C:\Users\Indunil\AppData\Local\Microsoft\Windows\INetCache\IE\2AG8MEBR\thinkingman[1].png"/>
          <p:cNvPicPr>
            <a:picLocks noChangeAspect="1" noChangeArrowheads="1"/>
          </p:cNvPicPr>
          <p:nvPr/>
        </p:nvPicPr>
        <p:blipFill>
          <a:blip r:embed="rId4" cstate="print"/>
          <a:srcRect/>
          <a:stretch>
            <a:fillRect/>
          </a:stretch>
        </p:blipFill>
        <p:spPr bwMode="auto">
          <a:xfrm>
            <a:off x="5436096" y="2132856"/>
            <a:ext cx="3024336" cy="27363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the population?</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467544" y="1844824"/>
            <a:ext cx="8229600" cy="468052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whole group which is being studied and a selection taken from is called as the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population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3200"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Example –</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200" dirty="0" smtClean="0"/>
              <a:t> You want to study the sleeping habits of students in July cohort. Only 20 students will be selected for the research. The whole July cohort is considered as the population.</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a sample?</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467544" y="1844824"/>
            <a:ext cx="8229600" cy="4680520"/>
          </a:xfrm>
          <a:prstGeom prst="rect">
            <a:avLst/>
          </a:prstGeom>
        </p:spPr>
        <p:txBody>
          <a:bodyPr vert="horz" lIns="91440" tIns="45720" rIns="91440" bIns="45720" rtlCol="0">
            <a:normAutofit fontScale="925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selection which is</a:t>
            </a:r>
            <a:r>
              <a:rPr kumimoji="0" lang="en-GB" sz="3200" b="0" i="0" u="none" strike="noStrike" kern="1200" cap="none" spc="0" normalizeH="0" noProof="0" dirty="0" smtClean="0">
                <a:ln>
                  <a:noFill/>
                </a:ln>
                <a:solidFill>
                  <a:schemeClr val="tx1"/>
                </a:solidFill>
                <a:effectLst/>
                <a:uLnTx/>
                <a:uFillTx/>
                <a:latin typeface="+mn-lt"/>
                <a:ea typeface="+mn-ea"/>
                <a:cs typeface="+mn-cs"/>
              </a:rPr>
              <a:t> taken from the population in order to carry out a research to find out things about the larger group is called as a </a:t>
            </a:r>
            <a:r>
              <a:rPr kumimoji="0" lang="en-GB" sz="3200" b="1" i="0" u="none" strike="noStrike" kern="1200" cap="none" spc="0" normalizeH="0" noProof="0" dirty="0" smtClean="0">
                <a:ln>
                  <a:noFill/>
                </a:ln>
                <a:solidFill>
                  <a:schemeClr val="tx1"/>
                </a:solidFill>
                <a:effectLst/>
                <a:uLnTx/>
                <a:uFillTx/>
                <a:latin typeface="+mn-lt"/>
                <a:ea typeface="+mn-ea"/>
                <a:cs typeface="+mn-cs"/>
              </a:rPr>
              <a:t>sample.</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3200"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Example –</a:t>
            </a:r>
            <a:endParaRPr kumimoji="0" lang="en-GB" sz="3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200" dirty="0" smtClean="0"/>
              <a:t> To find out what causes lead students to late to university, 30 students are selected from the total university students. This 30 students are called as the sample for this research.</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The population and sample</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467544" y="1844824"/>
            <a:ext cx="8229600" cy="46805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2"/>
          <p:cNvPicPr>
            <a:picLocks noGrp="1" noChangeAspect="1" noChangeArrowheads="1"/>
          </p:cNvPicPr>
          <p:nvPr>
            <p:ph sz="quarter" idx="1"/>
          </p:nvPr>
        </p:nvPicPr>
        <p:blipFill>
          <a:blip r:embed="rId2" cstate="print"/>
          <a:srcRect/>
          <a:stretch>
            <a:fillRect/>
          </a:stretch>
        </p:blipFill>
        <p:spPr>
          <a:xfrm>
            <a:off x="611560" y="1628800"/>
            <a:ext cx="7920880" cy="4968552"/>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Why sampling is important?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4896544"/>
          </a:xfrm>
          <a:prstGeom prst="rect">
            <a:avLst/>
          </a:prstGeom>
        </p:spPr>
        <p:txBody>
          <a:bodyPr vert="horz" lIns="91440" tIns="45720" rIns="91440" bIns="45720" rtlCol="0">
            <a:normAutofit fontScale="92500" lnSpcReduction="10000"/>
          </a:bodyPr>
          <a:lstStyle/>
          <a:p>
            <a:pPr algn="just"/>
            <a:r>
              <a:rPr lang="en-US" sz="3200" dirty="0" smtClean="0"/>
              <a:t>In most of the cases, it is impossible to study each case of a larger population. Therefore, sampling is crucial which;</a:t>
            </a:r>
          </a:p>
          <a:p>
            <a:pPr algn="just"/>
            <a:endParaRPr lang="en-US" sz="3200" dirty="0" smtClean="0"/>
          </a:p>
          <a:p>
            <a:pPr algn="just">
              <a:buFont typeface="Wingdings" pitchFamily="2" charset="2"/>
              <a:buChar char="§"/>
            </a:pPr>
            <a:r>
              <a:rPr lang="en-US" sz="3200" dirty="0" smtClean="0"/>
              <a:t> Reduces the cost of research.</a:t>
            </a:r>
          </a:p>
          <a:p>
            <a:pPr algn="just">
              <a:buFont typeface="Wingdings" pitchFamily="2" charset="2"/>
              <a:buChar char="§"/>
            </a:pPr>
            <a:r>
              <a:rPr lang="en-US" sz="3200" dirty="0" smtClean="0"/>
              <a:t> Reduces the time spent on research.</a:t>
            </a:r>
          </a:p>
          <a:p>
            <a:pPr algn="just">
              <a:buFont typeface="Wingdings" pitchFamily="2" charset="2"/>
              <a:buChar char="§"/>
            </a:pPr>
            <a:r>
              <a:rPr lang="en-US" sz="3200" dirty="0" smtClean="0"/>
              <a:t> Generalize about a larger population. (If sample size higher, the validity of generalization will be more accurate. In other words, larger sample represents the population with less errors) </a:t>
            </a:r>
          </a:p>
          <a:p>
            <a:pPr algn="just">
              <a:buFont typeface="Wingdings" pitchFamily="2" charset="2"/>
              <a:buChar char="§"/>
            </a:pPr>
            <a:r>
              <a:rPr lang="en-US" sz="3200" dirty="0" smtClean="0"/>
              <a:t> Allows researcher to study ongoing issues quickly.</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Sampling </a:t>
            </a:r>
            <a:r>
              <a:rPr lang="en-GB" b="1" dirty="0" smtClean="0"/>
              <a:t>Distribution</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r>
              <a:rPr lang="en-GB" sz="3200" b="1" noProof="0" dirty="0" smtClean="0"/>
              <a:t>Once data is collected from the sample, frequency histogram can be created as follows.</a:t>
            </a:r>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8610" name="Picture 2"/>
          <p:cNvPicPr>
            <a:picLocks noChangeAspect="1" noChangeArrowheads="1"/>
          </p:cNvPicPr>
          <p:nvPr/>
        </p:nvPicPr>
        <p:blipFill>
          <a:blip r:embed="rId2" cstate="print"/>
          <a:srcRect/>
          <a:stretch>
            <a:fillRect/>
          </a:stretch>
        </p:blipFill>
        <p:spPr bwMode="auto">
          <a:xfrm>
            <a:off x="395536" y="2708920"/>
            <a:ext cx="5562600" cy="3933825"/>
          </a:xfrm>
          <a:prstGeom prst="rect">
            <a:avLst/>
          </a:prstGeom>
          <a:noFill/>
          <a:ln w="9525">
            <a:noFill/>
            <a:miter lim="800000"/>
            <a:headEnd/>
            <a:tailEnd/>
          </a:ln>
        </p:spPr>
      </p:pic>
      <p:sp>
        <p:nvSpPr>
          <p:cNvPr id="8" name="TextBox 7"/>
          <p:cNvSpPr txBox="1"/>
          <p:nvPr/>
        </p:nvSpPr>
        <p:spPr>
          <a:xfrm>
            <a:off x="6084168" y="2852936"/>
            <a:ext cx="3059832" cy="3323987"/>
          </a:xfrm>
          <a:prstGeom prst="rect">
            <a:avLst/>
          </a:prstGeom>
          <a:noFill/>
        </p:spPr>
        <p:txBody>
          <a:bodyPr wrap="square" rtlCol="0">
            <a:spAutoFit/>
          </a:bodyPr>
          <a:lstStyle/>
          <a:p>
            <a:r>
              <a:rPr lang="en-GB" sz="3000" b="1" dirty="0" smtClean="0">
                <a:solidFill>
                  <a:schemeClr val="accent2">
                    <a:lumMod val="50000"/>
                  </a:schemeClr>
                </a:solidFill>
              </a:rPr>
              <a:t>X-axis represents the value range and Y-axis represents the frequency of each value range occurred.</a:t>
            </a:r>
            <a:endParaRPr lang="en-GB" sz="3000"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Sampling </a:t>
            </a:r>
            <a:r>
              <a:rPr lang="en-GB" b="1" dirty="0" smtClean="0"/>
              <a:t>Distribution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r>
              <a:rPr lang="en-GB" sz="3200" b="1" noProof="0" dirty="0" smtClean="0"/>
              <a:t>If you draw a curve through the tops of the column bars, you will be able to get a frequency curve as below. This can be called as </a:t>
            </a:r>
            <a:r>
              <a:rPr lang="en-GB" sz="3200" b="1" noProof="0" dirty="0" smtClean="0"/>
              <a:t>sampling </a:t>
            </a:r>
            <a:r>
              <a:rPr lang="en-GB" sz="3200" b="1" noProof="0" dirty="0" smtClean="0"/>
              <a:t>distribution.</a:t>
            </a:r>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 name="Picture 2"/>
          <p:cNvPicPr>
            <a:picLocks noChangeAspect="1" noChangeArrowheads="1"/>
          </p:cNvPicPr>
          <p:nvPr/>
        </p:nvPicPr>
        <p:blipFill>
          <a:blip r:embed="rId2" cstate="print"/>
          <a:srcRect/>
          <a:stretch>
            <a:fillRect/>
          </a:stretch>
        </p:blipFill>
        <p:spPr bwMode="auto">
          <a:xfrm>
            <a:off x="179512" y="3717032"/>
            <a:ext cx="5328592" cy="2880320"/>
          </a:xfrm>
          <a:prstGeom prst="rect">
            <a:avLst/>
          </a:prstGeom>
          <a:noFill/>
          <a:ln w="9525">
            <a:noFill/>
            <a:miter lim="800000"/>
            <a:headEnd/>
            <a:tailEnd/>
          </a:ln>
        </p:spPr>
      </p:pic>
      <p:sp>
        <p:nvSpPr>
          <p:cNvPr id="9" name="TextBox 8"/>
          <p:cNvSpPr txBox="1"/>
          <p:nvPr/>
        </p:nvSpPr>
        <p:spPr>
          <a:xfrm>
            <a:off x="5652120" y="3429000"/>
            <a:ext cx="3491880" cy="3108543"/>
          </a:xfrm>
          <a:prstGeom prst="rect">
            <a:avLst/>
          </a:prstGeom>
          <a:noFill/>
        </p:spPr>
        <p:txBody>
          <a:bodyPr wrap="square" rtlCol="0">
            <a:spAutoFit/>
          </a:bodyPr>
          <a:lstStyle/>
          <a:p>
            <a:r>
              <a:rPr lang="en-GB" sz="2800" b="1" dirty="0" smtClean="0">
                <a:solidFill>
                  <a:schemeClr val="accent2">
                    <a:lumMod val="50000"/>
                  </a:schemeClr>
                </a:solidFill>
              </a:rPr>
              <a:t>Variate is the variable such as heights , weights, scores etc. Usually, variable figures are presented in groups such as 80-90, 91-100 etc.</a:t>
            </a:r>
            <a:endParaRPr lang="en-GB" sz="2800"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The Normal Distribution</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r>
              <a:rPr lang="en-GB" sz="3200" b="1" noProof="0" dirty="0" smtClean="0"/>
              <a:t>The frequency curve shown in the previous slide can be very accurate in the natural phenomena such as </a:t>
            </a:r>
          </a:p>
          <a:p>
            <a:pPr algn="just">
              <a:buFont typeface="Wingdings" pitchFamily="2" charset="2"/>
              <a:buChar char="ü"/>
            </a:pPr>
            <a:r>
              <a:rPr lang="en-GB" sz="3200" b="1" dirty="0" smtClean="0"/>
              <a:t> 	Weights of any particular animal species</a:t>
            </a:r>
          </a:p>
          <a:p>
            <a:pPr algn="just">
              <a:buFont typeface="Wingdings" pitchFamily="2" charset="2"/>
              <a:buChar char="ü"/>
            </a:pPr>
            <a:r>
              <a:rPr lang="en-GB" sz="3200" b="1" noProof="0" dirty="0" smtClean="0"/>
              <a:t> 	Heights of students in one age group</a:t>
            </a:r>
          </a:p>
          <a:p>
            <a:pPr algn="just">
              <a:buFont typeface="Wingdings" pitchFamily="2" charset="2"/>
              <a:buChar char="ü"/>
            </a:pPr>
            <a:r>
              <a:rPr lang="en-GB" sz="3200" b="1" dirty="0" smtClean="0"/>
              <a:t> 	Life expectancy of healthier individuals</a:t>
            </a:r>
          </a:p>
          <a:p>
            <a:pPr algn="just"/>
            <a:endParaRPr lang="en-GB" sz="3200" b="1" noProof="0" dirty="0" smtClean="0"/>
          </a:p>
          <a:p>
            <a:pPr algn="just"/>
            <a:r>
              <a:rPr lang="en-GB" sz="3200" b="1" dirty="0" smtClean="0"/>
              <a:t>This type of </a:t>
            </a:r>
            <a:r>
              <a:rPr lang="en-GB" sz="3200" b="1" dirty="0" smtClean="0">
                <a:solidFill>
                  <a:schemeClr val="accent3">
                    <a:lumMod val="50000"/>
                  </a:schemeClr>
                </a:solidFill>
              </a:rPr>
              <a:t>bell shaped, symmetrical, central peaked</a:t>
            </a:r>
            <a:r>
              <a:rPr lang="en-GB" sz="3200" b="1" dirty="0" smtClean="0"/>
              <a:t> frequency curve can be called as the </a:t>
            </a:r>
            <a:r>
              <a:rPr lang="en-GB" sz="3200" b="1" dirty="0" smtClean="0">
                <a:solidFill>
                  <a:srgbClr val="C00000"/>
                </a:solidFill>
              </a:rPr>
              <a:t>normal distribution</a:t>
            </a:r>
            <a:r>
              <a:rPr lang="en-GB" sz="3200" b="1" dirty="0" smtClean="0"/>
              <a:t>.</a:t>
            </a:r>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The Normal Distribution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251520" y="1628800"/>
            <a:ext cx="8712968" cy="5040560"/>
          </a:xfrm>
          <a:prstGeom prst="rect">
            <a:avLst/>
          </a:prstGeom>
        </p:spPr>
        <p:txBody>
          <a:bodyPr vert="horz" lIns="91440" tIns="45720" rIns="91440" bIns="45720" rtlCol="0">
            <a:normAutofit/>
          </a:bodyPr>
          <a:lstStyle/>
          <a:p>
            <a:pPr algn="just"/>
            <a:r>
              <a:rPr lang="en-GB" sz="3200" b="1" noProof="0" dirty="0" smtClean="0"/>
              <a:t>The normal distribution curve can be in same shape but in different scales as below.</a:t>
            </a:r>
          </a:p>
          <a:p>
            <a:pPr algn="just"/>
            <a:endParaRPr lang="en-GB" sz="3200" b="1" dirty="0" smtClean="0"/>
          </a:p>
          <a:p>
            <a:pPr algn="just"/>
            <a:endParaRPr lang="en-GB" sz="3200" b="1" noProof="0" dirty="0" smtClean="0"/>
          </a:p>
          <a:p>
            <a:pPr algn="just"/>
            <a:endParaRPr kumimoji="0" lang="en-GB" sz="3200" b="1" i="0" u="none" strike="noStrike" kern="1200" cap="none" spc="0" normalizeH="0" baseline="0" dirty="0" smtClean="0">
              <a:ln>
                <a:noFill/>
              </a:ln>
              <a:solidFill>
                <a:schemeClr val="tx1"/>
              </a:solidFill>
              <a:effectLst/>
              <a:uLnTx/>
              <a:uFillTx/>
              <a:latin typeface="+mn-lt"/>
              <a:ea typeface="+mn-ea"/>
              <a:cs typeface="+mn-cs"/>
            </a:endParaRPr>
          </a:p>
          <a:p>
            <a:pPr algn="just"/>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2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2050" name="Object 4"/>
          <p:cNvGraphicFramePr>
            <a:graphicFrameLocks noChangeAspect="1"/>
          </p:cNvGraphicFramePr>
          <p:nvPr/>
        </p:nvGraphicFramePr>
        <p:xfrm>
          <a:off x="395536" y="2924944"/>
          <a:ext cx="4038600" cy="3287713"/>
        </p:xfrm>
        <a:graphic>
          <a:graphicData uri="http://schemas.openxmlformats.org/presentationml/2006/ole">
            <mc:AlternateContent xmlns:mc="http://schemas.openxmlformats.org/markup-compatibility/2006">
              <mc:Choice xmlns:v="urn:schemas-microsoft-com:vml" Requires="v">
                <p:oleObj spid="_x0000_s2064" name="Picture" r:id="rId3" imgW="4495800" imgH="3670300" progId="StaticEnhancedMetafile">
                  <p:embed/>
                </p:oleObj>
              </mc:Choice>
              <mc:Fallback>
                <p:oleObj name="Picture" r:id="rId3" imgW="4495800" imgH="3670300" progId="StaticEnhancedMetafil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924944"/>
                        <a:ext cx="4038600"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6"/>
          <p:cNvGraphicFramePr>
            <a:graphicFrameLocks noChangeAspect="1"/>
          </p:cNvGraphicFramePr>
          <p:nvPr/>
        </p:nvGraphicFramePr>
        <p:xfrm>
          <a:off x="4644008" y="2924944"/>
          <a:ext cx="4038600" cy="3287713"/>
        </p:xfrm>
        <a:graphic>
          <a:graphicData uri="http://schemas.openxmlformats.org/presentationml/2006/ole">
            <mc:AlternateContent xmlns:mc="http://schemas.openxmlformats.org/markup-compatibility/2006">
              <mc:Choice xmlns:v="urn:schemas-microsoft-com:vml" Requires="v">
                <p:oleObj spid="_x0000_s2065" name="Picture" r:id="rId5" imgW="4495800" imgH="3670300" progId="StaticEnhancedMetafile">
                  <p:embed/>
                </p:oleObj>
              </mc:Choice>
              <mc:Fallback>
                <p:oleObj name="Picture" r:id="rId5" imgW="4495800" imgH="3670300" progId="StaticEnhancedMetafil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2924944"/>
                        <a:ext cx="4038600"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6480</TotalTime>
  <Words>699</Words>
  <Application>Microsoft Office PowerPoint</Application>
  <PresentationFormat>On-screen Show (4:3)</PresentationFormat>
  <Paragraphs>95</Paragraphs>
  <Slides>17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17</vt:i4>
      </vt:variant>
    </vt:vector>
  </HeadingPairs>
  <TitlesOfParts>
    <vt:vector size="24" baseType="lpstr">
      <vt:lpstr>Arial</vt:lpstr>
      <vt:lpstr>Calibri</vt:lpstr>
      <vt:lpstr>Wingdings</vt:lpstr>
      <vt:lpstr>Office Theme</vt:lpstr>
      <vt:lpstr>Picture</vt:lpstr>
      <vt:lpstr>Equation</vt:lpstr>
      <vt:lpstr>Chart</vt:lpstr>
      <vt:lpstr>Numeracy and Data Analysis</vt:lpstr>
      <vt:lpstr>What is the population?</vt:lpstr>
      <vt:lpstr>What is a sample?</vt:lpstr>
      <vt:lpstr>The population and sample</vt:lpstr>
      <vt:lpstr>Why sampling is important?</vt:lpstr>
      <vt:lpstr>Sampling Distribution</vt:lpstr>
      <vt:lpstr>Sampling Distribution (Cont...)</vt:lpstr>
      <vt:lpstr>The Normal Distribution</vt:lpstr>
      <vt:lpstr>The Normal Distribution (Cont...)</vt:lpstr>
      <vt:lpstr>The Normal Distribution (Cont...)</vt:lpstr>
      <vt:lpstr>Attributes of the Normal Distribution</vt:lpstr>
      <vt:lpstr>Attributes of the Normal Distribution (Cont...)</vt:lpstr>
      <vt:lpstr>Attributes of the Normal Distribution (Cont...)</vt:lpstr>
      <vt:lpstr>Central Limit Theorem</vt:lpstr>
      <vt:lpstr>Skewed Data / Measure of Skew</vt:lpstr>
      <vt:lpstr>Skewed Data / Measure of Skew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Numeracy and Data Analysis</dc:title>
  <dc:creator>Indunil</dc:creator>
  <cp:lastModifiedBy>Indunil Dona</cp:lastModifiedBy>
  <cp:revision>82</cp:revision>
  <dcterms:created xsi:type="dcterms:W3CDTF">2019-04-03T20:48:28Z</dcterms:created>
  <dcterms:modified xsi:type="dcterms:W3CDTF">2019-05-30T07:34:51Z</dcterms:modified>
</cp:coreProperties>
</file>