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78" r:id="rId4"/>
    <p:sldId id="26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00"/>
    <a:srgbClr val="7B0B5B"/>
    <a:srgbClr val="9DBDEB"/>
    <a:srgbClr val="86ADE6"/>
    <a:srgbClr val="AA91DB"/>
    <a:srgbClr val="8360C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0AC9-C75C-44F2-A20A-068460F6B88E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AF2BD-AED4-4F39-91FA-3C6E199F76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F816-91D4-414D-9599-5636C7595EDB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000" b="1" dirty="0" smtClean="0"/>
              <a:t>Numeracy and Data Analysis</a:t>
            </a:r>
            <a:endParaRPr lang="en-GB" sz="5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Basic Mathematics –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Basic Rules for Fractions:</a:t>
            </a:r>
            <a:endParaRPr lang="en-GB" b="1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Exercises – </a:t>
            </a:r>
            <a:r>
              <a:rPr lang="en-GB" dirty="0" smtClean="0"/>
              <a:t>Present following fractions in smallest possible way.</a:t>
            </a:r>
            <a:endParaRPr lang="en-GB" b="1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dirty="0" smtClean="0"/>
              <a:t>		  = ?	   	= ?		= ?		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Now Try;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b="1" dirty="0" smtClean="0"/>
              <a:t>		 </a:t>
            </a:r>
          </a:p>
          <a:p>
            <a:pPr>
              <a:buNone/>
            </a:pPr>
            <a:r>
              <a:rPr lang="en-GB" b="1" dirty="0" smtClean="0"/>
              <a:t>		   </a:t>
            </a:r>
            <a:r>
              <a:rPr lang="en-GB" dirty="0" smtClean="0"/>
              <a:t>= ?		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What can this be reduced to ?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2996952"/>
            <a:ext cx="180975" cy="800100"/>
          </a:xfrm>
          <a:prstGeom prst="rect">
            <a:avLst/>
          </a:prstGeom>
          <a:noFill/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180975" cy="800100"/>
          </a:xfrm>
          <a:prstGeom prst="rect">
            <a:avLst/>
          </a:prstGeom>
          <a:noFill/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996952"/>
            <a:ext cx="361950" cy="800100"/>
          </a:xfrm>
          <a:prstGeom prst="rect">
            <a:avLst/>
          </a:prstGeom>
          <a:noFill/>
        </p:spPr>
      </p:pic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5157192"/>
            <a:ext cx="361950" cy="80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1691680" y="4293096"/>
            <a:ext cx="2448272" cy="10801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5652120" y="2636912"/>
            <a:ext cx="2304256" cy="1008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ounded Rectangle 49"/>
          <p:cNvSpPr/>
          <p:nvPr/>
        </p:nvSpPr>
        <p:spPr>
          <a:xfrm>
            <a:off x="3347864" y="2636912"/>
            <a:ext cx="1512168" cy="1008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/>
          <p:cNvSpPr/>
          <p:nvPr/>
        </p:nvSpPr>
        <p:spPr>
          <a:xfrm>
            <a:off x="1115616" y="2636912"/>
            <a:ext cx="1728192" cy="1008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Basic Rules for Fractions:</a:t>
            </a:r>
            <a:endParaRPr lang="en-GB" b="1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Exercises –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sz="2500" dirty="0" smtClean="0"/>
              <a:t>Divide numerator and denominator by the same number: </a:t>
            </a:r>
            <a:endParaRPr lang="en-GB" sz="2500" b="1" dirty="0" smtClean="0"/>
          </a:p>
          <a:p>
            <a:pPr>
              <a:buNone/>
            </a:pPr>
            <a:r>
              <a:rPr lang="en-GB" dirty="0" smtClean="0"/>
              <a:t>		  =    =        ;        =       	;    	    =      =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= 	= 		</a:t>
            </a:r>
            <a:endParaRPr lang="en-GB" b="1" dirty="0" smtClean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2708920"/>
            <a:ext cx="180975" cy="800100"/>
          </a:xfrm>
          <a:prstGeom prst="rect">
            <a:avLst/>
          </a:prstGeom>
          <a:noFill/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4437112"/>
            <a:ext cx="361950" cy="800100"/>
          </a:xfrm>
          <a:prstGeom prst="rect">
            <a:avLst/>
          </a:prstGeom>
          <a:noFill/>
        </p:spPr>
      </p:pic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2708920"/>
            <a:ext cx="200025" cy="800100"/>
          </a:xfrm>
          <a:prstGeom prst="rect">
            <a:avLst/>
          </a:prstGeom>
          <a:noFill/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2708920"/>
            <a:ext cx="200025" cy="800100"/>
          </a:xfrm>
          <a:prstGeom prst="rect">
            <a:avLst/>
          </a:prstGeom>
          <a:noFill/>
        </p:spPr>
      </p:pic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708920"/>
            <a:ext cx="180975" cy="800100"/>
          </a:xfrm>
          <a:prstGeom prst="rect">
            <a:avLst/>
          </a:prstGeom>
          <a:noFill/>
        </p:spPr>
      </p:pic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2708920"/>
            <a:ext cx="200025" cy="800100"/>
          </a:xfrm>
          <a:prstGeom prst="rect">
            <a:avLst/>
          </a:prstGeom>
          <a:noFill/>
        </p:spPr>
      </p:pic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2708920"/>
            <a:ext cx="361950" cy="800100"/>
          </a:xfrm>
          <a:prstGeom prst="rect">
            <a:avLst/>
          </a:prstGeom>
          <a:noFill/>
        </p:spPr>
      </p:pic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32" name="Picture 1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2708920"/>
            <a:ext cx="200025" cy="800100"/>
          </a:xfrm>
          <a:prstGeom prst="rect">
            <a:avLst/>
          </a:prstGeom>
          <a:noFill/>
        </p:spPr>
      </p:pic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35" name="Picture 1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2320" y="2708920"/>
            <a:ext cx="200025" cy="800100"/>
          </a:xfrm>
          <a:prstGeom prst="rect">
            <a:avLst/>
          </a:prstGeom>
          <a:noFill/>
        </p:spPr>
      </p:pic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38" name="Picture 18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4437112"/>
            <a:ext cx="200025" cy="800100"/>
          </a:xfrm>
          <a:prstGeom prst="rect">
            <a:avLst/>
          </a:prstGeom>
          <a:noFill/>
        </p:spPr>
      </p:pic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41" name="Picture 2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4437112"/>
            <a:ext cx="200025" cy="800100"/>
          </a:xfrm>
          <a:prstGeom prst="rect">
            <a:avLst/>
          </a:prstGeom>
          <a:noFill/>
        </p:spPr>
      </p:pic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Basic rules for 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GB" b="1" dirty="0" smtClean="0"/>
              <a:t>2.	</a:t>
            </a:r>
            <a:r>
              <a:rPr lang="en-GB" b="1" u="sng" dirty="0" smtClean="0"/>
              <a:t>Changing  the denominator  to required number </a:t>
            </a:r>
            <a:r>
              <a:rPr lang="en-GB" b="1" dirty="0" smtClean="0"/>
              <a:t> -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Multiply both denominator and numerator by same number.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Example:</a:t>
            </a:r>
            <a:r>
              <a:rPr lang="en-GB" dirty="0" smtClean="0"/>
              <a:t>  	Convert denominator to 20       </a:t>
            </a: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To do that, multiply both numerator and denominator by 5</a:t>
            </a: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 marL="514350" indent="-514350">
              <a:buNone/>
            </a:pPr>
            <a:r>
              <a:rPr lang="en-GB" b="1" dirty="0" smtClean="0"/>
              <a:t>		    × 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5				</a:t>
            </a:r>
          </a:p>
          <a:p>
            <a:pPr marL="514350" indent="-514350">
              <a:buNone/>
            </a:pPr>
            <a:r>
              <a:rPr lang="en-GB" b="1" dirty="0" smtClean="0"/>
              <a:t>		    × 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5			</a:t>
            </a:r>
          </a:p>
          <a:p>
            <a:pPr marL="514350" indent="-514350">
              <a:buNone/>
            </a:pPr>
            <a:r>
              <a:rPr lang="en-GB" b="1" dirty="0" smtClean="0"/>
              <a:t>		      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endParaRPr lang="en-GB" b="1" dirty="0" smtClean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996952"/>
            <a:ext cx="180975" cy="800100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445224"/>
            <a:ext cx="180975" cy="800100"/>
          </a:xfrm>
          <a:prstGeom prst="rect">
            <a:avLst/>
          </a:prstGeom>
          <a:noFill/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5373216"/>
            <a:ext cx="733425" cy="809625"/>
          </a:xfrm>
          <a:prstGeom prst="rect">
            <a:avLst/>
          </a:prstGeom>
          <a:noFill/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Basic rules for 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GB" b="1" dirty="0" smtClean="0"/>
              <a:t>3. 	</a:t>
            </a:r>
            <a:r>
              <a:rPr lang="en-GB" b="1" u="sng" dirty="0" smtClean="0"/>
              <a:t>Changing  an improper fraction into mix numbers (whole and fraction)</a:t>
            </a:r>
            <a:endParaRPr lang="en-GB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When the numerator is greater than denominator, then fraction need to be presented as the combination of whole number and fraction.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Example:  </a:t>
            </a:r>
            <a:r>
              <a:rPr lang="en-GB" dirty="0" smtClean="0"/>
              <a:t>Convert       into mix numbers.</a:t>
            </a:r>
          </a:p>
          <a:p>
            <a:pPr marL="514350" indent="-514350">
              <a:buNone/>
            </a:pPr>
            <a:r>
              <a:rPr lang="en-GB" dirty="0" smtClean="0"/>
              <a:t>	</a:t>
            </a:r>
          </a:p>
          <a:p>
            <a:pPr marL="514350" indent="-514350">
              <a:buNone/>
            </a:pPr>
            <a:r>
              <a:rPr lang="en-GB" dirty="0" smtClean="0"/>
              <a:t>	Imagine, one pizza has been divided into 4 pieces and you have 33 pieces. How many full pizzas you can make out of 33 pieces?</a:t>
            </a:r>
          </a:p>
          <a:p>
            <a:pPr marL="514350" indent="-514350">
              <a:buNone/>
            </a:pPr>
            <a:r>
              <a:rPr lang="en-GB" b="1" dirty="0" smtClean="0"/>
              <a:t>	First, divide 33 by 4. </a:t>
            </a:r>
            <a:r>
              <a:rPr lang="en-GB" dirty="0" smtClean="0"/>
              <a:t>You can make 8 full pizzas out of 32 pieces and 1 piece is left over.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So, you can present         as           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 marL="514350" indent="-514350">
              <a:buNone/>
            </a:pPr>
            <a:r>
              <a:rPr lang="en-GB" b="1" dirty="0" smtClean="0"/>
              <a:t>				Integer		Fraction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33 pieces can be presented as 8 full pizzas and 1 piece out of 4.</a:t>
            </a:r>
            <a:endParaRPr lang="en-GB" b="1" dirty="0" smtClean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3068960"/>
            <a:ext cx="361950" cy="800100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5301208"/>
            <a:ext cx="371475" cy="609600"/>
          </a:xfrm>
          <a:prstGeom prst="rect">
            <a:avLst/>
          </a:prstGeom>
          <a:noFill/>
        </p:spPr>
      </p:pic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60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5301208"/>
            <a:ext cx="288032" cy="656084"/>
          </a:xfrm>
          <a:prstGeom prst="rect">
            <a:avLst/>
          </a:prstGeom>
          <a:noFill/>
        </p:spPr>
      </p:pic>
      <p:sp>
        <p:nvSpPr>
          <p:cNvPr id="29" name="Right Arrow 28"/>
          <p:cNvSpPr/>
          <p:nvPr/>
        </p:nvSpPr>
        <p:spPr>
          <a:xfrm rot="17731261">
            <a:off x="3948136" y="5865570"/>
            <a:ext cx="511093" cy="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3225189">
            <a:off x="4621350" y="5793708"/>
            <a:ext cx="837481" cy="1216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5796136" y="5085184"/>
            <a:ext cx="1440160" cy="17728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Basic rules for 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GB" b="1" dirty="0" smtClean="0"/>
              <a:t>4. 	</a:t>
            </a:r>
            <a:r>
              <a:rPr lang="en-GB" b="1" u="sng" dirty="0" smtClean="0"/>
              <a:t>Changing  mix numbers (whole and fraction) into improper fractions</a:t>
            </a:r>
            <a:endParaRPr lang="en-GB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This is the opposite way of last rule which was discussed. 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Example:  </a:t>
            </a:r>
            <a:r>
              <a:rPr lang="en-GB" dirty="0" smtClean="0"/>
              <a:t>Convert          into improper fractions.</a:t>
            </a:r>
          </a:p>
          <a:p>
            <a:pPr marL="514350" indent="-514350">
              <a:buNone/>
            </a:pPr>
            <a:r>
              <a:rPr lang="en-GB" dirty="0" smtClean="0"/>
              <a:t>	</a:t>
            </a:r>
          </a:p>
          <a:p>
            <a:pPr marL="514350" indent="-514350">
              <a:buNone/>
            </a:pPr>
            <a:r>
              <a:rPr lang="en-GB" dirty="0" smtClean="0"/>
              <a:t>	Imagine, you have 8 pizzas and quarter (one piece out of four) in hand. How many quarter pieces in total you have?</a:t>
            </a:r>
          </a:p>
          <a:p>
            <a:pPr marL="514350" indent="-514350">
              <a:buNone/>
            </a:pPr>
            <a:r>
              <a:rPr lang="en-GB" b="1" dirty="0" smtClean="0"/>
              <a:t>	First, multiply 8 by 4. </a:t>
            </a:r>
            <a:r>
              <a:rPr lang="en-GB" dirty="0" smtClean="0"/>
              <a:t>You have 32 pieces. Then </a:t>
            </a:r>
            <a:r>
              <a:rPr lang="en-GB" b="1" dirty="0" smtClean="0"/>
              <a:t>add one piece left over to that 32 </a:t>
            </a:r>
            <a:r>
              <a:rPr lang="en-GB" dirty="0" smtClean="0"/>
              <a:t>which makes 33 pieces.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So, you can present         as           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endParaRPr lang="en-GB" b="1" dirty="0" smtClean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5" y="5229200"/>
            <a:ext cx="259229" cy="648072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708920"/>
            <a:ext cx="371475" cy="609600"/>
          </a:xfrm>
          <a:prstGeom prst="rect">
            <a:avLst/>
          </a:prstGeom>
          <a:noFill/>
        </p:spPr>
      </p:pic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60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5229200"/>
            <a:ext cx="371475" cy="609600"/>
          </a:xfrm>
          <a:prstGeom prst="rect">
            <a:avLst/>
          </a:prstGeom>
          <a:noFill/>
        </p:spPr>
      </p:pic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5229200"/>
            <a:ext cx="936104" cy="1332731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Multiply 28"/>
          <p:cNvSpPr/>
          <p:nvPr/>
        </p:nvSpPr>
        <p:spPr>
          <a:xfrm>
            <a:off x="6300192" y="6021288"/>
            <a:ext cx="288032" cy="288032"/>
          </a:xfrm>
          <a:prstGeom prst="mathMultiply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0" name="Plus 29"/>
          <p:cNvSpPr/>
          <p:nvPr/>
        </p:nvSpPr>
        <p:spPr>
          <a:xfrm>
            <a:off x="6372200" y="5445224"/>
            <a:ext cx="288032" cy="216024"/>
          </a:xfrm>
          <a:prstGeom prst="mathPlus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6084168" y="5373216"/>
            <a:ext cx="86409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/>
          <p:cNvSpPr/>
          <p:nvPr/>
        </p:nvSpPr>
        <p:spPr>
          <a:xfrm>
            <a:off x="3707904" y="5517232"/>
            <a:ext cx="1224136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/>
          <p:cNvSpPr/>
          <p:nvPr/>
        </p:nvSpPr>
        <p:spPr>
          <a:xfrm>
            <a:off x="1331640" y="5517232"/>
            <a:ext cx="1512168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Adding 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514350" indent="-514350"/>
            <a:r>
              <a:rPr lang="en-GB" dirty="0" smtClean="0"/>
              <a:t>When adding fractions denominator (bottom number) of all fractions should be same. Use multiplication function to make it same.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 marL="514350" indent="-514350">
              <a:buNone/>
            </a:pPr>
            <a:r>
              <a:rPr lang="en-GB" b="1" dirty="0" smtClean="0"/>
              <a:t>	Example:	        +      =       = </a:t>
            </a:r>
          </a:p>
          <a:p>
            <a:pPr marL="514350" indent="-514350">
              <a:buNone/>
            </a:pPr>
            <a:r>
              <a:rPr lang="en-GB" b="1" dirty="0" smtClean="0"/>
              <a:t>	 						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 marL="514350" indent="-514350">
              <a:buNone/>
            </a:pPr>
            <a:r>
              <a:rPr lang="en-GB" b="1" dirty="0" smtClean="0"/>
              <a:t>	Now Try 	   		 </a:t>
            </a:r>
            <a:r>
              <a:rPr lang="en-GB" dirty="0" smtClean="0"/>
              <a:t>Before adding up, both denominators should be </a:t>
            </a:r>
            <a:r>
              <a:rPr lang="en-GB" b="1" dirty="0" smtClean="0"/>
              <a:t>same. </a:t>
            </a:r>
            <a:r>
              <a:rPr lang="en-GB" dirty="0" smtClean="0"/>
              <a:t>In this example, 2 can be converted to 4 by multiplying both numerator and denominator by 2. 	</a:t>
            </a:r>
            <a:r>
              <a:rPr lang="en-GB" b="1" dirty="0" smtClean="0"/>
              <a:t>		</a:t>
            </a:r>
          </a:p>
          <a:p>
            <a:pPr marL="514350" indent="-514350">
              <a:buNone/>
            </a:pPr>
            <a:r>
              <a:rPr lang="en-GB" b="1" dirty="0" smtClean="0"/>
              <a:t>		           × 2			</a:t>
            </a:r>
          </a:p>
          <a:p>
            <a:pPr marL="514350" indent="-514350">
              <a:buNone/>
            </a:pPr>
            <a:r>
              <a:rPr lang="en-GB" b="1" dirty="0" smtClean="0"/>
              <a:t>		           × 2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endParaRPr lang="en-GB" b="1" dirty="0" smtClean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2636912"/>
            <a:ext cx="180975" cy="800100"/>
          </a:xfrm>
          <a:prstGeom prst="rect">
            <a:avLst/>
          </a:prstGeom>
          <a:noFill/>
        </p:spPr>
      </p:pic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2636912"/>
            <a:ext cx="180975" cy="800100"/>
          </a:xfrm>
          <a:prstGeom prst="rect">
            <a:avLst/>
          </a:prstGeom>
          <a:noFill/>
        </p:spPr>
      </p:pic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2636912"/>
            <a:ext cx="180975" cy="800100"/>
          </a:xfrm>
          <a:prstGeom prst="rect">
            <a:avLst/>
          </a:prstGeom>
          <a:noFill/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2636912"/>
            <a:ext cx="180975" cy="800100"/>
          </a:xfrm>
          <a:prstGeom prst="rect">
            <a:avLst/>
          </a:prstGeom>
          <a:noFill/>
        </p:spPr>
      </p:pic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0434" name="Picture 1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3717032"/>
            <a:ext cx="762000" cy="800100"/>
          </a:xfrm>
          <a:prstGeom prst="rect">
            <a:avLst/>
          </a:prstGeom>
          <a:noFill/>
        </p:spPr>
      </p:pic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Picture 1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589240"/>
            <a:ext cx="762000" cy="792088"/>
          </a:xfrm>
          <a:prstGeom prst="rect">
            <a:avLst/>
          </a:prstGeom>
          <a:noFill/>
        </p:spPr>
      </p:pic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0437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5589240"/>
            <a:ext cx="762000" cy="800100"/>
          </a:xfrm>
          <a:prstGeom prst="rect">
            <a:avLst/>
          </a:prstGeom>
          <a:noFill/>
        </p:spPr>
      </p:pic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0440" name="Picture 2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5517232"/>
            <a:ext cx="180975" cy="800100"/>
          </a:xfrm>
          <a:prstGeom prst="rect">
            <a:avLst/>
          </a:prstGeom>
          <a:noFill/>
        </p:spPr>
      </p:pic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2987824" y="587727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/>
          <p:cNvSpPr/>
          <p:nvPr/>
        </p:nvSpPr>
        <p:spPr>
          <a:xfrm>
            <a:off x="5148064" y="580526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6804248" y="4725144"/>
            <a:ext cx="936104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4067944" y="4725144"/>
            <a:ext cx="172819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683568" y="4653136"/>
            <a:ext cx="266429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Adding 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b="1" dirty="0" smtClean="0"/>
              <a:t>	Now Try;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Here, 3 cannot be converted to 5. Hence, both 3 and 5 need to be converted to a common number. To do that, multiply whole fraction 1/3 by 5 and 1/5 by 3</a:t>
            </a:r>
            <a:r>
              <a:rPr lang="en-GB" b="1" dirty="0" smtClean="0"/>
              <a:t>.</a:t>
            </a:r>
          </a:p>
          <a:p>
            <a:pPr marL="514350" indent="-514350">
              <a:buNone/>
            </a:pPr>
            <a:r>
              <a:rPr lang="en-GB" b="1" dirty="0" smtClean="0"/>
              <a:t>    5 ×            × 3</a:t>
            </a:r>
          </a:p>
          <a:p>
            <a:pPr marL="514350" indent="-514350">
              <a:buNone/>
            </a:pPr>
            <a:r>
              <a:rPr lang="en-GB" b="1" dirty="0" smtClean="0"/>
              <a:t>    5 ×            × 3</a:t>
            </a:r>
          </a:p>
          <a:p>
            <a:pPr marL="514350" indent="-514350">
              <a:buNone/>
            </a:pPr>
            <a:r>
              <a:rPr lang="en-GB" b="1" dirty="0" smtClean="0"/>
              <a:t>				</a:t>
            </a:r>
          </a:p>
          <a:p>
            <a:pPr marL="514350" indent="-514350">
              <a:buNone/>
            </a:pPr>
            <a:r>
              <a:rPr lang="en-GB" sz="2500" b="1" dirty="0" smtClean="0"/>
              <a:t>				 Denominators should be same</a:t>
            </a: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1412776"/>
            <a:ext cx="762000" cy="800100"/>
          </a:xfrm>
          <a:prstGeom prst="rect">
            <a:avLst/>
          </a:prstGeom>
          <a:noFill/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4653136"/>
            <a:ext cx="906016" cy="1088132"/>
          </a:xfrm>
          <a:prstGeom prst="rect">
            <a:avLst/>
          </a:prstGeom>
          <a:noFill/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4797152"/>
            <a:ext cx="1123950" cy="809625"/>
          </a:xfrm>
          <a:prstGeom prst="rect">
            <a:avLst/>
          </a:prstGeom>
          <a:noFill/>
        </p:spPr>
      </p:pic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4797152"/>
            <a:ext cx="361950" cy="800100"/>
          </a:xfrm>
          <a:prstGeom prst="rect">
            <a:avLst/>
          </a:prstGeom>
          <a:noFill/>
        </p:spPr>
      </p:pic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3491880" y="501317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ight Arrow 56"/>
          <p:cNvSpPr/>
          <p:nvPr/>
        </p:nvSpPr>
        <p:spPr>
          <a:xfrm>
            <a:off x="6084168" y="501317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Up Arrow 57"/>
          <p:cNvSpPr/>
          <p:nvPr/>
        </p:nvSpPr>
        <p:spPr>
          <a:xfrm>
            <a:off x="4860032" y="5877272"/>
            <a:ext cx="360040" cy="57606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6804248" y="4581128"/>
            <a:ext cx="10081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4067944" y="4581128"/>
            <a:ext cx="1440160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827584" y="4509120"/>
            <a:ext cx="230425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Subtracting 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/>
            <a:r>
              <a:rPr lang="en-GB" sz="2500" b="1" dirty="0" smtClean="0"/>
              <a:t>The process is exactly similar to addition of fractions. </a:t>
            </a:r>
            <a:r>
              <a:rPr lang="en-GB" sz="2500" dirty="0" smtClean="0"/>
              <a:t>First thing is denominators/bottom figures must be same before subtracting. If denominators are not same, then they need to be converted to common/similar denominators. Afterward, subtracting can be done.</a:t>
            </a:r>
          </a:p>
          <a:p>
            <a:pPr marL="514350" indent="-514350">
              <a:buNone/>
            </a:pPr>
            <a:r>
              <a:rPr lang="en-GB" dirty="0" smtClean="0"/>
              <a:t>	</a:t>
            </a:r>
            <a:r>
              <a:rPr lang="en-GB" b="1" dirty="0" smtClean="0"/>
              <a:t>Example - </a:t>
            </a:r>
            <a:r>
              <a:rPr lang="en-GB" dirty="0" smtClean="0"/>
              <a:t> 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sz="2500" b="1" dirty="0" smtClean="0"/>
              <a:t>	5 ×              × 3</a:t>
            </a:r>
          </a:p>
          <a:p>
            <a:pPr marL="514350" indent="-514350">
              <a:buNone/>
            </a:pPr>
            <a:r>
              <a:rPr lang="en-GB" sz="2500" b="1" dirty="0" smtClean="0"/>
              <a:t>	5 ×              × 3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3573016"/>
            <a:ext cx="762000" cy="800100"/>
          </a:xfrm>
          <a:prstGeom prst="rect">
            <a:avLst/>
          </a:prstGeom>
          <a:noFill/>
        </p:spPr>
      </p:pic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4653136"/>
            <a:ext cx="864096" cy="864096"/>
          </a:xfrm>
          <a:prstGeom prst="rect">
            <a:avLst/>
          </a:prstGeom>
          <a:noFill/>
        </p:spPr>
      </p:pic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4653136"/>
            <a:ext cx="1123950" cy="809625"/>
          </a:xfrm>
          <a:prstGeom prst="rect">
            <a:avLst/>
          </a:prstGeom>
          <a:noFill/>
        </p:spPr>
      </p:pic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2476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4653136"/>
            <a:ext cx="361950" cy="800100"/>
          </a:xfrm>
          <a:prstGeom prst="rect">
            <a:avLst/>
          </a:prstGeom>
          <a:noFill/>
        </p:spPr>
      </p:pic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3347864" y="494116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ight Arrow 61"/>
          <p:cNvSpPr/>
          <p:nvPr/>
        </p:nvSpPr>
        <p:spPr>
          <a:xfrm>
            <a:off x="5868144" y="494116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/>
          <p:cNvSpPr/>
          <p:nvPr/>
        </p:nvSpPr>
        <p:spPr>
          <a:xfrm>
            <a:off x="3995936" y="4797152"/>
            <a:ext cx="288032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763688" y="4797152"/>
            <a:ext cx="2160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ounded Rectangle 87"/>
          <p:cNvSpPr/>
          <p:nvPr/>
        </p:nvSpPr>
        <p:spPr>
          <a:xfrm>
            <a:off x="5364088" y="4653136"/>
            <a:ext cx="1872208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ounded Rectangle 86"/>
          <p:cNvSpPr/>
          <p:nvPr/>
        </p:nvSpPr>
        <p:spPr>
          <a:xfrm>
            <a:off x="3059832" y="4725144"/>
            <a:ext cx="158417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ounded Rectangle 85"/>
          <p:cNvSpPr/>
          <p:nvPr/>
        </p:nvSpPr>
        <p:spPr>
          <a:xfrm>
            <a:off x="827584" y="4797152"/>
            <a:ext cx="151216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Dividing 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/>
            <a:r>
              <a:rPr lang="en-GB" sz="2500" b="1" dirty="0" smtClean="0"/>
              <a:t>When dividing fractions;</a:t>
            </a:r>
          </a:p>
          <a:p>
            <a:pPr marL="514350" indent="-514350">
              <a:buNone/>
            </a:pPr>
            <a:r>
              <a:rPr lang="en-GB" sz="2500" b="1" dirty="0" smtClean="0"/>
              <a:t>	Firstly, </a:t>
            </a:r>
            <a:r>
              <a:rPr lang="en-GB" sz="2500" dirty="0" smtClean="0"/>
              <a:t>turn the second fraction up side down.</a:t>
            </a:r>
          </a:p>
          <a:p>
            <a:pPr marL="514350" indent="-514350">
              <a:buNone/>
            </a:pPr>
            <a:r>
              <a:rPr lang="en-GB" sz="2500" b="1" dirty="0" smtClean="0"/>
              <a:t>	Secondly , </a:t>
            </a:r>
            <a:r>
              <a:rPr lang="en-GB" sz="2500" dirty="0" smtClean="0"/>
              <a:t>multiply the first fraction by the upside down fraction (reciprocal).</a:t>
            </a:r>
          </a:p>
          <a:p>
            <a:pPr marL="514350" indent="-514350">
              <a:buNone/>
            </a:pPr>
            <a:r>
              <a:rPr lang="en-GB" sz="2500" b="1" dirty="0" smtClean="0"/>
              <a:t>	Finally, </a:t>
            </a:r>
            <a:r>
              <a:rPr lang="en-GB" sz="2500" dirty="0" smtClean="0"/>
              <a:t>simplify the fraction if needed.</a:t>
            </a:r>
          </a:p>
          <a:p>
            <a:pPr marL="514350" indent="-514350">
              <a:buNone/>
            </a:pPr>
            <a:r>
              <a:rPr lang="en-GB" dirty="0" smtClean="0"/>
              <a:t>	</a:t>
            </a:r>
            <a:r>
              <a:rPr lang="en-GB" b="1" dirty="0" smtClean="0"/>
              <a:t>Example - </a:t>
            </a:r>
            <a:r>
              <a:rPr lang="en-GB" dirty="0" smtClean="0"/>
              <a:t> 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						Or</a:t>
            </a:r>
          </a:p>
          <a:p>
            <a:pPr marL="514350" indent="-514350">
              <a:buNone/>
            </a:pPr>
            <a:r>
              <a:rPr lang="en-GB" b="1" dirty="0" smtClean="0"/>
              <a:t>							</a:t>
            </a: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3717032"/>
            <a:ext cx="762000" cy="800100"/>
          </a:xfrm>
          <a:prstGeom prst="rect">
            <a:avLst/>
          </a:prstGeom>
          <a:noFill/>
        </p:spPr>
      </p:pic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3501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4941168"/>
            <a:ext cx="762000" cy="800100"/>
          </a:xfrm>
          <a:prstGeom prst="rect">
            <a:avLst/>
          </a:prstGeom>
          <a:noFill/>
        </p:spPr>
      </p:pic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3504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4869160"/>
            <a:ext cx="752475" cy="809625"/>
          </a:xfrm>
          <a:prstGeom prst="rect">
            <a:avLst/>
          </a:prstGeom>
          <a:noFill/>
        </p:spPr>
      </p:pic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3513" name="Picture 2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4797152"/>
            <a:ext cx="361950" cy="800100"/>
          </a:xfrm>
          <a:prstGeom prst="rect">
            <a:avLst/>
          </a:prstGeom>
          <a:noFill/>
        </p:spPr>
      </p:pic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3516" name="Picture 2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4725144"/>
            <a:ext cx="419100" cy="800100"/>
          </a:xfrm>
          <a:prstGeom prst="rect">
            <a:avLst/>
          </a:prstGeom>
          <a:noFill/>
        </p:spPr>
      </p:pic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2483768" y="508518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ight Arrow 89"/>
          <p:cNvSpPr/>
          <p:nvPr/>
        </p:nvSpPr>
        <p:spPr>
          <a:xfrm>
            <a:off x="4788024" y="508518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6012160" y="4437112"/>
            <a:ext cx="1008112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ounded Rectangle 65"/>
          <p:cNvSpPr/>
          <p:nvPr/>
        </p:nvSpPr>
        <p:spPr>
          <a:xfrm>
            <a:off x="3707904" y="4437112"/>
            <a:ext cx="1368152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ounded Rectangle 64"/>
          <p:cNvSpPr/>
          <p:nvPr/>
        </p:nvSpPr>
        <p:spPr>
          <a:xfrm>
            <a:off x="899592" y="4365104"/>
            <a:ext cx="2016224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331640" y="5085184"/>
            <a:ext cx="122413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1331640" y="4509120"/>
            <a:ext cx="122413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Multiply</a:t>
            </a:r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ing </a:t>
            </a:r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/>
            <a:r>
              <a:rPr lang="en-GB" sz="2500" b="1" dirty="0" smtClean="0"/>
              <a:t>When multiplying fractions;</a:t>
            </a:r>
          </a:p>
          <a:p>
            <a:pPr marL="514350" indent="-514350">
              <a:buNone/>
            </a:pPr>
            <a:r>
              <a:rPr lang="en-GB" sz="2500" b="1" dirty="0" smtClean="0"/>
              <a:t>	Firstly, </a:t>
            </a:r>
            <a:r>
              <a:rPr lang="en-GB" sz="2500" dirty="0" smtClean="0"/>
              <a:t>multiply top numbers or numerators.</a:t>
            </a:r>
          </a:p>
          <a:p>
            <a:pPr marL="514350" indent="-514350">
              <a:buNone/>
            </a:pPr>
            <a:r>
              <a:rPr lang="en-GB" sz="2500" b="1" dirty="0" smtClean="0"/>
              <a:t>	Secondly , </a:t>
            </a:r>
            <a:r>
              <a:rPr lang="en-GB" sz="2500" dirty="0" smtClean="0"/>
              <a:t>multiply bottom numbers or denominators.</a:t>
            </a:r>
          </a:p>
          <a:p>
            <a:pPr marL="514350" indent="-514350">
              <a:buNone/>
            </a:pPr>
            <a:r>
              <a:rPr lang="en-GB" sz="2500" b="1" dirty="0" smtClean="0"/>
              <a:t>	Finally, </a:t>
            </a:r>
            <a:r>
              <a:rPr lang="en-GB" sz="2500" dirty="0" smtClean="0"/>
              <a:t>simplify the fraction if needed.</a:t>
            </a:r>
          </a:p>
          <a:p>
            <a:pPr marL="514350" indent="-514350">
              <a:buNone/>
            </a:pPr>
            <a:r>
              <a:rPr lang="en-GB" dirty="0" smtClean="0"/>
              <a:t>	</a:t>
            </a:r>
            <a:r>
              <a:rPr lang="en-GB" b="1" dirty="0" smtClean="0"/>
              <a:t>Example - </a:t>
            </a:r>
            <a:r>
              <a:rPr lang="en-GB" dirty="0" smtClean="0"/>
              <a:t> 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284984"/>
            <a:ext cx="752475" cy="800100"/>
          </a:xfrm>
          <a:prstGeom prst="rect">
            <a:avLst/>
          </a:prstGeom>
          <a:noFill/>
        </p:spPr>
      </p:pic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4581128"/>
            <a:ext cx="752475" cy="800100"/>
          </a:xfrm>
          <a:prstGeom prst="rect">
            <a:avLst/>
          </a:prstGeom>
          <a:noFill/>
        </p:spPr>
      </p:pic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4581128"/>
            <a:ext cx="752475" cy="800100"/>
          </a:xfrm>
          <a:prstGeom prst="rect">
            <a:avLst/>
          </a:prstGeom>
          <a:noFill/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192" y="4581128"/>
            <a:ext cx="361950" cy="800100"/>
          </a:xfrm>
          <a:prstGeom prst="rect">
            <a:avLst/>
          </a:prstGeom>
          <a:noFill/>
        </p:spPr>
      </p:pic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3059832" y="494116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Arrow 68"/>
          <p:cNvSpPr/>
          <p:nvPr/>
        </p:nvSpPr>
        <p:spPr>
          <a:xfrm>
            <a:off x="5292080" y="486916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Re-cap of last week...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What is Arithmetic?</a:t>
            </a:r>
          </a:p>
          <a:p>
            <a:r>
              <a:rPr lang="en-GB" b="1" dirty="0" smtClean="0"/>
              <a:t>Arithmetic Operations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Operands, operators and operations</a:t>
            </a:r>
          </a:p>
          <a:p>
            <a:pPr>
              <a:buNone/>
            </a:pPr>
            <a:r>
              <a:rPr lang="en-GB" dirty="0" smtClean="0"/>
              <a:t>	Expressions</a:t>
            </a:r>
          </a:p>
          <a:p>
            <a:r>
              <a:rPr lang="en-GB" b="1" dirty="0" smtClean="0"/>
              <a:t>BODMAS – B</a:t>
            </a:r>
            <a:r>
              <a:rPr lang="en-GB" dirty="0" smtClean="0"/>
              <a:t>rackets, </a:t>
            </a:r>
            <a:r>
              <a:rPr lang="en-GB" b="1" dirty="0" smtClean="0"/>
              <a:t>O</a:t>
            </a:r>
            <a:r>
              <a:rPr lang="en-GB" dirty="0" smtClean="0"/>
              <a:t>f/</a:t>
            </a:r>
            <a:r>
              <a:rPr lang="en-GB" b="1" dirty="0" smtClean="0"/>
              <a:t>O</a:t>
            </a:r>
            <a:r>
              <a:rPr lang="en-GB" dirty="0" smtClean="0"/>
              <a:t>rder, </a:t>
            </a:r>
            <a:r>
              <a:rPr lang="en-GB" b="1" dirty="0" smtClean="0"/>
              <a:t>D</a:t>
            </a:r>
            <a:r>
              <a:rPr lang="en-GB" dirty="0" smtClean="0"/>
              <a:t>ivision, </a:t>
            </a:r>
            <a:r>
              <a:rPr lang="en-GB" b="1" dirty="0" smtClean="0"/>
              <a:t>M</a:t>
            </a:r>
            <a:r>
              <a:rPr lang="en-GB" dirty="0" smtClean="0"/>
              <a:t>ultiplication, </a:t>
            </a:r>
            <a:r>
              <a:rPr lang="en-GB" b="1" dirty="0" smtClean="0"/>
              <a:t>A</a:t>
            </a:r>
            <a:r>
              <a:rPr lang="en-GB" dirty="0" smtClean="0"/>
              <a:t>ddition and </a:t>
            </a:r>
            <a:r>
              <a:rPr lang="en-GB" b="1" dirty="0" smtClean="0"/>
              <a:t>S</a:t>
            </a:r>
            <a:r>
              <a:rPr lang="en-GB" dirty="0" smtClean="0"/>
              <a:t>ubtraction</a:t>
            </a:r>
          </a:p>
          <a:p>
            <a:r>
              <a:rPr lang="en-GB" b="1" dirty="0" smtClean="0"/>
              <a:t>Positive and Negative Numbers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dirty="0" smtClean="0"/>
              <a:t>Rules when multiply and divide positive/negative numbers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724128" y="5805264"/>
            <a:ext cx="108012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563888" y="5733256"/>
            <a:ext cx="1368152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827584" y="5805264"/>
            <a:ext cx="208823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Percentages (%)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50131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2800" b="1" dirty="0" smtClean="0"/>
              <a:t>Percentages  </a:t>
            </a:r>
            <a:r>
              <a:rPr lang="en-GB" sz="2800" dirty="0" smtClean="0"/>
              <a:t>is a way of expressing fractions in parts of hundreds. It means ‘per 100’ and can be expressed as %.</a:t>
            </a:r>
          </a:p>
          <a:p>
            <a:pPr>
              <a:buNone/>
            </a:pPr>
            <a:r>
              <a:rPr lang="en-GB" b="1" dirty="0" smtClean="0"/>
              <a:t>	Examples –</a:t>
            </a:r>
          </a:p>
          <a:p>
            <a:pPr marL="571500" indent="-571500">
              <a:buFont typeface="+mj-lt"/>
              <a:buAutoNum type="romanUcPeriod"/>
            </a:pPr>
            <a:r>
              <a:rPr lang="en-GB" sz="2800" dirty="0" smtClean="0"/>
              <a:t>2% means 2 per 100 or 2 out of 100. This can be presented as 2/100</a:t>
            </a:r>
          </a:p>
          <a:p>
            <a:pPr marL="571500" indent="-571500">
              <a:buNone/>
            </a:pPr>
            <a:endParaRPr lang="en-GB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en-GB" sz="2800" dirty="0" smtClean="0"/>
              <a:t>If 2% of £200 means;</a:t>
            </a:r>
          </a:p>
          <a:p>
            <a:pPr marL="571500" indent="-571500">
              <a:buNone/>
            </a:pPr>
            <a:r>
              <a:rPr lang="en-GB" dirty="0" smtClean="0"/>
              <a:t>							£4</a:t>
            </a:r>
            <a:endParaRPr lang="en-GB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5805264"/>
            <a:ext cx="1657350" cy="800100"/>
          </a:xfrm>
          <a:prstGeom prst="rect">
            <a:avLst/>
          </a:prstGeom>
          <a:noFill/>
        </p:spPr>
      </p:pic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5805264"/>
            <a:ext cx="800100" cy="800100"/>
          </a:xfrm>
          <a:prstGeom prst="rect">
            <a:avLst/>
          </a:prstGeom>
          <a:noFill/>
        </p:spPr>
      </p:pic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59832" y="6021288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5004048" y="5949280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516216" y="486916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3923928" y="4581128"/>
            <a:ext cx="2232248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683568" y="4653136"/>
            <a:ext cx="2736304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Percentages (%)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501317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b="1" dirty="0" smtClean="0">
                <a:solidFill>
                  <a:srgbClr val="C00000"/>
                </a:solidFill>
              </a:rPr>
              <a:t>	REMEMBER;</a:t>
            </a:r>
            <a:endParaRPr lang="en-GB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800" b="1" dirty="0" smtClean="0"/>
              <a:t>	When calculate percentage of anything, the answer MUST BE in that particular item. </a:t>
            </a:r>
          </a:p>
          <a:p>
            <a:pPr>
              <a:buNone/>
            </a:pPr>
            <a:endParaRPr lang="en-GB" sz="2800" b="1" dirty="0" smtClean="0"/>
          </a:p>
          <a:p>
            <a:r>
              <a:rPr lang="en-GB" sz="2800" b="1" dirty="0" smtClean="0"/>
              <a:t>Example – </a:t>
            </a:r>
            <a:r>
              <a:rPr lang="en-GB" sz="2800" dirty="0" smtClean="0"/>
              <a:t>If 20% of 500 apples are rotten, how many apples are rotten?</a:t>
            </a:r>
          </a:p>
          <a:p>
            <a:pPr>
              <a:buNone/>
            </a:pPr>
            <a:r>
              <a:rPr lang="en-GB" sz="2800" dirty="0" smtClean="0"/>
              <a:t>	</a:t>
            </a:r>
          </a:p>
          <a:p>
            <a:pPr>
              <a:buNone/>
            </a:pPr>
            <a:r>
              <a:rPr lang="en-GB" dirty="0" smtClean="0"/>
              <a:t>							       100 apples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100  		100 apples</a:t>
            </a:r>
            <a:endParaRPr lang="en-GB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4725144"/>
            <a:ext cx="2533650" cy="800100"/>
          </a:xfrm>
          <a:prstGeom prst="rect">
            <a:avLst/>
          </a:prstGeom>
          <a:noFill/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2019300" cy="800100"/>
          </a:xfrm>
          <a:prstGeom prst="rect">
            <a:avLst/>
          </a:prstGeom>
          <a:noFill/>
        </p:spPr>
      </p:pic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1763688" y="5877272"/>
            <a:ext cx="576064" cy="79208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591" name="Picture 7" descr="C:\Users\Indunil\AppData\Local\Microsoft\Windows\INetCache\IE\E56IXO2U\tick_icon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805264"/>
            <a:ext cx="720080" cy="793378"/>
          </a:xfrm>
          <a:prstGeom prst="rect">
            <a:avLst/>
          </a:prstGeom>
          <a:noFill/>
        </p:spPr>
      </p:pic>
      <p:sp>
        <p:nvSpPr>
          <p:cNvPr id="26" name="Right Arrow 25"/>
          <p:cNvSpPr/>
          <p:nvPr/>
        </p:nvSpPr>
        <p:spPr>
          <a:xfrm>
            <a:off x="3563888" y="4869160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228184" y="4941168"/>
            <a:ext cx="21602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6804248" y="5949280"/>
            <a:ext cx="1368152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539552" y="5949280"/>
            <a:ext cx="5616624" cy="908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5940152" y="3429000"/>
            <a:ext cx="2160240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3419872" y="3501008"/>
            <a:ext cx="2160240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467544" y="3429000"/>
            <a:ext cx="244827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Percentages (%)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50131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u="sng" dirty="0" smtClean="0"/>
              <a:t>Exercises:</a:t>
            </a:r>
            <a:endParaRPr lang="en-GB" u="sng" dirty="0" smtClean="0"/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If 8% of students fail GCSE out of 50,000, how many students fail the GCSE?</a:t>
            </a:r>
            <a:endParaRPr lang="en-GB" dirty="0"/>
          </a:p>
          <a:p>
            <a:pPr marL="571500" indent="-571500">
              <a:buNone/>
            </a:pPr>
            <a:r>
              <a:rPr lang="en-GB" dirty="0" smtClean="0"/>
              <a:t>							</a:t>
            </a:r>
            <a:r>
              <a:rPr lang="en-GB" sz="2800" dirty="0" smtClean="0"/>
              <a:t>4000 students</a:t>
            </a:r>
          </a:p>
          <a:p>
            <a:pPr marL="571500" indent="-571500">
              <a:buNone/>
            </a:pPr>
            <a:endParaRPr lang="en-GB" sz="2800" dirty="0" smtClean="0"/>
          </a:p>
          <a:p>
            <a:pPr marL="571500" indent="-571500">
              <a:buAutoNum type="romanUcPeriod" startAt="2"/>
            </a:pPr>
            <a:r>
              <a:rPr lang="en-GB" sz="2800" dirty="0" smtClean="0"/>
              <a:t>If 100 bananas are </a:t>
            </a:r>
            <a:r>
              <a:rPr lang="en-GB" sz="2800" dirty="0" smtClean="0"/>
              <a:t>ripened </a:t>
            </a:r>
            <a:r>
              <a:rPr lang="en-GB" sz="2800" dirty="0" smtClean="0"/>
              <a:t>out of 1000 bananas, what is the percentage of </a:t>
            </a:r>
            <a:r>
              <a:rPr lang="en-GB" sz="2800" dirty="0" smtClean="0"/>
              <a:t>bananas that </a:t>
            </a:r>
            <a:r>
              <a:rPr lang="en-GB" sz="2800" dirty="0" smtClean="0"/>
              <a:t>ripen?</a:t>
            </a:r>
          </a:p>
          <a:p>
            <a:pPr marL="571500" indent="-571500">
              <a:buNone/>
            </a:pPr>
            <a:r>
              <a:rPr lang="en-GB" sz="2800" dirty="0" smtClean="0"/>
              <a:t>	If percentage is ‘x’, then;</a:t>
            </a:r>
          </a:p>
          <a:p>
            <a:pPr marL="571500" indent="-571500">
              <a:buNone/>
            </a:pPr>
            <a:r>
              <a:rPr lang="en-GB" sz="2800" dirty="0" smtClean="0"/>
              <a:t>								x = 10%</a:t>
            </a:r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3573016"/>
            <a:ext cx="2376264" cy="720080"/>
          </a:xfrm>
          <a:prstGeom prst="rect">
            <a:avLst/>
          </a:prstGeom>
          <a:noFill/>
        </p:spPr>
      </p:pic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3573016"/>
            <a:ext cx="2160240" cy="720080"/>
          </a:xfrm>
          <a:prstGeom prst="rect">
            <a:avLst/>
          </a:prstGeom>
          <a:noFill/>
        </p:spPr>
      </p:pic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987824" y="3717032"/>
            <a:ext cx="28803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5652120" y="3645024"/>
            <a:ext cx="28803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861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5949280"/>
            <a:ext cx="5324475" cy="733425"/>
          </a:xfrm>
          <a:prstGeom prst="rect">
            <a:avLst/>
          </a:prstGeom>
          <a:noFill/>
        </p:spPr>
      </p:pic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6300192" y="6093296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Ratios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Ratio </a:t>
            </a:r>
            <a:r>
              <a:rPr lang="en-GB" dirty="0" smtClean="0"/>
              <a:t>is a way of expressing the relationship between two or more quantities. Colon (:) is used to express ratio. </a:t>
            </a:r>
          </a:p>
          <a:p>
            <a:pPr>
              <a:buNone/>
            </a:pPr>
            <a:r>
              <a:rPr lang="en-GB" b="1" dirty="0" smtClean="0"/>
              <a:t>	Example</a:t>
            </a:r>
            <a:r>
              <a:rPr lang="en-GB" dirty="0" smtClean="0"/>
              <a:t> – 15 : 8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u="sng" dirty="0" smtClean="0"/>
              <a:t>Following rules </a:t>
            </a:r>
            <a:r>
              <a:rPr lang="en-GB" dirty="0" smtClean="0"/>
              <a:t>need to be considered.</a:t>
            </a:r>
            <a:endParaRPr lang="en-GB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GB" b="1" dirty="0" smtClean="0"/>
              <a:t>Reduce to lowest possible fraction –</a:t>
            </a:r>
          </a:p>
          <a:p>
            <a:pPr marL="571500" indent="-571500">
              <a:buNone/>
            </a:pPr>
            <a:r>
              <a:rPr lang="en-GB" b="1" dirty="0" smtClean="0"/>
              <a:t>	15 : 10 </a:t>
            </a:r>
            <a:r>
              <a:rPr lang="en-GB" dirty="0" smtClean="0"/>
              <a:t>can be reduced to </a:t>
            </a:r>
            <a:r>
              <a:rPr lang="en-GB" b="1" dirty="0" smtClean="0"/>
              <a:t>3 : 2</a:t>
            </a:r>
          </a:p>
          <a:p>
            <a:pPr marL="571500" indent="-571500">
              <a:buNone/>
            </a:pPr>
            <a:r>
              <a:rPr lang="en-GB" b="1" dirty="0" smtClean="0"/>
              <a:t>	36 : 72 </a:t>
            </a:r>
            <a:r>
              <a:rPr lang="en-GB" dirty="0" smtClean="0"/>
              <a:t>can be reduced to	</a:t>
            </a:r>
            <a:r>
              <a:rPr lang="en-GB" b="1" dirty="0" smtClean="0"/>
              <a:t>1 : 2</a:t>
            </a:r>
          </a:p>
          <a:p>
            <a:pPr marL="571500" indent="-571500">
              <a:buNone/>
            </a:pPr>
            <a:r>
              <a:rPr lang="en-GB" b="1" dirty="0" smtClean="0"/>
              <a:t>	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Ratios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571500" indent="-571500">
              <a:buAutoNum type="romanUcPeriod" startAt="2"/>
            </a:pPr>
            <a:r>
              <a:rPr lang="en-GB" b="1" dirty="0" smtClean="0"/>
              <a:t>Always express in whole number –</a:t>
            </a:r>
          </a:p>
          <a:p>
            <a:pPr marL="571500" indent="-571500">
              <a:buNone/>
            </a:pPr>
            <a:r>
              <a:rPr lang="en-GB" b="1" dirty="0" smtClean="0"/>
              <a:t>		    : </a:t>
            </a:r>
            <a:r>
              <a:rPr lang="en-GB" dirty="0" smtClean="0"/>
              <a:t>20 can be expressed as 67 : 40</a:t>
            </a:r>
          </a:p>
          <a:p>
            <a:pPr marL="571500" indent="-571500">
              <a:buNone/>
            </a:pPr>
            <a:endParaRPr lang="en-GB" b="1" dirty="0" smtClean="0"/>
          </a:p>
          <a:p>
            <a:pPr marL="571500" indent="-571500">
              <a:buNone/>
            </a:pPr>
            <a:r>
              <a:rPr lang="en-GB" b="1" dirty="0" smtClean="0"/>
              <a:t>III.	If quantities need to be divided according to ratio, follow below steps;</a:t>
            </a:r>
          </a:p>
          <a:p>
            <a:pPr marL="571500" indent="-571500">
              <a:buNone/>
            </a:pPr>
            <a:r>
              <a:rPr lang="en-GB" b="1" dirty="0" smtClean="0"/>
              <a:t>	</a:t>
            </a:r>
            <a:r>
              <a:rPr lang="en-GB" b="1" u="sng" dirty="0" smtClean="0"/>
              <a:t>Example </a:t>
            </a:r>
            <a:r>
              <a:rPr lang="en-GB" dirty="0" smtClean="0"/>
              <a:t>– There are white, red and green apples in 2:1:3 ratio. Total apples are 600. How many white, red and green apples?</a:t>
            </a:r>
          </a:p>
          <a:p>
            <a:pPr marL="571500" indent="-571500">
              <a:buNone/>
            </a:pPr>
            <a:endParaRPr lang="en-GB" dirty="0" smtClean="0"/>
          </a:p>
          <a:p>
            <a:pPr marL="571500" indent="-571500">
              <a:buNone/>
            </a:pPr>
            <a:r>
              <a:rPr lang="en-GB" b="1" dirty="0" smtClean="0"/>
              <a:t>	</a:t>
            </a:r>
            <a:r>
              <a:rPr lang="en-GB" b="1" dirty="0" smtClean="0">
                <a:solidFill>
                  <a:srgbClr val="C00000"/>
                </a:solidFill>
              </a:rPr>
              <a:t>First, add ratios </a:t>
            </a:r>
            <a:r>
              <a:rPr lang="en-GB" b="1" dirty="0" smtClean="0"/>
              <a:t>– 2 + 1 + 3 = 6</a:t>
            </a:r>
          </a:p>
          <a:p>
            <a:pPr marL="571500" indent="-571500">
              <a:buNone/>
            </a:pPr>
            <a:r>
              <a:rPr lang="en-GB" b="1" dirty="0" smtClean="0"/>
              <a:t>	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Find the fraction of each type </a:t>
            </a:r>
            <a:r>
              <a:rPr lang="en-GB" b="1" dirty="0" smtClean="0"/>
              <a:t>2/6 , 1/6, 3/6</a:t>
            </a:r>
          </a:p>
          <a:p>
            <a:pPr marL="571500" indent="-571500">
              <a:buNone/>
            </a:pPr>
            <a:r>
              <a:rPr lang="en-GB" b="1" dirty="0" smtClean="0"/>
              <a:t>	</a:t>
            </a:r>
            <a:r>
              <a:rPr lang="en-GB" b="1" dirty="0" smtClean="0">
                <a:solidFill>
                  <a:srgbClr val="7030A0"/>
                </a:solidFill>
              </a:rPr>
              <a:t>Divide total quantity into parts according to fraction</a:t>
            </a:r>
          </a:p>
          <a:p>
            <a:pPr marL="571500" indent="-571500">
              <a:buNone/>
            </a:pPr>
            <a:r>
              <a:rPr lang="en-GB" b="1" dirty="0" smtClean="0"/>
              <a:t>	</a:t>
            </a:r>
          </a:p>
          <a:p>
            <a:pPr marL="571500" indent="-571500">
              <a:buNone/>
            </a:pPr>
            <a:r>
              <a:rPr lang="en-GB" b="1" dirty="0" smtClean="0"/>
              <a:t>	</a:t>
            </a:r>
            <a:r>
              <a:rPr lang="en-GB" dirty="0" smtClean="0"/>
              <a:t>White apples 	</a:t>
            </a:r>
            <a:r>
              <a:rPr lang="en-GB" b="1" dirty="0" smtClean="0"/>
              <a:t>600 × 2/6 = 200 white apples</a:t>
            </a:r>
          </a:p>
          <a:p>
            <a:pPr marL="571500" indent="-571500">
              <a:buNone/>
            </a:pPr>
            <a:r>
              <a:rPr lang="en-GB" b="1" dirty="0" smtClean="0"/>
              <a:t>	</a:t>
            </a:r>
            <a:r>
              <a:rPr lang="en-GB" dirty="0" smtClean="0"/>
              <a:t>Red apples	 	</a:t>
            </a:r>
            <a:r>
              <a:rPr lang="en-GB" b="1" dirty="0" smtClean="0"/>
              <a:t>600 × 1/6 = 100 red apples</a:t>
            </a:r>
          </a:p>
          <a:p>
            <a:pPr marL="571500" indent="-571500">
              <a:buNone/>
            </a:pPr>
            <a:r>
              <a:rPr lang="en-GB" b="1" dirty="0" smtClean="0"/>
              <a:t>	</a:t>
            </a:r>
            <a:r>
              <a:rPr lang="en-GB" dirty="0" smtClean="0"/>
              <a:t>Green apples 	</a:t>
            </a:r>
            <a:r>
              <a:rPr lang="en-GB" b="1" dirty="0" smtClean="0"/>
              <a:t>600 × 3/6 = 300 green apples</a:t>
            </a:r>
            <a:endParaRPr lang="en-GB" b="1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772816"/>
            <a:ext cx="456059" cy="576064"/>
          </a:xfrm>
          <a:prstGeom prst="rect">
            <a:avLst/>
          </a:prstGeom>
          <a:noFill/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Ratios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571500" indent="-571500"/>
            <a:r>
              <a:rPr lang="en-GB" b="1" u="sng" dirty="0" smtClean="0"/>
              <a:t>Exercises – (Questions)</a:t>
            </a:r>
            <a:endParaRPr lang="en-GB" b="1" dirty="0" smtClean="0"/>
          </a:p>
          <a:p>
            <a:pPr marL="571500" indent="-571500">
              <a:buAutoNum type="romanUcPeriod"/>
            </a:pPr>
            <a:r>
              <a:rPr lang="en-GB" dirty="0" smtClean="0"/>
              <a:t>A and B businessmen invested in a business 3 : 4 ratio and initial capital they invested was £210,000. How much capital A and B </a:t>
            </a:r>
            <a:r>
              <a:rPr lang="en-GB" dirty="0" smtClean="0"/>
              <a:t>have </a:t>
            </a:r>
            <a:r>
              <a:rPr lang="en-GB" dirty="0" smtClean="0"/>
              <a:t>contributed?</a:t>
            </a:r>
          </a:p>
          <a:p>
            <a:pPr marL="571500" indent="-571500">
              <a:buNone/>
            </a:pPr>
            <a:endParaRPr lang="en-GB" b="1" dirty="0"/>
          </a:p>
          <a:p>
            <a:pPr marL="571500" indent="-571500">
              <a:buNone/>
            </a:pPr>
            <a:r>
              <a:rPr lang="en-GB" dirty="0" smtClean="0"/>
              <a:t>II.	There are blouses, denims, skirts and t-shirts in 3:2:1:4 ratio in a shop. Total number of clothes are </a:t>
            </a:r>
            <a:r>
              <a:rPr lang="en-GB" dirty="0" smtClean="0"/>
              <a:t>100,000 items. </a:t>
            </a:r>
            <a:r>
              <a:rPr lang="en-GB" dirty="0" smtClean="0"/>
              <a:t>How many number of items in each </a:t>
            </a:r>
            <a:r>
              <a:rPr lang="en-GB" dirty="0" smtClean="0"/>
              <a:t>category are </a:t>
            </a:r>
            <a:r>
              <a:rPr lang="en-GB" dirty="0" smtClean="0"/>
              <a:t>available in the shop?</a:t>
            </a: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Ratios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571500" indent="-571500"/>
            <a:r>
              <a:rPr lang="en-GB" b="1" u="sng" dirty="0" smtClean="0"/>
              <a:t>Exercises – (Answers)</a:t>
            </a:r>
            <a:endParaRPr lang="en-GB" b="1" dirty="0" smtClean="0"/>
          </a:p>
          <a:p>
            <a:pPr marL="571500" indent="-571500">
              <a:buAutoNum type="romanUcPeriod"/>
            </a:pPr>
            <a:r>
              <a:rPr lang="en-GB" dirty="0" smtClean="0"/>
              <a:t>Add ratio:	4 + 3 = 7</a:t>
            </a:r>
          </a:p>
          <a:p>
            <a:pPr marL="571500" indent="-571500">
              <a:buNone/>
            </a:pPr>
            <a:r>
              <a:rPr lang="en-GB" dirty="0" smtClean="0"/>
              <a:t>	Fraction of A and B:  4/7 , 3/7</a:t>
            </a:r>
          </a:p>
          <a:p>
            <a:pPr marL="571500" indent="-571500">
              <a:buNone/>
            </a:pPr>
            <a:r>
              <a:rPr lang="en-GB" dirty="0" smtClean="0"/>
              <a:t>	Divide total capital between A &amp; B:</a:t>
            </a:r>
          </a:p>
          <a:p>
            <a:pPr marL="571500" indent="-571500">
              <a:buNone/>
            </a:pPr>
            <a:r>
              <a:rPr lang="en-GB" dirty="0" smtClean="0"/>
              <a:t>	A: 4/7 × £210,000 = £120,000</a:t>
            </a:r>
          </a:p>
          <a:p>
            <a:pPr marL="571500" indent="-571500">
              <a:buNone/>
            </a:pPr>
            <a:r>
              <a:rPr lang="en-GB" dirty="0" smtClean="0"/>
              <a:t>	B: 3/7 × £210,000 =   £90, 000</a:t>
            </a:r>
          </a:p>
          <a:p>
            <a:pPr marL="571500" indent="-571500">
              <a:buNone/>
            </a:pPr>
            <a:endParaRPr lang="en-GB" dirty="0"/>
          </a:p>
          <a:p>
            <a:pPr marL="571500" indent="-571500">
              <a:buNone/>
            </a:pPr>
            <a:r>
              <a:rPr lang="en-GB" dirty="0" smtClean="0"/>
              <a:t>II.	Add ratio:	3 + 2 + 1 + 4 = 10</a:t>
            </a:r>
          </a:p>
          <a:p>
            <a:pPr marL="571500" indent="-571500">
              <a:buNone/>
            </a:pPr>
            <a:r>
              <a:rPr lang="en-GB" dirty="0" smtClean="0"/>
              <a:t>	Fraction of each type : 3/10, 2/10, 1/10, 4/10</a:t>
            </a:r>
          </a:p>
          <a:p>
            <a:pPr marL="571500" indent="-571500">
              <a:buNone/>
            </a:pPr>
            <a:r>
              <a:rPr lang="en-GB" dirty="0" smtClean="0"/>
              <a:t>	Divide total clothes between each type:</a:t>
            </a:r>
          </a:p>
          <a:p>
            <a:pPr marL="571500" indent="-571500">
              <a:buNone/>
            </a:pPr>
            <a:r>
              <a:rPr lang="en-GB" dirty="0" smtClean="0"/>
              <a:t>	Blouses: 3/10 × 100,000 = 30,000 blouses</a:t>
            </a:r>
          </a:p>
          <a:p>
            <a:pPr marL="571500" indent="-571500">
              <a:buNone/>
            </a:pPr>
            <a:r>
              <a:rPr lang="en-GB" dirty="0" smtClean="0"/>
              <a:t>	Denims: 2/10 × 100,000 = 20,000 denims</a:t>
            </a:r>
          </a:p>
          <a:p>
            <a:pPr marL="571500" indent="-571500">
              <a:buNone/>
            </a:pPr>
            <a:r>
              <a:rPr lang="en-GB" dirty="0" smtClean="0"/>
              <a:t>	Skirts:    1/10  × 100,000 = 10,000 skirts</a:t>
            </a:r>
          </a:p>
          <a:p>
            <a:pPr marL="571500" indent="-571500">
              <a:buNone/>
            </a:pPr>
            <a:r>
              <a:rPr lang="en-GB" dirty="0" smtClean="0"/>
              <a:t>	T-shirts: 4/10  × 100,000 = </a:t>
            </a:r>
            <a:r>
              <a:rPr lang="en-GB" smtClean="0"/>
              <a:t>40,000 T-shirts</a:t>
            </a:r>
            <a:endParaRPr lang="en-GB" dirty="0" smtClean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5000" b="1" dirty="0" smtClean="0"/>
              <a:t>	</a:t>
            </a:r>
            <a:r>
              <a:rPr lang="en-GB" sz="5400" b="1" dirty="0" smtClean="0"/>
              <a:t>This is time for your questions...</a:t>
            </a:r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r>
              <a:rPr lang="en-GB" sz="5000" b="1" dirty="0" smtClean="0"/>
              <a:t>-THANK YOU-</a:t>
            </a:r>
            <a:endParaRPr lang="en-GB" sz="5000" b="1" dirty="0"/>
          </a:p>
        </p:txBody>
      </p:sp>
      <p:pic>
        <p:nvPicPr>
          <p:cNvPr id="1026" name="Picture 2" descr="C:\Users\Indunil\AppData\Local\Microsoft\Windows\INetCache\IE\E56IXO2U\thinking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3456384" cy="2736304"/>
          </a:xfrm>
          <a:prstGeom prst="rect">
            <a:avLst/>
          </a:prstGeom>
          <a:noFill/>
        </p:spPr>
      </p:pic>
      <p:pic>
        <p:nvPicPr>
          <p:cNvPr id="1027" name="Picture 3" descr="C:\Users\Indunil\AppData\Local\Microsoft\Windows\INetCache\IE\2AG8MEBR\thinkingman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132856"/>
            <a:ext cx="3024336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</a:t>
            </a:r>
            <a:endParaRPr lang="en-GB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525963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/>
              <a:t>	</a:t>
            </a:r>
            <a:r>
              <a:rPr lang="en-GB" b="1" dirty="0" smtClean="0"/>
              <a:t>Let us consider what are called </a:t>
            </a:r>
            <a:r>
              <a:rPr lang="en-GB" b="1" dirty="0" smtClean="0"/>
              <a:t>as; </a:t>
            </a:r>
            <a:endParaRPr lang="en-GB" b="1" dirty="0"/>
          </a:p>
          <a:p>
            <a:r>
              <a:rPr lang="en-GB" b="1" dirty="0"/>
              <a:t>Integers </a:t>
            </a:r>
            <a:r>
              <a:rPr lang="en-GB" dirty="0"/>
              <a:t>– These are whole numbers including positive, negative and zero</a:t>
            </a:r>
            <a:endParaRPr lang="en-GB" dirty="0">
              <a:cs typeface="Calibri"/>
            </a:endParaRPr>
          </a:p>
          <a:p>
            <a:pPr>
              <a:buNone/>
            </a:pPr>
            <a:r>
              <a:rPr lang="en-GB" dirty="0"/>
              <a:t>	Examples: 3, 5, 8, 15, -2, 0, -10, </a:t>
            </a:r>
            <a:r>
              <a:rPr lang="en-GB" dirty="0" smtClean="0"/>
              <a:t>20, </a:t>
            </a:r>
            <a:r>
              <a:rPr lang="en-GB" dirty="0" smtClean="0"/>
              <a:t>And </a:t>
            </a:r>
          </a:p>
          <a:p>
            <a:pPr>
              <a:buNone/>
            </a:pPr>
            <a:endParaRPr lang="en-GB" dirty="0">
              <a:cs typeface="Calibri"/>
            </a:endParaRPr>
          </a:p>
          <a:p>
            <a:r>
              <a:rPr lang="en-GB" b="1" dirty="0"/>
              <a:t>Fractions</a:t>
            </a:r>
            <a:r>
              <a:rPr lang="en-GB" dirty="0"/>
              <a:t> – These numbers of the </a:t>
            </a:r>
            <a:r>
              <a:rPr lang="en-GB" dirty="0" smtClean="0"/>
              <a:t>form</a:t>
            </a:r>
            <a:r>
              <a:rPr lang="en-GB" dirty="0" smtClean="0"/>
              <a:t>; </a:t>
            </a:r>
            <a:r>
              <a:rPr lang="en-GB" dirty="0" smtClean="0"/>
              <a:t>Examples</a:t>
            </a:r>
            <a:r>
              <a:rPr lang="en-GB" dirty="0"/>
              <a:t>: 1/3, 3/4, 1/5, 7/8, where  you cannot have a zero  in the </a:t>
            </a:r>
            <a:r>
              <a:rPr lang="en-GB" dirty="0" smtClean="0"/>
              <a:t>denominator.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067944" y="2420888"/>
            <a:ext cx="288032" cy="17281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491880" y="2996952"/>
            <a:ext cx="576064" cy="576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Arithmetic Operations (Cont...)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	Please consider this example;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Integer		Fraction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In here, 2 is integer/whole number and 3/4 is fraction</a:t>
            </a:r>
            <a:endParaRPr lang="en-GB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2708920"/>
            <a:ext cx="720080" cy="1080120"/>
          </a:xfrm>
          <a:prstGeom prst="rect">
            <a:avLst/>
          </a:prstGeom>
          <a:noFill/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2708920"/>
            <a:ext cx="720080" cy="1232148"/>
          </a:xfrm>
          <a:prstGeom prst="rect">
            <a:avLst/>
          </a:prstGeom>
          <a:noFill/>
        </p:spPr>
      </p:pic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411760" y="3068960"/>
            <a:ext cx="648072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7845920">
            <a:off x="2924207" y="4002401"/>
            <a:ext cx="1063062" cy="146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3707462">
            <a:off x="4152657" y="3904907"/>
            <a:ext cx="1529324" cy="14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Fractions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8600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GB" b="1" dirty="0" smtClean="0"/>
              <a:t>Fraction is a part of whole number or how many parts of a whole</a:t>
            </a:r>
          </a:p>
          <a:p>
            <a:endParaRPr lang="en-GB" b="1" dirty="0" smtClean="0"/>
          </a:p>
          <a:p>
            <a:r>
              <a:rPr lang="en-GB" b="1" dirty="0" smtClean="0"/>
              <a:t>Example : </a:t>
            </a:r>
            <a:r>
              <a:rPr lang="en-GB" dirty="0" smtClean="0"/>
              <a:t>Think about a Pizza</a:t>
            </a:r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	   </a:t>
            </a:r>
            <a:r>
              <a:rPr lang="en-GB" sz="2500" dirty="0" smtClean="0"/>
              <a:t>Full Pizza (1)	One part is 1/4         One part is 1/8</a:t>
            </a:r>
            <a:endParaRPr lang="en-GB" sz="2500" b="1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043608" y="3645024"/>
            <a:ext cx="1872208" cy="17281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347864" y="3573016"/>
            <a:ext cx="1872208" cy="17281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724128" y="3501008"/>
            <a:ext cx="1872208" cy="17281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3347864" y="3573016"/>
            <a:ext cx="1872208" cy="1728192"/>
            <a:chOff x="3347864" y="3573016"/>
            <a:chExt cx="1872208" cy="1728192"/>
          </a:xfrm>
        </p:grpSpPr>
        <p:cxnSp>
          <p:nvCxnSpPr>
            <p:cNvPr id="8" name="Straight Connector 7"/>
            <p:cNvCxnSpPr>
              <a:stCxn id="5" idx="0"/>
              <a:endCxn id="5" idx="4"/>
            </p:cNvCxnSpPr>
            <p:nvPr/>
          </p:nvCxnSpPr>
          <p:spPr>
            <a:xfrm>
              <a:off x="4283968" y="3573016"/>
              <a:ext cx="0" cy="172819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2"/>
              <a:endCxn id="5" idx="6"/>
            </p:cNvCxnSpPr>
            <p:nvPr/>
          </p:nvCxnSpPr>
          <p:spPr>
            <a:xfrm>
              <a:off x="3347864" y="4437112"/>
              <a:ext cx="1872208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24128" y="3501008"/>
            <a:ext cx="1872208" cy="1728192"/>
            <a:chOff x="5724128" y="3501008"/>
            <a:chExt cx="1872208" cy="1728192"/>
          </a:xfrm>
        </p:grpSpPr>
        <p:cxnSp>
          <p:nvCxnSpPr>
            <p:cNvPr id="12" name="Straight Connector 11"/>
            <p:cNvCxnSpPr>
              <a:stCxn id="6" idx="0"/>
              <a:endCxn id="6" idx="4"/>
            </p:cNvCxnSpPr>
            <p:nvPr/>
          </p:nvCxnSpPr>
          <p:spPr>
            <a:xfrm>
              <a:off x="6660232" y="3501008"/>
              <a:ext cx="0" cy="172819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6" idx="6"/>
            </p:cNvCxnSpPr>
            <p:nvPr/>
          </p:nvCxnSpPr>
          <p:spPr>
            <a:xfrm>
              <a:off x="5724128" y="4365104"/>
              <a:ext cx="1872208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1"/>
              <a:endCxn id="6" idx="5"/>
            </p:cNvCxnSpPr>
            <p:nvPr/>
          </p:nvCxnSpPr>
          <p:spPr>
            <a:xfrm>
              <a:off x="5998307" y="3754096"/>
              <a:ext cx="1323850" cy="1222016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3"/>
              <a:endCxn id="6" idx="7"/>
            </p:cNvCxnSpPr>
            <p:nvPr/>
          </p:nvCxnSpPr>
          <p:spPr>
            <a:xfrm flipV="1">
              <a:off x="5998307" y="3754096"/>
              <a:ext cx="1323850" cy="1222016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Fractions (Cont...)</a:t>
            </a:r>
            <a:endParaRPr lang="en-GB" b="1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445224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Numerator and Denominator</a:t>
            </a:r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b="1" dirty="0" smtClean="0"/>
              <a:t>				Numerator / Top number</a:t>
            </a:r>
          </a:p>
          <a:p>
            <a:pPr>
              <a:buNone/>
            </a:pPr>
            <a:r>
              <a:rPr lang="en-GB" b="1" dirty="0" smtClean="0"/>
              <a:t>				Denominator / Bottom Number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	Numerator </a:t>
            </a:r>
            <a:r>
              <a:rPr lang="en-GB" dirty="0" smtClean="0"/>
              <a:t>is the top number which shows how many parts we have out of bottom number/denominator.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	Denominator </a:t>
            </a:r>
            <a:r>
              <a:rPr lang="en-GB" dirty="0" smtClean="0"/>
              <a:t>is the bottom number which shows for how many parts the whole or integer is divided into.</a:t>
            </a:r>
            <a:endParaRPr lang="en-GB" b="1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2348880"/>
            <a:ext cx="288032" cy="864096"/>
          </a:xfrm>
          <a:prstGeom prst="rect">
            <a:avLst/>
          </a:prstGeom>
          <a:noFill/>
        </p:spPr>
      </p:pic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2195736" y="2492896"/>
            <a:ext cx="936104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Arrow 20"/>
          <p:cNvSpPr/>
          <p:nvPr/>
        </p:nvSpPr>
        <p:spPr>
          <a:xfrm>
            <a:off x="2195736" y="2924944"/>
            <a:ext cx="936104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Fractions (Cont...)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373216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Let’s go back to the pizza example:</a:t>
            </a:r>
          </a:p>
          <a:p>
            <a:endParaRPr lang="en-GB" b="1" dirty="0" smtClean="0"/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b="1" dirty="0" smtClean="0"/>
              <a:t>	   </a:t>
            </a:r>
          </a:p>
          <a:p>
            <a:pPr>
              <a:buNone/>
            </a:pPr>
            <a:r>
              <a:rPr lang="en-GB" sz="2500" b="1" dirty="0" smtClean="0"/>
              <a:t>	       </a:t>
            </a:r>
            <a:r>
              <a:rPr lang="en-GB" sz="2500" dirty="0" smtClean="0"/>
              <a:t>Full Pizza (1)	Divided into equal four parts</a:t>
            </a:r>
            <a:endParaRPr lang="en-GB" sz="2500" b="1" dirty="0" smtClean="0"/>
          </a:p>
          <a:p>
            <a:pPr>
              <a:buNone/>
            </a:pPr>
            <a:r>
              <a:rPr lang="en-GB" b="1" dirty="0" smtClean="0"/>
              <a:t>	</a:t>
            </a:r>
          </a:p>
          <a:p>
            <a:r>
              <a:rPr lang="en-GB" dirty="0" smtClean="0"/>
              <a:t>The </a:t>
            </a:r>
            <a:r>
              <a:rPr lang="en-GB" b="1" dirty="0" smtClean="0">
                <a:solidFill>
                  <a:srgbClr val="C00000"/>
                </a:solidFill>
              </a:rPr>
              <a:t>TOTAL</a:t>
            </a:r>
            <a:r>
              <a:rPr lang="en-GB" dirty="0" smtClean="0"/>
              <a:t> number of equal parts of full one Pizza is </a:t>
            </a:r>
            <a:r>
              <a:rPr lang="en-GB" b="1" dirty="0" smtClean="0">
                <a:solidFill>
                  <a:srgbClr val="C00000"/>
                </a:solidFill>
              </a:rPr>
              <a:t>4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which is equal to </a:t>
            </a:r>
            <a:r>
              <a:rPr lang="en-GB" b="1" dirty="0" smtClean="0"/>
              <a:t>denominator/bottom number.</a:t>
            </a:r>
          </a:p>
          <a:p>
            <a:r>
              <a:rPr lang="en-GB" b="1" dirty="0" smtClean="0"/>
              <a:t>One or two or three part/s out of the four equal parts</a:t>
            </a:r>
            <a:r>
              <a:rPr lang="en-GB" dirty="0" smtClean="0"/>
              <a:t> is/are equal to </a:t>
            </a:r>
            <a:r>
              <a:rPr lang="en-GB" b="1" dirty="0" smtClean="0"/>
              <a:t>Numerator/top number.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115616" y="1988840"/>
            <a:ext cx="1872208" cy="17281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95936" y="1916832"/>
            <a:ext cx="1872208" cy="17281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20"/>
          <p:cNvGrpSpPr/>
          <p:nvPr/>
        </p:nvGrpSpPr>
        <p:grpSpPr>
          <a:xfrm>
            <a:off x="3995936" y="1916832"/>
            <a:ext cx="1872208" cy="1728192"/>
            <a:chOff x="3995936" y="1916832"/>
            <a:chExt cx="1872208" cy="1728192"/>
          </a:xfrm>
        </p:grpSpPr>
        <p:cxnSp>
          <p:nvCxnSpPr>
            <p:cNvPr id="8" name="Straight Connector 7"/>
            <p:cNvCxnSpPr>
              <a:stCxn id="5" idx="0"/>
              <a:endCxn id="5" idx="4"/>
            </p:cNvCxnSpPr>
            <p:nvPr/>
          </p:nvCxnSpPr>
          <p:spPr>
            <a:xfrm>
              <a:off x="4932040" y="1916832"/>
              <a:ext cx="0" cy="172819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2"/>
              <a:endCxn id="5" idx="6"/>
            </p:cNvCxnSpPr>
            <p:nvPr/>
          </p:nvCxnSpPr>
          <p:spPr>
            <a:xfrm>
              <a:off x="3995936" y="2780928"/>
              <a:ext cx="1872208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THREE different types of 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smtClean="0"/>
              <a:t>Numerator  &gt; Denominator</a:t>
            </a:r>
          </a:p>
          <a:p>
            <a:pPr>
              <a:buNone/>
            </a:pPr>
            <a:r>
              <a:rPr lang="en-GB" b="1" dirty="0" smtClean="0"/>
              <a:t>		</a:t>
            </a:r>
            <a:r>
              <a:rPr lang="en-GB" dirty="0" smtClean="0"/>
              <a:t>which can be presented as 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Numerator &lt; Denominator</a:t>
            </a:r>
          </a:p>
          <a:p>
            <a:pPr>
              <a:buNone/>
            </a:pPr>
            <a:r>
              <a:rPr lang="en-GB" b="1" dirty="0" smtClean="0"/>
              <a:t>	       ,       ,  </a:t>
            </a:r>
          </a:p>
          <a:p>
            <a:pPr>
              <a:buNone/>
            </a:pPr>
            <a:endParaRPr lang="en-GB" b="1" dirty="0"/>
          </a:p>
          <a:p>
            <a:r>
              <a:rPr lang="en-GB" b="1" dirty="0" smtClean="0"/>
              <a:t>Numerator = Denominator</a:t>
            </a:r>
          </a:p>
          <a:p>
            <a:pPr>
              <a:buNone/>
            </a:pPr>
            <a:r>
              <a:rPr lang="en-GB" b="1" dirty="0" smtClean="0"/>
              <a:t> 		     </a:t>
            </a:r>
            <a:r>
              <a:rPr lang="en-GB" dirty="0" smtClean="0"/>
              <a:t>which means 1 whole;         = 1</a:t>
            </a:r>
            <a:endParaRPr lang="en-GB" b="1" dirty="0" smtClean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060848"/>
            <a:ext cx="361950" cy="800100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1988840"/>
            <a:ext cx="419100" cy="800100"/>
          </a:xfrm>
          <a:prstGeom prst="rect">
            <a:avLst/>
          </a:prstGeom>
          <a:noFill/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3861048"/>
            <a:ext cx="180975" cy="800100"/>
          </a:xfrm>
          <a:prstGeom prst="rect">
            <a:avLst/>
          </a:prstGeom>
          <a:noFill/>
        </p:spPr>
      </p:pic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223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3861048"/>
            <a:ext cx="180975" cy="800100"/>
          </a:xfrm>
          <a:prstGeom prst="rect">
            <a:avLst/>
          </a:prstGeom>
          <a:noFill/>
        </p:spPr>
      </p:pic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3861048"/>
            <a:ext cx="180975" cy="809625"/>
          </a:xfrm>
          <a:prstGeom prst="rect">
            <a:avLst/>
          </a:prstGeom>
          <a:noFill/>
        </p:spPr>
      </p:pic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2237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5517232"/>
            <a:ext cx="180975" cy="800100"/>
          </a:xfrm>
          <a:prstGeom prst="rect">
            <a:avLst/>
          </a:prstGeom>
          <a:noFill/>
        </p:spPr>
      </p:pic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5445224"/>
            <a:ext cx="180975" cy="80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n>
                  <a:solidFill>
                    <a:srgbClr val="FFFF00"/>
                  </a:solidFill>
                </a:ln>
              </a:rPr>
              <a:t>Basic rules for Fractions: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u="sng" dirty="0" smtClean="0"/>
              <a:t>Cancelling Down </a:t>
            </a:r>
            <a:r>
              <a:rPr lang="en-GB" b="1" dirty="0" smtClean="0"/>
              <a:t>– </a:t>
            </a:r>
            <a:r>
              <a:rPr lang="en-GB" dirty="0" smtClean="0"/>
              <a:t>Rule in expressing fractions is to reduce both numerator and denominator into smallest possible numbers.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b="1" dirty="0" smtClean="0"/>
              <a:t>	Example:</a:t>
            </a:r>
          </a:p>
          <a:p>
            <a:pPr marL="514350" indent="-514350">
              <a:buNone/>
            </a:pPr>
            <a:r>
              <a:rPr lang="en-GB" b="1" dirty="0" smtClean="0"/>
              <a:t>	 						</a:t>
            </a:r>
          </a:p>
          <a:p>
            <a:pPr marL="514350" indent="-514350">
              <a:buNone/>
            </a:pPr>
            <a:r>
              <a:rPr lang="en-GB" b="1" dirty="0" smtClean="0"/>
              <a:t>							=</a:t>
            </a:r>
          </a:p>
          <a:p>
            <a:pPr marL="514350" indent="-514350">
              <a:buNone/>
            </a:pPr>
            <a:r>
              <a:rPr lang="en-GB" b="1" dirty="0" smtClean="0"/>
              <a:t>							</a:t>
            </a:r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  <a:r>
              <a:rPr lang="en-GB" dirty="0" smtClean="0"/>
              <a:t>Two pieces of pizza out of total equal four pieces of pizza equal to half a pizza </a:t>
            </a:r>
            <a:r>
              <a:rPr lang="en-GB" b="1" dirty="0" smtClean="0"/>
              <a:t>or</a:t>
            </a:r>
            <a:r>
              <a:rPr lang="en-GB" dirty="0" smtClean="0"/>
              <a:t> one out of two equal pieces of pizza.</a:t>
            </a:r>
            <a:endParaRPr lang="en-GB" b="1" dirty="0" smtClean="0"/>
          </a:p>
          <a:p>
            <a:pPr marL="514350" indent="-514350">
              <a:buNone/>
            </a:pPr>
            <a:r>
              <a:rPr lang="en-GB" b="1" dirty="0" smtClean="0"/>
              <a:t>	</a:t>
            </a:r>
          </a:p>
          <a:p>
            <a:pPr marL="514350" indent="-514350">
              <a:buNone/>
            </a:pPr>
            <a:endParaRPr lang="en-GB" b="1" dirty="0" smtClean="0"/>
          </a:p>
          <a:p>
            <a:pPr marL="514350" indent="-514350">
              <a:buNone/>
            </a:pPr>
            <a:endParaRPr lang="en-GB" b="1" dirty="0" smtClean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068960"/>
            <a:ext cx="1952625" cy="1800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429000"/>
            <a:ext cx="288032" cy="1080120"/>
          </a:xfrm>
          <a:prstGeom prst="rect">
            <a:avLst/>
          </a:prstGeom>
          <a:noFill/>
        </p:spPr>
      </p:pic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429000"/>
            <a:ext cx="316320" cy="1080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3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382</Words>
  <Application>Microsoft Office PowerPoint</Application>
  <PresentationFormat>On-screen Show (4:3)</PresentationFormat>
  <Paragraphs>245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Numeracy and Data Analysis</vt:lpstr>
      <vt:lpstr>Re-cap of last week...</vt:lpstr>
      <vt:lpstr>Arithmetic Operations</vt:lpstr>
      <vt:lpstr>Arithmetic Operations (Cont...)</vt:lpstr>
      <vt:lpstr>Fractions</vt:lpstr>
      <vt:lpstr>Fractions (Cont...)</vt:lpstr>
      <vt:lpstr>Fractions (Cont...)</vt:lpstr>
      <vt:lpstr>THREE different types of Fractions:</vt:lpstr>
      <vt:lpstr>Basic rules for Fractions:</vt:lpstr>
      <vt:lpstr>Basic Rules for Fractions:</vt:lpstr>
      <vt:lpstr>Basic Rules for Fractions:</vt:lpstr>
      <vt:lpstr>Basic rules for Fractions:</vt:lpstr>
      <vt:lpstr>Basic rules for Fractions:</vt:lpstr>
      <vt:lpstr>Basic rules for Fractions:</vt:lpstr>
      <vt:lpstr>Adding Fractions:</vt:lpstr>
      <vt:lpstr>Adding Fractions:</vt:lpstr>
      <vt:lpstr>Subtracting Fractions:</vt:lpstr>
      <vt:lpstr>Dividing Fractions:</vt:lpstr>
      <vt:lpstr>Multiplying Fractions:</vt:lpstr>
      <vt:lpstr>Percentages (%)</vt:lpstr>
      <vt:lpstr>Percentages (%) (Cont...)</vt:lpstr>
      <vt:lpstr>Percentages (%) (Cont...)</vt:lpstr>
      <vt:lpstr>Ratios</vt:lpstr>
      <vt:lpstr>Ratios (Cont...)</vt:lpstr>
      <vt:lpstr>Ratios (Cont...)</vt:lpstr>
      <vt:lpstr>Ratios (Cont...)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Numeracy and Data Analysis</dc:title>
  <dc:creator>Indunil</dc:creator>
  <cp:lastModifiedBy>Indunil</cp:lastModifiedBy>
  <cp:revision>53</cp:revision>
  <dcterms:created xsi:type="dcterms:W3CDTF">2019-04-03T20:48:28Z</dcterms:created>
  <dcterms:modified xsi:type="dcterms:W3CDTF">2019-04-10T06:41:11Z</dcterms:modified>
</cp:coreProperties>
</file>