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7" r:id="rId4"/>
    <p:sldId id="278" r:id="rId5"/>
    <p:sldId id="279" r:id="rId6"/>
    <p:sldId id="280" r:id="rId7"/>
    <p:sldId id="281" r:id="rId8"/>
    <p:sldId id="285" r:id="rId9"/>
    <p:sldId id="286" r:id="rId10"/>
    <p:sldId id="287" r:id="rId11"/>
    <p:sldId id="282" r:id="rId12"/>
    <p:sldId id="283" r:id="rId13"/>
    <p:sldId id="284" r:id="rId14"/>
    <p:sldId id="289" r:id="rId15"/>
    <p:sldId id="288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00"/>
    <a:srgbClr val="7B0B5B"/>
    <a:srgbClr val="9DBDEB"/>
    <a:srgbClr val="86ADE6"/>
    <a:srgbClr val="AA91DB"/>
    <a:srgbClr val="8360C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0AC9-C75C-44F2-A20A-068460F6B88E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AF2BD-AED4-4F39-91FA-3C6E199F76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F816-91D4-414D-9599-5636C7595EDB}" type="datetimeFigureOut">
              <a:rPr lang="en-GB" smtClean="0"/>
              <a:pPr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5000" b="1" dirty="0" smtClean="0"/>
              <a:t>Numeracy and Data Analysis</a:t>
            </a:r>
            <a:endParaRPr lang="en-GB" sz="5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3212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Charts / Graphs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11256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b="1" u="sng" dirty="0" smtClean="0"/>
              <a:t>HOME EXERCISE</a:t>
            </a:r>
            <a:endParaRPr lang="en-GB" u="sng" dirty="0" smtClean="0"/>
          </a:p>
          <a:p>
            <a:pPr marL="514350" indent="-514350">
              <a:buNone/>
            </a:pPr>
            <a:r>
              <a:rPr lang="en-GB" dirty="0" smtClean="0"/>
              <a:t>	</a:t>
            </a:r>
          </a:p>
          <a:p>
            <a:pPr marL="514350" indent="-514350">
              <a:buNone/>
            </a:pPr>
            <a:r>
              <a:rPr lang="en-GB" dirty="0" smtClean="0"/>
              <a:t>	Find out </a:t>
            </a:r>
            <a:r>
              <a:rPr lang="en-GB" b="1" dirty="0" smtClean="0"/>
              <a:t>more types of charts/graphs</a:t>
            </a:r>
            <a:r>
              <a:rPr lang="en-GB" dirty="0" smtClean="0"/>
              <a:t> available apart from what we discussed in the previous slides and their use in the real world. 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	Hint – Pictograms, Histograms, Area etc.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Illustration of Inserting a </a:t>
            </a:r>
            <a:r>
              <a:rPr lang="en-GB" b="1" dirty="0" smtClean="0">
                <a:solidFill>
                  <a:srgbClr val="C00000"/>
                </a:solidFill>
              </a:rPr>
              <a:t>Column Chart</a:t>
            </a:r>
            <a:r>
              <a:rPr lang="en-GB" b="1" dirty="0" smtClean="0"/>
              <a:t> on MS Office Package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 smtClean="0"/>
              <a:t>To create a chart, you must have numerical data in hand. </a:t>
            </a:r>
          </a:p>
          <a:p>
            <a:r>
              <a:rPr lang="en-GB" dirty="0" smtClean="0"/>
              <a:t>Let’s take the example used before , that is  marks achieved by five students.</a:t>
            </a:r>
          </a:p>
          <a:p>
            <a:r>
              <a:rPr lang="en-GB" dirty="0" smtClean="0"/>
              <a:t>To insert a column chart in Microsoft Office,  </a:t>
            </a:r>
          </a:p>
          <a:p>
            <a:pPr marL="514350" indent="-514350">
              <a:buFont typeface="+mj-lt"/>
              <a:buAutoNum type="arabicParenR"/>
            </a:pPr>
            <a:r>
              <a:rPr lang="en-GB" b="1" dirty="0" smtClean="0"/>
              <a:t>First click ‘insert’</a:t>
            </a:r>
          </a:p>
          <a:p>
            <a:pPr>
              <a:buNone/>
            </a:pPr>
            <a:endParaRPr lang="en-GB" b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941168"/>
            <a:ext cx="727280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Illustration of Inserting a </a:t>
            </a:r>
            <a:r>
              <a:rPr lang="en-GB" b="1" dirty="0" smtClean="0">
                <a:solidFill>
                  <a:srgbClr val="C00000"/>
                </a:solidFill>
              </a:rPr>
              <a:t>Column Chart</a:t>
            </a:r>
            <a:r>
              <a:rPr lang="en-GB" b="1" dirty="0" smtClean="0"/>
              <a:t> on MS Office Package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GB" b="1" dirty="0" smtClean="0"/>
              <a:t>Secondly, click ‘Chart’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Choose any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type of 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column chart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of your choice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from right hand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preview and 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click </a:t>
            </a:r>
            <a:r>
              <a:rPr lang="en-GB" b="1" dirty="0" smtClean="0"/>
              <a:t>‘OK’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dirty="0" smtClean="0"/>
              <a:t>	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988840"/>
            <a:ext cx="565212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Illustration of Inserting a </a:t>
            </a:r>
            <a:r>
              <a:rPr lang="en-GB" b="1" dirty="0" smtClean="0">
                <a:solidFill>
                  <a:srgbClr val="C00000"/>
                </a:solidFill>
              </a:rPr>
              <a:t>Column Chart</a:t>
            </a:r>
            <a:r>
              <a:rPr lang="en-GB" b="1" dirty="0" smtClean="0"/>
              <a:t> on MS Office Package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517632" cy="511256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GB" b="1" dirty="0" smtClean="0"/>
              <a:t>Then, it opens up the Excel sheet where data can be input.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sz="2500" dirty="0" smtClean="0"/>
              <a:t>Input student </a:t>
            </a:r>
          </a:p>
          <a:p>
            <a:pPr marL="514350" indent="-514350">
              <a:buNone/>
            </a:pPr>
            <a:r>
              <a:rPr lang="en-GB" sz="2500" b="1" dirty="0" smtClean="0"/>
              <a:t>	</a:t>
            </a:r>
            <a:r>
              <a:rPr lang="en-GB" sz="2500" dirty="0" smtClean="0"/>
              <a:t>names and marks</a:t>
            </a:r>
          </a:p>
          <a:p>
            <a:pPr marL="514350" indent="-514350">
              <a:buNone/>
            </a:pPr>
            <a:r>
              <a:rPr lang="en-GB" sz="2500" b="1" dirty="0" smtClean="0"/>
              <a:t>	</a:t>
            </a:r>
            <a:r>
              <a:rPr lang="en-GB" sz="2500" dirty="0" smtClean="0"/>
              <a:t>on the right side</a:t>
            </a:r>
          </a:p>
          <a:p>
            <a:pPr marL="514350" indent="-514350">
              <a:buNone/>
            </a:pPr>
            <a:r>
              <a:rPr lang="en-GB" sz="2500" b="1" dirty="0" smtClean="0"/>
              <a:t>	Excel </a:t>
            </a:r>
            <a:r>
              <a:rPr lang="en-GB" sz="2500" dirty="0" smtClean="0"/>
              <a:t>sheet.</a:t>
            </a:r>
          </a:p>
          <a:p>
            <a:pPr marL="514350" indent="-514350">
              <a:buNone/>
            </a:pPr>
            <a:r>
              <a:rPr lang="en-GB" sz="2500" b="1" dirty="0" smtClean="0"/>
              <a:t>	</a:t>
            </a:r>
            <a:r>
              <a:rPr lang="en-GB" sz="2500" dirty="0" smtClean="0"/>
              <a:t>Once you input</a:t>
            </a:r>
          </a:p>
          <a:p>
            <a:pPr marL="514350" indent="-514350">
              <a:buNone/>
            </a:pPr>
            <a:r>
              <a:rPr lang="en-GB" sz="2500" b="1" dirty="0" smtClean="0"/>
              <a:t>	</a:t>
            </a:r>
            <a:r>
              <a:rPr lang="en-GB" sz="2500" dirty="0" smtClean="0"/>
              <a:t>data, </a:t>
            </a:r>
            <a:r>
              <a:rPr lang="en-GB" sz="2500" b="1" dirty="0" smtClean="0"/>
              <a:t>column</a:t>
            </a:r>
          </a:p>
          <a:p>
            <a:pPr marL="514350" indent="-514350">
              <a:buNone/>
            </a:pPr>
            <a:r>
              <a:rPr lang="en-GB" sz="2500" b="1" dirty="0" smtClean="0"/>
              <a:t>	chart</a:t>
            </a:r>
            <a:r>
              <a:rPr lang="en-GB" sz="2500" dirty="0" smtClean="0"/>
              <a:t> will be</a:t>
            </a:r>
          </a:p>
          <a:p>
            <a:pPr marL="514350" indent="-514350">
              <a:buNone/>
            </a:pPr>
            <a:r>
              <a:rPr lang="en-GB" sz="2500" b="1" dirty="0" smtClean="0"/>
              <a:t>	</a:t>
            </a:r>
            <a:r>
              <a:rPr lang="en-GB" sz="2500" dirty="0" smtClean="0"/>
              <a:t>created </a:t>
            </a:r>
          </a:p>
          <a:p>
            <a:pPr marL="514350" indent="-514350">
              <a:buNone/>
            </a:pPr>
            <a:r>
              <a:rPr lang="en-GB" sz="2500" b="1" dirty="0" smtClean="0"/>
              <a:t>	</a:t>
            </a:r>
            <a:r>
              <a:rPr lang="en-GB" sz="2500" dirty="0" smtClean="0"/>
              <a:t>automatically on</a:t>
            </a:r>
          </a:p>
          <a:p>
            <a:pPr marL="514350" indent="-514350">
              <a:buNone/>
            </a:pPr>
            <a:r>
              <a:rPr lang="en-GB" sz="2500" b="1" dirty="0" smtClean="0"/>
              <a:t>	</a:t>
            </a:r>
            <a:r>
              <a:rPr lang="en-GB" sz="2500" dirty="0" smtClean="0"/>
              <a:t>the left side.</a:t>
            </a: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dirty="0" smtClean="0"/>
              <a:t>	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132856"/>
            <a:ext cx="6228185" cy="451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Illustration of Inserting an </a:t>
            </a:r>
            <a:r>
              <a:rPr lang="en-GB" b="1" dirty="0" smtClean="0">
                <a:solidFill>
                  <a:srgbClr val="C00000"/>
                </a:solidFill>
              </a:rPr>
              <a:t>Any Type of Chart </a:t>
            </a:r>
            <a:r>
              <a:rPr lang="en-GB" b="1" dirty="0" smtClean="0"/>
              <a:t>on MS Office Package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44522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Follow the same first and second steps until you get the following ‘</a:t>
            </a:r>
            <a:r>
              <a:rPr lang="en-GB" b="1" dirty="0" smtClean="0"/>
              <a:t>Insert Chart</a:t>
            </a:r>
            <a:r>
              <a:rPr lang="en-GB" dirty="0" smtClean="0"/>
              <a:t>’ box.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sz="2500" dirty="0" smtClean="0"/>
              <a:t>According to the</a:t>
            </a:r>
          </a:p>
          <a:p>
            <a:pPr>
              <a:buNone/>
            </a:pPr>
            <a:r>
              <a:rPr lang="en-GB" sz="2500" dirty="0" smtClean="0"/>
              <a:t>	requirement or</a:t>
            </a:r>
          </a:p>
          <a:p>
            <a:pPr>
              <a:buNone/>
            </a:pPr>
            <a:r>
              <a:rPr lang="en-GB" sz="2500" dirty="0" smtClean="0"/>
              <a:t>	preference, choose </a:t>
            </a:r>
          </a:p>
          <a:p>
            <a:pPr>
              <a:buNone/>
            </a:pPr>
            <a:r>
              <a:rPr lang="en-GB" sz="2500" dirty="0" smtClean="0"/>
              <a:t>	the </a:t>
            </a:r>
            <a:r>
              <a:rPr lang="en-GB" sz="2500" b="1" dirty="0" smtClean="0"/>
              <a:t>type of chart</a:t>
            </a:r>
          </a:p>
          <a:p>
            <a:pPr>
              <a:buNone/>
            </a:pPr>
            <a:r>
              <a:rPr lang="en-GB" sz="2500" b="1" dirty="0" smtClean="0"/>
              <a:t>	(line, pie, bar etc.)</a:t>
            </a:r>
          </a:p>
          <a:p>
            <a:pPr>
              <a:buNone/>
            </a:pPr>
            <a:r>
              <a:rPr lang="en-GB" sz="2500" b="1" dirty="0" smtClean="0"/>
              <a:t>	from left side and</a:t>
            </a:r>
          </a:p>
          <a:p>
            <a:pPr>
              <a:buNone/>
            </a:pPr>
            <a:r>
              <a:rPr lang="en-GB" sz="2500" b="1" dirty="0" smtClean="0"/>
              <a:t>	design from right</a:t>
            </a:r>
          </a:p>
          <a:p>
            <a:pPr>
              <a:buNone/>
            </a:pPr>
            <a:r>
              <a:rPr lang="en-GB" sz="2500" b="1" dirty="0" smtClean="0"/>
              <a:t>	side</a:t>
            </a:r>
            <a:r>
              <a:rPr lang="en-GB" sz="2500" dirty="0" smtClean="0"/>
              <a:t>. Then click </a:t>
            </a:r>
            <a:r>
              <a:rPr lang="en-GB" sz="2500" b="1" dirty="0" smtClean="0"/>
              <a:t>‘OK’</a:t>
            </a:r>
            <a:r>
              <a:rPr lang="en-GB" sz="2500" dirty="0" smtClean="0"/>
              <a:t>.</a:t>
            </a:r>
            <a:endParaRPr lang="en-GB" sz="2500" b="1" dirty="0" smtClean="0"/>
          </a:p>
          <a:p>
            <a:pPr>
              <a:buNone/>
            </a:pPr>
            <a:endParaRPr lang="en-GB" sz="2500" dirty="0" smtClean="0"/>
          </a:p>
          <a:p>
            <a:pPr>
              <a:buNone/>
            </a:pPr>
            <a:r>
              <a:rPr lang="en-GB" sz="2500" dirty="0" smtClean="0"/>
              <a:t>	Finally, input data in the Excel which is loaded automatically and create the chart.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4864"/>
            <a:ext cx="58326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Exercises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517632" cy="511256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b="1" dirty="0" smtClean="0"/>
              <a:t>Create </a:t>
            </a:r>
            <a:r>
              <a:rPr lang="en-GB" b="1" dirty="0" smtClean="0">
                <a:solidFill>
                  <a:srgbClr val="C00000"/>
                </a:solidFill>
              </a:rPr>
              <a:t>column, line, pie and bar </a:t>
            </a:r>
            <a:r>
              <a:rPr lang="en-GB" b="1" dirty="0" smtClean="0"/>
              <a:t>charts for following data available;</a:t>
            </a:r>
          </a:p>
          <a:p>
            <a:pPr marL="914400" lvl="1" indent="-514350">
              <a:buNone/>
            </a:pPr>
            <a:endParaRPr lang="en-GB" b="1" dirty="0" smtClean="0"/>
          </a:p>
          <a:p>
            <a:pPr marL="914400" lvl="1" indent="-514350">
              <a:buNone/>
            </a:pPr>
            <a:endParaRPr lang="en-GB" b="1" dirty="0" smtClean="0"/>
          </a:p>
          <a:p>
            <a:pPr>
              <a:buNone/>
            </a:pPr>
            <a:r>
              <a:rPr lang="en-GB" dirty="0" smtClean="0"/>
              <a:t>	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95736" y="2996952"/>
          <a:ext cx="4896544" cy="31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06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Sport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Number of Fans</a:t>
                      </a:r>
                      <a:endParaRPr lang="en-GB" sz="2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Football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520</a:t>
                      </a:r>
                      <a:endParaRPr lang="en-GB" sz="2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Cricket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380</a:t>
                      </a:r>
                      <a:endParaRPr lang="en-GB" sz="2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Netball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220</a:t>
                      </a:r>
                      <a:endParaRPr lang="en-GB" sz="2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Basketball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280</a:t>
                      </a:r>
                      <a:endParaRPr lang="en-GB" sz="2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Badminton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460</a:t>
                      </a:r>
                      <a:endParaRPr lang="en-GB" sz="2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5000" b="1" dirty="0" smtClean="0"/>
              <a:t>	</a:t>
            </a:r>
            <a:r>
              <a:rPr lang="en-GB" sz="5400" b="1" dirty="0" smtClean="0"/>
              <a:t>This is time for your questions...</a:t>
            </a:r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r>
              <a:rPr lang="en-GB" sz="5000" b="1" dirty="0" smtClean="0"/>
              <a:t>-THANK YOU-</a:t>
            </a:r>
            <a:endParaRPr lang="en-GB" sz="5000" b="1" dirty="0"/>
          </a:p>
        </p:txBody>
      </p:sp>
      <p:pic>
        <p:nvPicPr>
          <p:cNvPr id="1026" name="Picture 2" descr="C:\Users\Indunil\AppData\Local\Microsoft\Windows\INetCache\IE\E56IXO2U\thinking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3456384" cy="2736304"/>
          </a:xfrm>
          <a:prstGeom prst="rect">
            <a:avLst/>
          </a:prstGeom>
          <a:noFill/>
        </p:spPr>
      </p:pic>
      <p:pic>
        <p:nvPicPr>
          <p:cNvPr id="1027" name="Picture 3" descr="C:\Users\Indunil\AppData\Local\Microsoft\Windows\INetCache\IE\2AG8MEBR\thinkingman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132856"/>
            <a:ext cx="3024336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Re-cap of last week...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824536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Integers and Fractions</a:t>
            </a:r>
          </a:p>
          <a:p>
            <a:r>
              <a:rPr lang="en-GB" b="1" dirty="0" smtClean="0"/>
              <a:t>Numerator and Denominator</a:t>
            </a:r>
          </a:p>
          <a:p>
            <a:r>
              <a:rPr lang="en-GB" b="1" dirty="0" smtClean="0"/>
              <a:t>Fraction Rules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Cancelling down, </a:t>
            </a:r>
          </a:p>
          <a:p>
            <a:pPr>
              <a:buNone/>
            </a:pPr>
            <a:r>
              <a:rPr lang="en-GB" dirty="0" smtClean="0"/>
              <a:t>	Changing the denominator, </a:t>
            </a:r>
          </a:p>
          <a:p>
            <a:pPr>
              <a:buNone/>
            </a:pPr>
            <a:r>
              <a:rPr lang="en-GB" dirty="0" smtClean="0"/>
              <a:t>	Changing an improper fraction to mix numbers, </a:t>
            </a:r>
          </a:p>
          <a:p>
            <a:pPr>
              <a:buNone/>
            </a:pPr>
            <a:r>
              <a:rPr lang="en-GB" dirty="0" smtClean="0"/>
              <a:t>	Changing mix numbers into improper fractions.</a:t>
            </a:r>
          </a:p>
          <a:p>
            <a:r>
              <a:rPr lang="en-GB" b="1" dirty="0" smtClean="0"/>
              <a:t>Adding, Subtracting, Dividing and Multiplying Fractions</a:t>
            </a:r>
            <a:endParaRPr lang="en-GB" dirty="0" smtClean="0"/>
          </a:p>
          <a:p>
            <a:r>
              <a:rPr lang="en-GB" b="1" dirty="0" smtClean="0"/>
              <a:t>Percentages (%)</a:t>
            </a:r>
          </a:p>
          <a:p>
            <a:r>
              <a:rPr lang="en-GB" b="1" dirty="0" smtClean="0"/>
              <a:t>Ratios (:)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What is Data?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30120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What is Data?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Data can be explained as a collection of words, numbers, observations, measurements etc. which are unorganized facts in the simplest form. </a:t>
            </a:r>
          </a:p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Two types of data </a:t>
            </a:r>
            <a:r>
              <a:rPr lang="en-GB" dirty="0" smtClean="0"/>
              <a:t>such as;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Quantitative</a:t>
            </a:r>
            <a:r>
              <a:rPr lang="en-GB" dirty="0" smtClean="0"/>
              <a:t> -  data which is having numerical aspect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Qualitative</a:t>
            </a:r>
            <a:r>
              <a:rPr lang="en-GB" dirty="0" smtClean="0"/>
              <a:t> – data which is descriptive, NOT numerical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smtClean="0"/>
              <a:t>	</a:t>
            </a:r>
            <a:r>
              <a:rPr lang="en-GB" b="1" smtClean="0"/>
              <a:t>Example of </a:t>
            </a:r>
            <a:r>
              <a:rPr lang="en-GB" b="1" dirty="0" smtClean="0"/>
              <a:t>Quantitative Data –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Individual marks received for Mathematics subject: 55, 60, 38, 72, 41 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Temperature of a city/town: Celsius 12, 15,38, 27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Weight of students in the class: 55 Kg, 63 Kg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What is Information?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04056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GB" b="1" dirty="0" smtClean="0"/>
              <a:t>What is Information?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Information is the data which has been processed in a meaningful and useful way to meet the requirements.</a:t>
            </a:r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r>
              <a:rPr lang="en-GB" b="1" dirty="0" smtClean="0"/>
              <a:t>	Example –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Average marks for Mathematics subject for following 5 students: </a:t>
            </a:r>
          </a:p>
          <a:p>
            <a:pPr>
              <a:buNone/>
            </a:pPr>
            <a:r>
              <a:rPr lang="en-GB" dirty="0" smtClean="0"/>
              <a:t>	55, 60, 38, 72, 41 </a:t>
            </a:r>
            <a:r>
              <a:rPr lang="en-GB" b="1" dirty="0" smtClean="0"/>
              <a:t>(Data)</a:t>
            </a:r>
          </a:p>
          <a:p>
            <a:pPr>
              <a:buNone/>
            </a:pPr>
            <a:r>
              <a:rPr lang="en-GB" b="1" dirty="0" smtClean="0"/>
              <a:t>					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					</a:t>
            </a:r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b="1" dirty="0" smtClean="0"/>
              <a:t>	Information </a:t>
            </a:r>
            <a:r>
              <a:rPr lang="en-GB" dirty="0" smtClean="0"/>
              <a:t>is the average marks of 5 students, 53.2</a:t>
            </a:r>
            <a:endParaRPr lang="en-GB" b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5229200"/>
            <a:ext cx="3024335" cy="72008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5373216"/>
            <a:ext cx="952500" cy="4476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Data Presentation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 smtClean="0"/>
              <a:t>In here, we consider </a:t>
            </a:r>
            <a:r>
              <a:rPr lang="en-GB" b="1" dirty="0" smtClean="0"/>
              <a:t>numerical/quantitative data presentation.</a:t>
            </a:r>
          </a:p>
          <a:p>
            <a:r>
              <a:rPr lang="en-GB" dirty="0" smtClean="0"/>
              <a:t>To present numerical data, mainly </a:t>
            </a:r>
            <a:r>
              <a:rPr lang="en-GB" b="1" dirty="0" smtClean="0"/>
              <a:t>tables and graphs/charts </a:t>
            </a:r>
            <a:r>
              <a:rPr lang="en-GB" dirty="0" smtClean="0"/>
              <a:t>are being used.</a:t>
            </a:r>
          </a:p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Table </a:t>
            </a:r>
            <a:r>
              <a:rPr lang="en-GB" dirty="0" smtClean="0"/>
              <a:t> is a format where data can be arranged in rows and columns.	 </a:t>
            </a:r>
            <a:r>
              <a:rPr lang="en-GB" sz="2500" b="1" dirty="0" smtClean="0">
                <a:solidFill>
                  <a:srgbClr val="C00000"/>
                </a:solidFill>
              </a:rPr>
              <a:t>Column</a:t>
            </a:r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b="1" dirty="0" smtClean="0"/>
              <a:t>	Example:</a:t>
            </a:r>
            <a:r>
              <a:rPr lang="en-GB" dirty="0" smtClean="0"/>
              <a:t> 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sz="2500" b="1" dirty="0" smtClean="0">
                <a:solidFill>
                  <a:srgbClr val="C00000"/>
                </a:solidFill>
              </a:rPr>
              <a:t>Row</a:t>
            </a:r>
            <a:r>
              <a:rPr lang="en-GB" b="1" dirty="0" smtClean="0"/>
              <a:t>	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83768" y="5517232"/>
          <a:ext cx="4064000" cy="1112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Student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Maths</a:t>
                      </a:r>
                      <a:r>
                        <a:rPr lang="en-GB" baseline="0" dirty="0" smtClean="0"/>
                        <a:t> marks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5580112" y="5229200"/>
            <a:ext cx="432048" cy="28803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20750891">
            <a:off x="1651508" y="5990020"/>
            <a:ext cx="837317" cy="360040"/>
          </a:xfrm>
          <a:prstGeom prst="rightArrow">
            <a:avLst>
              <a:gd name="adj1" fmla="val 47379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Create a Table on Microsoft Office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3012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b="1" dirty="0" smtClean="0"/>
              <a:t>Click ‘Insert’</a:t>
            </a:r>
          </a:p>
          <a:p>
            <a:pPr marL="514350" indent="-514350">
              <a:buFont typeface="+mj-lt"/>
              <a:buAutoNum type="arabicParenR"/>
            </a:pPr>
            <a:endParaRPr lang="en-GB" b="1" dirty="0" smtClean="0"/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Font typeface="+mj-lt"/>
              <a:buAutoNum type="arabicParenR" startAt="2"/>
            </a:pPr>
            <a:r>
              <a:rPr lang="en-GB" b="1" dirty="0" smtClean="0"/>
              <a:t>Click the ‘Table’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Then </a:t>
            </a:r>
            <a:r>
              <a:rPr lang="en-GB" b="1" dirty="0" smtClean="0"/>
              <a:t>choose number of</a:t>
            </a:r>
          </a:p>
          <a:p>
            <a:pPr marL="514350" indent="-514350">
              <a:buNone/>
            </a:pPr>
            <a:r>
              <a:rPr lang="en-GB" b="1" dirty="0" smtClean="0"/>
              <a:t>	rows and columns </a:t>
            </a:r>
            <a:r>
              <a:rPr lang="en-GB" dirty="0" smtClean="0"/>
              <a:t>needed</a:t>
            </a:r>
          </a:p>
          <a:p>
            <a:pPr marL="514350" indent="-514350">
              <a:buNone/>
            </a:pPr>
            <a:r>
              <a:rPr lang="en-GB" dirty="0" smtClean="0"/>
              <a:t>	</a:t>
            </a:r>
            <a:r>
              <a:rPr lang="en-GB" b="1" dirty="0" smtClean="0"/>
              <a:t>either from display </a:t>
            </a:r>
            <a:r>
              <a:rPr lang="en-GB" dirty="0" smtClean="0"/>
              <a:t>or </a:t>
            </a:r>
          </a:p>
          <a:p>
            <a:pPr marL="514350" indent="-514350">
              <a:buNone/>
            </a:pPr>
            <a:r>
              <a:rPr lang="en-GB" dirty="0" smtClean="0"/>
              <a:t>	</a:t>
            </a:r>
            <a:r>
              <a:rPr lang="en-GB" b="1" dirty="0" smtClean="0"/>
              <a:t>insert table </a:t>
            </a:r>
            <a:r>
              <a:rPr lang="en-GB" dirty="0" smtClean="0"/>
              <a:t>option.</a:t>
            </a:r>
          </a:p>
          <a:p>
            <a:pPr>
              <a:buNone/>
            </a:pP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727280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212976"/>
            <a:ext cx="31683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Charts / Graphs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Graphs / Charts </a:t>
            </a:r>
            <a:r>
              <a:rPr lang="en-GB" dirty="0" smtClean="0"/>
              <a:t>are another main way of presenting data in a graphical display.</a:t>
            </a:r>
          </a:p>
          <a:p>
            <a:r>
              <a:rPr lang="en-GB" dirty="0" smtClean="0"/>
              <a:t>There are different types of charts available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such as;</a:t>
            </a:r>
          </a:p>
          <a:p>
            <a:pPr>
              <a:buNone/>
            </a:pPr>
            <a:endParaRPr lang="en-GB" dirty="0" smtClean="0"/>
          </a:p>
          <a:p>
            <a:pPr marL="514350" indent="-514350">
              <a:buFont typeface="+mj-lt"/>
              <a:buAutoNum type="alphaLcParenR"/>
            </a:pPr>
            <a:r>
              <a:rPr lang="en-GB" b="1" dirty="0" smtClean="0"/>
              <a:t>Column Chart – 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It is a graphical display </a:t>
            </a:r>
          </a:p>
          <a:p>
            <a:pPr>
              <a:buNone/>
            </a:pPr>
            <a:r>
              <a:rPr lang="en-GB" dirty="0" smtClean="0"/>
              <a:t>	of data using vertical </a:t>
            </a:r>
          </a:p>
          <a:p>
            <a:pPr>
              <a:buNone/>
            </a:pPr>
            <a:r>
              <a:rPr lang="en-GB" dirty="0" smtClean="0"/>
              <a:t>	bars / columns. It is </a:t>
            </a:r>
          </a:p>
          <a:p>
            <a:pPr>
              <a:buNone/>
            </a:pPr>
            <a:r>
              <a:rPr lang="en-GB" dirty="0" smtClean="0"/>
              <a:t>	good in a way of </a:t>
            </a:r>
          </a:p>
          <a:p>
            <a:pPr>
              <a:buNone/>
            </a:pPr>
            <a:r>
              <a:rPr lang="en-GB" dirty="0" smtClean="0"/>
              <a:t>	present relative sizes. 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429000"/>
            <a:ext cx="52920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Charts / Graphs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2"/>
            </a:pPr>
            <a:r>
              <a:rPr lang="en-GB" b="1" dirty="0" smtClean="0"/>
              <a:t>Line Charts –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Information which is displayed in this chart is connected each other. </a:t>
            </a:r>
          </a:p>
          <a:p>
            <a:pPr marL="514350" indent="-514350">
              <a:buNone/>
            </a:pPr>
            <a:endParaRPr lang="en-GB" sz="2000" dirty="0" smtClean="0"/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Font typeface="+mj-lt"/>
              <a:buAutoNum type="alphaLcParenR" startAt="3"/>
            </a:pPr>
            <a:r>
              <a:rPr lang="en-GB" b="1" dirty="0" smtClean="0"/>
              <a:t>Pie Charts –</a:t>
            </a:r>
            <a:endParaRPr lang="en-GB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This type of chart uses ‘pie slices’ to present the size of data.</a:t>
            </a: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140968"/>
            <a:ext cx="72008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733256"/>
            <a:ext cx="7200800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Charts / Graphs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11256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 startAt="4"/>
            </a:pPr>
            <a:r>
              <a:rPr lang="en-GB" b="1" dirty="0" smtClean="0"/>
              <a:t>Bar Charts –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This is the graphical presentation of data using horizontal bars. </a:t>
            </a:r>
          </a:p>
          <a:p>
            <a:pPr marL="514350" indent="-514350">
              <a:buNone/>
            </a:pPr>
            <a:endParaRPr lang="en-GB" sz="2000" dirty="0" smtClean="0"/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Font typeface="+mj-lt"/>
              <a:buAutoNum type="alphaLcParenR" startAt="5"/>
            </a:pPr>
            <a:r>
              <a:rPr lang="en-GB" b="1" dirty="0" smtClean="0"/>
              <a:t>Scatter Plot– </a:t>
            </a:r>
            <a:r>
              <a:rPr lang="en-GB" dirty="0" smtClean="0"/>
              <a:t>This type of charts allows to find relationship between independent (X) and dependent (Y) variables.</a:t>
            </a: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564904"/>
            <a:ext cx="5544616" cy="16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304</Words>
  <Application>Microsoft Office PowerPoint</Application>
  <PresentationFormat>On-screen Show (4:3)</PresentationFormat>
  <Paragraphs>160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Numeracy and Data Analysis</vt:lpstr>
      <vt:lpstr>Re-cap of last week...</vt:lpstr>
      <vt:lpstr>What is Data?</vt:lpstr>
      <vt:lpstr>What is Information?</vt:lpstr>
      <vt:lpstr>Data Presentation</vt:lpstr>
      <vt:lpstr>Create a Table on Microsoft Office</vt:lpstr>
      <vt:lpstr>Charts / Graphs</vt:lpstr>
      <vt:lpstr>Charts / Graphs (Cont...)</vt:lpstr>
      <vt:lpstr>Charts / Graphs (Cont...)</vt:lpstr>
      <vt:lpstr>Charts / Graphs (Cont...)</vt:lpstr>
      <vt:lpstr>Illustration of Inserting a Column Chart on MS Office Package</vt:lpstr>
      <vt:lpstr>Illustration of Inserting a Column Chart on MS Office Package (Cont...)</vt:lpstr>
      <vt:lpstr>Illustration of Inserting a Column Chart on MS Office Package (Cont...)</vt:lpstr>
      <vt:lpstr>Illustration of Inserting an Any Type of Chart on MS Office Package</vt:lpstr>
      <vt:lpstr>Exercises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Numeracy and Data Analysis</dc:title>
  <dc:creator>Indunil</dc:creator>
  <cp:lastModifiedBy>Indunil</cp:lastModifiedBy>
  <cp:revision>61</cp:revision>
  <dcterms:created xsi:type="dcterms:W3CDTF">2019-04-03T20:48:28Z</dcterms:created>
  <dcterms:modified xsi:type="dcterms:W3CDTF">2019-04-12T15:13:43Z</dcterms:modified>
</cp:coreProperties>
</file>