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49" r:id="rId2"/>
  </p:sldMasterIdLst>
  <p:notesMasterIdLst>
    <p:notesMasterId r:id="rId60"/>
  </p:notesMasterIdLst>
  <p:handoutMasterIdLst>
    <p:handoutMasterId r:id="rId61"/>
  </p:handoutMasterIdLst>
  <p:sldIdLst>
    <p:sldId id="256" r:id="rId3"/>
    <p:sldId id="268" r:id="rId4"/>
    <p:sldId id="257" r:id="rId5"/>
    <p:sldId id="271" r:id="rId6"/>
    <p:sldId id="272" r:id="rId7"/>
    <p:sldId id="279" r:id="rId8"/>
    <p:sldId id="319" r:id="rId9"/>
    <p:sldId id="281" r:id="rId10"/>
    <p:sldId id="280" r:id="rId11"/>
    <p:sldId id="273" r:id="rId12"/>
    <p:sldId id="282" r:id="rId13"/>
    <p:sldId id="283" r:id="rId14"/>
    <p:sldId id="312" r:id="rId15"/>
    <p:sldId id="313" r:id="rId16"/>
    <p:sldId id="314" r:id="rId17"/>
    <p:sldId id="284" r:id="rId18"/>
    <p:sldId id="285" r:id="rId19"/>
    <p:sldId id="277" r:id="rId20"/>
    <p:sldId id="286" r:id="rId21"/>
    <p:sldId id="287" r:id="rId22"/>
    <p:sldId id="288" r:id="rId23"/>
    <p:sldId id="289" r:id="rId24"/>
    <p:sldId id="290" r:id="rId25"/>
    <p:sldId id="269" r:id="rId26"/>
    <p:sldId id="292" r:id="rId27"/>
    <p:sldId id="293" r:id="rId28"/>
    <p:sldId id="294" r:id="rId29"/>
    <p:sldId id="267" r:id="rId30"/>
    <p:sldId id="295" r:id="rId31"/>
    <p:sldId id="258" r:id="rId32"/>
    <p:sldId id="296" r:id="rId33"/>
    <p:sldId id="299" r:id="rId34"/>
    <p:sldId id="303" r:id="rId35"/>
    <p:sldId id="259" r:id="rId36"/>
    <p:sldId id="307" r:id="rId37"/>
    <p:sldId id="309" r:id="rId38"/>
    <p:sldId id="308" r:id="rId39"/>
    <p:sldId id="302" r:id="rId40"/>
    <p:sldId id="310" r:id="rId41"/>
    <p:sldId id="311" r:id="rId42"/>
    <p:sldId id="315" r:id="rId43"/>
    <p:sldId id="324" r:id="rId44"/>
    <p:sldId id="325" r:id="rId45"/>
    <p:sldId id="323" r:id="rId46"/>
    <p:sldId id="316" r:id="rId47"/>
    <p:sldId id="317" r:id="rId48"/>
    <p:sldId id="318" r:id="rId49"/>
    <p:sldId id="326" r:id="rId50"/>
    <p:sldId id="327" r:id="rId51"/>
    <p:sldId id="320" r:id="rId52"/>
    <p:sldId id="321" r:id="rId53"/>
    <p:sldId id="322" r:id="rId54"/>
    <p:sldId id="328" r:id="rId55"/>
    <p:sldId id="329" r:id="rId56"/>
    <p:sldId id="330" r:id="rId57"/>
    <p:sldId id="331" r:id="rId58"/>
    <p:sldId id="335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99FF99"/>
    <a:srgbClr val="CCFF99"/>
    <a:srgbClr val="CCCCFF"/>
    <a:srgbClr val="CCFFCC"/>
    <a:srgbClr val="FFCC99"/>
    <a:srgbClr val="FFFF99"/>
    <a:srgbClr val="66CCFF"/>
    <a:srgbClr val="FF99CC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330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7EBFBD9-3E98-450D-B96F-7DD80DE37ED2}" type="datetimeFigureOut">
              <a:rPr lang="en-US"/>
              <a:pPr>
                <a:defRPr/>
              </a:pPr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ACEC1D1-7387-4D33-84EF-29810D79C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0AB2CEC-E0DB-48C8-AC9C-5CEB4AAB42A6}" type="datetimeFigureOut">
              <a:rPr lang="en-US"/>
              <a:pPr>
                <a:defRPr/>
              </a:pPr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7C45EAC-008F-45B0-9AE0-356D0DC20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45EAC-008F-45B0-9AE0-356D0DC20E6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45EAC-008F-45B0-9AE0-356D0DC20E6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C45EAC-008F-45B0-9AE0-356D0DC20E6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AF2BD-AED4-4F39-91FA-3C6E199F76D4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7C577-AE28-4FFE-BAA8-3FDA80C0C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D3A-8DA5-4C3B-A61B-7C67D97CA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F6381-F6BB-4168-9DC5-95E7229CC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B533E-3CB6-4722-83D4-6A4F35DFE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C7847-B7DD-4067-98D8-C8FE9D4BD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368DB-9DAF-410D-B60A-68F5C2B183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2EDD0-754C-4405-A9C6-858454173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9FD62-1C55-461B-A78E-F93E5A286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29234-1FE8-4E21-8AA9-DC4E7096D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CB399-55A5-43B3-B6EC-8EE4F6152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02337-8684-4657-BD01-DBF4260BC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EF2C2-4200-4890-828B-247745704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7190-0116-4DE6-B1D5-E20E89EB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E3E05-F1AA-442F-8E61-F136D9375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CF186-33D4-41DE-97CA-6981FA5FE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8D203-3325-4FF2-B8E3-F77A49E95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7E47C-49A8-428A-8126-7B3E6585BE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97532-01DE-4B72-A2D0-3BCBAFC5A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89AC1-8CF1-43B7-B081-0D27ADF4B4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D3894-62AF-40D8-A67C-5CA9743AD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0C145-0C9D-4F6C-BDBA-223623C29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7FAAD-3BCC-4F16-8819-0824E5551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21D9E-7CDA-4B9C-ADA1-2929EB34E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1204EC8-F7C1-4112-BBEF-4AD8FA985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D4EA9BE-6638-41AB-931A-EE91FB149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wmf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wmf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wmf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Excel_97-2003_Worksheet2.xls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MeanMed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5334000" cy="381000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075" name="Picture 10" descr="MCj023310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4800"/>
            <a:ext cx="2333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WordArt 11"/>
          <p:cNvSpPr>
            <a:spLocks noChangeArrowheads="1" noChangeShapeType="1" noTextEdit="1"/>
          </p:cNvSpPr>
          <p:nvPr/>
        </p:nvSpPr>
        <p:spPr bwMode="auto">
          <a:xfrm rot="-480674">
            <a:off x="1676400" y="4876800"/>
            <a:ext cx="54102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0099"/>
                </a:solidFill>
                <a:latin typeface="Arial Black"/>
              </a:rPr>
              <a:t>Words that help us</a:t>
            </a:r>
          </a:p>
          <a:p>
            <a:pPr algn="ctr"/>
            <a:r>
              <a:rPr lang="en-GB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0099"/>
                </a:solidFill>
                <a:latin typeface="Arial Black"/>
              </a:rPr>
              <a:t>make sense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b="1" smtClean="0">
                <a:solidFill>
                  <a:srgbClr val="FF6600"/>
                </a:solidFill>
              </a:rPr>
              <a:t>Median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371600"/>
            <a:ext cx="7086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Sounds like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 MEDIUM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Think </a:t>
            </a:r>
            <a:r>
              <a:rPr lang="en-US" b="1" u="sng" smtClean="0"/>
              <a:t>middle</a:t>
            </a:r>
            <a:r>
              <a:rPr lang="en-US" b="1" smtClean="0"/>
              <a:t> </a:t>
            </a:r>
            <a:r>
              <a:rPr lang="en-US" smtClean="0"/>
              <a:t>when you hear median.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solidFill>
                <a:srgbClr val="FFFF00"/>
              </a:solidFill>
            </a:endParaRPr>
          </a:p>
        </p:txBody>
      </p:sp>
      <p:pic>
        <p:nvPicPr>
          <p:cNvPr id="11268" name="Picture 4" descr="MCSL00392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800600"/>
            <a:ext cx="21336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MCSL00392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114800"/>
            <a:ext cx="34290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MCSL00392_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352800"/>
            <a:ext cx="36576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WordArt 7"/>
          <p:cNvSpPr>
            <a:spLocks noChangeArrowheads="1" noChangeShapeType="1" noTextEdit="1"/>
          </p:cNvSpPr>
          <p:nvPr/>
        </p:nvSpPr>
        <p:spPr bwMode="auto">
          <a:xfrm>
            <a:off x="381000" y="5562600"/>
            <a:ext cx="1447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rPr>
              <a:t>small</a:t>
            </a:r>
          </a:p>
        </p:txBody>
      </p:sp>
      <p:sp>
        <p:nvSpPr>
          <p:cNvPr id="11272" name="WordArt 8"/>
          <p:cNvSpPr>
            <a:spLocks noChangeArrowheads="1" noChangeShapeType="1" noTextEdit="1"/>
          </p:cNvSpPr>
          <p:nvPr/>
        </p:nvSpPr>
        <p:spPr bwMode="auto">
          <a:xfrm rot="-745557">
            <a:off x="3429000" y="5029200"/>
            <a:ext cx="1371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Narrow"/>
              </a:rPr>
              <a:t>medium</a:t>
            </a:r>
          </a:p>
        </p:txBody>
      </p:sp>
      <p:sp>
        <p:nvSpPr>
          <p:cNvPr id="11273" name="WordArt 9"/>
          <p:cNvSpPr>
            <a:spLocks noChangeArrowheads="1" noChangeShapeType="1" noTextEdit="1"/>
          </p:cNvSpPr>
          <p:nvPr/>
        </p:nvSpPr>
        <p:spPr bwMode="auto">
          <a:xfrm>
            <a:off x="6781800" y="4953000"/>
            <a:ext cx="15240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rPr>
              <a:t>large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905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How do we find</a:t>
            </a:r>
            <a:br>
              <a:rPr lang="en-US" sz="4000" b="1" smtClean="0">
                <a:solidFill>
                  <a:schemeClr val="tx1"/>
                </a:solidFill>
              </a:rPr>
            </a:br>
            <a:r>
              <a:rPr lang="en-US" sz="4000" b="1" smtClean="0">
                <a:solidFill>
                  <a:schemeClr val="tx1"/>
                </a:solidFill>
              </a:rPr>
              <a:t>the MEDIAN </a:t>
            </a:r>
            <a:br>
              <a:rPr lang="en-US" sz="4000" b="1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  <a:latin typeface="Arial Narrow" pitchFamily="34" charset="0"/>
              </a:rPr>
              <a:t>when </a:t>
            </a:r>
            <a:r>
              <a:rPr lang="en-US" sz="4000" u="sng" smtClean="0">
                <a:solidFill>
                  <a:schemeClr val="tx1"/>
                </a:solidFill>
                <a:latin typeface="Arial Narrow" pitchFamily="34" charset="0"/>
              </a:rPr>
              <a:t>two numbers</a:t>
            </a:r>
            <a:r>
              <a:rPr lang="en-US" sz="4000" smtClean="0">
                <a:solidFill>
                  <a:schemeClr val="tx1"/>
                </a:solidFill>
                <a:latin typeface="Arial Narrow" pitchFamily="34" charset="0"/>
              </a:rPr>
              <a:t> are </a:t>
            </a:r>
            <a:r>
              <a:rPr lang="en-US" sz="4000" u="sng" smtClean="0">
                <a:solidFill>
                  <a:schemeClr val="tx1"/>
                </a:solidFill>
                <a:latin typeface="Arial Narrow" pitchFamily="34" charset="0"/>
              </a:rPr>
              <a:t>in the middle</a:t>
            </a:r>
            <a:r>
              <a:rPr lang="en-US" sz="4000" smtClean="0">
                <a:solidFill>
                  <a:schemeClr val="tx1"/>
                </a:solidFill>
                <a:latin typeface="Arial Narrow" pitchFamily="34" charset="0"/>
              </a:rPr>
              <a:t>?</a:t>
            </a:r>
            <a:br>
              <a:rPr lang="en-US" sz="4000" smtClean="0">
                <a:solidFill>
                  <a:schemeClr val="tx1"/>
                </a:solidFill>
                <a:latin typeface="Arial Narrow" pitchFamily="34" charset="0"/>
              </a:rPr>
            </a:br>
            <a:endParaRPr lang="en-US" sz="4000" smtClean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895600"/>
            <a:ext cx="8153400" cy="2438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4400" b="1" smtClean="0">
                <a:solidFill>
                  <a:schemeClr val="accent2"/>
                </a:solidFill>
              </a:rPr>
              <a:t>1.  Add the two numbers.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sz="4400" b="1" smtClean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4400" b="1" smtClean="0">
                <a:solidFill>
                  <a:schemeClr val="accent2"/>
                </a:solidFill>
              </a:rPr>
              <a:t>2.  Then divide by 2.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4400" b="1" smtClean="0"/>
          </a:p>
          <a:p>
            <a:pPr marL="457200" indent="-457200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sz="3600" b="1" smtClean="0"/>
          </a:p>
        </p:txBody>
      </p:sp>
      <p:pic>
        <p:nvPicPr>
          <p:cNvPr id="12292" name="Picture 4" descr="MCj023310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7650" y="4419600"/>
            <a:ext cx="19796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10000" y="1447800"/>
            <a:ext cx="1981200" cy="1752600"/>
          </a:xfrm>
          <a:prstGeom prst="rect">
            <a:avLst/>
          </a:prstGeom>
          <a:solidFill>
            <a:srgbClr val="FF0000">
              <a:alpha val="98038"/>
            </a:srgb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819400" y="19050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752600" y="1905000"/>
            <a:ext cx="7620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886200" y="18288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7772400" y="1752600"/>
            <a:ext cx="9906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100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838200" y="1828800"/>
            <a:ext cx="6858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6858000" y="1828800"/>
            <a:ext cx="8382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800600" y="1828800"/>
            <a:ext cx="8382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13323" name="WordArt 13"/>
          <p:cNvSpPr>
            <a:spLocks noChangeArrowheads="1" noChangeShapeType="1" noTextEdit="1"/>
          </p:cNvSpPr>
          <p:nvPr/>
        </p:nvSpPr>
        <p:spPr bwMode="auto">
          <a:xfrm>
            <a:off x="1676400" y="381000"/>
            <a:ext cx="4648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Arrange values from</a:t>
            </a:r>
          </a:p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least to greatest.</a:t>
            </a:r>
          </a:p>
        </p:txBody>
      </p:sp>
      <p:sp>
        <p:nvSpPr>
          <p:cNvPr id="13324" name="WordArt 14"/>
          <p:cNvSpPr>
            <a:spLocks noChangeArrowheads="1" noChangeShapeType="1" noTextEdit="1"/>
          </p:cNvSpPr>
          <p:nvPr/>
        </p:nvSpPr>
        <p:spPr bwMode="auto">
          <a:xfrm>
            <a:off x="533400" y="3352800"/>
            <a:ext cx="7772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urier New"/>
                <a:cs typeface="Courier New"/>
              </a:rPr>
              <a:t>There are two numbers in the middle.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533400" y="4114800"/>
            <a:ext cx="4648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/>
              <a:t>88 + 95 =  183</a:t>
            </a:r>
            <a:r>
              <a:rPr lang="en-US" sz="4400"/>
              <a:t> 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533400" y="5410200"/>
            <a:ext cx="13716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/>
              <a:t>183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2133600" y="5410200"/>
            <a:ext cx="9144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7200" b="1">
                <a:solidFill>
                  <a:srgbClr val="000000"/>
                </a:solidFill>
                <a:latin typeface="Myriad Web Pro" pitchFamily="34" charset="0"/>
                <a:ea typeface="Times New Roman" pitchFamily="18" charset="0"/>
                <a:cs typeface="Arial" charset="0"/>
              </a:rPr>
              <a:t>÷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3352800" y="5410200"/>
            <a:ext cx="685800" cy="685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/>
              <a:t>2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5181600" y="5486400"/>
            <a:ext cx="3048000" cy="10668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/>
              <a:t>The median is</a:t>
            </a:r>
          </a:p>
          <a:p>
            <a:pPr algn="ctr" eaLnBrk="1" hangingPunct="1"/>
            <a:r>
              <a:rPr lang="en-US" sz="3200" b="1"/>
              <a:t>91.5</a:t>
            </a:r>
            <a:endParaRPr lang="en-US" sz="3200"/>
          </a:p>
        </p:txBody>
      </p:sp>
      <p:sp>
        <p:nvSpPr>
          <p:cNvPr id="13330" name="WordArt 26"/>
          <p:cNvSpPr>
            <a:spLocks noChangeArrowheads="1" noChangeShapeType="1" noTextEdit="1"/>
          </p:cNvSpPr>
          <p:nvPr/>
        </p:nvSpPr>
        <p:spPr bwMode="auto">
          <a:xfrm>
            <a:off x="5334000" y="3962400"/>
            <a:ext cx="27432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Add the 2 numbers.</a:t>
            </a:r>
          </a:p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Divide by 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91" grpId="0" animBg="1"/>
      <p:bldP spid="50197" grpId="0" animBg="1"/>
      <p:bldP spid="50198" grpId="0" animBg="1"/>
      <p:bldP spid="50199" grpId="0" animBg="1"/>
      <p:bldP spid="502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962400" y="4724400"/>
            <a:ext cx="914400" cy="1447800"/>
          </a:xfrm>
          <a:prstGeom prst="rect">
            <a:avLst/>
          </a:prstGeom>
          <a:solidFill>
            <a:srgbClr val="FF0000">
              <a:alpha val="98038"/>
            </a:srgb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10000" y="1447800"/>
            <a:ext cx="1981200" cy="1752600"/>
          </a:xfrm>
          <a:prstGeom prst="rect">
            <a:avLst/>
          </a:prstGeom>
          <a:solidFill>
            <a:srgbClr val="FF0000">
              <a:alpha val="98038"/>
            </a:srgb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97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2819400" y="19050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1752600" y="1905000"/>
            <a:ext cx="7620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73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886200" y="18288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88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7772400" y="1752600"/>
            <a:ext cx="9906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100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838200" y="1828800"/>
            <a:ext cx="6858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6858000" y="1828800"/>
            <a:ext cx="8382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800600" y="1828800"/>
            <a:ext cx="8382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95</a:t>
            </a:r>
          </a:p>
        </p:txBody>
      </p:sp>
      <p:sp>
        <p:nvSpPr>
          <p:cNvPr id="13323" name="WordArt 13"/>
          <p:cNvSpPr>
            <a:spLocks noChangeArrowheads="1" noChangeShapeType="1" noTextEdit="1"/>
          </p:cNvSpPr>
          <p:nvPr/>
        </p:nvSpPr>
        <p:spPr bwMode="auto">
          <a:xfrm>
            <a:off x="381000" y="152400"/>
            <a:ext cx="8382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When the list is </a:t>
            </a:r>
            <a:r>
              <a:rPr lang="en-GB" sz="24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even</a:t>
            </a:r>
            <a:r>
              <a:rPr lang="en-GB" sz="2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, two numbers </a:t>
            </a:r>
          </a:p>
          <a:p>
            <a:pPr algn="ctr"/>
            <a:r>
              <a:rPr lang="en-GB" sz="2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Will be in the middle.  </a:t>
            </a:r>
            <a:endParaRPr lang="en-GB" sz="2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9" name="WordArt 13"/>
          <p:cNvSpPr>
            <a:spLocks noChangeArrowheads="1" noChangeShapeType="1" noTextEdit="1"/>
          </p:cNvSpPr>
          <p:nvPr/>
        </p:nvSpPr>
        <p:spPr bwMode="auto">
          <a:xfrm>
            <a:off x="304800" y="3429000"/>
            <a:ext cx="8382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When the list is </a:t>
            </a:r>
            <a:r>
              <a:rPr lang="en-GB" sz="2400" b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odd</a:t>
            </a:r>
            <a:r>
              <a:rPr lang="en-GB" sz="2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, only one number </a:t>
            </a:r>
          </a:p>
          <a:p>
            <a:pPr algn="ctr"/>
            <a:r>
              <a:rPr lang="en-GB" sz="24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Will be in the middle.  </a:t>
            </a:r>
            <a:endParaRPr lang="en-GB" sz="24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3048000" y="51816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86</a:t>
            </a: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228600" y="5029200"/>
            <a:ext cx="8382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63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1219200" y="5105400"/>
            <a:ext cx="7620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73</a:t>
            </a: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2133600" y="51816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84</a:t>
            </a:r>
          </a:p>
        </p:txBody>
      </p:sp>
      <p:sp>
        <p:nvSpPr>
          <p:cNvPr id="24" name="Oval 6"/>
          <p:cNvSpPr>
            <a:spLocks noChangeArrowheads="1"/>
          </p:cNvSpPr>
          <p:nvPr/>
        </p:nvSpPr>
        <p:spPr bwMode="auto">
          <a:xfrm>
            <a:off x="4038600" y="51054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88</a:t>
            </a: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4953000" y="5029200"/>
            <a:ext cx="8382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95</a:t>
            </a:r>
          </a:p>
        </p:txBody>
      </p:sp>
      <p:sp>
        <p:nvSpPr>
          <p:cNvPr id="26" name="Oval 3"/>
          <p:cNvSpPr>
            <a:spLocks noChangeArrowheads="1"/>
          </p:cNvSpPr>
          <p:nvPr/>
        </p:nvSpPr>
        <p:spPr bwMode="auto">
          <a:xfrm>
            <a:off x="5943600" y="5105400"/>
            <a:ext cx="838200" cy="6858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97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6934200" y="4953000"/>
            <a:ext cx="8382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7924800" y="4953000"/>
            <a:ext cx="9906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838200" y="457200"/>
            <a:ext cx="7391400" cy="1066800"/>
            <a:chOff x="838200" y="457200"/>
            <a:chExt cx="7391400" cy="1066800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838200" y="457200"/>
              <a:ext cx="7391400" cy="10668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3200" dirty="0" smtClean="0"/>
                <a:t>Median Position = Number of items + 1</a:t>
              </a:r>
            </a:p>
            <a:p>
              <a:pPr algn="ctr" eaLnBrk="1" hangingPunct="1"/>
              <a:r>
                <a:rPr lang="en-US" sz="3200" dirty="0"/>
                <a:t>	</a:t>
              </a:r>
              <a:r>
                <a:rPr lang="en-US" sz="3200" dirty="0" smtClean="0"/>
                <a:t>			2</a:t>
              </a:r>
              <a:endParaRPr lang="en-US" sz="32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343400" y="990600"/>
              <a:ext cx="3657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152400" y="2133600"/>
            <a:ext cx="8839200" cy="4343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000" dirty="0" smtClean="0"/>
              <a:t>If the list is </a:t>
            </a:r>
            <a:r>
              <a:rPr lang="en-US" sz="3000" b="1" dirty="0" smtClean="0"/>
              <a:t>odd</a:t>
            </a:r>
            <a:r>
              <a:rPr lang="en-US" sz="3000" dirty="0" smtClean="0"/>
              <a:t>, </a:t>
            </a:r>
          </a:p>
          <a:p>
            <a:pPr algn="ctr" eaLnBrk="1" hangingPunct="1"/>
            <a:r>
              <a:rPr lang="en-US" sz="3000" dirty="0" smtClean="0"/>
              <a:t>once above formula is applied, answer</a:t>
            </a:r>
            <a:r>
              <a:rPr lang="en-US" sz="3000" dirty="0"/>
              <a:t> </a:t>
            </a:r>
            <a:endParaRPr lang="en-US" sz="3000" dirty="0" smtClean="0"/>
          </a:p>
          <a:p>
            <a:pPr algn="ctr" eaLnBrk="1" hangingPunct="1"/>
            <a:r>
              <a:rPr lang="en-US" sz="3000" dirty="0" smtClean="0"/>
              <a:t>will be a </a:t>
            </a:r>
            <a:r>
              <a:rPr lang="en-US" sz="3000" b="1" dirty="0" smtClean="0"/>
              <a:t>whole number</a:t>
            </a:r>
            <a:r>
              <a:rPr lang="en-US" sz="3000" dirty="0" smtClean="0"/>
              <a:t> which is the median position</a:t>
            </a:r>
          </a:p>
          <a:p>
            <a:pPr algn="ctr" eaLnBrk="1" hangingPunct="1"/>
            <a:r>
              <a:rPr lang="en-US" sz="3000" dirty="0" smtClean="0"/>
              <a:t>WHEREAS</a:t>
            </a:r>
          </a:p>
          <a:p>
            <a:pPr algn="ctr" eaLnBrk="1" hangingPunct="1"/>
            <a:r>
              <a:rPr lang="en-US" sz="3000" dirty="0" smtClean="0"/>
              <a:t>If the list is </a:t>
            </a:r>
            <a:r>
              <a:rPr lang="en-US" sz="3000" b="1" dirty="0" smtClean="0"/>
              <a:t>even</a:t>
            </a:r>
            <a:r>
              <a:rPr lang="en-US" sz="3000" dirty="0" smtClean="0"/>
              <a:t>,</a:t>
            </a:r>
          </a:p>
          <a:p>
            <a:pPr algn="ctr" eaLnBrk="1" hangingPunct="1"/>
            <a:r>
              <a:rPr lang="en-US" sz="3000" dirty="0" smtClean="0"/>
              <a:t>once above formula is applied, median position</a:t>
            </a:r>
          </a:p>
          <a:p>
            <a:pPr algn="ctr" eaLnBrk="1" hangingPunct="1"/>
            <a:r>
              <a:rPr lang="en-US" sz="3000" dirty="0" smtClean="0"/>
              <a:t>will </a:t>
            </a:r>
            <a:r>
              <a:rPr lang="en-US" sz="3000" b="1" dirty="0" smtClean="0"/>
              <a:t>not be a whole number</a:t>
            </a:r>
            <a:r>
              <a:rPr lang="en-US" sz="3000" dirty="0" smtClean="0"/>
              <a:t>. In that case, average</a:t>
            </a:r>
          </a:p>
          <a:p>
            <a:pPr algn="ctr" eaLnBrk="1" hangingPunct="1"/>
            <a:r>
              <a:rPr lang="en-US" sz="3000" dirty="0" smtClean="0"/>
              <a:t>need to be taken out from two middle numbers.</a:t>
            </a:r>
          </a:p>
          <a:p>
            <a:pPr algn="ctr"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>
          <a:xfrm>
            <a:off x="838200" y="228600"/>
            <a:ext cx="7391400" cy="1066800"/>
            <a:chOff x="838200" y="457200"/>
            <a:chExt cx="7391400" cy="1066800"/>
          </a:xfrm>
        </p:grpSpPr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838200" y="457200"/>
              <a:ext cx="7391400" cy="106680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3200" dirty="0" smtClean="0"/>
                <a:t>Median Position = Number of items + 1</a:t>
              </a:r>
            </a:p>
            <a:p>
              <a:pPr algn="ctr" eaLnBrk="1" hangingPunct="1"/>
              <a:r>
                <a:rPr lang="en-US" sz="3200" dirty="0"/>
                <a:t>	</a:t>
              </a:r>
              <a:r>
                <a:rPr lang="en-US" sz="3200" dirty="0" smtClean="0"/>
                <a:t>			2</a:t>
              </a:r>
              <a:endParaRPr lang="en-US" sz="3200" dirty="0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4343400" y="990600"/>
              <a:ext cx="3657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152400" y="4038600"/>
            <a:ext cx="88392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3200" dirty="0"/>
          </a:p>
          <a:p>
            <a:pPr algn="ctr" eaLnBrk="1" hangingPunct="1"/>
            <a:r>
              <a:rPr lang="en-US" sz="3000" b="1" dirty="0" smtClean="0"/>
              <a:t>Even list </a:t>
            </a:r>
            <a:r>
              <a:rPr lang="en-US" sz="3000" dirty="0" smtClean="0"/>
              <a:t>– If the number of items are 10, then</a:t>
            </a:r>
          </a:p>
          <a:p>
            <a:pPr algn="ctr" eaLnBrk="1" hangingPunct="1"/>
            <a:r>
              <a:rPr lang="en-US" sz="3000" dirty="0" smtClean="0"/>
              <a:t>Median Position = </a:t>
            </a:r>
            <a:r>
              <a:rPr lang="en-US" sz="3000" u="sng" dirty="0" smtClean="0"/>
              <a:t>10 + 1</a:t>
            </a:r>
            <a:r>
              <a:rPr lang="en-US" sz="3000" dirty="0" smtClean="0"/>
              <a:t> = 5.5</a:t>
            </a:r>
          </a:p>
          <a:p>
            <a:pPr algn="ctr" eaLnBrk="1" hangingPunct="1"/>
            <a:r>
              <a:rPr lang="en-US" sz="3000" dirty="0"/>
              <a:t>	</a:t>
            </a:r>
            <a:r>
              <a:rPr lang="en-US" sz="3000" dirty="0" smtClean="0"/>
              <a:t>              2</a:t>
            </a:r>
          </a:p>
          <a:p>
            <a:pPr algn="ctr" eaLnBrk="1" hangingPunct="1"/>
            <a:r>
              <a:rPr lang="en-US" sz="3000" dirty="0" smtClean="0"/>
              <a:t>It means, </a:t>
            </a:r>
          </a:p>
          <a:p>
            <a:pPr algn="ctr" eaLnBrk="1" hangingPunct="1"/>
            <a:r>
              <a:rPr lang="en-US" sz="3000" dirty="0" smtClean="0"/>
              <a:t>median is the average of 5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and 6</a:t>
            </a:r>
            <a:r>
              <a:rPr lang="en-US" sz="3000" baseline="30000" dirty="0" smtClean="0"/>
              <a:t>th</a:t>
            </a:r>
            <a:r>
              <a:rPr lang="en-US" sz="3000" dirty="0" smtClean="0"/>
              <a:t> numbers.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0"/>
            <a:ext cx="8153400" cy="2400657"/>
          </a:xfrm>
          <a:prstGeom prst="rect">
            <a:avLst/>
          </a:prstGeom>
          <a:solidFill>
            <a:srgbClr val="CCCC00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b="1" u="sng" dirty="0" smtClean="0"/>
              <a:t>Example :</a:t>
            </a:r>
          </a:p>
          <a:p>
            <a:pPr algn="ctr" eaLnBrk="1" hangingPunct="1"/>
            <a:r>
              <a:rPr lang="en-US" sz="3000" b="1" dirty="0" smtClean="0"/>
              <a:t>Odd list – </a:t>
            </a:r>
            <a:r>
              <a:rPr lang="en-US" sz="3000" dirty="0" smtClean="0"/>
              <a:t>If the number of items are 9, then</a:t>
            </a:r>
          </a:p>
          <a:p>
            <a:pPr algn="ctr" eaLnBrk="1" hangingPunct="1"/>
            <a:endParaRPr lang="en-US" sz="3000" dirty="0" smtClean="0"/>
          </a:p>
          <a:p>
            <a:pPr algn="ctr" eaLnBrk="1" hangingPunct="1"/>
            <a:r>
              <a:rPr lang="en-US" sz="3000" dirty="0" smtClean="0"/>
              <a:t>Median Position = </a:t>
            </a:r>
            <a:r>
              <a:rPr lang="en-US" sz="3000" u="sng" dirty="0" smtClean="0"/>
              <a:t>9 + 1</a:t>
            </a:r>
            <a:r>
              <a:rPr lang="en-US" sz="3000" dirty="0" smtClean="0"/>
              <a:t> = 5</a:t>
            </a:r>
          </a:p>
          <a:p>
            <a:pPr algn="ctr" eaLnBrk="1" hangingPunct="1"/>
            <a:r>
              <a:rPr lang="en-US" sz="3000" dirty="0" smtClean="0"/>
              <a:t>		    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4008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What is the MODE?</a:t>
            </a:r>
            <a:br>
              <a:rPr lang="en-US" sz="4000" b="1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How do we find it?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09800"/>
            <a:ext cx="8153400" cy="4267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mtClean="0"/>
              <a:t>The MODE is the </a:t>
            </a:r>
            <a:r>
              <a:rPr lang="en-US" b="1" smtClean="0"/>
              <a:t>piece of data that occurs most frequently in the data set. </a:t>
            </a:r>
            <a:endParaRPr lang="en-US" smtClean="0"/>
          </a:p>
          <a:p>
            <a:pPr marL="0" indent="0" eaLnBrk="1" hangingPunct="1">
              <a:buFont typeface="Symbol" pitchFamily="18" charset="2"/>
              <a:buChar char=""/>
            </a:pPr>
            <a:endParaRPr lang="en-US" sz="1200" b="1" smtClean="0"/>
          </a:p>
          <a:p>
            <a:pPr marL="0" indent="0" eaLnBrk="1" hangingPunct="1">
              <a:buFont typeface="Symbol" pitchFamily="18" charset="2"/>
              <a:buNone/>
            </a:pPr>
            <a:r>
              <a:rPr lang="en-US" b="1" u="sng" smtClean="0"/>
              <a:t>A set of data can have</a:t>
            </a:r>
            <a:r>
              <a:rPr lang="en-US" b="1" smtClean="0"/>
              <a:t>:</a:t>
            </a:r>
          </a:p>
          <a:p>
            <a:pPr lvl="1" eaLnBrk="1" hangingPunct="1">
              <a:buFont typeface="Symbol" pitchFamily="18" charset="2"/>
              <a:buChar char=""/>
            </a:pPr>
            <a:r>
              <a:rPr lang="en-US" sz="3600" b="1" smtClean="0"/>
              <a:t>One mode</a:t>
            </a:r>
          </a:p>
          <a:p>
            <a:pPr lvl="1" eaLnBrk="1" hangingPunct="1">
              <a:buFont typeface="Symbol" pitchFamily="18" charset="2"/>
              <a:buChar char=""/>
            </a:pPr>
            <a:r>
              <a:rPr lang="en-US" sz="3600" b="1" smtClean="0"/>
              <a:t>More than one mode</a:t>
            </a:r>
          </a:p>
          <a:p>
            <a:pPr lvl="1" eaLnBrk="1" hangingPunct="1">
              <a:buFont typeface="Symbol" pitchFamily="18" charset="2"/>
              <a:buChar char=""/>
            </a:pPr>
            <a:r>
              <a:rPr lang="en-US" sz="3600" b="1" smtClean="0"/>
              <a:t>No mode</a:t>
            </a:r>
          </a:p>
        </p:txBody>
      </p:sp>
      <p:pic>
        <p:nvPicPr>
          <p:cNvPr id="14340" name="Picture 4" descr="MCj023310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81000"/>
            <a:ext cx="16271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791200" y="1524000"/>
            <a:ext cx="1981200" cy="1447800"/>
          </a:xfrm>
          <a:prstGeom prst="rect">
            <a:avLst/>
          </a:prstGeom>
          <a:solidFill>
            <a:srgbClr val="FF0000">
              <a:alpha val="98038"/>
            </a:srgb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981200" y="19050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1066800" y="1828800"/>
            <a:ext cx="7620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886200" y="18288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772400" y="1752600"/>
            <a:ext cx="9906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100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28600" y="1752600"/>
            <a:ext cx="6858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6858000" y="1828800"/>
            <a:ext cx="8382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800600" y="1828800"/>
            <a:ext cx="8382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819400" y="19050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  <p:sp>
        <p:nvSpPr>
          <p:cNvPr id="15372" name="WordArt 12"/>
          <p:cNvSpPr>
            <a:spLocks noChangeArrowheads="1" noChangeShapeType="1" noTextEdit="1"/>
          </p:cNvSpPr>
          <p:nvPr/>
        </p:nvSpPr>
        <p:spPr bwMode="auto">
          <a:xfrm>
            <a:off x="762000" y="381000"/>
            <a:ext cx="7239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Arranging values from least to greatest</a:t>
            </a:r>
          </a:p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makes it easier to find the mode.</a:t>
            </a:r>
          </a:p>
        </p:txBody>
      </p:sp>
      <p:sp>
        <p:nvSpPr>
          <p:cNvPr id="15373" name="WordArt 13"/>
          <p:cNvSpPr>
            <a:spLocks noChangeArrowheads="1" noChangeShapeType="1" noTextEdit="1"/>
          </p:cNvSpPr>
          <p:nvPr/>
        </p:nvSpPr>
        <p:spPr bwMode="auto">
          <a:xfrm>
            <a:off x="533400" y="3200400"/>
            <a:ext cx="8153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urier New"/>
                <a:cs typeface="Courier New"/>
              </a:rPr>
              <a:t>Find the number that appears more or most frequently.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57200" y="3962400"/>
            <a:ext cx="8382000" cy="1600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/>
              <a:t>The value 97 appears </a:t>
            </a:r>
            <a:r>
              <a:rPr lang="en-US" sz="4000" b="1" u="sng"/>
              <a:t>twice.</a:t>
            </a:r>
          </a:p>
          <a:p>
            <a:pPr algn="ctr" eaLnBrk="1" hangingPunct="1"/>
            <a:r>
              <a:rPr lang="en-US" sz="3200"/>
              <a:t>All other numbers appear just once.</a:t>
            </a:r>
            <a:r>
              <a:rPr lang="en-US" sz="4400"/>
              <a:t> 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1981200" y="5867400"/>
            <a:ext cx="4114800" cy="990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/>
              <a:t>97 is the MODE</a:t>
            </a:r>
            <a:r>
              <a:rPr lang="en-US" sz="4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/>
      <p:bldP spid="53262" grpId="0" animBg="1"/>
      <p:bldP spid="532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09600" y="1371600"/>
            <a:ext cx="7924800" cy="2295525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/>
              <a:t>A Hint for remembering the MODE…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/>
              <a:t>The first two letters give you a hint…  </a:t>
            </a:r>
            <a:r>
              <a:rPr lang="en-US" sz="4000"/>
              <a:t>MOde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600" b="1"/>
              <a:t>M</a:t>
            </a:r>
            <a:r>
              <a:rPr lang="en-US" sz="3600"/>
              <a:t>ost </a:t>
            </a:r>
            <a:r>
              <a:rPr lang="en-US" sz="3600" b="1"/>
              <a:t>O</a:t>
            </a:r>
            <a:r>
              <a:rPr lang="en-US" sz="3600"/>
              <a:t>ften</a:t>
            </a:r>
          </a:p>
        </p:txBody>
      </p:sp>
      <p:sp>
        <p:nvSpPr>
          <p:cNvPr id="16387" name="WordArt 5"/>
          <p:cNvSpPr>
            <a:spLocks noChangeArrowheads="1" noChangeShapeType="1" noTextEdit="1"/>
          </p:cNvSpPr>
          <p:nvPr/>
        </p:nvSpPr>
        <p:spPr bwMode="auto">
          <a:xfrm>
            <a:off x="3505200" y="457200"/>
            <a:ext cx="23622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54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MODE</a:t>
            </a:r>
          </a:p>
        </p:txBody>
      </p:sp>
      <p:sp>
        <p:nvSpPr>
          <p:cNvPr id="44038" name="WordArt 6"/>
          <p:cNvSpPr>
            <a:spLocks noChangeArrowheads="1" noChangeShapeType="1" noTextEdit="1"/>
          </p:cNvSpPr>
          <p:nvPr/>
        </p:nvSpPr>
        <p:spPr bwMode="auto">
          <a:xfrm>
            <a:off x="1905000" y="4572000"/>
            <a:ext cx="23622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54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MODE</a:t>
            </a:r>
          </a:p>
        </p:txBody>
      </p:sp>
      <p:sp>
        <p:nvSpPr>
          <p:cNvPr id="44039" name="WordArt 7"/>
          <p:cNvSpPr>
            <a:spLocks noChangeArrowheads="1" noChangeShapeType="1" noTextEdit="1"/>
          </p:cNvSpPr>
          <p:nvPr/>
        </p:nvSpPr>
        <p:spPr bwMode="auto">
          <a:xfrm>
            <a:off x="1905000" y="5486400"/>
            <a:ext cx="4724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54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MOST OFTEN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1981200" y="53340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1828800" y="6324600"/>
            <a:ext cx="1143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4191000" y="63246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  <p:bldP spid="44041" grpId="0" animBg="1"/>
      <p:bldP spid="440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  <a:solidFill>
            <a:srgbClr val="FFCC99"/>
          </a:solidFill>
          <a:ln w="38100">
            <a:solidFill>
              <a:srgbClr val="FF66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Which set of data has </a:t>
            </a:r>
            <a:r>
              <a:rPr lang="en-US" b="1" smtClean="0">
                <a:latin typeface="Arial Narrow" pitchFamily="34" charset="0"/>
              </a:rPr>
              <a:t>ONE MODE</a:t>
            </a:r>
            <a:r>
              <a:rPr lang="en-US" smtClean="0">
                <a:latin typeface="Arial Narrow" pitchFamily="34" charset="0"/>
              </a:rPr>
              <a:t>?</a:t>
            </a:r>
            <a:r>
              <a:rPr lang="en-US" smtClean="0"/>
              <a:t>   </a:t>
            </a:r>
          </a:p>
        </p:txBody>
      </p:sp>
      <p:sp>
        <p:nvSpPr>
          <p:cNvPr id="17411" name="Oval 7"/>
          <p:cNvSpPr>
            <a:spLocks noChangeArrowheads="1"/>
          </p:cNvSpPr>
          <p:nvPr/>
        </p:nvSpPr>
        <p:spPr bwMode="auto">
          <a:xfrm>
            <a:off x="1752600" y="5257800"/>
            <a:ext cx="64770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9, 11, 16, 8, 16</a:t>
            </a:r>
          </a:p>
        </p:txBody>
      </p:sp>
      <p:sp>
        <p:nvSpPr>
          <p:cNvPr id="17412" name="Oval 9"/>
          <p:cNvSpPr>
            <a:spLocks noChangeArrowheads="1"/>
          </p:cNvSpPr>
          <p:nvPr/>
        </p:nvSpPr>
        <p:spPr bwMode="auto">
          <a:xfrm>
            <a:off x="1828800" y="1981200"/>
            <a:ext cx="6858000" cy="14478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b="1">
                <a:latin typeface="Lucida Console" pitchFamily="49" charset="0"/>
              </a:rPr>
              <a:t>9, 11, 16, 6, 7, 17, 18</a:t>
            </a:r>
          </a:p>
        </p:txBody>
      </p:sp>
      <p:sp>
        <p:nvSpPr>
          <p:cNvPr id="17413" name="Oval 11"/>
          <p:cNvSpPr>
            <a:spLocks noChangeArrowheads="1"/>
          </p:cNvSpPr>
          <p:nvPr/>
        </p:nvSpPr>
        <p:spPr bwMode="auto">
          <a:xfrm>
            <a:off x="1981200" y="3657600"/>
            <a:ext cx="60960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18, 7, 10, 7, 18</a:t>
            </a:r>
          </a:p>
        </p:txBody>
      </p:sp>
      <p:sp>
        <p:nvSpPr>
          <p:cNvPr id="17414" name="Oval 13"/>
          <p:cNvSpPr>
            <a:spLocks noChangeArrowheads="1"/>
          </p:cNvSpPr>
          <p:nvPr/>
        </p:nvSpPr>
        <p:spPr bwMode="auto">
          <a:xfrm>
            <a:off x="228600" y="2209800"/>
            <a:ext cx="9906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A</a:t>
            </a:r>
          </a:p>
        </p:txBody>
      </p:sp>
      <p:sp>
        <p:nvSpPr>
          <p:cNvPr id="17415" name="Oval 14"/>
          <p:cNvSpPr>
            <a:spLocks noChangeArrowheads="1"/>
          </p:cNvSpPr>
          <p:nvPr/>
        </p:nvSpPr>
        <p:spPr bwMode="auto">
          <a:xfrm>
            <a:off x="304800" y="5181600"/>
            <a:ext cx="9906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C</a:t>
            </a:r>
          </a:p>
        </p:txBody>
      </p:sp>
      <p:sp>
        <p:nvSpPr>
          <p:cNvPr id="17416" name="Oval 15"/>
          <p:cNvSpPr>
            <a:spLocks noChangeArrowheads="1"/>
          </p:cNvSpPr>
          <p:nvPr/>
        </p:nvSpPr>
        <p:spPr bwMode="auto">
          <a:xfrm>
            <a:off x="304800" y="3657600"/>
            <a:ext cx="9906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B</a:t>
            </a: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H="1">
            <a:off x="1371600" y="4953000"/>
            <a:ext cx="2362200" cy="609600"/>
          </a:xfrm>
          <a:prstGeom prst="line">
            <a:avLst/>
          </a:prstGeom>
          <a:noFill/>
          <a:ln w="152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77962"/>
          </a:xfrm>
          <a:solidFill>
            <a:srgbClr val="FFCC99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These are Abby’s science test scores.  </a:t>
            </a:r>
            <a:endParaRPr lang="en-US" smtClean="0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3429000" y="24384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5943600" y="23622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33400" y="37338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5943600" y="38100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3200400" y="54102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100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3505200" y="39624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533400" y="51816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5943600" y="53340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85800" y="22098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  <a:solidFill>
            <a:srgbClr val="FFFF99"/>
          </a:solidFill>
          <a:ln w="38100">
            <a:solidFill>
              <a:srgbClr val="FF66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Which set of data has </a:t>
            </a:r>
            <a:r>
              <a:rPr lang="en-US" b="1" smtClean="0">
                <a:latin typeface="Arial Narrow" pitchFamily="34" charset="0"/>
              </a:rPr>
              <a:t>NO MODE</a:t>
            </a:r>
            <a:r>
              <a:rPr lang="en-US" smtClean="0">
                <a:latin typeface="Arial Narrow" pitchFamily="34" charset="0"/>
              </a:rPr>
              <a:t>?</a:t>
            </a:r>
            <a:r>
              <a:rPr lang="en-US" smtClean="0"/>
              <a:t>   </a:t>
            </a:r>
          </a:p>
        </p:txBody>
      </p:sp>
      <p:sp>
        <p:nvSpPr>
          <p:cNvPr id="18435" name="Oval 3"/>
          <p:cNvSpPr>
            <a:spLocks noChangeArrowheads="1"/>
          </p:cNvSpPr>
          <p:nvPr/>
        </p:nvSpPr>
        <p:spPr bwMode="auto">
          <a:xfrm>
            <a:off x="1752600" y="5257800"/>
            <a:ext cx="64770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13, 12, 12, 11, 12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28800" y="1981200"/>
            <a:ext cx="6858000" cy="14478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b="1">
                <a:latin typeface="Lucida Console" pitchFamily="49" charset="0"/>
              </a:rPr>
              <a:t>9, 11, 16, 6, 7, 17, 18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1981200" y="3657600"/>
            <a:ext cx="60960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18, 7, 10, 7, 18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228600" y="2209800"/>
            <a:ext cx="9906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A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04800" y="5181600"/>
            <a:ext cx="9906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C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304800" y="3657600"/>
            <a:ext cx="9906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B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H="1" flipV="1">
            <a:off x="1447800" y="2743200"/>
            <a:ext cx="1981200" cy="1524000"/>
          </a:xfrm>
          <a:prstGeom prst="line">
            <a:avLst/>
          </a:prstGeom>
          <a:noFill/>
          <a:ln w="152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554162"/>
          </a:xfrm>
          <a:solidFill>
            <a:srgbClr val="CCCCFF"/>
          </a:solidFill>
          <a:ln w="38100">
            <a:solidFill>
              <a:srgbClr val="FF66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Which set of data has </a:t>
            </a:r>
            <a:br>
              <a:rPr lang="en-US" smtClean="0">
                <a:latin typeface="Arial Narrow" pitchFamily="34" charset="0"/>
              </a:rPr>
            </a:br>
            <a:r>
              <a:rPr lang="en-US" b="1" smtClean="0">
                <a:latin typeface="Arial Narrow" pitchFamily="34" charset="0"/>
              </a:rPr>
              <a:t>MORE THAN ONE MODE</a:t>
            </a:r>
            <a:r>
              <a:rPr lang="en-US" smtClean="0">
                <a:latin typeface="Arial Narrow" pitchFamily="34" charset="0"/>
              </a:rPr>
              <a:t>?</a:t>
            </a:r>
            <a:r>
              <a:rPr lang="en-US" smtClean="0"/>
              <a:t>   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447800" y="2057400"/>
            <a:ext cx="64770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9, 11, 16, 8, 16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600200" y="3581400"/>
            <a:ext cx="6858000" cy="14478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b="1">
                <a:latin typeface="Lucida Console" pitchFamily="49" charset="0"/>
              </a:rPr>
              <a:t>9, 11, 16, 6, 7, 17, 18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676400" y="5562600"/>
            <a:ext cx="60960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18, 7, 10, 7, 18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28600" y="2209800"/>
            <a:ext cx="9906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A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304800" y="5181600"/>
            <a:ext cx="9906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C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04800" y="3657600"/>
            <a:ext cx="9906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B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1143000" y="5029200"/>
            <a:ext cx="2362200" cy="990600"/>
          </a:xfrm>
          <a:prstGeom prst="line">
            <a:avLst/>
          </a:prstGeom>
          <a:noFill/>
          <a:ln w="152400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3048000" y="5562600"/>
            <a:ext cx="1143000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5257800" y="5562600"/>
            <a:ext cx="1143000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1828800" y="5562600"/>
            <a:ext cx="1143000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6629400" y="5562600"/>
            <a:ext cx="1143000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nimBg="1"/>
      <p:bldP spid="59402" grpId="0" animBg="1"/>
      <p:bldP spid="59403" grpId="0" animBg="1"/>
      <p:bldP spid="59404" grpId="0" animBg="1"/>
      <p:bldP spid="594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4008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What is the RANGE?</a:t>
            </a:r>
            <a:br>
              <a:rPr lang="en-US" sz="4000" b="1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How do we find it?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09800"/>
            <a:ext cx="8153400" cy="4267200"/>
          </a:xfrm>
          <a:solidFill>
            <a:srgbClr val="66CCFF"/>
          </a:solidFill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dirty="0" smtClean="0"/>
              <a:t>The RANGE is the </a:t>
            </a:r>
            <a:r>
              <a:rPr lang="en-US" b="1" dirty="0" smtClean="0"/>
              <a:t>difference between the lowest and highest values.  </a:t>
            </a:r>
            <a:endParaRPr lang="en-US" sz="1200" b="1" dirty="0" smtClean="0"/>
          </a:p>
          <a:p>
            <a:pPr marL="0" indent="0" eaLnBrk="1" hangingPunct="1">
              <a:buFont typeface="Symbol" pitchFamily="18" charset="2"/>
              <a:buNone/>
            </a:pPr>
            <a:endParaRPr lang="en-US" sz="4000" b="1" dirty="0" smtClean="0"/>
          </a:p>
        </p:txBody>
      </p:sp>
      <p:pic>
        <p:nvPicPr>
          <p:cNvPr id="20484" name="Picture 4" descr="MCj023310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81000"/>
            <a:ext cx="16271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WordArt 5"/>
          <p:cNvSpPr>
            <a:spLocks noChangeArrowheads="1" noChangeShapeType="1" noTextEdit="1"/>
          </p:cNvSpPr>
          <p:nvPr/>
        </p:nvSpPr>
        <p:spPr bwMode="auto">
          <a:xfrm>
            <a:off x="5638800" y="4038600"/>
            <a:ext cx="657225" cy="171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54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CC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-</a:t>
            </a:r>
          </a:p>
        </p:txBody>
      </p:sp>
      <p:sp>
        <p:nvSpPr>
          <p:cNvPr id="62470" name="WordArt 6"/>
          <p:cNvSpPr>
            <a:spLocks noChangeArrowheads="1" noChangeShapeType="1" noTextEdit="1"/>
          </p:cNvSpPr>
          <p:nvPr/>
        </p:nvSpPr>
        <p:spPr bwMode="auto">
          <a:xfrm>
            <a:off x="1905000" y="5257800"/>
            <a:ext cx="35052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54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CCCC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RANGE</a:t>
            </a:r>
          </a:p>
        </p:txBody>
      </p:sp>
      <p:sp>
        <p:nvSpPr>
          <p:cNvPr id="62471" name="WordArt 7"/>
          <p:cNvSpPr>
            <a:spLocks noChangeArrowheads="1" noChangeShapeType="1" noTextEdit="1"/>
          </p:cNvSpPr>
          <p:nvPr/>
        </p:nvSpPr>
        <p:spPr bwMode="auto">
          <a:xfrm>
            <a:off x="1676400" y="3429000"/>
            <a:ext cx="3886200" cy="742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2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largest number</a:t>
            </a:r>
          </a:p>
        </p:txBody>
      </p:sp>
      <p:sp>
        <p:nvSpPr>
          <p:cNvPr id="62472" name="WordArt 8"/>
          <p:cNvSpPr>
            <a:spLocks noChangeArrowheads="1" noChangeShapeType="1" noTextEdit="1"/>
          </p:cNvSpPr>
          <p:nvPr/>
        </p:nvSpPr>
        <p:spPr bwMode="auto">
          <a:xfrm>
            <a:off x="1676400" y="4267200"/>
            <a:ext cx="3733800" cy="6286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32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smallest number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V="1">
            <a:off x="1219200" y="5105400"/>
            <a:ext cx="4765675" cy="158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nimBg="1" autoUpdateAnimBg="0"/>
      <p:bldP spid="62469" grpId="0" animBg="1"/>
      <p:bldP spid="62470" grpId="0" animBg="1"/>
      <p:bldP spid="62471" grpId="0" animBg="1"/>
      <p:bldP spid="62472" grpId="0" animBg="1"/>
      <p:bldP spid="624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7086600" y="1600200"/>
            <a:ext cx="914400" cy="1447800"/>
          </a:xfrm>
          <a:prstGeom prst="rect">
            <a:avLst/>
          </a:prstGeom>
          <a:solidFill>
            <a:srgbClr val="FF0000">
              <a:alpha val="98038"/>
            </a:srgb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1000" y="1600200"/>
            <a:ext cx="914400" cy="1447800"/>
          </a:xfrm>
          <a:prstGeom prst="rect">
            <a:avLst/>
          </a:prstGeom>
          <a:solidFill>
            <a:srgbClr val="FF0000">
              <a:alpha val="98038"/>
            </a:srgb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6172200" y="1905000"/>
            <a:ext cx="838200" cy="6858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2362200" y="20574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1371600" y="1981200"/>
            <a:ext cx="7620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4267200" y="19812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457200" y="1905000"/>
            <a:ext cx="6858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162800" y="1828800"/>
            <a:ext cx="8382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181600" y="1905000"/>
            <a:ext cx="8382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3352800" y="19812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  <p:sp>
        <p:nvSpPr>
          <p:cNvPr id="21516" name="WordArt 12"/>
          <p:cNvSpPr>
            <a:spLocks noChangeArrowheads="1" noChangeShapeType="1" noTextEdit="1"/>
          </p:cNvSpPr>
          <p:nvPr/>
        </p:nvSpPr>
        <p:spPr bwMode="auto">
          <a:xfrm>
            <a:off x="762000" y="381000"/>
            <a:ext cx="7239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Arranging values from least to greatest</a:t>
            </a:r>
          </a:p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makes it easier to find the RANGE.</a:t>
            </a:r>
          </a:p>
        </p:txBody>
      </p:sp>
      <p:sp>
        <p:nvSpPr>
          <p:cNvPr id="21517" name="WordArt 13"/>
          <p:cNvSpPr>
            <a:spLocks noChangeArrowheads="1" noChangeShapeType="1" noTextEdit="1"/>
          </p:cNvSpPr>
          <p:nvPr/>
        </p:nvSpPr>
        <p:spPr bwMode="auto">
          <a:xfrm>
            <a:off x="533400" y="3200400"/>
            <a:ext cx="8153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urier New"/>
                <a:cs typeface="Courier New"/>
              </a:rPr>
              <a:t>Subtract the lowest value from the highest. 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600200" y="4038600"/>
            <a:ext cx="1371600" cy="228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sz="4000" b="1" dirty="0"/>
          </a:p>
          <a:p>
            <a:pPr eaLnBrk="1" hangingPunct="1"/>
            <a:r>
              <a:rPr lang="en-US" sz="4800" b="1" dirty="0"/>
              <a:t>97</a:t>
            </a:r>
          </a:p>
          <a:p>
            <a:pPr eaLnBrk="1" hangingPunct="1"/>
            <a:r>
              <a:rPr lang="en-US" sz="4800" b="1" u="sng" dirty="0"/>
              <a:t>63</a:t>
            </a:r>
            <a:r>
              <a:rPr lang="en-US" sz="4800" b="1" dirty="0"/>
              <a:t> -</a:t>
            </a:r>
          </a:p>
          <a:p>
            <a:pPr eaLnBrk="1" hangingPunct="1"/>
            <a:r>
              <a:rPr lang="en-US" sz="4800" b="1" dirty="0"/>
              <a:t>34</a:t>
            </a:r>
          </a:p>
          <a:p>
            <a:pPr algn="r" eaLnBrk="1" hangingPunct="1"/>
            <a:endParaRPr lang="en-US" sz="4400" dirty="0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495800" y="4267200"/>
            <a:ext cx="4114800" cy="21336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/>
              <a:t>34 is the RANGE</a:t>
            </a:r>
          </a:p>
          <a:p>
            <a:pPr algn="ctr" eaLnBrk="1" hangingPunct="1"/>
            <a:r>
              <a:rPr lang="en-US" sz="3600" b="1"/>
              <a:t> or spread </a:t>
            </a:r>
          </a:p>
          <a:p>
            <a:pPr algn="ctr" eaLnBrk="1" hangingPunct="1"/>
            <a:r>
              <a:rPr lang="en-US" sz="3600" b="1"/>
              <a:t> of this set of data</a:t>
            </a:r>
            <a:r>
              <a:rPr lang="en-US" sz="4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4" grpId="0" animBg="1"/>
      <p:bldP spid="63490" grpId="0" animBg="1"/>
      <p:bldP spid="63502" grpId="0" animBg="1"/>
      <p:bldP spid="635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rgbClr val="CCCCFF"/>
          </a:solidFill>
          <a:ln w="38100">
            <a:solidFill>
              <a:srgbClr val="FF66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What is the RANGE of this set of data?</a:t>
            </a:r>
            <a:r>
              <a:rPr lang="en-US" smtClean="0"/>
              <a:t>   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6096000" y="2590800"/>
            <a:ext cx="14478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3657600" y="4191000"/>
            <a:ext cx="13716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71</a:t>
            </a:r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5334000" y="4267200"/>
            <a:ext cx="14478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914400" y="2743200"/>
            <a:ext cx="12192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99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2438400" y="2667000"/>
            <a:ext cx="12954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48</a:t>
            </a: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2133600" y="4267200"/>
            <a:ext cx="12192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22537" name="Oval 11"/>
          <p:cNvSpPr>
            <a:spLocks noChangeArrowheads="1"/>
          </p:cNvSpPr>
          <p:nvPr/>
        </p:nvSpPr>
        <p:spPr bwMode="auto">
          <a:xfrm>
            <a:off x="4191000" y="2667000"/>
            <a:ext cx="1371600" cy="12954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rgbClr val="CCCCFF"/>
          </a:solidFill>
          <a:ln w="38100">
            <a:solidFill>
              <a:srgbClr val="FF66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What is the RANGE of this set of data?</a:t>
            </a:r>
            <a:r>
              <a:rPr lang="en-US" smtClean="0"/>
              <a:t>   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1981200"/>
            <a:ext cx="1143000" cy="10668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676400" y="1828800"/>
            <a:ext cx="1066800" cy="1143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71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334000" y="1828800"/>
            <a:ext cx="1066800" cy="9906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7696200" y="1905000"/>
            <a:ext cx="990600" cy="9906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99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533400" y="1905000"/>
            <a:ext cx="1066800" cy="9906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48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6477000" y="1828800"/>
            <a:ext cx="990600" cy="10668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4191000" y="1828800"/>
            <a:ext cx="990600" cy="1143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886200" y="3352800"/>
            <a:ext cx="1600200" cy="228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4000" b="1"/>
              <a:t>  </a:t>
            </a:r>
          </a:p>
          <a:p>
            <a:pPr algn="r" eaLnBrk="1" hangingPunct="1"/>
            <a:r>
              <a:rPr lang="en-US" sz="4800" b="1"/>
              <a:t>  99</a:t>
            </a:r>
          </a:p>
          <a:p>
            <a:pPr algn="r" eaLnBrk="1" hangingPunct="1">
              <a:buFontTx/>
              <a:buChar char="-"/>
            </a:pPr>
            <a:r>
              <a:rPr lang="en-US" sz="4800" b="1" u="sng"/>
              <a:t>48</a:t>
            </a:r>
          </a:p>
          <a:p>
            <a:pPr algn="r" eaLnBrk="1" hangingPunct="1"/>
            <a:endParaRPr lang="en-US" sz="4800" b="1"/>
          </a:p>
          <a:p>
            <a:pPr algn="r" eaLnBrk="1" hangingPunct="1"/>
            <a:endParaRPr lang="en-US" sz="44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4419600" y="4800600"/>
            <a:ext cx="1066800" cy="838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4800" b="1"/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  <p:bldP spid="67591" grpId="0" animBg="1"/>
      <p:bldP spid="67595" grpId="0" animBg="1"/>
      <p:bldP spid="675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What is the RANGE of this set of data?</a:t>
            </a:r>
            <a:r>
              <a:rPr lang="en-US" smtClean="0"/>
              <a:t>   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6096000" y="2590800"/>
            <a:ext cx="14478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33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581400" y="4191000"/>
            <a:ext cx="13716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67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5334000" y="4267200"/>
            <a:ext cx="14478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85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914400" y="2743200"/>
            <a:ext cx="12192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17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2438400" y="2667000"/>
            <a:ext cx="12954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48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133600" y="4267200"/>
            <a:ext cx="12192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15</a:t>
            </a: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4191000" y="2667000"/>
            <a:ext cx="1371600" cy="1295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01762"/>
          </a:xfr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What is the RANGE of this set of data?</a:t>
            </a:r>
            <a:r>
              <a:rPr lang="en-US" smtClean="0"/>
              <a:t>   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657600" y="3886200"/>
            <a:ext cx="1981200" cy="259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4000" b="1"/>
              <a:t>  </a:t>
            </a:r>
          </a:p>
          <a:p>
            <a:pPr algn="r" eaLnBrk="1" hangingPunct="1"/>
            <a:r>
              <a:rPr lang="en-US" sz="4800" b="1"/>
              <a:t>  85</a:t>
            </a:r>
          </a:p>
          <a:p>
            <a:pPr algn="r" eaLnBrk="1" hangingPunct="1">
              <a:buFontTx/>
              <a:buChar char="-"/>
            </a:pPr>
            <a:r>
              <a:rPr lang="en-US" sz="4800" b="1" u="sng"/>
              <a:t>15</a:t>
            </a:r>
          </a:p>
          <a:p>
            <a:pPr algn="r" eaLnBrk="1" hangingPunct="1"/>
            <a:endParaRPr lang="en-US" sz="4800" b="1"/>
          </a:p>
          <a:p>
            <a:pPr algn="r" eaLnBrk="1" hangingPunct="1"/>
            <a:endParaRPr lang="en-US" sz="4400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4495800" y="5562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4800" b="1"/>
              <a:t>70</a:t>
            </a:r>
          </a:p>
        </p:txBody>
      </p:sp>
      <p:sp>
        <p:nvSpPr>
          <p:cNvPr id="25605" name="Oval 12"/>
          <p:cNvSpPr>
            <a:spLocks noChangeArrowheads="1"/>
          </p:cNvSpPr>
          <p:nvPr/>
        </p:nvSpPr>
        <p:spPr bwMode="auto">
          <a:xfrm>
            <a:off x="2743200" y="2133600"/>
            <a:ext cx="914400" cy="1066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33</a:t>
            </a:r>
          </a:p>
        </p:txBody>
      </p:sp>
      <p:sp>
        <p:nvSpPr>
          <p:cNvPr id="25606" name="Oval 13"/>
          <p:cNvSpPr>
            <a:spLocks noChangeArrowheads="1"/>
          </p:cNvSpPr>
          <p:nvPr/>
        </p:nvSpPr>
        <p:spPr bwMode="auto">
          <a:xfrm>
            <a:off x="6477000" y="2209800"/>
            <a:ext cx="990600" cy="990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67</a:t>
            </a:r>
          </a:p>
        </p:txBody>
      </p:sp>
      <p:sp>
        <p:nvSpPr>
          <p:cNvPr id="25607" name="Oval 14"/>
          <p:cNvSpPr>
            <a:spLocks noChangeArrowheads="1"/>
          </p:cNvSpPr>
          <p:nvPr/>
        </p:nvSpPr>
        <p:spPr bwMode="auto">
          <a:xfrm>
            <a:off x="7620000" y="2133600"/>
            <a:ext cx="1066800" cy="1143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85</a:t>
            </a:r>
          </a:p>
        </p:txBody>
      </p:sp>
      <p:sp>
        <p:nvSpPr>
          <p:cNvPr id="25608" name="Oval 15"/>
          <p:cNvSpPr>
            <a:spLocks noChangeArrowheads="1"/>
          </p:cNvSpPr>
          <p:nvPr/>
        </p:nvSpPr>
        <p:spPr bwMode="auto">
          <a:xfrm>
            <a:off x="1524000" y="2133600"/>
            <a:ext cx="990600" cy="1066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17</a:t>
            </a:r>
          </a:p>
        </p:txBody>
      </p:sp>
      <p:sp>
        <p:nvSpPr>
          <p:cNvPr id="25609" name="Oval 16"/>
          <p:cNvSpPr>
            <a:spLocks noChangeArrowheads="1"/>
          </p:cNvSpPr>
          <p:nvPr/>
        </p:nvSpPr>
        <p:spPr bwMode="auto">
          <a:xfrm>
            <a:off x="5181600" y="2209800"/>
            <a:ext cx="990600" cy="1066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48</a:t>
            </a:r>
          </a:p>
        </p:txBody>
      </p:sp>
      <p:sp>
        <p:nvSpPr>
          <p:cNvPr id="25610" name="Oval 17"/>
          <p:cNvSpPr>
            <a:spLocks noChangeArrowheads="1"/>
          </p:cNvSpPr>
          <p:nvPr/>
        </p:nvSpPr>
        <p:spPr bwMode="auto">
          <a:xfrm>
            <a:off x="304800" y="2133600"/>
            <a:ext cx="990600" cy="1066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15</a:t>
            </a:r>
          </a:p>
        </p:txBody>
      </p:sp>
      <p:sp>
        <p:nvSpPr>
          <p:cNvPr id="25611" name="Oval 18"/>
          <p:cNvSpPr>
            <a:spLocks noChangeArrowheads="1"/>
          </p:cNvSpPr>
          <p:nvPr/>
        </p:nvSpPr>
        <p:spPr bwMode="auto">
          <a:xfrm>
            <a:off x="4038600" y="2057400"/>
            <a:ext cx="914400" cy="1143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nimBg="1"/>
      <p:bldP spid="7169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25563"/>
          </a:xfrm>
          <a:solidFill>
            <a:srgbClr val="FFFF99"/>
          </a:solidFill>
          <a:ln w="38100">
            <a:solidFill>
              <a:srgbClr val="FF66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What is the RANGE of this set of data?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3581400" y="1905000"/>
            <a:ext cx="15240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267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5943600" y="2362200"/>
            <a:ext cx="16764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119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1219200" y="3276600"/>
            <a:ext cx="16002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357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6248400" y="4419600"/>
            <a:ext cx="16002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401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581400" y="3505200"/>
            <a:ext cx="15240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329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3657600" y="5181600"/>
            <a:ext cx="16002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483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1905000" y="5105400"/>
            <a:ext cx="1524000" cy="12954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227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25563"/>
          </a:xfrm>
          <a:solidFill>
            <a:srgbClr val="FFFF99"/>
          </a:solidFill>
          <a:ln w="38100">
            <a:solidFill>
              <a:srgbClr val="FF66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What is the RANGE of this set of data?</a:t>
            </a: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590800" y="1752600"/>
            <a:ext cx="1219200" cy="10668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267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0" y="1828800"/>
            <a:ext cx="1219200" cy="9906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119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5105400" y="1752600"/>
            <a:ext cx="1219200" cy="10668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357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6400800" y="1752600"/>
            <a:ext cx="1219200" cy="10668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401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810000" y="1828800"/>
            <a:ext cx="1295400" cy="10668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329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7772400" y="1828800"/>
            <a:ext cx="1371600" cy="10668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483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371600" y="1828800"/>
            <a:ext cx="1066800" cy="990600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227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2895600" y="3505200"/>
            <a:ext cx="1981200" cy="25908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4000" b="1"/>
              <a:t>  </a:t>
            </a:r>
          </a:p>
          <a:p>
            <a:pPr algn="r" eaLnBrk="1" hangingPunct="1"/>
            <a:r>
              <a:rPr lang="en-US" sz="4800" b="1"/>
              <a:t>  483</a:t>
            </a:r>
          </a:p>
          <a:p>
            <a:pPr algn="r" eaLnBrk="1" hangingPunct="1">
              <a:buFontTx/>
              <a:buChar char="-"/>
            </a:pPr>
            <a:r>
              <a:rPr lang="en-US" sz="4800" b="1" u="sng"/>
              <a:t>119</a:t>
            </a:r>
          </a:p>
          <a:p>
            <a:pPr algn="r" eaLnBrk="1" hangingPunct="1"/>
            <a:endParaRPr lang="en-US" sz="4800" b="1"/>
          </a:p>
          <a:p>
            <a:pPr algn="r" eaLnBrk="1" hangingPunct="1"/>
            <a:endParaRPr lang="en-US" sz="4400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505200" y="5181600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4800" b="1"/>
              <a:t>364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animBg="1"/>
      <p:bldP spid="737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858962"/>
          </a:xfrm>
          <a:solidFill>
            <a:srgbClr val="FFCC99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 Narrow" pitchFamily="34" charset="0"/>
              </a:rPr>
              <a:t>What can you tell us about these numbers?</a:t>
            </a:r>
            <a:r>
              <a:rPr lang="en-US" smtClean="0"/>
              <a:t>   </a:t>
            </a:r>
          </a:p>
        </p:txBody>
      </p:sp>
      <p:sp>
        <p:nvSpPr>
          <p:cNvPr id="5123" name="Oval 5"/>
          <p:cNvSpPr>
            <a:spLocks noChangeArrowheads="1"/>
          </p:cNvSpPr>
          <p:nvPr/>
        </p:nvSpPr>
        <p:spPr bwMode="auto">
          <a:xfrm>
            <a:off x="3429000" y="24384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5124" name="Oval 6"/>
          <p:cNvSpPr>
            <a:spLocks noChangeArrowheads="1"/>
          </p:cNvSpPr>
          <p:nvPr/>
        </p:nvSpPr>
        <p:spPr bwMode="auto">
          <a:xfrm>
            <a:off x="5943600" y="23622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5125" name="Oval 7"/>
          <p:cNvSpPr>
            <a:spLocks noChangeArrowheads="1"/>
          </p:cNvSpPr>
          <p:nvPr/>
        </p:nvSpPr>
        <p:spPr bwMode="auto">
          <a:xfrm>
            <a:off x="914400" y="38100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5126" name="Oval 8"/>
          <p:cNvSpPr>
            <a:spLocks noChangeArrowheads="1"/>
          </p:cNvSpPr>
          <p:nvPr/>
        </p:nvSpPr>
        <p:spPr bwMode="auto">
          <a:xfrm>
            <a:off x="6096000" y="40386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5127" name="Oval 9"/>
          <p:cNvSpPr>
            <a:spLocks noChangeArrowheads="1"/>
          </p:cNvSpPr>
          <p:nvPr/>
        </p:nvSpPr>
        <p:spPr bwMode="auto">
          <a:xfrm>
            <a:off x="3200400" y="55626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100</a:t>
            </a:r>
          </a:p>
        </p:txBody>
      </p:sp>
      <p:sp>
        <p:nvSpPr>
          <p:cNvPr id="5128" name="Oval 10"/>
          <p:cNvSpPr>
            <a:spLocks noChangeArrowheads="1"/>
          </p:cNvSpPr>
          <p:nvPr/>
        </p:nvSpPr>
        <p:spPr bwMode="auto">
          <a:xfrm>
            <a:off x="3733800" y="39624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5129" name="Oval 11"/>
          <p:cNvSpPr>
            <a:spLocks noChangeArrowheads="1"/>
          </p:cNvSpPr>
          <p:nvPr/>
        </p:nvSpPr>
        <p:spPr bwMode="auto">
          <a:xfrm>
            <a:off x="228600" y="51816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5130" name="Oval 12"/>
          <p:cNvSpPr>
            <a:spLocks noChangeArrowheads="1"/>
          </p:cNvSpPr>
          <p:nvPr/>
        </p:nvSpPr>
        <p:spPr bwMode="auto">
          <a:xfrm>
            <a:off x="6400800" y="55626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5131" name="Oval 13"/>
          <p:cNvSpPr>
            <a:spLocks noChangeArrowheads="1"/>
          </p:cNvSpPr>
          <p:nvPr/>
        </p:nvSpPr>
        <p:spPr bwMode="auto">
          <a:xfrm>
            <a:off x="990600" y="2286000"/>
            <a:ext cx="2362200" cy="1295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5"/>
          <p:cNvGrpSpPr>
            <a:grpSpLocks/>
          </p:cNvGrpSpPr>
          <p:nvPr/>
        </p:nvGrpSpPr>
        <p:grpSpPr bwMode="auto">
          <a:xfrm>
            <a:off x="381000" y="609600"/>
            <a:ext cx="1981200" cy="990600"/>
            <a:chOff x="240" y="384"/>
            <a:chExt cx="1515" cy="768"/>
          </a:xfrm>
        </p:grpSpPr>
        <p:pic>
          <p:nvPicPr>
            <p:cNvPr id="28684" name="Picture 11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5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28675" name="Group 16"/>
          <p:cNvGrpSpPr>
            <a:grpSpLocks/>
          </p:cNvGrpSpPr>
          <p:nvPr/>
        </p:nvGrpSpPr>
        <p:grpSpPr bwMode="auto">
          <a:xfrm>
            <a:off x="381000" y="2133600"/>
            <a:ext cx="2362200" cy="1066800"/>
            <a:chOff x="240" y="1344"/>
            <a:chExt cx="1755" cy="816"/>
          </a:xfrm>
        </p:grpSpPr>
        <p:pic>
          <p:nvPicPr>
            <p:cNvPr id="28682" name="Picture 9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28676" name="Group 18"/>
          <p:cNvGrpSpPr>
            <a:grpSpLocks/>
          </p:cNvGrpSpPr>
          <p:nvPr/>
        </p:nvGrpSpPr>
        <p:grpSpPr bwMode="auto">
          <a:xfrm>
            <a:off x="381000" y="3733800"/>
            <a:ext cx="1981200" cy="1066800"/>
            <a:chOff x="240" y="2352"/>
            <a:chExt cx="1563" cy="836"/>
          </a:xfrm>
        </p:grpSpPr>
        <p:pic>
          <p:nvPicPr>
            <p:cNvPr id="28680" name="Picture 10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1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28677" name="Text Box 19"/>
          <p:cNvSpPr txBox="1">
            <a:spLocks noChangeArrowheads="1"/>
          </p:cNvSpPr>
          <p:nvPr/>
        </p:nvSpPr>
        <p:spPr bwMode="auto">
          <a:xfrm>
            <a:off x="3200400" y="990600"/>
            <a:ext cx="4800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/>
              <a:t>This one is the requires more work than the others.</a:t>
            </a:r>
          </a:p>
        </p:txBody>
      </p:sp>
      <p:sp>
        <p:nvSpPr>
          <p:cNvPr id="28678" name="Text Box 20"/>
          <p:cNvSpPr txBox="1">
            <a:spLocks noChangeArrowheads="1"/>
          </p:cNvSpPr>
          <p:nvPr/>
        </p:nvSpPr>
        <p:spPr bwMode="auto">
          <a:xfrm>
            <a:off x="3276600" y="2362200"/>
            <a:ext cx="32004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/>
              <a:t>Right in the MIDDLE.</a:t>
            </a:r>
            <a:r>
              <a:rPr lang="en-US" sz="2400"/>
              <a:t>  </a:t>
            </a:r>
          </a:p>
        </p:txBody>
      </p:sp>
      <p:sp>
        <p:nvSpPr>
          <p:cNvPr id="28679" name="Text Box 21"/>
          <p:cNvSpPr txBox="1">
            <a:spLocks noChangeArrowheads="1"/>
          </p:cNvSpPr>
          <p:nvPr/>
        </p:nvSpPr>
        <p:spPr bwMode="auto">
          <a:xfrm>
            <a:off x="3276600" y="3886200"/>
            <a:ext cx="45720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/>
              <a:t>This one is the easiest to find—  Just L</a:t>
            </a:r>
            <a:r>
              <a:rPr lang="en-US" sz="2800" b="1"/>
              <a:t>OO</a:t>
            </a:r>
            <a:r>
              <a:rPr lang="en-US" sz="2800"/>
              <a:t>K.</a:t>
            </a:r>
            <a:r>
              <a:rPr 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457200" y="2057400"/>
            <a:ext cx="1981200" cy="990600"/>
            <a:chOff x="240" y="384"/>
            <a:chExt cx="1515" cy="768"/>
          </a:xfrm>
        </p:grpSpPr>
        <p:pic>
          <p:nvPicPr>
            <p:cNvPr id="29707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29699" name="Group 5"/>
          <p:cNvGrpSpPr>
            <a:grpSpLocks/>
          </p:cNvGrpSpPr>
          <p:nvPr/>
        </p:nvGrpSpPr>
        <p:grpSpPr bwMode="auto">
          <a:xfrm>
            <a:off x="3048000" y="1981200"/>
            <a:ext cx="2362200" cy="1066800"/>
            <a:chOff x="240" y="1344"/>
            <a:chExt cx="1755" cy="816"/>
          </a:xfrm>
        </p:grpSpPr>
        <p:pic>
          <p:nvPicPr>
            <p:cNvPr id="29705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29700" name="Group 8"/>
          <p:cNvGrpSpPr>
            <a:grpSpLocks/>
          </p:cNvGrpSpPr>
          <p:nvPr/>
        </p:nvGrpSpPr>
        <p:grpSpPr bwMode="auto">
          <a:xfrm>
            <a:off x="6019800" y="2057400"/>
            <a:ext cx="1981200" cy="1066800"/>
            <a:chOff x="240" y="2352"/>
            <a:chExt cx="1563" cy="836"/>
          </a:xfrm>
        </p:grpSpPr>
        <p:pic>
          <p:nvPicPr>
            <p:cNvPr id="29703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pic>
        <p:nvPicPr>
          <p:cNvPr id="29701" name="Picture 12"/>
          <p:cNvPicPr>
            <a:picLocks noChangeAspect="1" noChangeArrowheads="1"/>
          </p:cNvPicPr>
          <p:nvPr/>
        </p:nvPicPr>
        <p:blipFill>
          <a:blip r:embed="rId5"/>
          <a:srcRect b="20529"/>
          <a:stretch>
            <a:fillRect/>
          </a:stretch>
        </p:blipFill>
        <p:spPr bwMode="auto">
          <a:xfrm>
            <a:off x="304800" y="3886200"/>
            <a:ext cx="8001000" cy="195103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70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the….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381000" y="609600"/>
            <a:ext cx="1981200" cy="990600"/>
            <a:chOff x="240" y="384"/>
            <a:chExt cx="1515" cy="768"/>
          </a:xfrm>
        </p:grpSpPr>
        <p:pic>
          <p:nvPicPr>
            <p:cNvPr id="30730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1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0723" name="Group 5"/>
          <p:cNvGrpSpPr>
            <a:grpSpLocks/>
          </p:cNvGrpSpPr>
          <p:nvPr/>
        </p:nvGrpSpPr>
        <p:grpSpPr bwMode="auto">
          <a:xfrm>
            <a:off x="381000" y="2133600"/>
            <a:ext cx="2362200" cy="1066800"/>
            <a:chOff x="240" y="1344"/>
            <a:chExt cx="1755" cy="816"/>
          </a:xfrm>
        </p:grpSpPr>
        <p:pic>
          <p:nvPicPr>
            <p:cNvPr id="30728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0724" name="Group 8"/>
          <p:cNvGrpSpPr>
            <a:grpSpLocks/>
          </p:cNvGrpSpPr>
          <p:nvPr/>
        </p:nvGrpSpPr>
        <p:grpSpPr bwMode="auto">
          <a:xfrm>
            <a:off x="381000" y="3733800"/>
            <a:ext cx="1981200" cy="1066800"/>
            <a:chOff x="240" y="2352"/>
            <a:chExt cx="1563" cy="836"/>
          </a:xfrm>
        </p:grpSpPr>
        <p:pic>
          <p:nvPicPr>
            <p:cNvPr id="30726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pic>
        <p:nvPicPr>
          <p:cNvPr id="3072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57200"/>
            <a:ext cx="49212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457200" y="2057400"/>
            <a:ext cx="1981200" cy="990600"/>
            <a:chOff x="240" y="384"/>
            <a:chExt cx="1515" cy="768"/>
          </a:xfrm>
        </p:grpSpPr>
        <p:pic>
          <p:nvPicPr>
            <p:cNvPr id="31755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1747" name="Group 5"/>
          <p:cNvGrpSpPr>
            <a:grpSpLocks/>
          </p:cNvGrpSpPr>
          <p:nvPr/>
        </p:nvGrpSpPr>
        <p:grpSpPr bwMode="auto">
          <a:xfrm>
            <a:off x="3048000" y="1981200"/>
            <a:ext cx="2362200" cy="1066800"/>
            <a:chOff x="240" y="1344"/>
            <a:chExt cx="1755" cy="816"/>
          </a:xfrm>
        </p:grpSpPr>
        <p:pic>
          <p:nvPicPr>
            <p:cNvPr id="31753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1748" name="Group 8"/>
          <p:cNvGrpSpPr>
            <a:grpSpLocks/>
          </p:cNvGrpSpPr>
          <p:nvPr/>
        </p:nvGrpSpPr>
        <p:grpSpPr bwMode="auto">
          <a:xfrm>
            <a:off x="6019800" y="2057400"/>
            <a:ext cx="1981200" cy="1066800"/>
            <a:chOff x="240" y="2352"/>
            <a:chExt cx="1563" cy="836"/>
          </a:xfrm>
        </p:grpSpPr>
        <p:pic>
          <p:nvPicPr>
            <p:cNvPr id="31751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3174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the….</a:t>
            </a:r>
          </a:p>
        </p:txBody>
      </p:sp>
      <p:pic>
        <p:nvPicPr>
          <p:cNvPr id="31750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114800"/>
            <a:ext cx="81534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5"/>
          <p:cNvGrpSpPr>
            <a:grpSpLocks/>
          </p:cNvGrpSpPr>
          <p:nvPr/>
        </p:nvGrpSpPr>
        <p:grpSpPr bwMode="auto">
          <a:xfrm>
            <a:off x="381000" y="609600"/>
            <a:ext cx="1981200" cy="990600"/>
            <a:chOff x="240" y="384"/>
            <a:chExt cx="1515" cy="768"/>
          </a:xfrm>
        </p:grpSpPr>
        <p:pic>
          <p:nvPicPr>
            <p:cNvPr id="32778" name="Picture 6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2771" name="Group 8"/>
          <p:cNvGrpSpPr>
            <a:grpSpLocks/>
          </p:cNvGrpSpPr>
          <p:nvPr/>
        </p:nvGrpSpPr>
        <p:grpSpPr bwMode="auto">
          <a:xfrm>
            <a:off x="381000" y="2133600"/>
            <a:ext cx="2362200" cy="1066800"/>
            <a:chOff x="240" y="1344"/>
            <a:chExt cx="1755" cy="816"/>
          </a:xfrm>
        </p:grpSpPr>
        <p:pic>
          <p:nvPicPr>
            <p:cNvPr id="32776" name="Picture 9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7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2772" name="Group 11"/>
          <p:cNvGrpSpPr>
            <a:grpSpLocks/>
          </p:cNvGrpSpPr>
          <p:nvPr/>
        </p:nvGrpSpPr>
        <p:grpSpPr bwMode="auto">
          <a:xfrm>
            <a:off x="381000" y="3733800"/>
            <a:ext cx="1981200" cy="1066800"/>
            <a:chOff x="240" y="2352"/>
            <a:chExt cx="1563" cy="836"/>
          </a:xfrm>
        </p:grpSpPr>
        <p:pic>
          <p:nvPicPr>
            <p:cNvPr id="32774" name="Picture 12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5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pic>
        <p:nvPicPr>
          <p:cNvPr id="32773" name="Picture 15"/>
          <p:cNvPicPr>
            <a:picLocks noChangeAspect="1" noChangeArrowheads="1"/>
          </p:cNvPicPr>
          <p:nvPr/>
        </p:nvPicPr>
        <p:blipFill>
          <a:blip r:embed="rId5"/>
          <a:srcRect l="4477"/>
          <a:stretch>
            <a:fillRect/>
          </a:stretch>
        </p:blipFill>
        <p:spPr bwMode="auto">
          <a:xfrm>
            <a:off x="2971800" y="6096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57200" y="2057400"/>
            <a:ext cx="1981200" cy="990600"/>
            <a:chOff x="240" y="384"/>
            <a:chExt cx="1515" cy="768"/>
          </a:xfrm>
        </p:grpSpPr>
        <p:pic>
          <p:nvPicPr>
            <p:cNvPr id="33804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5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3795" name="Group 5"/>
          <p:cNvGrpSpPr>
            <a:grpSpLocks/>
          </p:cNvGrpSpPr>
          <p:nvPr/>
        </p:nvGrpSpPr>
        <p:grpSpPr bwMode="auto">
          <a:xfrm>
            <a:off x="3048000" y="1981200"/>
            <a:ext cx="2362200" cy="1066800"/>
            <a:chOff x="240" y="1344"/>
            <a:chExt cx="1755" cy="816"/>
          </a:xfrm>
        </p:grpSpPr>
        <p:pic>
          <p:nvPicPr>
            <p:cNvPr id="33802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3796" name="Group 8"/>
          <p:cNvGrpSpPr>
            <a:grpSpLocks/>
          </p:cNvGrpSpPr>
          <p:nvPr/>
        </p:nvGrpSpPr>
        <p:grpSpPr bwMode="auto">
          <a:xfrm>
            <a:off x="6019800" y="2057400"/>
            <a:ext cx="1981200" cy="1066800"/>
            <a:chOff x="240" y="2352"/>
            <a:chExt cx="1563" cy="836"/>
          </a:xfrm>
        </p:grpSpPr>
        <p:pic>
          <p:nvPicPr>
            <p:cNvPr id="33800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1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33797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the….</a:t>
            </a:r>
          </a:p>
        </p:txBody>
      </p:sp>
      <p:pic>
        <p:nvPicPr>
          <p:cNvPr id="33798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343400"/>
            <a:ext cx="8466138" cy="1890713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3799" name="WordArt 14"/>
          <p:cNvSpPr>
            <a:spLocks noChangeArrowheads="1" noChangeShapeType="1" noTextEdit="1"/>
          </p:cNvSpPr>
          <p:nvPr/>
        </p:nvSpPr>
        <p:spPr bwMode="auto">
          <a:xfrm>
            <a:off x="3657600" y="3276600"/>
            <a:ext cx="1624013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 &amp;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81000" y="609600"/>
            <a:ext cx="1981200" cy="990600"/>
            <a:chOff x="240" y="384"/>
            <a:chExt cx="1515" cy="768"/>
          </a:xfrm>
        </p:grpSpPr>
        <p:pic>
          <p:nvPicPr>
            <p:cNvPr id="34827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4819" name="Group 5"/>
          <p:cNvGrpSpPr>
            <a:grpSpLocks/>
          </p:cNvGrpSpPr>
          <p:nvPr/>
        </p:nvGrpSpPr>
        <p:grpSpPr bwMode="auto">
          <a:xfrm>
            <a:off x="381000" y="2133600"/>
            <a:ext cx="2362200" cy="1066800"/>
            <a:chOff x="240" y="1344"/>
            <a:chExt cx="1755" cy="816"/>
          </a:xfrm>
        </p:grpSpPr>
        <p:pic>
          <p:nvPicPr>
            <p:cNvPr id="34825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4820" name="Group 8"/>
          <p:cNvGrpSpPr>
            <a:grpSpLocks/>
          </p:cNvGrpSpPr>
          <p:nvPr/>
        </p:nvGrpSpPr>
        <p:grpSpPr bwMode="auto">
          <a:xfrm>
            <a:off x="381000" y="3733800"/>
            <a:ext cx="1981200" cy="1066800"/>
            <a:chOff x="240" y="2352"/>
            <a:chExt cx="1563" cy="836"/>
          </a:xfrm>
        </p:grpSpPr>
        <p:pic>
          <p:nvPicPr>
            <p:cNvPr id="34823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824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34821" name="WordArt 11"/>
          <p:cNvSpPr>
            <a:spLocks noChangeArrowheads="1" noChangeShapeType="1" noTextEdit="1"/>
          </p:cNvSpPr>
          <p:nvPr/>
        </p:nvSpPr>
        <p:spPr bwMode="auto">
          <a:xfrm>
            <a:off x="533400" y="5257800"/>
            <a:ext cx="1624013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Range</a:t>
            </a:r>
          </a:p>
        </p:txBody>
      </p:sp>
      <p:pic>
        <p:nvPicPr>
          <p:cNvPr id="3482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685800"/>
            <a:ext cx="44751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457200" y="2057400"/>
            <a:ext cx="1981200" cy="990600"/>
            <a:chOff x="240" y="384"/>
            <a:chExt cx="1515" cy="768"/>
          </a:xfrm>
        </p:grpSpPr>
        <p:pic>
          <p:nvPicPr>
            <p:cNvPr id="35852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3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048000" y="1981200"/>
            <a:ext cx="2362200" cy="1066800"/>
            <a:chOff x="240" y="1344"/>
            <a:chExt cx="1755" cy="816"/>
          </a:xfrm>
        </p:grpSpPr>
        <p:pic>
          <p:nvPicPr>
            <p:cNvPr id="35850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51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5844" name="Group 8"/>
          <p:cNvGrpSpPr>
            <a:grpSpLocks/>
          </p:cNvGrpSpPr>
          <p:nvPr/>
        </p:nvGrpSpPr>
        <p:grpSpPr bwMode="auto">
          <a:xfrm>
            <a:off x="6019800" y="2057400"/>
            <a:ext cx="1981200" cy="1066800"/>
            <a:chOff x="240" y="2352"/>
            <a:chExt cx="1563" cy="836"/>
          </a:xfrm>
        </p:grpSpPr>
        <p:pic>
          <p:nvPicPr>
            <p:cNvPr id="35848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9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35845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the….</a:t>
            </a:r>
          </a:p>
        </p:txBody>
      </p:sp>
      <p:pic>
        <p:nvPicPr>
          <p:cNvPr id="35846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191000"/>
            <a:ext cx="7675563" cy="21986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847" name="WordArt 14"/>
          <p:cNvSpPr>
            <a:spLocks noChangeArrowheads="1" noChangeShapeType="1" noTextEdit="1"/>
          </p:cNvSpPr>
          <p:nvPr/>
        </p:nvSpPr>
        <p:spPr bwMode="auto">
          <a:xfrm>
            <a:off x="3657600" y="3276600"/>
            <a:ext cx="2133600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 &amp;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381000" y="609600"/>
            <a:ext cx="1981200" cy="990600"/>
            <a:chOff x="240" y="384"/>
            <a:chExt cx="1515" cy="768"/>
          </a:xfrm>
        </p:grpSpPr>
        <p:pic>
          <p:nvPicPr>
            <p:cNvPr id="36875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6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6867" name="Group 5"/>
          <p:cNvGrpSpPr>
            <a:grpSpLocks/>
          </p:cNvGrpSpPr>
          <p:nvPr/>
        </p:nvGrpSpPr>
        <p:grpSpPr bwMode="auto">
          <a:xfrm>
            <a:off x="381000" y="2133600"/>
            <a:ext cx="2362200" cy="1066800"/>
            <a:chOff x="240" y="1344"/>
            <a:chExt cx="1755" cy="816"/>
          </a:xfrm>
        </p:grpSpPr>
        <p:pic>
          <p:nvPicPr>
            <p:cNvPr id="36873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4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6868" name="Group 8"/>
          <p:cNvGrpSpPr>
            <a:grpSpLocks/>
          </p:cNvGrpSpPr>
          <p:nvPr/>
        </p:nvGrpSpPr>
        <p:grpSpPr bwMode="auto">
          <a:xfrm>
            <a:off x="381000" y="3733800"/>
            <a:ext cx="1981200" cy="1066800"/>
            <a:chOff x="240" y="2352"/>
            <a:chExt cx="1563" cy="836"/>
          </a:xfrm>
        </p:grpSpPr>
        <p:pic>
          <p:nvPicPr>
            <p:cNvPr id="36871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2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36869" name="WordArt 11"/>
          <p:cNvSpPr>
            <a:spLocks noChangeArrowheads="1" noChangeShapeType="1" noTextEdit="1"/>
          </p:cNvSpPr>
          <p:nvPr/>
        </p:nvSpPr>
        <p:spPr bwMode="auto">
          <a:xfrm>
            <a:off x="381000" y="5181600"/>
            <a:ext cx="1624013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Range</a:t>
            </a:r>
          </a:p>
        </p:txBody>
      </p:sp>
      <p:pic>
        <p:nvPicPr>
          <p:cNvPr id="3687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838200"/>
            <a:ext cx="4576763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457200" y="2057400"/>
            <a:ext cx="1981200" cy="990600"/>
            <a:chOff x="240" y="384"/>
            <a:chExt cx="1515" cy="768"/>
          </a:xfrm>
        </p:grpSpPr>
        <p:pic>
          <p:nvPicPr>
            <p:cNvPr id="37900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1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7891" name="Group 5"/>
          <p:cNvGrpSpPr>
            <a:grpSpLocks/>
          </p:cNvGrpSpPr>
          <p:nvPr/>
        </p:nvGrpSpPr>
        <p:grpSpPr bwMode="auto">
          <a:xfrm>
            <a:off x="3048000" y="1981200"/>
            <a:ext cx="2362200" cy="1066800"/>
            <a:chOff x="240" y="1344"/>
            <a:chExt cx="1755" cy="816"/>
          </a:xfrm>
        </p:grpSpPr>
        <p:pic>
          <p:nvPicPr>
            <p:cNvPr id="37898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7892" name="Group 8"/>
          <p:cNvGrpSpPr>
            <a:grpSpLocks/>
          </p:cNvGrpSpPr>
          <p:nvPr/>
        </p:nvGrpSpPr>
        <p:grpSpPr bwMode="auto">
          <a:xfrm>
            <a:off x="6019800" y="2057400"/>
            <a:ext cx="1981200" cy="1066800"/>
            <a:chOff x="240" y="2352"/>
            <a:chExt cx="1563" cy="836"/>
          </a:xfrm>
        </p:grpSpPr>
        <p:pic>
          <p:nvPicPr>
            <p:cNvPr id="37896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7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3789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 the….</a:t>
            </a:r>
          </a:p>
        </p:txBody>
      </p:sp>
      <p:pic>
        <p:nvPicPr>
          <p:cNvPr id="37894" name="Picture 13"/>
          <p:cNvPicPr>
            <a:picLocks noChangeAspect="1" noChangeArrowheads="1"/>
          </p:cNvPicPr>
          <p:nvPr/>
        </p:nvPicPr>
        <p:blipFill>
          <a:blip r:embed="rId5"/>
          <a:srcRect t="16754"/>
          <a:stretch>
            <a:fillRect/>
          </a:stretch>
        </p:blipFill>
        <p:spPr bwMode="auto">
          <a:xfrm>
            <a:off x="381000" y="4572000"/>
            <a:ext cx="8334375" cy="151447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895" name="WordArt 14"/>
          <p:cNvSpPr>
            <a:spLocks noChangeArrowheads="1" noChangeShapeType="1" noTextEdit="1"/>
          </p:cNvSpPr>
          <p:nvPr/>
        </p:nvSpPr>
        <p:spPr bwMode="auto">
          <a:xfrm>
            <a:off x="3352800" y="3429000"/>
            <a:ext cx="2133600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 &amp; Range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eanMed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5334000" cy="381000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6147" name="Picture 3" descr="MCj0233107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4800"/>
            <a:ext cx="23336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WordArt 4"/>
          <p:cNvSpPr>
            <a:spLocks noChangeArrowheads="1" noChangeShapeType="1" noTextEdit="1"/>
          </p:cNvSpPr>
          <p:nvPr/>
        </p:nvSpPr>
        <p:spPr bwMode="auto">
          <a:xfrm rot="-480674">
            <a:off x="1671638" y="4811713"/>
            <a:ext cx="63246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0099"/>
                </a:solidFill>
                <a:latin typeface="Arial Black"/>
              </a:rPr>
              <a:t>Let's define these words &amp;</a:t>
            </a:r>
          </a:p>
          <a:p>
            <a:pPr algn="ctr"/>
            <a:r>
              <a:rPr lang="en-GB" sz="20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990099"/>
                </a:solidFill>
                <a:latin typeface="Arial Black"/>
              </a:rPr>
              <a:t>learn how to find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>
            <a:grpSpLocks/>
          </p:cNvGrpSpPr>
          <p:nvPr/>
        </p:nvGrpSpPr>
        <p:grpSpPr bwMode="auto">
          <a:xfrm>
            <a:off x="381000" y="609600"/>
            <a:ext cx="1981200" cy="990600"/>
            <a:chOff x="240" y="384"/>
            <a:chExt cx="1515" cy="768"/>
          </a:xfrm>
        </p:grpSpPr>
        <p:pic>
          <p:nvPicPr>
            <p:cNvPr id="38923" name="Picture 3" descr="smiley_eyebrows_frown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384"/>
              <a:ext cx="76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4" name="WordArt 4"/>
            <p:cNvSpPr>
              <a:spLocks noChangeArrowheads="1" noChangeShapeType="1" noTextEdit="1"/>
            </p:cNvSpPr>
            <p:nvPr/>
          </p:nvSpPr>
          <p:spPr bwMode="auto">
            <a:xfrm>
              <a:off x="1056" y="576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Mean</a:t>
              </a:r>
            </a:p>
          </p:txBody>
        </p:sp>
      </p:grpSp>
      <p:grpSp>
        <p:nvGrpSpPr>
          <p:cNvPr id="38915" name="Group 5"/>
          <p:cNvGrpSpPr>
            <a:grpSpLocks/>
          </p:cNvGrpSpPr>
          <p:nvPr/>
        </p:nvGrpSpPr>
        <p:grpSpPr bwMode="auto">
          <a:xfrm>
            <a:off x="381000" y="2133600"/>
            <a:ext cx="2362200" cy="1066800"/>
            <a:chOff x="240" y="1344"/>
            <a:chExt cx="1755" cy="816"/>
          </a:xfrm>
        </p:grpSpPr>
        <p:pic>
          <p:nvPicPr>
            <p:cNvPr id="38921" name="Picture 6" descr="smiley_eyebrows_basi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2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Median</a:t>
              </a:r>
            </a:p>
          </p:txBody>
        </p:sp>
      </p:grpSp>
      <p:grpSp>
        <p:nvGrpSpPr>
          <p:cNvPr id="38916" name="Group 8"/>
          <p:cNvGrpSpPr>
            <a:grpSpLocks/>
          </p:cNvGrpSpPr>
          <p:nvPr/>
        </p:nvGrpSpPr>
        <p:grpSpPr bwMode="auto">
          <a:xfrm>
            <a:off x="381000" y="3733800"/>
            <a:ext cx="1981200" cy="1066800"/>
            <a:chOff x="240" y="2352"/>
            <a:chExt cx="1563" cy="836"/>
          </a:xfrm>
        </p:grpSpPr>
        <p:pic>
          <p:nvPicPr>
            <p:cNvPr id="38919" name="Picture 9" descr="smiley_eyebrows_big_smil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40" y="2352"/>
              <a:ext cx="836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0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104" y="2592"/>
              <a:ext cx="69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Mode</a:t>
              </a:r>
            </a:p>
          </p:txBody>
        </p:sp>
      </p:grpSp>
      <p:sp>
        <p:nvSpPr>
          <p:cNvPr id="38917" name="WordArt 11"/>
          <p:cNvSpPr>
            <a:spLocks noChangeArrowheads="1" noChangeShapeType="1" noTextEdit="1"/>
          </p:cNvSpPr>
          <p:nvPr/>
        </p:nvSpPr>
        <p:spPr bwMode="auto">
          <a:xfrm>
            <a:off x="381000" y="5181600"/>
            <a:ext cx="1624013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rPr>
              <a:t>Range</a:t>
            </a:r>
          </a:p>
        </p:txBody>
      </p:sp>
      <p:pic>
        <p:nvPicPr>
          <p:cNvPr id="38918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457200"/>
            <a:ext cx="4665663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9144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What is </a:t>
            </a:r>
            <a:r>
              <a:rPr lang="en-GB" sz="4000" b="1" dirty="0" smtClean="0">
                <a:solidFill>
                  <a:schemeClr val="tx1"/>
                </a:solidFill>
              </a:rPr>
              <a:t>Quartile</a:t>
            </a:r>
            <a:r>
              <a:rPr lang="en-US" sz="4000" b="1" dirty="0" smtClean="0">
                <a:solidFill>
                  <a:schemeClr val="tx1"/>
                </a:solidFill>
              </a:rPr>
              <a:t>?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990600"/>
            <a:ext cx="86868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Quartile </a:t>
            </a:r>
            <a:r>
              <a:rPr lang="en-GB" sz="2800" dirty="0" smtClean="0"/>
              <a:t>is the values which divides list into quarters.</a:t>
            </a:r>
            <a:endParaRPr lang="en-GB" sz="2800" b="1" baseline="30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8400" y="1600200"/>
            <a:ext cx="4114800" cy="17081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¼ = Quarter 1 (Q1)</a:t>
            </a:r>
          </a:p>
          <a:p>
            <a:r>
              <a:rPr lang="en-GB" sz="3500" dirty="0" smtClean="0"/>
              <a:t>½ = Quarter 2 (Q2)</a:t>
            </a:r>
          </a:p>
          <a:p>
            <a:r>
              <a:rPr lang="en-GB" sz="3500" dirty="0" smtClean="0"/>
              <a:t>¾ = Quarter 3 (Q3)</a:t>
            </a:r>
            <a:endParaRPr lang="en-GB" sz="35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3364736"/>
            <a:ext cx="845820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Example –</a:t>
            </a:r>
          </a:p>
          <a:p>
            <a:endParaRPr lang="en-GB" sz="3000" dirty="0" smtClean="0"/>
          </a:p>
          <a:p>
            <a:r>
              <a:rPr lang="en-GB" sz="3000" dirty="0" smtClean="0"/>
              <a:t>If scores are;</a:t>
            </a:r>
          </a:p>
          <a:p>
            <a:endParaRPr lang="en-GB" sz="3000" dirty="0" smtClean="0"/>
          </a:p>
          <a:p>
            <a:r>
              <a:rPr lang="en-GB" sz="3000" dirty="0" smtClean="0"/>
              <a:t>36, 58, 32, 48, 62, 71, </a:t>
            </a:r>
            <a:r>
              <a:rPr lang="en-GB" sz="3000" dirty="0" smtClean="0"/>
              <a:t>56, </a:t>
            </a:r>
            <a:r>
              <a:rPr lang="en-GB" sz="3000" dirty="0" smtClean="0"/>
              <a:t>46, 52, 63, 68</a:t>
            </a:r>
          </a:p>
          <a:p>
            <a:endParaRPr lang="en-GB" sz="3000" dirty="0" smtClean="0"/>
          </a:p>
          <a:p>
            <a:r>
              <a:rPr lang="en-GB" sz="3000" b="1" dirty="0" smtClean="0"/>
              <a:t>Find Q1, Q2 &amp; Q3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286000" y="4114800"/>
            <a:ext cx="4572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9144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GB" sz="4000" b="1" dirty="0" smtClean="0">
                <a:solidFill>
                  <a:schemeClr val="tx1"/>
                </a:solidFill>
              </a:rPr>
              <a:t>Quartile (Cont...)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1066800"/>
            <a:ext cx="853440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000" dirty="0" smtClean="0"/>
              <a:t>Arrange the scores in an </a:t>
            </a:r>
            <a:r>
              <a:rPr lang="en-GB" sz="3000" b="1" dirty="0" smtClean="0"/>
              <a:t>ascending order</a:t>
            </a:r>
            <a:r>
              <a:rPr lang="en-GB" sz="3000" dirty="0" smtClean="0"/>
              <a:t>.</a:t>
            </a:r>
          </a:p>
          <a:p>
            <a:pPr marL="514350" indent="-514350">
              <a:buAutoNum type="arabicPeriod"/>
            </a:pPr>
            <a:r>
              <a:rPr lang="en-GB" sz="3000" b="1" dirty="0" smtClean="0"/>
              <a:t>Add 1</a:t>
            </a:r>
            <a:r>
              <a:rPr lang="en-GB" sz="3000" dirty="0" smtClean="0"/>
              <a:t> to number </a:t>
            </a:r>
            <a:r>
              <a:rPr lang="en-GB" sz="3000" dirty="0" smtClean="0"/>
              <a:t>of items </a:t>
            </a:r>
            <a:endParaRPr lang="en-GB" sz="3000" dirty="0" smtClean="0"/>
          </a:p>
          <a:p>
            <a:pPr marL="514350" indent="-514350">
              <a:buAutoNum type="arabicPeriod"/>
            </a:pPr>
            <a:r>
              <a:rPr lang="en-GB" sz="3000" dirty="0" smtClean="0"/>
              <a:t>Then </a:t>
            </a:r>
            <a:r>
              <a:rPr lang="en-GB" sz="3000" b="1" dirty="0" smtClean="0"/>
              <a:t>divide </a:t>
            </a:r>
            <a:r>
              <a:rPr lang="en-GB" sz="3000" b="1" dirty="0" smtClean="0"/>
              <a:t>by </a:t>
            </a:r>
            <a:r>
              <a:rPr lang="en-GB" sz="3000" b="1" dirty="0" smtClean="0"/>
              <a:t>4</a:t>
            </a:r>
            <a:r>
              <a:rPr lang="en-GB" sz="3000" dirty="0" smtClean="0"/>
              <a:t> to find Q1 and then multiply by 2 &amp; 3 to find Q2 and Q3 respectively.</a:t>
            </a:r>
            <a:endParaRPr lang="en-GB" sz="3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3200400"/>
            <a:ext cx="845820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/>
            <a:r>
              <a:rPr lang="en-GB" sz="3000" dirty="0" smtClean="0"/>
              <a:t>	32, 36, 46, 48, 52, 56, 58, 62, 63, 68, 71, </a:t>
            </a:r>
          </a:p>
          <a:p>
            <a:pPr marL="514350" indent="-514350"/>
            <a:endParaRPr lang="en-GB" sz="3000" dirty="0" smtClean="0"/>
          </a:p>
          <a:p>
            <a:pPr marL="514350" indent="-514350"/>
            <a:r>
              <a:rPr lang="en-GB" sz="3000" dirty="0" smtClean="0"/>
              <a:t>	 1	   2    </a:t>
            </a:r>
            <a:r>
              <a:rPr lang="en-GB" sz="3000" dirty="0" smtClean="0">
                <a:solidFill>
                  <a:srgbClr val="0070C0"/>
                </a:solidFill>
              </a:rPr>
              <a:t>3</a:t>
            </a:r>
            <a:r>
              <a:rPr lang="en-GB" sz="3000" dirty="0" smtClean="0"/>
              <a:t>    4    5    </a:t>
            </a:r>
            <a:r>
              <a:rPr lang="en-GB" sz="3000" dirty="0" smtClean="0">
                <a:solidFill>
                  <a:srgbClr val="0070C0"/>
                </a:solidFill>
              </a:rPr>
              <a:t>6</a:t>
            </a:r>
            <a:r>
              <a:rPr lang="en-GB" sz="3000" dirty="0" smtClean="0"/>
              <a:t>    7    8    </a:t>
            </a:r>
            <a:r>
              <a:rPr lang="en-GB" sz="3000" dirty="0" smtClean="0">
                <a:solidFill>
                  <a:srgbClr val="0070C0"/>
                </a:solidFill>
              </a:rPr>
              <a:t>9</a:t>
            </a:r>
            <a:r>
              <a:rPr lang="en-GB" sz="3000" dirty="0" smtClean="0"/>
              <a:t>   10  </a:t>
            </a:r>
            <a:r>
              <a:rPr lang="en-GB" sz="3000" dirty="0" smtClean="0"/>
              <a:t>11</a:t>
            </a:r>
            <a:endParaRPr lang="en-GB" sz="3000" dirty="0" smtClean="0">
              <a:solidFill>
                <a:srgbClr val="0070C0"/>
              </a:solidFill>
            </a:endParaRPr>
          </a:p>
          <a:p>
            <a:endParaRPr lang="en-GB" sz="3000" dirty="0" smtClean="0"/>
          </a:p>
          <a:p>
            <a:r>
              <a:rPr lang="en-GB" sz="3000" b="1" dirty="0" smtClean="0"/>
              <a:t>Q1 </a:t>
            </a:r>
            <a:r>
              <a:rPr lang="en-GB" sz="3000" dirty="0" smtClean="0"/>
              <a:t>= </a:t>
            </a:r>
            <a:r>
              <a:rPr lang="en-GB" sz="3000" dirty="0" smtClean="0"/>
              <a:t>(11 + 1</a:t>
            </a:r>
            <a:r>
              <a:rPr lang="en-GB" sz="3000" dirty="0" smtClean="0"/>
              <a:t>) × </a:t>
            </a:r>
            <a:r>
              <a:rPr lang="en-GB" sz="3000" dirty="0" smtClean="0"/>
              <a:t>1/4</a:t>
            </a:r>
            <a:r>
              <a:rPr lang="en-GB" sz="3000" dirty="0" smtClean="0"/>
              <a:t>	</a:t>
            </a:r>
            <a:r>
              <a:rPr lang="en-GB" sz="3000" dirty="0" smtClean="0"/>
              <a:t>= </a:t>
            </a:r>
            <a:r>
              <a:rPr lang="en-GB" sz="3000" dirty="0" smtClean="0"/>
              <a:t>3</a:t>
            </a:r>
            <a:r>
              <a:rPr lang="en-GB" sz="3000" baseline="30000" dirty="0" smtClean="0"/>
              <a:t>rd</a:t>
            </a:r>
            <a:r>
              <a:rPr lang="en-GB" sz="3000" dirty="0" smtClean="0"/>
              <a:t> </a:t>
            </a:r>
            <a:r>
              <a:rPr lang="en-GB" sz="3000" dirty="0" smtClean="0"/>
              <a:t>Position	= </a:t>
            </a:r>
            <a:r>
              <a:rPr lang="en-GB" sz="3000" dirty="0" smtClean="0"/>
              <a:t>46</a:t>
            </a:r>
          </a:p>
          <a:p>
            <a:r>
              <a:rPr lang="en-GB" sz="3000" b="1" dirty="0" smtClean="0"/>
              <a:t>Q2</a:t>
            </a:r>
            <a:r>
              <a:rPr lang="en-GB" sz="3000" dirty="0" smtClean="0"/>
              <a:t> = </a:t>
            </a:r>
            <a:r>
              <a:rPr lang="en-GB" sz="3000" dirty="0" smtClean="0"/>
              <a:t>(11 + </a:t>
            </a:r>
            <a:r>
              <a:rPr lang="en-GB" sz="3000" dirty="0" smtClean="0"/>
              <a:t>1) × </a:t>
            </a:r>
            <a:r>
              <a:rPr lang="en-GB" sz="3000" dirty="0" smtClean="0"/>
              <a:t>2/4</a:t>
            </a:r>
            <a:r>
              <a:rPr lang="en-GB" sz="3000" dirty="0" smtClean="0"/>
              <a:t>	</a:t>
            </a:r>
            <a:r>
              <a:rPr lang="en-GB" sz="3000" dirty="0" smtClean="0"/>
              <a:t>= </a:t>
            </a:r>
            <a:r>
              <a:rPr lang="en-GB" sz="3000" dirty="0" smtClean="0"/>
              <a:t>6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</a:t>
            </a:r>
            <a:r>
              <a:rPr lang="en-GB" sz="3000" dirty="0" smtClean="0"/>
              <a:t>Position	= </a:t>
            </a:r>
            <a:r>
              <a:rPr lang="en-GB" sz="3000" dirty="0" smtClean="0"/>
              <a:t>56</a:t>
            </a:r>
          </a:p>
          <a:p>
            <a:r>
              <a:rPr lang="en-GB" sz="3000" b="1" dirty="0" smtClean="0"/>
              <a:t>Q3</a:t>
            </a:r>
            <a:r>
              <a:rPr lang="en-GB" sz="3000" dirty="0" smtClean="0"/>
              <a:t> = </a:t>
            </a:r>
            <a:r>
              <a:rPr lang="en-GB" sz="3000" dirty="0" smtClean="0"/>
              <a:t>(11 + 1) × </a:t>
            </a:r>
            <a:r>
              <a:rPr lang="en-GB" sz="3000" dirty="0" smtClean="0"/>
              <a:t>3/4	= 9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Position	= 63</a:t>
            </a:r>
            <a:endParaRPr lang="en-GB" sz="3000" b="1" dirty="0" smtClean="0"/>
          </a:p>
        </p:txBody>
      </p:sp>
      <p:sp>
        <p:nvSpPr>
          <p:cNvPr id="10" name="Up Arrow 9"/>
          <p:cNvSpPr/>
          <p:nvPr/>
        </p:nvSpPr>
        <p:spPr>
          <a:xfrm>
            <a:off x="12192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18288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24384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30480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37338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3434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49530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56388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62484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68580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7467600" y="3733800"/>
            <a:ext cx="152400" cy="30480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2192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GB" sz="4000" b="1" dirty="0" smtClean="0">
                <a:solidFill>
                  <a:schemeClr val="tx1"/>
                </a:solidFill>
              </a:rPr>
              <a:t>The Semi Interquartile Range (SIR) = Quartile Deviation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447800"/>
            <a:ext cx="86868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SIR / Quartile Deviation </a:t>
            </a:r>
            <a:r>
              <a:rPr lang="en-GB" sz="2800" dirty="0" smtClean="0"/>
              <a:t>is the difference between first and third quartile divided by two.</a:t>
            </a:r>
            <a:endParaRPr lang="en-GB" sz="2800" b="1" baseline="30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590800"/>
            <a:ext cx="4114800" cy="63094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SIR = (Q3 – Q1)/2</a:t>
            </a:r>
            <a:endParaRPr lang="en-GB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352800"/>
            <a:ext cx="845820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According to the previous example;</a:t>
            </a:r>
          </a:p>
          <a:p>
            <a:endParaRPr lang="en-GB" sz="3000" dirty="0" smtClean="0"/>
          </a:p>
          <a:p>
            <a:r>
              <a:rPr lang="en-GB" sz="3000" b="1" dirty="0" smtClean="0"/>
              <a:t>Q1 </a:t>
            </a:r>
            <a:r>
              <a:rPr lang="en-GB" sz="3000" dirty="0" smtClean="0"/>
              <a:t>= (11 + 1) × 1/4	= 3</a:t>
            </a:r>
            <a:r>
              <a:rPr lang="en-GB" sz="3000" baseline="30000" dirty="0" smtClean="0"/>
              <a:t>rd</a:t>
            </a:r>
            <a:r>
              <a:rPr lang="en-GB" sz="3000" dirty="0" smtClean="0"/>
              <a:t> Position	= 46</a:t>
            </a:r>
          </a:p>
          <a:p>
            <a:r>
              <a:rPr lang="en-GB" sz="3000" b="1" dirty="0" smtClean="0"/>
              <a:t>Q2</a:t>
            </a:r>
            <a:r>
              <a:rPr lang="en-GB" sz="3000" dirty="0" smtClean="0"/>
              <a:t> = (11 + 1) × 2/4	= 6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Position	= 56</a:t>
            </a:r>
          </a:p>
          <a:p>
            <a:r>
              <a:rPr lang="en-GB" sz="3000" b="1" dirty="0" smtClean="0"/>
              <a:t>Q3</a:t>
            </a:r>
            <a:r>
              <a:rPr lang="en-GB" sz="3000" dirty="0" smtClean="0"/>
              <a:t> = (11 + 1) × 3/4	= 9</a:t>
            </a:r>
            <a:r>
              <a:rPr lang="en-GB" sz="3000" baseline="30000" dirty="0" smtClean="0"/>
              <a:t>th</a:t>
            </a:r>
            <a:r>
              <a:rPr lang="en-GB" sz="3000" dirty="0" smtClean="0"/>
              <a:t> Position	= 63</a:t>
            </a:r>
            <a:endParaRPr lang="en-GB" sz="3000" b="1" dirty="0" smtClean="0"/>
          </a:p>
          <a:p>
            <a:endParaRPr lang="en-GB" sz="3000" b="1" dirty="0" smtClean="0"/>
          </a:p>
          <a:p>
            <a:r>
              <a:rPr lang="en-GB" sz="3000" b="1" dirty="0" smtClean="0"/>
              <a:t>SIR = (63 – 46)/2 = 17/2 = 8.5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3505200"/>
            <a:ext cx="8077200" cy="2585323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6002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What is the VARIANCE (</a:t>
            </a:r>
            <a:r>
              <a:rPr lang="el-GR" sz="4000" b="1" dirty="0" smtClean="0">
                <a:solidFill>
                  <a:schemeClr val="tx1"/>
                </a:solidFill>
              </a:rPr>
              <a:t>σ</a:t>
            </a:r>
            <a:r>
              <a:rPr lang="en-GB" sz="4000" b="1" baseline="30000" dirty="0" smtClean="0">
                <a:solidFill>
                  <a:schemeClr val="tx1"/>
                </a:solidFill>
              </a:rPr>
              <a:t>2</a:t>
            </a:r>
            <a:r>
              <a:rPr lang="en-GB" sz="4000" b="1" dirty="0" smtClean="0">
                <a:solidFill>
                  <a:schemeClr val="tx1"/>
                </a:solidFill>
              </a:rPr>
              <a:t>)</a:t>
            </a:r>
            <a:r>
              <a:rPr lang="en-US" sz="4000" b="1" dirty="0" smtClean="0">
                <a:solidFill>
                  <a:schemeClr val="tx1"/>
                </a:solidFill>
              </a:rPr>
              <a:t>?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How do we find it?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0"/>
            <a:ext cx="8458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 smtClean="0"/>
              <a:t>Variance</a:t>
            </a:r>
            <a:r>
              <a:rPr lang="en-GB" sz="2500" dirty="0" smtClean="0"/>
              <a:t> is the average of the squared difference from the mean which can be presented as </a:t>
            </a:r>
            <a:r>
              <a:rPr lang="el-GR" sz="3000" b="1" dirty="0" smtClean="0"/>
              <a:t>σ</a:t>
            </a:r>
            <a:r>
              <a:rPr lang="en-GB" sz="3000" b="1" baseline="30000" dirty="0" smtClean="0"/>
              <a:t>2 </a:t>
            </a:r>
            <a:r>
              <a:rPr lang="en-GB" sz="3000" dirty="0" smtClean="0"/>
              <a:t> </a:t>
            </a:r>
            <a:r>
              <a:rPr lang="en-GB" sz="2500" dirty="0" smtClean="0"/>
              <a:t>(</a:t>
            </a:r>
            <a:r>
              <a:rPr lang="el-GR" sz="2800" dirty="0" smtClean="0"/>
              <a:t>σ </a:t>
            </a:r>
            <a:r>
              <a:rPr lang="en-GB" sz="2800" dirty="0" smtClean="0"/>
              <a:t>=</a:t>
            </a:r>
            <a:r>
              <a:rPr lang="en-GB" sz="2500" dirty="0" smtClean="0"/>
              <a:t>Sigma in Greek)</a:t>
            </a:r>
            <a:endParaRPr lang="en-GB" sz="3000" b="1" baseline="30000" dirty="0" smtClean="0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19200" y="4191000"/>
          <a:ext cx="2447925" cy="981075"/>
        </p:xfrm>
        <a:graphic>
          <a:graphicData uri="http://schemas.openxmlformats.org/presentationml/2006/ole">
            <p:oleObj spid="_x0000_s74754" name="Equation" r:id="rId3" imgW="1104840" imgH="444240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3962400"/>
            <a:ext cx="371475" cy="3429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8200" y="3886200"/>
            <a:ext cx="403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	= </a:t>
            </a:r>
            <a:r>
              <a:rPr lang="en-GB" sz="2500" i="1" dirty="0" smtClean="0"/>
              <a:t>Total</a:t>
            </a:r>
          </a:p>
          <a:p>
            <a:r>
              <a:rPr lang="en-GB" sz="2500" i="1" dirty="0" smtClean="0"/>
              <a:t>X	= Each value</a:t>
            </a:r>
          </a:p>
          <a:p>
            <a:r>
              <a:rPr lang="en-GB" sz="2500" i="1" dirty="0" smtClean="0"/>
              <a:t>μ	= Mean</a:t>
            </a:r>
          </a:p>
          <a:p>
            <a:r>
              <a:rPr lang="en-GB" sz="2500" i="1" dirty="0" smtClean="0"/>
              <a:t>N	= Number of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subSp spid="_x0000_s7475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subSp spid="_x0000_s74754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subSp spid="_x0000_s74754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STEPS to find the VARIANCE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981200"/>
            <a:ext cx="9144000" cy="481157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GB" sz="2500" b="1" u="sng" dirty="0" smtClean="0"/>
              <a:t>STEPS</a:t>
            </a:r>
            <a:endParaRPr lang="en-GB" sz="2500" b="1" dirty="0" smtClean="0"/>
          </a:p>
          <a:p>
            <a:endParaRPr lang="en-GB" sz="2500" baseline="30000" dirty="0" smtClean="0"/>
          </a:p>
          <a:p>
            <a:pPr marL="457200" indent="-457200">
              <a:buAutoNum type="arabicPeriod"/>
            </a:pPr>
            <a:r>
              <a:rPr lang="en-GB" sz="3000" dirty="0" smtClean="0"/>
              <a:t>First find the </a:t>
            </a:r>
            <a:r>
              <a:rPr lang="en-GB" sz="3000" b="1" dirty="0" smtClean="0"/>
              <a:t>mean (</a:t>
            </a:r>
            <a:r>
              <a:rPr lang="en-GB" sz="3000" b="1" i="1" dirty="0" smtClean="0"/>
              <a:t>μ)</a:t>
            </a:r>
            <a:r>
              <a:rPr lang="en-GB" sz="3000" dirty="0" smtClean="0"/>
              <a:t> of the data set.</a:t>
            </a:r>
          </a:p>
          <a:p>
            <a:pPr marL="457200" indent="-457200">
              <a:buAutoNum type="arabicPeriod"/>
            </a:pPr>
            <a:r>
              <a:rPr lang="en-GB" sz="3000" b="1" dirty="0" smtClean="0"/>
              <a:t>Subtract</a:t>
            </a:r>
            <a:r>
              <a:rPr lang="en-GB" sz="3000" dirty="0" smtClean="0"/>
              <a:t> the mean from each value (</a:t>
            </a:r>
            <a:r>
              <a:rPr lang="en-GB" sz="3000" i="1" dirty="0" smtClean="0"/>
              <a:t>X – μ). </a:t>
            </a:r>
            <a:r>
              <a:rPr lang="en-GB" sz="3000" dirty="0" smtClean="0"/>
              <a:t>This difference is called as </a:t>
            </a:r>
            <a:r>
              <a:rPr lang="en-GB" sz="3000" b="1" dirty="0" smtClean="0"/>
              <a:t>deviation</a:t>
            </a:r>
            <a:r>
              <a:rPr lang="en-GB" sz="3000" dirty="0" smtClean="0"/>
              <a:t> </a:t>
            </a:r>
          </a:p>
          <a:p>
            <a:pPr marL="457200" indent="-457200">
              <a:buAutoNum type="arabicPeriod"/>
            </a:pPr>
            <a:r>
              <a:rPr lang="en-GB" sz="3000" b="1" dirty="0" smtClean="0"/>
              <a:t>Square</a:t>
            </a:r>
            <a:r>
              <a:rPr lang="en-GB" sz="3000" dirty="0" smtClean="0"/>
              <a:t> each difference (</a:t>
            </a:r>
            <a:r>
              <a:rPr lang="en-GB" sz="3000" i="1" dirty="0" smtClean="0"/>
              <a:t>X – μ)</a:t>
            </a:r>
            <a:r>
              <a:rPr lang="en-GB" sz="3000" i="1" baseline="30000" dirty="0" smtClean="0"/>
              <a:t>2.</a:t>
            </a:r>
            <a:endParaRPr lang="en-GB" sz="3000" baseline="30000" dirty="0" smtClean="0"/>
          </a:p>
          <a:p>
            <a:pPr marL="457200" indent="-457200">
              <a:buAutoNum type="arabicPeriod"/>
            </a:pPr>
            <a:r>
              <a:rPr lang="en-GB" sz="3000" b="1" dirty="0" smtClean="0"/>
              <a:t>Add</a:t>
            </a:r>
            <a:r>
              <a:rPr lang="en-GB" sz="3000" dirty="0" smtClean="0"/>
              <a:t> squared differences to find the total 	         </a:t>
            </a:r>
          </a:p>
          <a:p>
            <a:pPr marL="457200" indent="-457200">
              <a:buAutoNum type="arabicPeriod"/>
            </a:pPr>
            <a:r>
              <a:rPr lang="en-GB" sz="3000" b="1" dirty="0" smtClean="0"/>
              <a:t>Divide</a:t>
            </a:r>
            <a:r>
              <a:rPr lang="en-GB" sz="3000" dirty="0" smtClean="0"/>
              <a:t> squared total difference from </a:t>
            </a:r>
            <a:r>
              <a:rPr lang="en-GB" sz="3000" b="1" dirty="0" smtClean="0"/>
              <a:t>number of items</a:t>
            </a:r>
            <a:r>
              <a:rPr lang="en-GB" sz="3000" dirty="0" smtClean="0"/>
              <a:t>, which will provide variance. </a:t>
            </a:r>
          </a:p>
          <a:p>
            <a:pPr marL="457200" indent="-457200"/>
            <a:endParaRPr lang="en-GB" sz="3000" dirty="0" smtClean="0"/>
          </a:p>
          <a:p>
            <a:pPr marL="457200" indent="-457200"/>
            <a:endParaRPr lang="en-GB" sz="25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7467600" y="4419600"/>
          <a:ext cx="1295400" cy="457200"/>
        </p:xfrm>
        <a:graphic>
          <a:graphicData uri="http://schemas.openxmlformats.org/presentationml/2006/ole">
            <p:oleObj spid="_x0000_s69635" name="Equation" r:id="rId3" imgW="749160" imgH="266400" progId="Equation.3">
              <p:embed/>
            </p:oleObj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724400" y="5943600"/>
          <a:ext cx="1676400" cy="914400"/>
        </p:xfrm>
        <a:graphic>
          <a:graphicData uri="http://schemas.openxmlformats.org/presentationml/2006/ole">
            <p:oleObj spid="_x0000_s69636" name="Equation" r:id="rId4" imgW="7743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362200" y="1676400"/>
            <a:ext cx="4419600" cy="1600200"/>
            <a:chOff x="240" y="1344"/>
            <a:chExt cx="1755" cy="816"/>
          </a:xfrm>
        </p:grpSpPr>
        <p:pic>
          <p:nvPicPr>
            <p:cNvPr id="29705" name="Picture 6" descr="smiley_eyebrows_basic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Variance</a:t>
              </a:r>
              <a:endParaRPr lang="en-GB" sz="2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endParaRPr>
            </a:p>
          </p:txBody>
        </p:sp>
      </p:grpSp>
      <p:pic>
        <p:nvPicPr>
          <p:cNvPr id="29701" name="Picture 12"/>
          <p:cNvPicPr>
            <a:picLocks noChangeAspect="1" noChangeArrowheads="1"/>
          </p:cNvPicPr>
          <p:nvPr/>
        </p:nvPicPr>
        <p:blipFill>
          <a:blip r:embed="rId3"/>
          <a:srcRect b="20529"/>
          <a:stretch>
            <a:fillRect/>
          </a:stretch>
        </p:blipFill>
        <p:spPr bwMode="auto">
          <a:xfrm>
            <a:off x="457200" y="3886200"/>
            <a:ext cx="8001000" cy="195103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702" name="Rectangle 13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3200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Find the….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Find the Variance...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066800"/>
          <a:ext cx="81534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1905000"/>
                <a:gridCol w="13716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Number of</a:t>
                      </a:r>
                    </a:p>
                    <a:p>
                      <a:pPr algn="ctr"/>
                      <a:r>
                        <a:rPr lang="en-GB" dirty="0" smtClean="0"/>
                        <a:t>Items 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of 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</a:t>
                      </a:r>
                    </a:p>
                    <a:p>
                      <a:pPr algn="ctr"/>
                      <a:r>
                        <a:rPr lang="el-GR" dirty="0" smtClean="0"/>
                        <a:t>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(X – </a:t>
                      </a:r>
                      <a:r>
                        <a:rPr lang="el-GR" dirty="0" smtClean="0"/>
                        <a:t>μ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(X – </a:t>
                      </a:r>
                      <a:r>
                        <a:rPr lang="el-GR" dirty="0" smtClean="0"/>
                        <a:t>μ</a:t>
                      </a:r>
                      <a:r>
                        <a:rPr lang="en-GB" dirty="0" smtClean="0"/>
                        <a:t>)</a:t>
                      </a:r>
                      <a:r>
                        <a:rPr lang="en-GB" baseline="30000" dirty="0" smtClean="0"/>
                        <a:t>2</a:t>
                      </a:r>
                      <a:endParaRPr lang="en-GB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Total</a:t>
                      </a:r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55</a:t>
                      </a:r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14</a:t>
                      </a:r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μ</a:t>
                      </a:r>
                      <a:r>
                        <a:rPr lang="en-GB" b="1" dirty="0" smtClean="0"/>
                        <a:t> = 55/5 = 11</a:t>
                      </a:r>
                      <a:endParaRPr lang="en-GB" b="1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28600" y="4724400"/>
          <a:ext cx="3770313" cy="981075"/>
        </p:xfrm>
        <a:graphic>
          <a:graphicData uri="http://schemas.openxmlformats.org/presentationml/2006/ole">
            <p:oleObj spid="_x0000_s70658" name="Equation" r:id="rId3" imgW="1701720" imgH="44424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029200" y="4800600"/>
          <a:ext cx="1182688" cy="801688"/>
        </p:xfrm>
        <a:graphic>
          <a:graphicData uri="http://schemas.openxmlformats.org/presentationml/2006/ole">
            <p:oleObj spid="_x0000_s70659" name="Equation" r:id="rId4" imgW="533160" imgH="39348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467600" y="4953000"/>
          <a:ext cx="1239838" cy="414338"/>
        </p:xfrm>
        <a:graphic>
          <a:graphicData uri="http://schemas.openxmlformats.org/presentationml/2006/ole">
            <p:oleObj spid="_x0000_s70660" name="Equation" r:id="rId5" imgW="558720" imgH="203040" progId="Equation.3">
              <p:embed/>
            </p:oleObj>
          </a:graphicData>
        </a:graphic>
      </p:graphicFrame>
      <p:sp>
        <p:nvSpPr>
          <p:cNvPr id="12" name="Right Arrow 11"/>
          <p:cNvSpPr/>
          <p:nvPr/>
        </p:nvSpPr>
        <p:spPr>
          <a:xfrm>
            <a:off x="4267200" y="4876800"/>
            <a:ext cx="457200" cy="685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629400" y="4800600"/>
            <a:ext cx="457200" cy="685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What does the Variance formula means?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2209800"/>
            <a:ext cx="8229600" cy="379591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just" eaLnBrk="1" hangingPunct="1">
              <a:buFont typeface="Wingdings" pitchFamily="2" charset="2"/>
              <a:buChar char="v"/>
            </a:pPr>
            <a:r>
              <a:rPr lang="en-US" sz="2800" dirty="0" smtClean="0"/>
              <a:t> Variance is the mean of the squared deviation scores</a:t>
            </a:r>
          </a:p>
          <a:p>
            <a:pPr algn="just" eaLnBrk="1" hangingPunct="1"/>
            <a:endParaRPr lang="en-US" sz="2800" dirty="0" smtClean="0"/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800" dirty="0" smtClean="0"/>
              <a:t> The </a:t>
            </a:r>
            <a:r>
              <a:rPr lang="en-US" sz="2800" b="1" dirty="0" smtClean="0"/>
              <a:t>larger the variance</a:t>
            </a:r>
            <a:r>
              <a:rPr lang="en-US" sz="2800" dirty="0" smtClean="0"/>
              <a:t> is, the more the scores deviate, on average, away from the mean</a:t>
            </a:r>
          </a:p>
          <a:p>
            <a:pPr algn="just" eaLnBrk="1" hangingPunct="1"/>
            <a:endParaRPr lang="en-US" sz="2800" dirty="0" smtClean="0"/>
          </a:p>
          <a:p>
            <a:pPr algn="just" eaLnBrk="1" hangingPunct="1">
              <a:buFont typeface="Wingdings" pitchFamily="2" charset="2"/>
              <a:buChar char="v"/>
            </a:pPr>
            <a:r>
              <a:rPr lang="en-US" sz="2800" dirty="0" smtClean="0"/>
              <a:t> The </a:t>
            </a:r>
            <a:r>
              <a:rPr lang="en-US" sz="2800" b="1" dirty="0" smtClean="0"/>
              <a:t>smaller the variance</a:t>
            </a:r>
            <a:r>
              <a:rPr lang="en-US" sz="2800" dirty="0" smtClean="0"/>
              <a:t> is, the less the scores deviate, on average, from the mean</a:t>
            </a:r>
          </a:p>
          <a:p>
            <a:endParaRPr lang="en-GB" sz="2500" baseline="30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Standard Deviation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1981200"/>
            <a:ext cx="8763000" cy="4242187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500" dirty="0" smtClean="0"/>
              <a:t>When the deviate scores are squared in variance, their unit of measure is squared as well</a:t>
            </a:r>
          </a:p>
          <a:p>
            <a:pPr lvl="1" eaLnBrk="1" hangingPunct="1"/>
            <a:r>
              <a:rPr lang="en-US" sz="2500" b="1" dirty="0" smtClean="0"/>
              <a:t>Example - </a:t>
            </a:r>
            <a:r>
              <a:rPr lang="en-US" sz="2500" dirty="0" smtClean="0"/>
              <a:t>If people’s weights are measured in pounds, then the variance of the weights would be expressed in pounds</a:t>
            </a:r>
            <a:r>
              <a:rPr lang="en-US" sz="2500" baseline="30000" dirty="0" smtClean="0"/>
              <a:t>2</a:t>
            </a:r>
            <a:r>
              <a:rPr lang="en-US" sz="2500" dirty="0" smtClean="0"/>
              <a:t> (or squared pounds)</a:t>
            </a:r>
          </a:p>
          <a:p>
            <a:pPr lvl="1" eaLnBrk="1" hangingPunct="1"/>
            <a:endParaRPr lang="en-US" sz="25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sz="2500" dirty="0" smtClean="0"/>
              <a:t> Since squared units of measure are often awkward to deal with, </a:t>
            </a:r>
            <a:r>
              <a:rPr lang="en-US" sz="2500" b="1" dirty="0" smtClean="0"/>
              <a:t>the square root of variance </a:t>
            </a:r>
            <a:r>
              <a:rPr lang="en-US" sz="2500" dirty="0" smtClean="0"/>
              <a:t>is often used instead</a:t>
            </a:r>
          </a:p>
          <a:p>
            <a:pPr eaLnBrk="1" hangingPunct="1"/>
            <a:endParaRPr lang="en-US" sz="25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sz="2500" b="1" dirty="0" smtClean="0"/>
              <a:t>The standard deviation is the square root of variance</a:t>
            </a:r>
          </a:p>
          <a:p>
            <a:endParaRPr lang="en-GB" sz="2500" baseline="30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4008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What is the MEAN </a:t>
            </a:r>
            <a:r>
              <a:rPr lang="en-US" sz="4000" b="1" dirty="0" smtClean="0">
                <a:solidFill>
                  <a:srgbClr val="C00000"/>
                </a:solidFill>
              </a:rPr>
              <a:t>(</a:t>
            </a:r>
            <a:r>
              <a:rPr lang="el-GR" sz="4000" b="1" dirty="0" smtClean="0">
                <a:solidFill>
                  <a:srgbClr val="C00000"/>
                </a:solidFill>
              </a:rPr>
              <a:t>μ</a:t>
            </a:r>
            <a:r>
              <a:rPr lang="en-GB" sz="4000" b="1" dirty="0" smtClean="0">
                <a:solidFill>
                  <a:srgbClr val="C00000"/>
                </a:solidFill>
              </a:rPr>
              <a:t>)</a:t>
            </a:r>
            <a:r>
              <a:rPr lang="en-US" sz="4000" b="1" dirty="0" smtClean="0">
                <a:solidFill>
                  <a:schemeClr val="tx1"/>
                </a:solidFill>
              </a:rPr>
              <a:t>?</a:t>
            </a:r>
            <a:br>
              <a:rPr lang="en-US" sz="4000" b="1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How do we find it?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514600"/>
            <a:ext cx="8077200" cy="3581400"/>
          </a:xfrm>
        </p:spPr>
        <p:txBody>
          <a:bodyPr/>
          <a:lstStyle/>
          <a:p>
            <a:pPr marL="0" indent="0" eaLnBrk="1" hangingPunct="1">
              <a:buFont typeface="Symbol" pitchFamily="18" charset="2"/>
              <a:buNone/>
            </a:pPr>
            <a:r>
              <a:rPr lang="en-US" sz="3600" b="1" dirty="0" smtClean="0"/>
              <a:t>The mean is the numerical average of the data set. This can be presented as </a:t>
            </a:r>
            <a:r>
              <a:rPr lang="el-GR" sz="4000" b="1" dirty="0" smtClean="0">
                <a:solidFill>
                  <a:srgbClr val="C00000"/>
                </a:solidFill>
              </a:rPr>
              <a:t>μ</a:t>
            </a:r>
            <a:endParaRPr lang="en-US" sz="4000" b="1" dirty="0" smtClean="0">
              <a:solidFill>
                <a:srgbClr val="C00000"/>
              </a:solidFill>
            </a:endParaRPr>
          </a:p>
          <a:p>
            <a:pPr marL="0" indent="0" eaLnBrk="1" hangingPunct="1">
              <a:buFont typeface="Symbol" pitchFamily="18" charset="2"/>
              <a:buNone/>
            </a:pPr>
            <a:endParaRPr lang="en-US" sz="1400" b="1" dirty="0" smtClean="0"/>
          </a:p>
          <a:p>
            <a:pPr marL="0" indent="0" eaLnBrk="1" hangingPunct="1">
              <a:buFont typeface="Symbol" pitchFamily="18" charset="2"/>
              <a:buNone/>
            </a:pPr>
            <a:r>
              <a:rPr lang="en-US" sz="3600" b="1" dirty="0" smtClean="0"/>
              <a:t>The mean is found by adding all the values in the set, then dividing the sum by the number of values.</a:t>
            </a:r>
          </a:p>
        </p:txBody>
      </p:sp>
      <p:pic>
        <p:nvPicPr>
          <p:cNvPr id="7172" name="Picture 4" descr="MCj023310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57200"/>
            <a:ext cx="19097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09600" y="4120277"/>
            <a:ext cx="8077200" cy="2585323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21336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What is STANDARD DEVIATION (</a:t>
            </a:r>
            <a:r>
              <a:rPr lang="el-GR" sz="4000" b="1" dirty="0" smtClean="0">
                <a:solidFill>
                  <a:schemeClr val="tx1"/>
                </a:solidFill>
              </a:rPr>
              <a:t>σ</a:t>
            </a:r>
            <a:r>
              <a:rPr lang="en-GB" sz="4000" b="1" dirty="0" smtClean="0">
                <a:solidFill>
                  <a:schemeClr val="tx1"/>
                </a:solidFill>
              </a:rPr>
              <a:t>)</a:t>
            </a:r>
            <a:r>
              <a:rPr lang="en-US" sz="4000" b="1" dirty="0" smtClean="0">
                <a:solidFill>
                  <a:schemeClr val="tx1"/>
                </a:solidFill>
              </a:rPr>
              <a:t>?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286000"/>
            <a:ext cx="8458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GB" sz="2500" b="1" dirty="0" smtClean="0"/>
              <a:t> Standard Deviation </a:t>
            </a:r>
            <a:r>
              <a:rPr lang="en-GB" sz="2500" dirty="0" smtClean="0"/>
              <a:t>is a measure of how numbers are spread out. </a:t>
            </a:r>
          </a:p>
          <a:p>
            <a:pPr>
              <a:buFont typeface="Wingdings" pitchFamily="2" charset="2"/>
              <a:buChar char="Ø"/>
            </a:pPr>
            <a:r>
              <a:rPr lang="en-GB" sz="2500" dirty="0" smtClean="0"/>
              <a:t> This can be presented as </a:t>
            </a:r>
            <a:r>
              <a:rPr lang="el-GR" sz="3500" dirty="0" smtClean="0"/>
              <a:t>σ</a:t>
            </a:r>
            <a:r>
              <a:rPr lang="en-GB" sz="3500" dirty="0" smtClean="0"/>
              <a:t> </a:t>
            </a:r>
            <a:r>
              <a:rPr lang="en-GB" sz="2500" dirty="0" smtClean="0"/>
              <a:t>(Sigma).</a:t>
            </a:r>
          </a:p>
          <a:p>
            <a:pPr>
              <a:buFont typeface="Wingdings" pitchFamily="2" charset="2"/>
              <a:buChar char="Ø"/>
            </a:pPr>
            <a:r>
              <a:rPr lang="en-GB" sz="2500" b="1" dirty="0" smtClean="0"/>
              <a:t> Formula </a:t>
            </a:r>
            <a:r>
              <a:rPr lang="en-GB" sz="2500" dirty="0" smtClean="0"/>
              <a:t>is the </a:t>
            </a:r>
            <a:r>
              <a:rPr lang="en-GB" sz="2500" b="1" dirty="0" smtClean="0">
                <a:solidFill>
                  <a:srgbClr val="C00000"/>
                </a:solidFill>
              </a:rPr>
              <a:t>square root of the variance.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066800" y="4953000"/>
          <a:ext cx="2560637" cy="1093787"/>
        </p:xfrm>
        <a:graphic>
          <a:graphicData uri="http://schemas.openxmlformats.org/presentationml/2006/ole">
            <p:oleObj spid="_x0000_s72706" name="Equation" r:id="rId3" imgW="1155600" imgH="495000" progId="Equation.3">
              <p:embed/>
            </p:oleObj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4724400"/>
            <a:ext cx="371475" cy="3429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5800" y="4648200"/>
            <a:ext cx="4038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	= </a:t>
            </a:r>
            <a:r>
              <a:rPr lang="en-GB" sz="2500" i="1" dirty="0" smtClean="0"/>
              <a:t>Total</a:t>
            </a:r>
          </a:p>
          <a:p>
            <a:r>
              <a:rPr lang="en-GB" sz="2500" i="1" dirty="0" smtClean="0"/>
              <a:t>X	= Each value</a:t>
            </a:r>
          </a:p>
          <a:p>
            <a:r>
              <a:rPr lang="en-GB" sz="2500" i="1" dirty="0" smtClean="0"/>
              <a:t>μ	= Mean</a:t>
            </a:r>
          </a:p>
          <a:p>
            <a:r>
              <a:rPr lang="en-GB" sz="2500" i="1" dirty="0" smtClean="0"/>
              <a:t>N	= Number of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subSp spid="_x0000_s72706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>
                                            <p:subSp spid="_x0000_s72706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subSp spid="_x0000_s72706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676400"/>
            <a:ext cx="6477000" cy="1676400"/>
            <a:chOff x="240" y="1344"/>
            <a:chExt cx="1755" cy="816"/>
          </a:xfrm>
        </p:grpSpPr>
        <p:pic>
          <p:nvPicPr>
            <p:cNvPr id="29705" name="Picture 6" descr="smiley_eyebrows_basic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1344"/>
              <a:ext cx="813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56" y="1584"/>
              <a:ext cx="939" cy="39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800" kern="10" dirty="0" smtClean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latin typeface="Comic Sans MS"/>
                </a:rPr>
                <a:t>Standard Deviation</a:t>
              </a:r>
              <a:endParaRPr lang="en-GB" sz="2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mic Sans MS"/>
              </a:endParaRPr>
            </a:p>
          </p:txBody>
        </p:sp>
      </p:grpSp>
      <p:pic>
        <p:nvPicPr>
          <p:cNvPr id="29701" name="Picture 12"/>
          <p:cNvPicPr>
            <a:picLocks noChangeAspect="1" noChangeArrowheads="1"/>
          </p:cNvPicPr>
          <p:nvPr/>
        </p:nvPicPr>
        <p:blipFill>
          <a:blip r:embed="rId3"/>
          <a:srcRect b="20529"/>
          <a:stretch>
            <a:fillRect/>
          </a:stretch>
        </p:blipFill>
        <p:spPr bwMode="auto">
          <a:xfrm>
            <a:off x="457200" y="3886200"/>
            <a:ext cx="8001000" cy="195103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702" name="Rectangle 13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3200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Find the….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/>
              <a:t>Find the Standard Deviation...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066800"/>
          <a:ext cx="81534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7400"/>
                <a:gridCol w="1905000"/>
                <a:gridCol w="1371600"/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Number of</a:t>
                      </a:r>
                    </a:p>
                    <a:p>
                      <a:pPr algn="ctr"/>
                      <a:r>
                        <a:rPr lang="en-GB" dirty="0" smtClean="0"/>
                        <a:t>Items (N)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Value of 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 </a:t>
                      </a:r>
                    </a:p>
                    <a:p>
                      <a:pPr algn="ctr"/>
                      <a:r>
                        <a:rPr lang="el-GR" dirty="0" smtClean="0"/>
                        <a:t>μ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(X – </a:t>
                      </a:r>
                      <a:r>
                        <a:rPr lang="el-GR" dirty="0" smtClean="0"/>
                        <a:t>μ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(X – </a:t>
                      </a:r>
                      <a:r>
                        <a:rPr lang="el-GR" dirty="0" smtClean="0"/>
                        <a:t>μ</a:t>
                      </a:r>
                      <a:r>
                        <a:rPr lang="en-GB" dirty="0" smtClean="0"/>
                        <a:t>)</a:t>
                      </a:r>
                      <a:r>
                        <a:rPr lang="en-GB" baseline="30000" dirty="0" smtClean="0"/>
                        <a:t>2</a:t>
                      </a:r>
                      <a:endParaRPr lang="en-GB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Total</a:t>
                      </a:r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55</a:t>
                      </a:r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14</a:t>
                      </a:r>
                      <a:endParaRPr lang="en-GB" b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μ</a:t>
                      </a:r>
                      <a:r>
                        <a:rPr lang="en-GB" b="1" dirty="0" smtClean="0"/>
                        <a:t> = 55/5 = 11</a:t>
                      </a:r>
                      <a:endParaRPr lang="en-GB" b="1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52400" y="4648200"/>
          <a:ext cx="3095625" cy="1093787"/>
        </p:xfrm>
        <a:graphic>
          <a:graphicData uri="http://schemas.openxmlformats.org/presentationml/2006/ole">
            <p:oleObj spid="_x0000_s73730" name="Equation" r:id="rId3" imgW="1396800" imgH="49500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733800" y="4724400"/>
          <a:ext cx="1295400" cy="904875"/>
        </p:xfrm>
        <a:graphic>
          <a:graphicData uri="http://schemas.openxmlformats.org/presentationml/2006/ole">
            <p:oleObj spid="_x0000_s73731" name="Equation" r:id="rId4" imgW="583920" imgH="44424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410200" y="4876800"/>
          <a:ext cx="1352550" cy="593725"/>
        </p:xfrm>
        <a:graphic>
          <a:graphicData uri="http://schemas.openxmlformats.org/presentationml/2006/ole">
            <p:oleObj spid="_x0000_s73732" name="Equation" r:id="rId5" imgW="609480" imgH="228600" progId="Equation.3">
              <p:embed/>
            </p:oleObj>
          </a:graphicData>
        </a:graphic>
      </p:graphicFrame>
      <p:sp>
        <p:nvSpPr>
          <p:cNvPr id="12" name="Right Arrow 11"/>
          <p:cNvSpPr/>
          <p:nvPr/>
        </p:nvSpPr>
        <p:spPr>
          <a:xfrm>
            <a:off x="3352800" y="4876800"/>
            <a:ext cx="228600" cy="685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graphicFrame>
        <p:nvGraphicFramePr>
          <p:cNvPr id="73733" name="Object 4"/>
          <p:cNvGraphicFramePr>
            <a:graphicFrameLocks noChangeAspect="1"/>
          </p:cNvGraphicFramePr>
          <p:nvPr/>
        </p:nvGraphicFramePr>
        <p:xfrm>
          <a:off x="7543800" y="4953000"/>
          <a:ext cx="1381125" cy="439738"/>
        </p:xfrm>
        <a:graphic>
          <a:graphicData uri="http://schemas.openxmlformats.org/presentationml/2006/ole">
            <p:oleObj spid="_x0000_s73733" name="Equation" r:id="rId6" imgW="622080" imgH="177480" progId="Equation.3">
              <p:embed/>
            </p:oleObj>
          </a:graphicData>
        </a:graphic>
      </p:graphicFrame>
      <p:sp>
        <p:nvSpPr>
          <p:cNvPr id="10" name="Right Arrow 9"/>
          <p:cNvSpPr/>
          <p:nvPr/>
        </p:nvSpPr>
        <p:spPr>
          <a:xfrm>
            <a:off x="5105400" y="4876800"/>
            <a:ext cx="228600" cy="685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010400" y="4876800"/>
            <a:ext cx="228600" cy="6858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C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Standard Deviation (Cont…)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2895600"/>
            <a:ext cx="7620000" cy="196464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Char char="v"/>
            </a:pPr>
            <a:r>
              <a:rPr lang="en-US" sz="3500" dirty="0" smtClean="0"/>
              <a:t>Standard deviation </a:t>
            </a:r>
            <a:r>
              <a:rPr lang="el-GR" sz="3500" dirty="0" smtClean="0"/>
              <a:t>σ</a:t>
            </a:r>
            <a:r>
              <a:rPr lang="en-US" sz="3500" dirty="0" smtClean="0"/>
              <a:t> = </a:t>
            </a:r>
            <a:r>
              <a:rPr lang="en-US" sz="3500" dirty="0" smtClean="0">
                <a:sym typeface="Symbol" pitchFamily="18" charset="2"/>
              </a:rPr>
              <a:t>variance</a:t>
            </a:r>
          </a:p>
          <a:p>
            <a:pPr eaLnBrk="1" hangingPunct="1"/>
            <a:endParaRPr lang="en-US" sz="3500" dirty="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Char char="v"/>
            </a:pPr>
            <a:r>
              <a:rPr lang="en-US" sz="3500" dirty="0" smtClean="0">
                <a:sym typeface="Symbol" pitchFamily="18" charset="2"/>
              </a:rPr>
              <a:t>Variance </a:t>
            </a:r>
            <a:r>
              <a:rPr lang="el-GR" sz="3500" dirty="0" smtClean="0"/>
              <a:t>σ</a:t>
            </a:r>
            <a:r>
              <a:rPr lang="en-GB" sz="3500" baseline="30000" dirty="0" smtClean="0"/>
              <a:t>2</a:t>
            </a:r>
            <a:r>
              <a:rPr lang="en-US" sz="3500" dirty="0" smtClean="0">
                <a:sym typeface="Symbol" pitchFamily="18" charset="2"/>
              </a:rPr>
              <a:t> = standard deviation</a:t>
            </a:r>
            <a:r>
              <a:rPr lang="en-US" sz="3500" baseline="30000" dirty="0" smtClean="0">
                <a:sym typeface="Symbol" pitchFamily="18" charset="2"/>
              </a:rPr>
              <a:t>2</a:t>
            </a:r>
            <a:endParaRPr lang="en-US" sz="3500" dirty="0" smtClean="0"/>
          </a:p>
          <a:p>
            <a:endParaRPr lang="en-GB" sz="2500" baseline="30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Measures of Dispersion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3048000"/>
            <a:ext cx="8153400" cy="3426579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lvl="1" eaLnBrk="1" hangingPunct="1">
              <a:buFont typeface="Wingdings" pitchFamily="2" charset="2"/>
              <a:buChar char="ü"/>
            </a:pPr>
            <a:r>
              <a:rPr lang="en-US" sz="2500" dirty="0" smtClean="0"/>
              <a:t> The more similar the scores are to each other, the lower the measure of dispersion will be</a:t>
            </a:r>
          </a:p>
          <a:p>
            <a:pPr lvl="1" eaLnBrk="1" hangingPunct="1"/>
            <a:endParaRPr lang="en-US" sz="2500" dirty="0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2500" dirty="0" smtClean="0"/>
              <a:t> The less similar the scores are to each other, the higher the measure of dispersion will be</a:t>
            </a:r>
          </a:p>
          <a:p>
            <a:pPr lvl="1" eaLnBrk="1" hangingPunct="1"/>
            <a:endParaRPr lang="en-US" sz="2500" dirty="0" smtClean="0"/>
          </a:p>
          <a:p>
            <a:pPr lvl="1" eaLnBrk="1" hangingPunct="1">
              <a:buFont typeface="Wingdings" pitchFamily="2" charset="2"/>
              <a:buChar char="ü"/>
            </a:pPr>
            <a:r>
              <a:rPr lang="en-US" sz="2500" dirty="0" smtClean="0"/>
              <a:t> In general, the more spread out a distribution is, the larger the measure of dispersion will be</a:t>
            </a:r>
            <a:endParaRPr lang="en-US" sz="2500" i="1" dirty="0" smtClean="0"/>
          </a:p>
          <a:p>
            <a:endParaRPr lang="en-GB" sz="2500" baseline="30000" dirty="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752600"/>
            <a:ext cx="8001000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Measures of dispersion </a:t>
            </a:r>
            <a:r>
              <a:rPr lang="en-US" sz="2500" dirty="0" smtClean="0"/>
              <a:t>are descriptive statistics that describe how similar a set of scores are to each other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820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Measures of Dispersion (Cont…)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828800"/>
            <a:ext cx="3733800" cy="4632037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of the distributions of scores has the larger dispersion?</a:t>
            </a:r>
          </a:p>
          <a:p>
            <a:endParaRPr lang="en-US" sz="2500" dirty="0" smtClean="0"/>
          </a:p>
          <a:p>
            <a:pPr marL="342900" indent="-342900">
              <a:buFont typeface="Wingdings" pitchFamily="2" charset="2"/>
              <a:buChar char="q"/>
            </a:pPr>
            <a:r>
              <a:rPr lang="en-US" sz="2500" dirty="0" smtClean="0"/>
              <a:t>The upper distribution has more dispersion because the scores are more spread out</a:t>
            </a:r>
          </a:p>
          <a:p>
            <a:pPr marL="342900" indent="-342900"/>
            <a:r>
              <a:rPr lang="en-US" sz="2500" dirty="0" smtClean="0"/>
              <a:t>	because, they are less similar to each other.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4724400" y="1828800"/>
          <a:ext cx="3711575" cy="2220913"/>
        </p:xfrm>
        <a:graphic>
          <a:graphicData uri="http://schemas.openxmlformats.org/presentationml/2006/ole">
            <p:oleObj spid="_x0000_s76802" name="Worksheet" r:id="rId3" imgW="3600382" imgH="2038452" progId="Excel.Sheet.8">
              <p:embed followColorScheme="full"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4876800" y="3962400"/>
          <a:ext cx="3729038" cy="2225675"/>
        </p:xfrm>
        <a:graphic>
          <a:graphicData uri="http://schemas.openxmlformats.org/presentationml/2006/ole">
            <p:oleObj spid="_x0000_s76803" name="Worksheet" r:id="rId4" imgW="3581470" imgH="1981137" progId="Excel.Shee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OleChart spid="5126" grpId="0" animBg="0"/>
      <p:bldOleChart spid="5127" grpId="0" 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820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1"/>
                </a:solidFill>
              </a:rPr>
              <a:t>Measures of Dispersion (Cont…)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2362200"/>
            <a:ext cx="7467600" cy="3785652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 smtClean="0"/>
              <a:t>The followings what we learnt so far, are </a:t>
            </a:r>
            <a:r>
              <a:rPr lang="en-US" sz="3000" b="1" dirty="0" smtClean="0"/>
              <a:t>three main measures of dispersion:</a:t>
            </a:r>
          </a:p>
          <a:p>
            <a:pPr lvl="1" eaLnBrk="1" hangingPunct="1"/>
            <a:endParaRPr lang="en-US" sz="3000" dirty="0" smtClean="0"/>
          </a:p>
          <a:p>
            <a:pPr lvl="1" eaLnBrk="1" hangingPunct="1">
              <a:buFont typeface="Wingdings" pitchFamily="2" charset="2"/>
              <a:buChar char="v"/>
            </a:pPr>
            <a:r>
              <a:rPr lang="en-US" sz="3000" dirty="0" smtClean="0"/>
              <a:t>The Range</a:t>
            </a:r>
          </a:p>
          <a:p>
            <a:pPr lvl="1" eaLnBrk="1" hangingPunct="1"/>
            <a:endParaRPr lang="en-US" sz="3000" dirty="0" smtClean="0"/>
          </a:p>
          <a:p>
            <a:pPr lvl="1" eaLnBrk="1" hangingPunct="1">
              <a:buFont typeface="Wingdings" pitchFamily="2" charset="2"/>
              <a:buChar char="v"/>
            </a:pPr>
            <a:r>
              <a:rPr lang="en-US" sz="3000" dirty="0" smtClean="0"/>
              <a:t>The Semi Interquartile Range (SIR)</a:t>
            </a:r>
          </a:p>
          <a:p>
            <a:pPr lvl="1" eaLnBrk="1" hangingPunct="1"/>
            <a:endParaRPr lang="en-US" sz="3000" dirty="0" smtClean="0"/>
          </a:p>
          <a:p>
            <a:pPr lvl="1" eaLnBrk="1" hangingPunct="1">
              <a:buFont typeface="Wingdings" pitchFamily="2" charset="2"/>
              <a:buChar char="v"/>
            </a:pPr>
            <a:r>
              <a:rPr lang="en-US" sz="3000" dirty="0" smtClean="0"/>
              <a:t>Variance &amp; Standard Deviation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5000" b="1" dirty="0" smtClean="0"/>
              <a:t>	</a:t>
            </a:r>
            <a:r>
              <a:rPr lang="en-GB" sz="5400" b="1" dirty="0" smtClean="0"/>
              <a:t>This is time for your questions...</a:t>
            </a:r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 smtClean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endParaRPr lang="en-GB" sz="5000" b="1" dirty="0"/>
          </a:p>
          <a:p>
            <a:pPr algn="ctr">
              <a:buNone/>
            </a:pPr>
            <a:r>
              <a:rPr lang="en-GB" sz="5000" b="1" dirty="0" smtClean="0"/>
              <a:t>-THANK YOU-</a:t>
            </a:r>
            <a:endParaRPr lang="en-GB" sz="5000" b="1" dirty="0"/>
          </a:p>
        </p:txBody>
      </p:sp>
      <p:pic>
        <p:nvPicPr>
          <p:cNvPr id="1026" name="Picture 2" descr="C:\Users\Indunil\AppData\Local\Microsoft\Windows\INetCache\IE\E56IXO2U\thinking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204864"/>
            <a:ext cx="3456384" cy="2736304"/>
          </a:xfrm>
          <a:prstGeom prst="rect">
            <a:avLst/>
          </a:prstGeom>
          <a:noFill/>
        </p:spPr>
      </p:pic>
      <p:pic>
        <p:nvPicPr>
          <p:cNvPr id="1027" name="Picture 3" descr="C:\Users\Indunil\AppData\Local\Microsoft\Windows\INetCache\IE\2AG8MEBR\thinkingman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132856"/>
            <a:ext cx="3024336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886200" cy="3992562"/>
          </a:xfrm>
          <a:solidFill>
            <a:srgbClr val="FFCC99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smtClean="0">
                <a:latin typeface="Arial Narrow" pitchFamily="34" charset="0"/>
              </a:rPr>
              <a:t>Lets find Abby’s  </a:t>
            </a:r>
            <a:r>
              <a:rPr lang="en-US" sz="4000" b="1" u="sng" smtClean="0">
                <a:latin typeface="Arial Narrow" pitchFamily="34" charset="0"/>
              </a:rPr>
              <a:t>MEAN</a:t>
            </a:r>
            <a:r>
              <a:rPr lang="en-US" sz="4000" smtClean="0">
                <a:latin typeface="Arial Narrow" pitchFamily="34" charset="0"/>
              </a:rPr>
              <a:t> science test score?</a:t>
            </a:r>
            <a:r>
              <a:rPr lang="en-US" smtClean="0"/>
              <a:t>   </a:t>
            </a: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5334000" y="304800"/>
            <a:ext cx="1143000" cy="6096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334000" y="914400"/>
            <a:ext cx="11430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5334000" y="3962400"/>
            <a:ext cx="9906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257800" y="1447800"/>
            <a:ext cx="12192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410200" y="2057400"/>
            <a:ext cx="1066800" cy="6096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100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410200" y="3352800"/>
            <a:ext cx="9906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257800" y="5105400"/>
            <a:ext cx="1143000" cy="6096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410200" y="2743200"/>
            <a:ext cx="10668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5257800" y="4572000"/>
            <a:ext cx="10668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5029200" y="5791200"/>
            <a:ext cx="16002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495800" y="4724400"/>
            <a:ext cx="685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6600" b="1"/>
              <a:t>+</a:t>
            </a:r>
          </a:p>
        </p:txBody>
      </p:sp>
      <p:sp>
        <p:nvSpPr>
          <p:cNvPr id="46095" name="WordArt 15"/>
          <p:cNvSpPr>
            <a:spLocks noChangeArrowheads="1" noChangeShapeType="1" noTextEdit="1"/>
          </p:cNvSpPr>
          <p:nvPr/>
        </p:nvSpPr>
        <p:spPr bwMode="auto">
          <a:xfrm>
            <a:off x="6781800" y="1371600"/>
            <a:ext cx="18669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Add all</a:t>
            </a:r>
          </a:p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the values.</a:t>
            </a:r>
          </a:p>
        </p:txBody>
      </p:sp>
      <p:sp>
        <p:nvSpPr>
          <p:cNvPr id="46096" name="WordArt 16"/>
          <p:cNvSpPr>
            <a:spLocks noChangeArrowheads="1" noChangeShapeType="1" noTextEdit="1"/>
          </p:cNvSpPr>
          <p:nvPr/>
        </p:nvSpPr>
        <p:spPr bwMode="auto">
          <a:xfrm>
            <a:off x="6553200" y="3657600"/>
            <a:ext cx="22860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Divide the sum</a:t>
            </a:r>
          </a:p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by the number</a:t>
            </a:r>
          </a:p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of values.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5105400" y="5943600"/>
            <a:ext cx="13716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/>
              <a:t>783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81000" y="4648200"/>
            <a:ext cx="13716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/>
              <a:t>783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057400" y="4724400"/>
            <a:ext cx="9144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7200" b="1">
                <a:solidFill>
                  <a:srgbClr val="000000"/>
                </a:solidFill>
                <a:latin typeface="Myriad Web Pro" pitchFamily="34" charset="0"/>
                <a:ea typeface="Times New Roman" pitchFamily="18" charset="0"/>
                <a:cs typeface="Arial" charset="0"/>
              </a:rPr>
              <a:t>÷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200400" y="4648200"/>
            <a:ext cx="6858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/>
              <a:t>9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33400" y="5791200"/>
            <a:ext cx="41148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/>
              <a:t>The mean is </a:t>
            </a:r>
            <a:r>
              <a:rPr lang="en-US" sz="4400" b="1"/>
              <a:t>87</a:t>
            </a:r>
            <a:r>
              <a:rPr lang="en-US" sz="4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nimBg="1"/>
      <p:bldP spid="46085" grpId="0" animBg="1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 animBg="1"/>
      <p:bldP spid="46097" grpId="0" animBg="1"/>
      <p:bldP spid="46098" grpId="0" animBg="1"/>
      <p:bldP spid="46099" grpId="0" animBg="1"/>
      <p:bldP spid="46100" grpId="0" animBg="1"/>
      <p:bldP spid="46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419600" cy="4343400"/>
          </a:xfrm>
          <a:solidFill>
            <a:srgbClr val="66CCFF"/>
          </a:solidFill>
          <a:ln w="38100">
            <a:solidFill>
              <a:schemeClr val="tx1"/>
            </a:solidFill>
          </a:ln>
        </p:spPr>
        <p:txBody>
          <a:bodyPr/>
          <a:lstStyle/>
          <a:p>
            <a:pPr algn="l" eaLnBrk="1" hangingPunct="1"/>
            <a:r>
              <a:rPr lang="en-GB" dirty="0" smtClean="0"/>
              <a:t>Mean; </a:t>
            </a:r>
            <a:r>
              <a:rPr lang="el-GR" dirty="0" smtClean="0"/>
              <a:t>μ</a:t>
            </a:r>
            <a:r>
              <a:rPr lang="en-GB" dirty="0" smtClean="0"/>
              <a:t> =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	</a:t>
            </a:r>
            <a:r>
              <a:rPr lang="en-GB" i="1" dirty="0" smtClean="0"/>
              <a:t>= Total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i="1" dirty="0" smtClean="0"/>
              <a:t>X 	= Value</a:t>
            </a:r>
            <a:br>
              <a:rPr lang="en-GB" i="1" dirty="0" smtClean="0"/>
            </a:br>
            <a:r>
              <a:rPr lang="en-GB" i="1" dirty="0" smtClean="0"/>
              <a:t>N	= Number </a:t>
            </a:r>
            <a:br>
              <a:rPr lang="en-GB" i="1" dirty="0" smtClean="0"/>
            </a:br>
            <a:r>
              <a:rPr lang="en-GB" i="1" dirty="0" smtClean="0"/>
              <a:t>	   of Items</a:t>
            </a:r>
            <a:endParaRPr lang="en-US" dirty="0" smtClean="0"/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5334000" y="304800"/>
            <a:ext cx="1143000" cy="6096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334000" y="914400"/>
            <a:ext cx="11430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5334000" y="3962400"/>
            <a:ext cx="9906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5257800" y="1447800"/>
            <a:ext cx="12192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5410200" y="2057400"/>
            <a:ext cx="1066800" cy="6096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100</a:t>
            </a: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410200" y="3352800"/>
            <a:ext cx="9906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63</a:t>
            </a:r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5257800" y="5105400"/>
            <a:ext cx="1143000" cy="6096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5410200" y="2743200"/>
            <a:ext cx="10668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5257800" y="4572000"/>
            <a:ext cx="1066800" cy="533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5029200" y="5791200"/>
            <a:ext cx="16002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4495800" y="4724400"/>
            <a:ext cx="6858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6600" b="1"/>
              <a:t>+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5105400" y="5943600"/>
            <a:ext cx="13716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/>
              <a:t>783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81000" y="4648200"/>
            <a:ext cx="13716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 dirty="0"/>
              <a:t>783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057400" y="4724400"/>
            <a:ext cx="9144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7200" b="1">
                <a:solidFill>
                  <a:srgbClr val="000000"/>
                </a:solidFill>
                <a:latin typeface="Myriad Web Pro" pitchFamily="34" charset="0"/>
                <a:ea typeface="Times New Roman" pitchFamily="18" charset="0"/>
                <a:cs typeface="Arial" charset="0"/>
              </a:rPr>
              <a:t>÷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200400" y="4648200"/>
            <a:ext cx="685800" cy="6858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5400"/>
              <a:t>9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33400" y="5791200"/>
            <a:ext cx="41148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/>
              <a:t>The mean is </a:t>
            </a:r>
            <a:r>
              <a:rPr lang="en-US" sz="4400" b="1"/>
              <a:t>87</a:t>
            </a:r>
            <a:r>
              <a:rPr lang="en-US" sz="4400"/>
              <a:t> </a:t>
            </a: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2971800" y="228600"/>
          <a:ext cx="1231900" cy="1500188"/>
        </p:xfrm>
        <a:graphic>
          <a:graphicData uri="http://schemas.openxmlformats.org/presentationml/2006/ole">
            <p:oleObj spid="_x0000_s71682" name="Equation" r:id="rId3" imgW="380880" imgH="431640" progId="Equation.3">
              <p:embed/>
            </p:oleObj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228601" y="1752600"/>
          <a:ext cx="838200" cy="654050"/>
        </p:xfrm>
        <a:graphic>
          <a:graphicData uri="http://schemas.openxmlformats.org/presentationml/2006/ole">
            <p:oleObj spid="_x0000_s71683" name="Equation" r:id="rId4" imgW="291960" imgH="253800" progId="Equation.3">
              <p:embed/>
            </p:oleObj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553200" y="1295400"/>
            <a:ext cx="2590800" cy="1524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5400" dirty="0" smtClean="0"/>
              <a:t>=783</a:t>
            </a:r>
            <a:endParaRPr lang="en-US" sz="5400" dirty="0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477000" y="1600200"/>
          <a:ext cx="1020762" cy="990600"/>
        </p:xfrm>
        <a:graphic>
          <a:graphicData uri="http://schemas.openxmlformats.org/presentationml/2006/ole">
            <p:oleObj spid="_x0000_s71684" name="Equation" r:id="rId5" imgW="355320" imgH="253800" progId="Equation.3">
              <p:embed/>
            </p:oleObj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6781800" y="2895600"/>
            <a:ext cx="2133600" cy="15240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5400" dirty="0" smtClean="0"/>
              <a:t> N = 9</a:t>
            </a:r>
            <a:endParaRPr lang="en-US" sz="5400" dirty="0"/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781800" y="4800600"/>
            <a:ext cx="2133600" cy="1524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/>
            <a:r>
              <a:rPr lang="en-US" sz="5400" dirty="0" smtClean="0"/>
              <a:t> </a:t>
            </a:r>
            <a:r>
              <a:rPr lang="el-GR" sz="5400" dirty="0" smtClean="0"/>
              <a:t>μ</a:t>
            </a:r>
            <a:r>
              <a:rPr lang="en-US" sz="5400" dirty="0" smtClean="0"/>
              <a:t> = 87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nimBg="1"/>
      <p:bldP spid="46084" grpId="0" animBg="1"/>
      <p:bldP spid="46085" grpId="0" animBg="1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7" grpId="0" animBg="1"/>
      <p:bldP spid="46098" grpId="0" animBg="1"/>
      <p:bldP spid="46099" grpId="0" animBg="1"/>
      <p:bldP spid="46100" grpId="0" animBg="1"/>
      <p:bldP spid="46101" grpId="0" animBg="1"/>
      <p:bldP spid="23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64008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What is the MEDIAN?</a:t>
            </a:r>
            <a:br>
              <a:rPr lang="en-US" sz="4000" b="1" smtClean="0">
                <a:solidFill>
                  <a:schemeClr val="tx1"/>
                </a:solidFill>
              </a:rPr>
            </a:br>
            <a:r>
              <a:rPr lang="en-US" sz="4000" smtClean="0">
                <a:solidFill>
                  <a:schemeClr val="tx1"/>
                </a:solidFill>
              </a:rPr>
              <a:t>How do we find it?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09800"/>
            <a:ext cx="8153400" cy="42672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smtClean="0"/>
              <a:t>The MEDIAN is the number that is in the middle of a set of data</a:t>
            </a:r>
          </a:p>
          <a:p>
            <a:pPr marL="0" indent="0" eaLnBrk="1" hangingPunct="1">
              <a:buFontTx/>
              <a:buNone/>
            </a:pPr>
            <a:endParaRPr lang="en-US" sz="900" smtClean="0"/>
          </a:p>
          <a:p>
            <a:pPr marL="0" indent="0" eaLnBrk="1" hangingPunct="1">
              <a:buFontTx/>
              <a:buNone/>
            </a:pPr>
            <a:r>
              <a:rPr lang="en-US" b="1" smtClean="0"/>
              <a:t>1.  Arrange the numbers in the set in order from least to greatest.</a:t>
            </a:r>
          </a:p>
          <a:p>
            <a:pPr marL="0" indent="0" eaLnBrk="1" hangingPunct="1">
              <a:buFontTx/>
              <a:buNone/>
            </a:pPr>
            <a:endParaRPr lang="en-US" sz="1800" b="1" smtClean="0"/>
          </a:p>
          <a:p>
            <a:pPr marL="0" indent="0" eaLnBrk="1" hangingPunct="1">
              <a:buFontTx/>
              <a:buNone/>
            </a:pPr>
            <a:r>
              <a:rPr lang="en-US" b="1" smtClean="0"/>
              <a:t>2.  Then find the number that is in the middle.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b="1" smtClean="0"/>
          </a:p>
          <a:p>
            <a:pPr marL="0" indent="0" eaLnBrk="1" hangingPunct="1">
              <a:buFont typeface="Symbol" pitchFamily="18" charset="2"/>
              <a:buNone/>
            </a:pPr>
            <a:endParaRPr lang="en-US" sz="4000" b="1" smtClean="0"/>
          </a:p>
        </p:txBody>
      </p:sp>
      <p:pic>
        <p:nvPicPr>
          <p:cNvPr id="9220" name="Picture 4" descr="MCj0233107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381000"/>
            <a:ext cx="16271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810000" y="1524000"/>
            <a:ext cx="914400" cy="1447800"/>
          </a:xfrm>
          <a:prstGeom prst="rect">
            <a:avLst/>
          </a:prstGeom>
          <a:solidFill>
            <a:srgbClr val="FF0000">
              <a:alpha val="98038"/>
            </a:srgb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0243" name="Oval 3"/>
          <p:cNvSpPr>
            <a:spLocks noChangeArrowheads="1"/>
          </p:cNvSpPr>
          <p:nvPr/>
        </p:nvSpPr>
        <p:spPr bwMode="auto">
          <a:xfrm>
            <a:off x="5791200" y="1905000"/>
            <a:ext cx="838200" cy="6858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97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19050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84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1066800" y="1828800"/>
            <a:ext cx="7620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73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86200" y="18288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88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7772400" y="1752600"/>
            <a:ext cx="9906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600" b="1">
                <a:latin typeface="Lucida Console" pitchFamily="49" charset="0"/>
              </a:rPr>
              <a:t>100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28600" y="1752600"/>
            <a:ext cx="685800" cy="9144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latin typeface="Lucida Console" pitchFamily="49" charset="0"/>
              </a:rPr>
              <a:t>63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6858000" y="1828800"/>
            <a:ext cx="838200" cy="8382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 b="1">
                <a:latin typeface="Lucida Console" pitchFamily="49" charset="0"/>
              </a:rPr>
              <a:t>97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4800600" y="1828800"/>
            <a:ext cx="8382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95</a:t>
            </a:r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2819400" y="1905000"/>
            <a:ext cx="762000" cy="762000"/>
          </a:xfrm>
          <a:prstGeom prst="ellipse">
            <a:avLst/>
          </a:prstGeom>
          <a:solidFill>
            <a:srgbClr val="FFCC99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>
                <a:latin typeface="Lucida Console" pitchFamily="49" charset="0"/>
              </a:rPr>
              <a:t>86</a:t>
            </a:r>
          </a:p>
        </p:txBody>
      </p:sp>
      <p:sp>
        <p:nvSpPr>
          <p:cNvPr id="10252" name="WordArt 14"/>
          <p:cNvSpPr>
            <a:spLocks noChangeArrowheads="1" noChangeShapeType="1" noTextEdit="1"/>
          </p:cNvSpPr>
          <p:nvPr/>
        </p:nvSpPr>
        <p:spPr bwMode="auto">
          <a:xfrm>
            <a:off x="1447800" y="228600"/>
            <a:ext cx="6400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Arrange values from</a:t>
            </a:r>
          </a:p>
          <a:p>
            <a:pPr algn="ctr"/>
            <a:r>
              <a:rPr lang="en-GB" sz="2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Courier New"/>
                <a:cs typeface="Courier New"/>
              </a:rPr>
              <a:t>least to greatest.</a:t>
            </a:r>
          </a:p>
        </p:txBody>
      </p:sp>
      <p:sp>
        <p:nvSpPr>
          <p:cNvPr id="10253" name="WordArt 15"/>
          <p:cNvSpPr>
            <a:spLocks noChangeArrowheads="1" noChangeShapeType="1" noTextEdit="1"/>
          </p:cNvSpPr>
          <p:nvPr/>
        </p:nvSpPr>
        <p:spPr bwMode="auto">
          <a:xfrm>
            <a:off x="533400" y="3505200"/>
            <a:ext cx="77724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Courier New"/>
                <a:cs typeface="Courier New"/>
              </a:rPr>
              <a:t>Find the number that is in the middle.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2057400" y="4343400"/>
            <a:ext cx="41148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000"/>
              <a:t>The median is </a:t>
            </a:r>
            <a:r>
              <a:rPr lang="en-US" sz="4000" b="1"/>
              <a:t>88.</a:t>
            </a:r>
            <a:r>
              <a:rPr lang="en-US" sz="4400"/>
              <a:t> 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0" y="5562600"/>
            <a:ext cx="3276600" cy="1295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/>
              <a:t>Half the numbers are</a:t>
            </a:r>
          </a:p>
          <a:p>
            <a:pPr algn="ctr" eaLnBrk="1" hangingPunct="1"/>
            <a:r>
              <a:rPr lang="en-US" sz="2400" b="1" u="sng"/>
              <a:t> less</a:t>
            </a:r>
            <a:r>
              <a:rPr lang="en-US" sz="2400" b="1"/>
              <a:t> than the median</a:t>
            </a:r>
            <a:r>
              <a:rPr lang="en-US" sz="2400"/>
              <a:t>.</a:t>
            </a:r>
            <a:r>
              <a:rPr lang="en-US" sz="4400"/>
              <a:t> 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5257800" y="5562600"/>
            <a:ext cx="3886200" cy="1295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/>
              <a:t>Half the numbers are</a:t>
            </a:r>
          </a:p>
          <a:p>
            <a:pPr algn="ctr" eaLnBrk="1" hangingPunct="1"/>
            <a:r>
              <a:rPr lang="en-US" sz="2400" b="1" u="sng"/>
              <a:t>greater</a:t>
            </a:r>
            <a:r>
              <a:rPr lang="en-US" sz="2400" b="1"/>
              <a:t> than the median</a:t>
            </a:r>
            <a:r>
              <a:rPr lang="en-US" sz="2400"/>
              <a:t>.</a:t>
            </a:r>
            <a:r>
              <a:rPr lang="en-US" sz="4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5" grpId="0" animBg="1"/>
      <p:bldP spid="47124" grpId="0" animBg="1"/>
      <p:bldP spid="47127" grpId="0" animBg="1"/>
      <p:bldP spid="4712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1729</Words>
  <Application>Microsoft Office PowerPoint</Application>
  <PresentationFormat>On-screen Show (4:3)</PresentationFormat>
  <Paragraphs>542</Paragraphs>
  <Slides>57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Default Design</vt:lpstr>
      <vt:lpstr>1_Default Design</vt:lpstr>
      <vt:lpstr>Equation</vt:lpstr>
      <vt:lpstr>Microsoft Office Excel 97-2003 Worksheet</vt:lpstr>
      <vt:lpstr>Slide 1</vt:lpstr>
      <vt:lpstr>These are Abby’s science test scores.  </vt:lpstr>
      <vt:lpstr>What can you tell us about these numbers?   </vt:lpstr>
      <vt:lpstr>Slide 4</vt:lpstr>
      <vt:lpstr>What is the MEAN (μ)? How do we find it?</vt:lpstr>
      <vt:lpstr>Lets find Abby’s  MEAN science test score?   </vt:lpstr>
      <vt:lpstr>Mean; μ =    = Total X  = Value N = Number      of Items</vt:lpstr>
      <vt:lpstr>What is the MEDIAN? How do we find it?</vt:lpstr>
      <vt:lpstr>Slide 9</vt:lpstr>
      <vt:lpstr>Median</vt:lpstr>
      <vt:lpstr>How do we find the MEDIAN  when two numbers are in the middle? </vt:lpstr>
      <vt:lpstr>Slide 12</vt:lpstr>
      <vt:lpstr>Slide 13</vt:lpstr>
      <vt:lpstr>Slide 14</vt:lpstr>
      <vt:lpstr>Slide 15</vt:lpstr>
      <vt:lpstr>What is the MODE? How do we find it?</vt:lpstr>
      <vt:lpstr>Slide 17</vt:lpstr>
      <vt:lpstr>Slide 18</vt:lpstr>
      <vt:lpstr>Which set of data has ONE MODE?   </vt:lpstr>
      <vt:lpstr>Which set of data has NO MODE?   </vt:lpstr>
      <vt:lpstr>Which set of data has  MORE THAN ONE MODE?   </vt:lpstr>
      <vt:lpstr>What is the RANGE? How do we find it?</vt:lpstr>
      <vt:lpstr>Slide 23</vt:lpstr>
      <vt:lpstr>What is the RANGE of this set of data?   </vt:lpstr>
      <vt:lpstr>What is the RANGE of this set of data?   </vt:lpstr>
      <vt:lpstr>What is the RANGE of this set of data?   </vt:lpstr>
      <vt:lpstr>What is the RANGE of this set of data?   </vt:lpstr>
      <vt:lpstr>What is the RANGE of this set of data?</vt:lpstr>
      <vt:lpstr>What is the RANGE of this set of data?</vt:lpstr>
      <vt:lpstr>Slide 30</vt:lpstr>
      <vt:lpstr>Find the….</vt:lpstr>
      <vt:lpstr>Slide 32</vt:lpstr>
      <vt:lpstr>Find the….</vt:lpstr>
      <vt:lpstr>Slide 34</vt:lpstr>
      <vt:lpstr>Find the….</vt:lpstr>
      <vt:lpstr>Slide 36</vt:lpstr>
      <vt:lpstr>Find the….</vt:lpstr>
      <vt:lpstr>Slide 38</vt:lpstr>
      <vt:lpstr>Find the….</vt:lpstr>
      <vt:lpstr>Slide 40</vt:lpstr>
      <vt:lpstr>What is Quartile?</vt:lpstr>
      <vt:lpstr>Quartile (Cont...)</vt:lpstr>
      <vt:lpstr>The Semi Interquartile Range (SIR) = Quartile Deviation</vt:lpstr>
      <vt:lpstr>What is the VARIANCE (σ2)? How do we find it?</vt:lpstr>
      <vt:lpstr>STEPS to find the VARIANCE</vt:lpstr>
      <vt:lpstr>Find the….</vt:lpstr>
      <vt:lpstr>Find the Variance...</vt:lpstr>
      <vt:lpstr>What does the Variance formula means?</vt:lpstr>
      <vt:lpstr>Standard Deviation</vt:lpstr>
      <vt:lpstr>What is STANDARD DEVIATION (σ)?</vt:lpstr>
      <vt:lpstr>Find the….</vt:lpstr>
      <vt:lpstr>Find the Standard Deviation...</vt:lpstr>
      <vt:lpstr>Standard Deviation (Cont…)</vt:lpstr>
      <vt:lpstr>Measures of Dispersion</vt:lpstr>
      <vt:lpstr>Measures of Dispersion (Cont…)</vt:lpstr>
      <vt:lpstr>Measures of Dispersion (Cont…)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Gwendolyn Best</dc:creator>
  <cp:lastModifiedBy>Indunil</cp:lastModifiedBy>
  <cp:revision>52</cp:revision>
  <dcterms:created xsi:type="dcterms:W3CDTF">2009-09-29T16:46:26Z</dcterms:created>
  <dcterms:modified xsi:type="dcterms:W3CDTF">2019-04-17T21:37:40Z</dcterms:modified>
</cp:coreProperties>
</file>