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00"/>
    <a:srgbClr val="7B0B5B"/>
    <a:srgbClr val="9DBDEB"/>
    <a:srgbClr val="86ADE6"/>
    <a:srgbClr val="AA91DB"/>
    <a:srgbClr val="8360C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1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B0AC9-C75C-44F2-A20A-068460F6B88E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AF2BD-AED4-4F39-91FA-3C6E199F76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F816-91D4-414D-9599-5636C7595EDB}" type="datetimeFigureOut">
              <a:rPr lang="en-GB" smtClean="0"/>
              <a:pPr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5A63-B7D2-4550-AF19-A25D858782D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1470025"/>
          </a:xfrm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sz="5000" b="1" dirty="0" smtClean="0"/>
              <a:t>Numeracy and Data Analysis</a:t>
            </a:r>
            <a:endParaRPr lang="en-GB" sz="5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3212976"/>
            <a:ext cx="777240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Index Numbers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0" b="1" dirty="0" smtClean="0">
                <a:latin typeface="+mj-lt"/>
                <a:ea typeface="+mj-ea"/>
                <a:cs typeface="+mj-cs"/>
              </a:rPr>
              <a:t>(</a:t>
            </a:r>
            <a:r>
              <a:rPr kumimoji="0" lang="en-GB" sz="7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Price Index)</a:t>
            </a:r>
            <a:endParaRPr kumimoji="0" lang="en-GB" sz="7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Example: Simple Aggregate Index (Cont...)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2204864"/>
            <a:ext cx="81534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         Simple Aggregate Index,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Cars	          Trucks	          for Cars &amp; Trucks Sold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</a:t>
            </a: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	Sold		Sold		    (1995 as base yr)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1994	 423		141			</a:t>
            </a:r>
            <a:r>
              <a:rPr lang="en-GB" sz="2400" dirty="0" smtClean="0">
                <a:solidFill>
                  <a:srgbClr val="C00000"/>
                </a:solidFill>
              </a:rPr>
              <a:t>94.0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     435		165			100.0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1996     440		184			</a:t>
            </a:r>
            <a:r>
              <a:rPr lang="en-GB" sz="2400" dirty="0" smtClean="0">
                <a:solidFill>
                  <a:srgbClr val="C00000"/>
                </a:solidFill>
              </a:rPr>
              <a:t>104.0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AutoNum type="arabicPlain" startAt="1997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455		215			</a:t>
            </a:r>
            <a:r>
              <a:rPr lang="en-GB" sz="2400" dirty="0" smtClean="0">
                <a:solidFill>
                  <a:srgbClr val="C00000"/>
                </a:solidFill>
              </a:rPr>
              <a:t>111.7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Consumer Price Index (CPI)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628800"/>
            <a:ext cx="8001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CPI is 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reflect the overall change in the cost of goods and services purchased by a typical consumer.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Applications:</a:t>
            </a:r>
            <a:endParaRPr kumimoji="0" lang="tr-T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Indicator of rate of inflation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adjust wages to compensate for lost purchasing power due to inflation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convert a price or wage to a real price or real wage to show the equivalent amount in a base period after adjusting for inflation.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Example 1: Consumer Price Index (CPI)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1556793"/>
            <a:ext cx="8784976" cy="530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a person was earning $40,000 per year in September 1997, when the CPI was 161.2 (base year: 1982-84 ).  What was the person</a:t>
            </a:r>
            <a:r>
              <a:rPr kumimoji="0" lang="tr-T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’</a:t>
            </a:r>
            <a:r>
              <a:rPr kumimoji="0" lang="tr-TR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real income in its 1982-84 equivalent?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lang="en-GB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lang="en-GB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lang="en-GB" sz="2800" dirty="0" smtClean="0"/>
              <a:t>	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earnings in 1997 	= $40,000 /161.2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× 100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= $24,814</a:t>
            </a:r>
          </a:p>
        </p:txBody>
      </p:sp>
      <p:graphicFrame>
        <p:nvGraphicFramePr>
          <p:cNvPr id="46082" name="Object 4"/>
          <p:cNvGraphicFramePr>
            <a:graphicFrameLocks/>
          </p:cNvGraphicFramePr>
          <p:nvPr/>
        </p:nvGraphicFramePr>
        <p:xfrm>
          <a:off x="1331640" y="3068960"/>
          <a:ext cx="6372225" cy="874712"/>
        </p:xfrm>
        <a:graphic>
          <a:graphicData uri="http://schemas.openxmlformats.org/presentationml/2006/ole">
            <p:oleObj spid="_x0000_s46082" name="Equation" r:id="rId3" imgW="5663880" imgH="761760" progId="Equation.3">
              <p:embed/>
            </p:oleObj>
          </a:graphicData>
        </a:graphic>
      </p:graphicFrame>
      <p:graphicFrame>
        <p:nvGraphicFramePr>
          <p:cNvPr id="46083" name="Object 4"/>
          <p:cNvGraphicFramePr>
            <a:graphicFrameLocks/>
          </p:cNvGraphicFramePr>
          <p:nvPr/>
        </p:nvGraphicFramePr>
        <p:xfrm>
          <a:off x="354013" y="4143375"/>
          <a:ext cx="8329612" cy="889000"/>
        </p:xfrm>
        <a:graphic>
          <a:graphicData uri="http://schemas.openxmlformats.org/presentationml/2006/ole">
            <p:oleObj spid="_x0000_s46083" name="Equation" r:id="rId4" imgW="7403760" imgH="774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Example 2: Consumer Price Index (CPI)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2" y="1556793"/>
            <a:ext cx="8784976" cy="530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Monotype Sorts" charset="2"/>
              <a:buNone/>
            </a:pPr>
            <a:r>
              <a:rPr lang="tr-TR" sz="2800" dirty="0" smtClean="0"/>
              <a:t>Suppose </a:t>
            </a:r>
            <a:r>
              <a:rPr lang="tr-TR" sz="2800" dirty="0" smtClean="0"/>
              <a:t>the same person was earning $36,500 per year in 1993, when the CPI was 144.5 (base year: 1982-84 ).  What was the person</a:t>
            </a:r>
            <a:r>
              <a:rPr lang="tr-TR" sz="2800" dirty="0" smtClean="0">
                <a:latin typeface="Times New Roman" pitchFamily="18" charset="0"/>
              </a:rPr>
              <a:t>’</a:t>
            </a:r>
            <a:r>
              <a:rPr lang="tr-TR" sz="2800" dirty="0" smtClean="0"/>
              <a:t>s real income in its 1982-84 equivalent?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lang="en-GB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lang="en-GB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Monotype Sorts" charset="2"/>
              <a:buNone/>
            </a:pPr>
            <a:r>
              <a:rPr lang="en-GB" sz="2800" dirty="0" smtClean="0"/>
              <a:t>	</a:t>
            </a:r>
            <a:r>
              <a:rPr lang="tr-TR" sz="2800" dirty="0" smtClean="0"/>
              <a:t>Real earnings in 1993 	= $</a:t>
            </a:r>
            <a:r>
              <a:rPr lang="tr-TR" sz="2800" dirty="0" smtClean="0"/>
              <a:t>36,500</a:t>
            </a:r>
            <a:r>
              <a:rPr lang="en-GB" sz="2800" dirty="0" smtClean="0"/>
              <a:t>/</a:t>
            </a:r>
            <a:r>
              <a:rPr lang="tr-TR" sz="2800" dirty="0" smtClean="0"/>
              <a:t>144.5</a:t>
            </a:r>
            <a:r>
              <a:rPr lang="en-GB" sz="2800" dirty="0" smtClean="0"/>
              <a:t> </a:t>
            </a:r>
            <a:r>
              <a:rPr lang="en-GB" sz="2800" dirty="0" smtClean="0"/>
              <a:t>× </a:t>
            </a:r>
            <a:r>
              <a:rPr lang="en-GB" sz="2800" dirty="0" smtClean="0"/>
              <a:t>100</a:t>
            </a:r>
            <a:endParaRPr lang="tr-TR" sz="2800" dirty="0" smtClean="0"/>
          </a:p>
          <a:p>
            <a:pPr>
              <a:buFont typeface="Monotype Sorts" charset="2"/>
              <a:buNone/>
            </a:pPr>
            <a:r>
              <a:rPr lang="tr-TR" sz="2800" dirty="0" smtClean="0"/>
              <a:t>						= $25,260</a:t>
            </a:r>
          </a:p>
        </p:txBody>
      </p:sp>
      <p:graphicFrame>
        <p:nvGraphicFramePr>
          <p:cNvPr id="46082" name="Object 4"/>
          <p:cNvGraphicFramePr>
            <a:graphicFrameLocks/>
          </p:cNvGraphicFramePr>
          <p:nvPr/>
        </p:nvGraphicFramePr>
        <p:xfrm>
          <a:off x="1346200" y="3068638"/>
          <a:ext cx="6343650" cy="874712"/>
        </p:xfrm>
        <a:graphic>
          <a:graphicData uri="http://schemas.openxmlformats.org/presentationml/2006/ole">
            <p:oleObj spid="_x0000_s47106" name="Equation" r:id="rId3" imgW="5638680" imgH="761760" progId="Equation.3">
              <p:embed/>
            </p:oleObj>
          </a:graphicData>
        </a:graphic>
      </p:graphicFrame>
      <p:graphicFrame>
        <p:nvGraphicFramePr>
          <p:cNvPr id="46083" name="Object 4"/>
          <p:cNvGraphicFramePr>
            <a:graphicFrameLocks/>
          </p:cNvGraphicFramePr>
          <p:nvPr/>
        </p:nvGraphicFramePr>
        <p:xfrm>
          <a:off x="360363" y="4143375"/>
          <a:ext cx="8315325" cy="889000"/>
        </p:xfrm>
        <a:graphic>
          <a:graphicData uri="http://schemas.openxmlformats.org/presentationml/2006/ole">
            <p:oleObj spid="_x0000_s47107" name="Equation" r:id="rId4" imgW="7391160" imgH="774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Compare the results of example 1 &amp; 2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1988840"/>
            <a:ext cx="8305800" cy="410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What do these </a:t>
            </a:r>
            <a:r>
              <a:rPr lang="en-GB" sz="2800" dirty="0" smtClean="0"/>
              <a:t>two results 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to us?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lang="en-GB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Individual</a:t>
            </a:r>
            <a:r>
              <a:rPr kumimoji="0" lang="en-GB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earning in 1993	=	$25,260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lang="en-GB" sz="2800" dirty="0" smtClean="0"/>
              <a:t>	Individual earning in 1997	=	$24,814</a:t>
            </a:r>
            <a:endParaRPr lang="en-GB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lang="en-GB" sz="2800" dirty="0" smtClean="0"/>
              <a:t>	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purchasing power of the person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’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earnings was higher in 1993 than in 1997.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Shifting the Base of an Index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844824"/>
            <a:ext cx="8229600" cy="287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useful interpretation, it is often desirable for the base year to be fairly recent.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shift the base year to another year without recalculating the index from the original data:</a:t>
            </a:r>
          </a:p>
        </p:txBody>
      </p:sp>
      <p:graphicFrame>
        <p:nvGraphicFramePr>
          <p:cNvPr id="49154" name="Object 4"/>
          <p:cNvGraphicFramePr>
            <a:graphicFrameLocks/>
          </p:cNvGraphicFramePr>
          <p:nvPr/>
        </p:nvGraphicFramePr>
        <p:xfrm>
          <a:off x="611560" y="4509120"/>
          <a:ext cx="8136903" cy="1307752"/>
        </p:xfrm>
        <a:graphic>
          <a:graphicData uri="http://schemas.openxmlformats.org/presentationml/2006/ole">
            <p:oleObj spid="_x0000_s49154" name="Equation" r:id="rId3" imgW="7162560" imgH="1257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Example: Shifting the Base of an Index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1628800"/>
            <a:ext cx="8534400" cy="4062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shift a base year from 1980 to 1990: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Price Index	        	        Price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Yr			1980 as base yr	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 as base yr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			100.0			 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1985			139.3			 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			171.4			100.0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			196.4			</a:t>
            </a:r>
            <a:r>
              <a:rPr lang="en-GB" sz="2400" dirty="0" smtClean="0"/>
              <a:t> </a:t>
            </a:r>
            <a:r>
              <a:rPr lang="en-GB" sz="2400" dirty="0" smtClean="0"/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Illustration:</a:t>
            </a:r>
          </a:p>
        </p:txBody>
      </p:sp>
      <p:graphicFrame>
        <p:nvGraphicFramePr>
          <p:cNvPr id="50179" name="Object 4"/>
          <p:cNvGraphicFramePr>
            <a:graphicFrameLocks/>
          </p:cNvGraphicFramePr>
          <p:nvPr/>
        </p:nvGraphicFramePr>
        <p:xfrm>
          <a:off x="3171825" y="5029200"/>
          <a:ext cx="4352503" cy="1816100"/>
        </p:xfrm>
        <a:graphic>
          <a:graphicData uri="http://schemas.openxmlformats.org/presentationml/2006/ole">
            <p:oleObj spid="_x0000_s50179" name="Equation" r:id="rId3" imgW="3606480" imgH="182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Example: Shifting the Base of an Index (Cont...)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2420888"/>
            <a:ext cx="85344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shift a base year from 1980 to 1990: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  Price Index	        	        Price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Yr			1980 as base yr	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 as base yr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			100.0			  </a:t>
            </a:r>
            <a:r>
              <a:rPr lang="en-GB" sz="2400" dirty="0" smtClean="0">
                <a:solidFill>
                  <a:srgbClr val="C00000"/>
                </a:solidFill>
              </a:rPr>
              <a:t>58.3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1985			139.3			  </a:t>
            </a:r>
            <a:r>
              <a:rPr lang="en-GB" sz="2400" dirty="0" smtClean="0">
                <a:solidFill>
                  <a:srgbClr val="C00000"/>
                </a:solidFill>
              </a:rPr>
              <a:t>81.3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			171.4			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			196.4			</a:t>
            </a:r>
            <a:r>
              <a:rPr lang="en-GB" sz="2400" dirty="0" smtClean="0"/>
              <a:t> 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114.6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5000" b="1" dirty="0" smtClean="0"/>
              <a:t>	</a:t>
            </a:r>
            <a:r>
              <a:rPr lang="en-GB" sz="5400" b="1" dirty="0" smtClean="0"/>
              <a:t>This is time for your questions...</a:t>
            </a:r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r>
              <a:rPr lang="en-GB" sz="5000" b="1" dirty="0" smtClean="0"/>
              <a:t>-THANK YOU-</a:t>
            </a:r>
            <a:endParaRPr lang="en-GB" sz="5000" b="1" dirty="0"/>
          </a:p>
        </p:txBody>
      </p:sp>
      <p:pic>
        <p:nvPicPr>
          <p:cNvPr id="1026" name="Picture 2" descr="C:\Users\Indunil\AppData\Local\Microsoft\Windows\INetCache\IE\E56IXO2U\thinking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3456384" cy="2736304"/>
          </a:xfrm>
          <a:prstGeom prst="rect">
            <a:avLst/>
          </a:prstGeom>
          <a:noFill/>
        </p:spPr>
      </p:pic>
      <p:pic>
        <p:nvPicPr>
          <p:cNvPr id="1027" name="Picture 3" descr="C:\Users\Indunil\AppData\Local\Microsoft\Windows\INetCache\IE\2AG8MEBR\thinkingman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132856"/>
            <a:ext cx="3024336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What are Index </a:t>
            </a:r>
            <a:r>
              <a:rPr lang="en-GB" b="1" dirty="0" smtClean="0"/>
              <a:t>N</a:t>
            </a:r>
            <a:r>
              <a:rPr lang="en-GB" b="1" dirty="0" smtClean="0"/>
              <a:t>umbers?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552" y="1628800"/>
            <a:ext cx="8077200" cy="458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 numbers: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time series that focus on the </a:t>
            </a:r>
            <a:r>
              <a:rPr kumimoji="0" lang="tr-T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relative </a:t>
            </a: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in a count or measurement over time.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 the count or measurement as a percentage of the comparable count or measurement in a </a:t>
            </a:r>
            <a:r>
              <a:rPr kumimoji="0" lang="tr-T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period</a:t>
            </a: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Base Period for </a:t>
            </a:r>
            <a:r>
              <a:rPr lang="en-GB" b="1" dirty="0" smtClean="0"/>
              <a:t>I</a:t>
            </a:r>
            <a:r>
              <a:rPr lang="en-GB" b="1" dirty="0" smtClean="0"/>
              <a:t>ndex </a:t>
            </a:r>
            <a:r>
              <a:rPr lang="en-GB" b="1" dirty="0" smtClean="0"/>
              <a:t>N</a:t>
            </a:r>
            <a:r>
              <a:rPr lang="en-GB" b="1" dirty="0" smtClean="0"/>
              <a:t>umbers?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700808"/>
            <a:ext cx="8136904" cy="458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base period is arbitrary but should be a convenient point of reference.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value of an index number corresponding to the </a:t>
            </a:r>
            <a:r>
              <a:rPr kumimoji="0" lang="tr-T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period is always 100.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base period may be a single period or an average of multiple adjacent periods.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Application of Index </a:t>
            </a:r>
            <a:r>
              <a:rPr lang="en-GB" b="1" dirty="0" smtClean="0"/>
              <a:t>N</a:t>
            </a:r>
            <a:r>
              <a:rPr lang="en-GB" b="1" dirty="0" smtClean="0"/>
              <a:t>umbers in the Business </a:t>
            </a:r>
            <a:r>
              <a:rPr lang="en-GB" b="1" dirty="0" smtClean="0"/>
              <a:t>W</a:t>
            </a:r>
            <a:r>
              <a:rPr lang="en-GB" b="1" dirty="0" smtClean="0"/>
              <a:t>orld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628800"/>
            <a:ext cx="8208912" cy="491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 index 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 the change in the price of a commodity or group of commodities over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quantity index 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 the change in quantity of a commodity or group of commodities used or purchased over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 index 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 a change in total dollar value (price </a:t>
            </a:r>
            <a:r>
              <a:rPr lang="tr-TR" sz="3200" dirty="0" smtClean="0">
                <a:latin typeface="Times New Roman" pitchFamily="18" charset="0"/>
              </a:rPr>
              <a:t>×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quantity) of a commodity or group of commodities over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Simple Relative Index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1700808"/>
            <a:ext cx="8208912" cy="458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simple relative index shows the change in the price, quantity, or value of a single commodity over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Calculation of a simple relative index: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Index in period </a:t>
            </a:r>
            <a:r>
              <a:rPr kumimoji="0" lang="tr-TR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</p:txBody>
      </p:sp>
      <p:graphicFrame>
        <p:nvGraphicFramePr>
          <p:cNvPr id="38914" name="Object 4"/>
          <p:cNvGraphicFramePr>
            <a:graphicFrameLocks/>
          </p:cNvGraphicFramePr>
          <p:nvPr/>
        </p:nvGraphicFramePr>
        <p:xfrm>
          <a:off x="467544" y="5013176"/>
          <a:ext cx="8204200" cy="977900"/>
        </p:xfrm>
        <a:graphic>
          <a:graphicData uri="http://schemas.openxmlformats.org/presentationml/2006/ole">
            <p:oleObj spid="_x0000_s38914" name="Equation" r:id="rId3" imgW="8216640" imgH="990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Example: Simple Relative Index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1484784"/>
            <a:ext cx="868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Price Index		     Price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	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tr-TR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</a:t>
            </a:r>
            <a:r>
              <a:rPr kumimoji="0" lang="en-GB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tr-TR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 as base year	1990 as base year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	 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140		    100.0	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1985	    195		    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?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1990      240		    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	    275		   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</a:t>
            </a: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?</a:t>
            </a: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Computation of index for 1985 (1980 as base year):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9939" name="Object 4"/>
          <p:cNvGraphicFramePr>
            <a:graphicFrameLocks/>
          </p:cNvGraphicFramePr>
          <p:nvPr/>
        </p:nvGraphicFramePr>
        <p:xfrm>
          <a:off x="251520" y="5516563"/>
          <a:ext cx="8568952" cy="1152797"/>
        </p:xfrm>
        <a:graphic>
          <a:graphicData uri="http://schemas.openxmlformats.org/presentationml/2006/ole">
            <p:oleObj spid="_x0000_s39939" name="Equation" r:id="rId3" imgW="5854680" imgH="850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  <a:solidFill>
            <a:srgbClr val="9DBDEB"/>
          </a:solidFill>
        </p:spPr>
        <p:txBody>
          <a:bodyPr>
            <a:normAutofit fontScale="90000"/>
          </a:bodyPr>
          <a:lstStyle/>
          <a:p>
            <a:r>
              <a:rPr lang="en-GB" b="1" dirty="0" smtClean="0"/>
              <a:t>Example: Simple Relative Index (Cont...)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9512" y="2132856"/>
            <a:ext cx="8686800" cy="433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Price Index		     Price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	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tr-TR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</a:t>
            </a:r>
            <a:r>
              <a:rPr kumimoji="0" lang="en-GB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tr-TR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 as base year</a:t>
            </a:r>
            <a:r>
              <a:rPr kumimoji="0" lang="tr-TR" sz="30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 as base year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1980	  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140		    100.0		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58.3</a:t>
            </a:r>
            <a:endParaRPr kumimoji="0" lang="tr-TR" sz="3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1985	    195		    </a:t>
            </a:r>
            <a:r>
              <a:rPr lang="en-GB" sz="3000" dirty="0" smtClean="0">
                <a:solidFill>
                  <a:srgbClr val="C00000"/>
                </a:solidFill>
              </a:rPr>
              <a:t>139.3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81.3</a:t>
            </a:r>
            <a:endParaRPr kumimoji="0" lang="tr-TR" sz="3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1990      240		    </a:t>
            </a:r>
            <a:r>
              <a:rPr lang="en-GB" sz="3000" dirty="0" smtClean="0">
                <a:solidFill>
                  <a:srgbClr val="C00000"/>
                </a:solidFill>
              </a:rPr>
              <a:t>171.4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	    275		    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196.4</a:t>
            </a:r>
            <a:r>
              <a:rPr kumimoji="0" lang="tr-T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114.6</a:t>
            </a:r>
            <a:endParaRPr kumimoji="0" lang="tr-TR" sz="3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Simple Aggregate Index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628800"/>
            <a:ext cx="8458200" cy="33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simple aggregate index shows the change in the prices, quantities, or values of a </a:t>
            </a:r>
            <a:r>
              <a:rPr kumimoji="0" lang="tr-T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</a:t>
            </a: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related items.  Each item in the group is treated as having equal weight for purposes of comparing group measurements over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Calculation of index number:</a:t>
            </a:r>
          </a:p>
        </p:txBody>
      </p:sp>
      <p:graphicFrame>
        <p:nvGraphicFramePr>
          <p:cNvPr id="41987" name="Object 4"/>
          <p:cNvGraphicFramePr>
            <a:graphicFrameLocks/>
          </p:cNvGraphicFramePr>
          <p:nvPr/>
        </p:nvGraphicFramePr>
        <p:xfrm>
          <a:off x="0" y="5291138"/>
          <a:ext cx="9143999" cy="874166"/>
        </p:xfrm>
        <a:graphic>
          <a:graphicData uri="http://schemas.openxmlformats.org/presentationml/2006/ole">
            <p:oleObj spid="_x0000_s41987" name="Equation" r:id="rId3" imgW="812772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DBDEB"/>
          </a:solidFill>
        </p:spPr>
        <p:txBody>
          <a:bodyPr>
            <a:normAutofit/>
          </a:bodyPr>
          <a:lstStyle/>
          <a:p>
            <a:r>
              <a:rPr lang="en-GB" b="1" dirty="0" smtClean="0"/>
              <a:t>Example: Simple Aggregate Index</a:t>
            </a:r>
            <a:endParaRPr lang="en-GB" b="1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1628800"/>
            <a:ext cx="8153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         Simple Aggregate Index,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Cars	          Trucks	          for Cars &amp; Trucks Sold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Yr 	Sold		Sold		    (1995 as base yr)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1994	 423		141			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1995     435		165			100.0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1996     440		184			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1997     455		215			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endParaRPr kumimoji="0" lang="tr-TR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Illustration of computation of index for 1994:</a:t>
            </a:r>
          </a:p>
        </p:txBody>
      </p:sp>
      <p:graphicFrame>
        <p:nvGraphicFramePr>
          <p:cNvPr id="43011" name="Object 4"/>
          <p:cNvGraphicFramePr>
            <a:graphicFrameLocks/>
          </p:cNvGraphicFramePr>
          <p:nvPr/>
        </p:nvGraphicFramePr>
        <p:xfrm>
          <a:off x="750888" y="5427663"/>
          <a:ext cx="8069584" cy="1169987"/>
        </p:xfrm>
        <a:graphic>
          <a:graphicData uri="http://schemas.openxmlformats.org/presentationml/2006/ole">
            <p:oleObj spid="_x0000_s43011" name="Equation" r:id="rId3" imgW="5740200" imgH="850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503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 3.0</vt:lpstr>
      <vt:lpstr>Numeracy and Data Analysis</vt:lpstr>
      <vt:lpstr>What are Index Numbers?</vt:lpstr>
      <vt:lpstr>Base Period for Index Numbers?</vt:lpstr>
      <vt:lpstr>Application of Index Numbers in the Business World</vt:lpstr>
      <vt:lpstr>Simple Relative Index</vt:lpstr>
      <vt:lpstr>Example: Simple Relative Index</vt:lpstr>
      <vt:lpstr>Example: Simple Relative Index (Cont...)</vt:lpstr>
      <vt:lpstr>Simple Aggregate Index</vt:lpstr>
      <vt:lpstr>Example: Simple Aggregate Index</vt:lpstr>
      <vt:lpstr>Example: Simple Aggregate Index (Cont...)</vt:lpstr>
      <vt:lpstr>Consumer Price Index (CPI)</vt:lpstr>
      <vt:lpstr>Example 1: Consumer Price Index (CPI)</vt:lpstr>
      <vt:lpstr>Example 2: Consumer Price Index (CPI)</vt:lpstr>
      <vt:lpstr>Compare the results of example 1 &amp; 2</vt:lpstr>
      <vt:lpstr>Shifting the Base of an Index</vt:lpstr>
      <vt:lpstr>Example: Shifting the Base of an Index</vt:lpstr>
      <vt:lpstr>Example: Shifting the Base of an Index (Cont...)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Numeracy and Data Analysis</dc:title>
  <dc:creator>Indunil</dc:creator>
  <cp:lastModifiedBy>Indunil</cp:lastModifiedBy>
  <cp:revision>69</cp:revision>
  <dcterms:created xsi:type="dcterms:W3CDTF">2019-04-03T20:48:28Z</dcterms:created>
  <dcterms:modified xsi:type="dcterms:W3CDTF">2019-04-25T13:09:22Z</dcterms:modified>
</cp:coreProperties>
</file>