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9" r:id="rId4"/>
    <p:sldId id="291" r:id="rId5"/>
    <p:sldId id="292" r:id="rId6"/>
    <p:sldId id="294" r:id="rId7"/>
    <p:sldId id="290" r:id="rId8"/>
    <p:sldId id="293" r:id="rId9"/>
    <p:sldId id="295" r:id="rId10"/>
    <p:sldId id="296" r:id="rId11"/>
    <p:sldId id="297" r:id="rId12"/>
    <p:sldId id="298" r:id="rId13"/>
    <p:sldId id="299" r:id="rId14"/>
    <p:sldId id="300" r:id="rId15"/>
    <p:sldId id="301" r:id="rId16"/>
    <p:sldId id="302" r:id="rId17"/>
    <p:sldId id="306" r:id="rId18"/>
    <p:sldId id="303" r:id="rId19"/>
    <p:sldId id="304" r:id="rId20"/>
    <p:sldId id="305" r:id="rId21"/>
    <p:sldId id="307" r:id="rId22"/>
    <p:sldId id="308" r:id="rId23"/>
    <p:sldId id="309" r:id="rId24"/>
    <p:sldId id="310" r:id="rId25"/>
    <p:sldId id="311"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00"/>
    <a:srgbClr val="7B0B5B"/>
    <a:srgbClr val="9DBDEB"/>
    <a:srgbClr val="86ADE6"/>
    <a:srgbClr val="AA91DB"/>
    <a:srgbClr val="8360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1"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B0AC9-C75C-44F2-A20A-068460F6B88E}" type="datetimeFigureOut">
              <a:rPr lang="en-GB" smtClean="0"/>
              <a:pPr/>
              <a:t>21/05/2019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AF2BD-AED4-4F39-91FA-3C6E199F76D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8AAF2BD-AED4-4F39-91FA-3C6E199F76D4}" type="slidenum">
              <a:rPr lang="en-GB" smtClean="0"/>
              <a:pPr/>
              <a:t>26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21/05/2019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39999">
              <a:srgbClr val="85C2FF"/>
            </a:gs>
            <a:gs pos="70000">
              <a:srgbClr val="C4D6EB"/>
            </a:gs>
            <a:gs pos="100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6F816-91D4-414D-9599-5636C7595EDB}" type="datetimeFigureOut">
              <a:rPr lang="en-GB" smtClean="0"/>
              <a:pPr/>
              <a:t>21/05/2019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25A63-B7D2-4550-AF19-A25D858782D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470025"/>
          </a:xfrm>
          <a:solidFill>
            <a:srgbClr val="9DBDEB"/>
          </a:solidFill>
        </p:spPr>
        <p:txBody>
          <a:bodyPr>
            <a:normAutofit/>
          </a:bodyPr>
          <a:lstStyle/>
          <a:p>
            <a:r>
              <a:rPr lang="en-GB" sz="5000" b="1" dirty="0" smtClean="0"/>
              <a:t>Numeracy and Data Analysis</a:t>
            </a:r>
            <a:endParaRPr lang="en-GB" sz="5000" b="1" dirty="0"/>
          </a:p>
        </p:txBody>
      </p:sp>
      <p:sp>
        <p:nvSpPr>
          <p:cNvPr id="4" name="Title 1"/>
          <p:cNvSpPr txBox="1">
            <a:spLocks/>
          </p:cNvSpPr>
          <p:nvPr/>
        </p:nvSpPr>
        <p:spPr>
          <a:xfrm>
            <a:off x="755576" y="3212976"/>
            <a:ext cx="7772400" cy="223224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7000" b="1" noProof="0" dirty="0" smtClean="0">
                <a:latin typeface="+mj-lt"/>
                <a:ea typeface="+mj-ea"/>
                <a:cs typeface="+mj-cs"/>
              </a:rPr>
              <a:t>Probability</a:t>
            </a:r>
            <a:endParaRPr kumimoji="0" lang="en-GB" sz="7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Measurement of Probability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467544" y="1484784"/>
            <a:ext cx="8317432" cy="537321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100" b="1" i="0" u="sng" strike="noStrike" kern="1200" cap="none" spc="0" normalizeH="0" baseline="0" noProof="0" dirty="0" smtClean="0">
                <a:ln>
                  <a:noFill/>
                </a:ln>
                <a:solidFill>
                  <a:schemeClr val="tx1"/>
                </a:solidFill>
                <a:effectLst/>
                <a:uLnTx/>
                <a:uFillTx/>
                <a:latin typeface="+mn-lt"/>
                <a:ea typeface="+mn-ea"/>
                <a:cs typeface="+mn-cs"/>
              </a:rPr>
              <a:t>Example 3:</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dirty="0" smtClean="0"/>
              <a:t>	</a:t>
            </a:r>
            <a:r>
              <a:rPr lang="en-GB" sz="2100" b="1" dirty="0" smtClean="0"/>
              <a:t>A bag contains 100 of balls out of which 75 are red and 25 are blue. </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1" dirty="0" smtClean="0"/>
              <a:t>	a) What is the probability of having a red ball?</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1" dirty="0" smtClean="0"/>
              <a:t>	b) What is the probability of having a blue ball? </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21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dirty="0" smtClean="0"/>
              <a:t>	a) 	Number of red balls are 75</a:t>
            </a:r>
            <a:endParaRPr lang="en-GB" sz="2100" b="1"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100" i="0" u="none" strike="noStrike" kern="1200" cap="none" spc="0" normalizeH="0" baseline="0" noProof="0" dirty="0" smtClean="0">
                <a:ln>
                  <a:noFill/>
                </a:ln>
                <a:solidFill>
                  <a:schemeClr val="tx1"/>
                </a:solidFill>
                <a:effectLst/>
                <a:uLnTx/>
                <a:uFillTx/>
                <a:latin typeface="+mn-lt"/>
                <a:ea typeface="+mn-ea"/>
                <a:cs typeface="+mn-cs"/>
              </a:rPr>
              <a:t>		Total number of balls are 100</a:t>
            </a:r>
            <a:endParaRPr kumimoji="0" lang="en-GB" sz="2100" b="1" i="1"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aseline="0" dirty="0" smtClean="0"/>
              <a:t>		Hence, Probability of having</a:t>
            </a:r>
            <a:r>
              <a:rPr lang="en-GB" sz="2100" dirty="0" smtClean="0"/>
              <a:t> a red ball is; </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1" dirty="0" smtClean="0">
                <a:solidFill>
                  <a:srgbClr val="C00000"/>
                </a:solidFill>
              </a:rPr>
              <a:t>			P(R) = 75/100 = 0.75</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21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1" dirty="0" smtClean="0">
                <a:solidFill>
                  <a:srgbClr val="C00000"/>
                </a:solidFill>
              </a:rPr>
              <a:t>	</a:t>
            </a:r>
            <a:r>
              <a:rPr lang="en-GB" sz="2100" dirty="0" smtClean="0"/>
              <a:t>b) 	Number of blue balls are 25</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100" b="1" i="0" u="none" strike="noStrike" kern="1200" cap="none" spc="0" normalizeH="0" baseline="0" noProof="0" dirty="0" smtClean="0">
                <a:ln>
                  <a:noFill/>
                </a:ln>
                <a:solidFill>
                  <a:srgbClr val="C00000"/>
                </a:solidFill>
                <a:effectLst/>
                <a:uLnTx/>
                <a:uFillTx/>
                <a:latin typeface="+mn-lt"/>
                <a:ea typeface="+mn-ea"/>
                <a:cs typeface="+mn-cs"/>
              </a:rPr>
              <a:t>		</a:t>
            </a:r>
            <a:r>
              <a:rPr kumimoji="0" lang="en-GB" sz="2100" i="0" u="none" strike="noStrike" kern="1200" cap="none" spc="0" normalizeH="0" baseline="0" noProof="0" dirty="0" smtClean="0">
                <a:ln>
                  <a:noFill/>
                </a:ln>
                <a:effectLst/>
                <a:uLnTx/>
                <a:uFillTx/>
                <a:latin typeface="+mn-lt"/>
                <a:ea typeface="+mn-ea"/>
                <a:cs typeface="+mn-cs"/>
              </a:rPr>
              <a:t>Total</a:t>
            </a:r>
            <a:r>
              <a:rPr kumimoji="0" lang="en-GB" sz="2100" i="0" u="none" strike="noStrike" kern="1200" cap="none" spc="0" normalizeH="0" noProof="0" dirty="0" smtClean="0">
                <a:ln>
                  <a:noFill/>
                </a:ln>
                <a:effectLst/>
                <a:uLnTx/>
                <a:uFillTx/>
                <a:latin typeface="+mn-lt"/>
                <a:ea typeface="+mn-ea"/>
                <a:cs typeface="+mn-cs"/>
              </a:rPr>
              <a:t> number of balls are 100</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2100" baseline="0" dirty="0" smtClean="0"/>
              <a:t>		Hence,</a:t>
            </a:r>
            <a:r>
              <a:rPr lang="en-GB" sz="2100" dirty="0" smtClean="0"/>
              <a:t> Probability of having a blue ball is;</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100" b="1" i="0" u="none" strike="noStrike" kern="1200" cap="none" spc="0" normalizeH="0" baseline="0" noProof="0" dirty="0" smtClean="0">
                <a:ln>
                  <a:noFill/>
                </a:ln>
                <a:solidFill>
                  <a:srgbClr val="C00000"/>
                </a:solidFill>
                <a:effectLst/>
                <a:uLnTx/>
                <a:uFillTx/>
                <a:latin typeface="+mn-lt"/>
                <a:ea typeface="+mn-ea"/>
                <a:cs typeface="+mn-cs"/>
              </a:rPr>
              <a:t>			P(B) = 25/100 = 0.25</a:t>
            </a:r>
            <a:endParaRPr kumimoji="0" lang="tr-TR" sz="2100" b="1" i="0" u="none" strike="noStrike" kern="120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Types of Event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628800"/>
            <a:ext cx="8640960" cy="5040560"/>
          </a:xfrm>
          <a:prstGeom prst="rect">
            <a:avLst/>
          </a:prstGeom>
        </p:spPr>
        <p:txBody>
          <a:bodyPr vert="horz" lIns="91440" tIns="45720" rIns="91440" bIns="45720" rtlCol="0">
            <a:normAutofit fontScale="85000" lnSpcReduction="20000"/>
          </a:bodyPr>
          <a:lstStyle/>
          <a:p>
            <a:pPr marL="514350" marR="0" lvl="0" indent="-514350" algn="just" defTabSz="914400" rtl="0" eaLnBrk="1" fontAlgn="auto" latinLnBrk="0" hangingPunct="1">
              <a:lnSpc>
                <a:spcPct val="100000"/>
              </a:lnSpc>
              <a:spcBef>
                <a:spcPct val="20000"/>
              </a:spcBef>
              <a:spcAft>
                <a:spcPts val="0"/>
              </a:spcAft>
              <a:buClrTx/>
              <a:buSzTx/>
              <a:buAutoNum type="arabicParenR"/>
              <a:tabLst/>
              <a:defRPr/>
            </a:pPr>
            <a:r>
              <a:rPr lang="en-GB" sz="3500" b="1" dirty="0" smtClean="0"/>
              <a:t>Mutually Exclusive Events –</a:t>
            </a: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a:t>
            </a:r>
            <a:r>
              <a:rPr lang="en-GB" sz="3500" dirty="0" smtClean="0"/>
              <a:t>This means that we cannot get all the possible outcomes at once. It means either one or another only could happen. This can be expressed as;</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solidFill>
                  <a:srgbClr val="C00000"/>
                </a:solidFill>
              </a:rPr>
              <a:t>P(A and B) = 0	OR 	P(A ∩ B) = 0</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Examples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When rolling a dice, getting a number , tossing  a coin and having  head and tail are mutually exclusive events.</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Types of Event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lnSpcReduction="1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2) 	Non-Mutually Exclusive Events –</a:t>
            </a: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a:t>
            </a:r>
            <a:r>
              <a:rPr lang="en-GB" sz="3500" dirty="0" smtClean="0"/>
              <a:t>This means that events can occur together.</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Example–</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When playing cards, having hearts and queens together is a non-mutually exclusive event. Because there is an one card having both hearts and queen.</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Types of Event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fontScale="925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3)	Independent Events –</a:t>
            </a: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a:t>
            </a:r>
            <a:r>
              <a:rPr lang="en-GB" sz="3500" dirty="0" smtClean="0"/>
              <a:t>These events are not affected by another event.</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This can be expressed as;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solidFill>
                  <a:srgbClr val="C00000"/>
                </a:solidFill>
              </a:rPr>
              <a:t>P(A) = P(A  B)</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Example–</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Tossing a coin and having head or tail does not affect the next toss and having head or tail. In simple, the past toss does not affect the current toss.</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Straight Connector 7"/>
          <p:cNvCxnSpPr/>
          <p:nvPr/>
        </p:nvCxnSpPr>
        <p:spPr>
          <a:xfrm>
            <a:off x="3995936" y="3356992"/>
            <a:ext cx="0" cy="28803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Types of Event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lnSpcReduction="1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4)	Dependent Events –</a:t>
            </a: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a:t>
            </a:r>
            <a:r>
              <a:rPr lang="en-GB" sz="3500" dirty="0" smtClean="0"/>
              <a:t>These events can be affected by another event.</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Example–</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To be able to drive to work, car must be started. Driving to work depends on the ability of start the car engines on.</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The Two Laws of Probability</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fontScale="85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There are TWO different probability laws as;</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t>1) Addition Law (OR Rule)</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 For Mutually Exclusive Events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 For Non-Mutually Exclusive Events</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t>2) Multiplication Law (AND rule)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 For Independent Events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 For Dependent Events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Addition Law (OR Rule):</a:t>
            </a:r>
            <a:br>
              <a:rPr lang="en-GB" b="1" dirty="0" smtClean="0"/>
            </a:br>
            <a:r>
              <a:rPr lang="en-GB" sz="3900" b="1" i="1" dirty="0" smtClean="0"/>
              <a:t>Mutually Exclusive Events</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3"/>
          <p:cNvSpPr txBox="1">
            <a:spLocks noChangeArrowheads="1"/>
          </p:cNvSpPr>
          <p:nvPr/>
        </p:nvSpPr>
        <p:spPr>
          <a:xfrm>
            <a:off x="323528" y="1916832"/>
            <a:ext cx="8640960" cy="4392488"/>
          </a:xfrm>
          <a:prstGeom prst="rect">
            <a:avLst/>
          </a:prstGeom>
        </p:spPr>
        <p:txBody>
          <a:bodyPr vert="horz" lIns="91440" tIns="45720" rIns="91440" bIns="45720" rtlCol="0">
            <a:normAutofit lnSpcReduction="1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In here, individual probabilities of mutually exclusive events are added together.  This can be presented as;</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lvl="0" indent="-514350" algn="just">
              <a:spcBef>
                <a:spcPct val="20000"/>
              </a:spcBef>
              <a:defRPr/>
            </a:pP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r>
              <a:rPr kumimoji="0" lang="en-GB" sz="3500" b="1" i="0" u="none" strike="noStrike" kern="1200" cap="none" spc="0" normalizeH="0" baseline="0" noProof="0" dirty="0" smtClean="0">
                <a:ln>
                  <a:noFill/>
                </a:ln>
                <a:solidFill>
                  <a:srgbClr val="C00000"/>
                </a:solidFill>
                <a:effectLst/>
                <a:uLnTx/>
                <a:uFillTx/>
                <a:latin typeface="+mn-lt"/>
                <a:ea typeface="+mn-ea"/>
                <a:cs typeface="+mn-cs"/>
              </a:rPr>
              <a:t>P (A or B)</a:t>
            </a:r>
            <a:r>
              <a:rPr lang="en-GB" sz="3500" b="1" dirty="0" smtClean="0">
                <a:solidFill>
                  <a:srgbClr val="C00000"/>
                </a:solidFill>
              </a:rPr>
              <a:t>  </a:t>
            </a:r>
            <a:r>
              <a:rPr kumimoji="0" lang="en-GB" sz="3500" b="1" i="0" u="none" strike="noStrike" kern="1200" cap="none" spc="0" normalizeH="0" baseline="0" noProof="0" dirty="0" smtClean="0">
                <a:ln>
                  <a:noFill/>
                </a:ln>
                <a:effectLst/>
                <a:uLnTx/>
                <a:uFillTx/>
                <a:latin typeface="+mn-lt"/>
                <a:ea typeface="+mn-ea"/>
                <a:cs typeface="+mn-cs"/>
              </a:rPr>
              <a:t>=  </a:t>
            </a:r>
            <a:r>
              <a:rPr kumimoji="0" lang="en-GB" sz="3500" b="1" i="0" u="none" strike="noStrike" kern="1200" cap="none" spc="0" normalizeH="0" baseline="0" noProof="0" dirty="0" smtClean="0">
                <a:ln>
                  <a:noFill/>
                </a:ln>
                <a:solidFill>
                  <a:srgbClr val="C00000"/>
                </a:solidFill>
                <a:effectLst/>
                <a:uLnTx/>
                <a:uFillTx/>
                <a:latin typeface="+mn-lt"/>
                <a:ea typeface="+mn-ea"/>
                <a:cs typeface="+mn-cs"/>
              </a:rPr>
              <a:t>P(A ᴜ B)  </a:t>
            </a:r>
            <a:r>
              <a:rPr lang="en-GB" sz="3500" b="1" dirty="0" smtClean="0"/>
              <a:t>=  </a:t>
            </a:r>
            <a:r>
              <a:rPr lang="en-GB" sz="3500" b="1" dirty="0" smtClean="0">
                <a:solidFill>
                  <a:srgbClr val="C00000"/>
                </a:solidFill>
              </a:rPr>
              <a:t>P(A) + P(B)</a:t>
            </a:r>
            <a:endParaRPr kumimoji="0" lang="en-GB" sz="3500" b="1" i="0" u="none" strike="noStrike" kern="1200" cap="none" spc="0" normalizeH="0" baseline="0" noProof="0" dirty="0" smtClean="0">
              <a:ln>
                <a:noFill/>
              </a:ln>
              <a:solidFill>
                <a:srgbClr val="C00000"/>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1" dirty="0" smtClean="0">
              <a:solidFill>
                <a:srgbClr val="C00000"/>
              </a:solidFill>
            </a:endParaRP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baseline="0" noProof="0" dirty="0" smtClean="0">
                <a:ln>
                  <a:noFill/>
                </a:ln>
                <a:solidFill>
                  <a:srgbClr val="C00000"/>
                </a:solidFill>
                <a:effectLst/>
                <a:uLnTx/>
                <a:uFillTx/>
                <a:latin typeface="+mn-lt"/>
                <a:ea typeface="+mn-ea"/>
                <a:cs typeface="+mn-cs"/>
              </a:rPr>
              <a:t>	</a:t>
            </a:r>
            <a:r>
              <a:rPr lang="en-GB" sz="3500" b="1" noProof="0" dirty="0" smtClean="0"/>
              <a:t>Or</a:t>
            </a:r>
            <a:r>
              <a:rPr lang="en-GB" sz="3500" noProof="0" dirty="0" smtClean="0"/>
              <a:t> can be presented using </a:t>
            </a:r>
            <a:r>
              <a:rPr lang="en-GB" sz="3500" b="1" noProof="0" dirty="0" smtClean="0"/>
              <a:t>ᴜ</a:t>
            </a:r>
            <a:r>
              <a:rPr lang="en-GB" sz="3500" b="1" dirty="0" smtClean="0"/>
              <a:t> </a:t>
            </a:r>
            <a:r>
              <a:rPr lang="en-GB" sz="3500" dirty="0" smtClean="0"/>
              <a:t>symbol which is called as ‘</a:t>
            </a:r>
            <a:r>
              <a:rPr lang="en-GB" sz="3500" b="1" dirty="0" smtClean="0"/>
              <a:t>union</a:t>
            </a:r>
            <a:r>
              <a:rPr lang="en-GB" sz="3500" dirty="0" smtClean="0"/>
              <a:t>’.</a:t>
            </a: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endParaRPr kumimoji="0" lang="en-GB"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Addition Law (OR Rule):</a:t>
            </a:r>
            <a:br>
              <a:rPr lang="en-GB" b="1" dirty="0" smtClean="0"/>
            </a:br>
            <a:r>
              <a:rPr lang="en-GB" sz="3900" b="1" i="1" dirty="0" smtClean="0"/>
              <a:t>Mutually Exclusive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700808"/>
            <a:ext cx="8640960" cy="5157192"/>
          </a:xfrm>
          <a:prstGeom prst="rect">
            <a:avLst/>
          </a:prstGeom>
        </p:spPr>
        <p:txBody>
          <a:bodyPr vert="horz" lIns="91440" tIns="45720" rIns="91440" bIns="45720" rtlCol="0">
            <a:normAutofit fontScale="85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1 – </a:t>
            </a:r>
            <a:r>
              <a:rPr lang="en-GB" sz="3500" dirty="0" smtClean="0"/>
              <a:t>What is the probability of having 2 OR 4 OR 5 when throwing a dice.</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1"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a:t>
            </a:r>
            <a:r>
              <a:rPr kumimoji="0" lang="en-GB" sz="3500" i="0" u="none" strike="noStrike" kern="1200" cap="none" spc="0" normalizeH="0" noProof="0" dirty="0" smtClean="0">
                <a:ln>
                  <a:noFill/>
                </a:ln>
                <a:solidFill>
                  <a:schemeClr val="tx1"/>
                </a:solidFill>
                <a:effectLst/>
                <a:uLnTx/>
                <a:uFillTx/>
                <a:latin typeface="+mn-lt"/>
                <a:ea typeface="+mn-ea"/>
                <a:cs typeface="+mn-cs"/>
              </a:rPr>
              <a:t> of having 2; </a:t>
            </a:r>
            <a:r>
              <a:rPr kumimoji="0" lang="en-GB" sz="3500" b="1" i="0" u="none" strike="noStrike" kern="1200" cap="none" spc="0" normalizeH="0" noProof="0" dirty="0" smtClean="0">
                <a:ln>
                  <a:noFill/>
                </a:ln>
                <a:solidFill>
                  <a:schemeClr val="tx1"/>
                </a:solidFill>
                <a:effectLst/>
                <a:uLnTx/>
                <a:uFillTx/>
                <a:latin typeface="+mn-lt"/>
                <a:ea typeface="+mn-ea"/>
                <a:cs typeface="+mn-cs"/>
              </a:rPr>
              <a:t>P(2) = 1/6</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aseline="0" dirty="0" smtClean="0"/>
              <a:t>	Probability</a:t>
            </a:r>
            <a:r>
              <a:rPr lang="en-GB" sz="3500" dirty="0" smtClean="0"/>
              <a:t> of having 4; </a:t>
            </a:r>
            <a:r>
              <a:rPr lang="en-GB" sz="3500" b="1" dirty="0" smtClean="0"/>
              <a:t>P(4) = 1/6</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a:t>
            </a:r>
            <a:r>
              <a:rPr kumimoji="0" lang="en-GB" sz="3500" i="0" u="none" strike="noStrike" kern="1200" cap="none" spc="0" normalizeH="0" noProof="0" dirty="0" smtClean="0">
                <a:ln>
                  <a:noFill/>
                </a:ln>
                <a:solidFill>
                  <a:schemeClr val="tx1"/>
                </a:solidFill>
                <a:effectLst/>
                <a:uLnTx/>
                <a:uFillTx/>
                <a:latin typeface="+mn-lt"/>
                <a:ea typeface="+mn-ea"/>
                <a:cs typeface="+mn-cs"/>
              </a:rPr>
              <a:t> of having 5; </a:t>
            </a:r>
            <a:r>
              <a:rPr kumimoji="0" lang="en-GB" sz="3500" b="1" i="0" u="none" strike="noStrike" kern="1200" cap="none" spc="0" normalizeH="0" noProof="0" dirty="0" smtClean="0">
                <a:ln>
                  <a:noFill/>
                </a:ln>
                <a:solidFill>
                  <a:schemeClr val="tx1"/>
                </a:solidFill>
                <a:effectLst/>
                <a:uLnTx/>
                <a:uFillTx/>
                <a:latin typeface="+mn-lt"/>
                <a:ea typeface="+mn-ea"/>
                <a:cs typeface="+mn-cs"/>
              </a:rPr>
              <a:t>P(5) = 1/6</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aseline="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noProof="0" dirty="0" smtClean="0">
                <a:ln>
                  <a:noFill/>
                </a:ln>
                <a:solidFill>
                  <a:schemeClr val="tx1"/>
                </a:solidFill>
                <a:effectLst/>
                <a:uLnTx/>
                <a:uFillTx/>
                <a:latin typeface="+mn-lt"/>
                <a:ea typeface="+mn-ea"/>
                <a:cs typeface="+mn-cs"/>
              </a:rPr>
              <a:t>	Therefore, Probability of having 2 or 4 or 6;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kumimoji="0" lang="en-GB" sz="3500" b="1" i="0" u="none" strike="noStrike" kern="1200" cap="none" spc="0" normalizeH="0" noProof="0" dirty="0" smtClean="0">
                <a:ln>
                  <a:noFill/>
                </a:ln>
                <a:solidFill>
                  <a:schemeClr val="tx1"/>
                </a:solidFill>
                <a:effectLst/>
                <a:uLnTx/>
                <a:uFillTx/>
                <a:latin typeface="+mn-lt"/>
                <a:ea typeface="+mn-ea"/>
                <a:cs typeface="+mn-cs"/>
              </a:rPr>
              <a:t>P(2 or 4 or 6) = 	</a:t>
            </a:r>
            <a:r>
              <a:rPr lang="en-GB" sz="3500" b="1" baseline="0" dirty="0" smtClean="0"/>
              <a:t>1/6 + 1/6 + 1/6</a:t>
            </a:r>
          </a:p>
          <a:p>
            <a:pPr marL="514350" lvl="0" indent="-514350" algn="just">
              <a:spcBef>
                <a:spcPct val="20000"/>
              </a:spcBef>
              <a:defRPr/>
            </a:pPr>
            <a:r>
              <a:rPr lang="en-GB" sz="3500" b="1" dirty="0" smtClean="0"/>
              <a:t>	P(2 ᴜ 4 ᴜ 6)	=	</a:t>
            </a:r>
            <a:r>
              <a:rPr lang="en-GB" sz="3500" b="1" baseline="0" dirty="0" smtClean="0"/>
              <a:t>3/6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	</a:t>
            </a:r>
            <a:r>
              <a:rPr lang="en-GB" sz="3500" b="1" baseline="0" dirty="0" smtClean="0"/>
              <a:t>1/2</a:t>
            </a:r>
            <a:r>
              <a:rPr lang="en-GB" sz="3500" b="1" dirty="0" smtClean="0"/>
              <a:t> = 0.5</a:t>
            </a:r>
            <a:endParaRPr kumimoji="0" lang="en-GB"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Addition Law (OR Rule):</a:t>
            </a:r>
            <a:br>
              <a:rPr lang="en-GB" b="1" dirty="0" smtClean="0"/>
            </a:br>
            <a:r>
              <a:rPr lang="en-GB" sz="3900" b="1" i="1" dirty="0" smtClean="0"/>
              <a:t>Mutually Exclusive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fontScale="925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2 – </a:t>
            </a:r>
            <a:r>
              <a:rPr lang="en-GB" sz="3500" dirty="0" smtClean="0"/>
              <a:t>There are 100 balls in a bag in which 20 are blue, 30 are red and rest of them are green. What is the probability of having blue or green?</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1"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a:t>
            </a:r>
            <a:r>
              <a:rPr kumimoji="0" lang="en-GB" sz="3500" i="0" u="none" strike="noStrike" kern="1200" cap="none" spc="0" normalizeH="0" noProof="0" dirty="0" smtClean="0">
                <a:ln>
                  <a:noFill/>
                </a:ln>
                <a:solidFill>
                  <a:schemeClr val="tx1"/>
                </a:solidFill>
                <a:effectLst/>
                <a:uLnTx/>
                <a:uFillTx/>
                <a:latin typeface="+mn-lt"/>
                <a:ea typeface="+mn-ea"/>
                <a:cs typeface="+mn-cs"/>
              </a:rPr>
              <a:t> of having Blue; </a:t>
            </a:r>
            <a:r>
              <a:rPr kumimoji="0" lang="en-GB" sz="3500" b="1" i="0" u="none" strike="noStrike" kern="1200" cap="none" spc="0" normalizeH="0" noProof="0" dirty="0" smtClean="0">
                <a:ln>
                  <a:noFill/>
                </a:ln>
                <a:solidFill>
                  <a:schemeClr val="tx1"/>
                </a:solidFill>
                <a:effectLst/>
                <a:uLnTx/>
                <a:uFillTx/>
                <a:latin typeface="+mn-lt"/>
                <a:ea typeface="+mn-ea"/>
                <a:cs typeface="+mn-cs"/>
              </a:rPr>
              <a:t>P(B) = 20/100 = 0.2</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aseline="0" dirty="0" smtClean="0"/>
              <a:t>	Probability</a:t>
            </a:r>
            <a:r>
              <a:rPr lang="en-GB" sz="3500" dirty="0" smtClean="0"/>
              <a:t> of having Green; </a:t>
            </a:r>
            <a:r>
              <a:rPr lang="en-GB" sz="3500" b="1" dirty="0" smtClean="0"/>
              <a:t>P(G) = 50/100 = 0.5</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endParaRPr lang="en-GB" sz="3500" baseline="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noProof="0" dirty="0" smtClean="0">
                <a:ln>
                  <a:noFill/>
                </a:ln>
                <a:solidFill>
                  <a:schemeClr val="tx1"/>
                </a:solidFill>
                <a:effectLst/>
                <a:uLnTx/>
                <a:uFillTx/>
                <a:latin typeface="+mn-lt"/>
                <a:ea typeface="+mn-ea"/>
                <a:cs typeface="+mn-cs"/>
              </a:rPr>
              <a:t>	Therefore, Probability of having Blue OR Green;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kumimoji="0" lang="en-GB" sz="3500" b="1" i="0" u="none" strike="noStrike" kern="1200" cap="none" spc="0" normalizeH="0" noProof="0" dirty="0" smtClean="0">
                <a:ln>
                  <a:noFill/>
                </a:ln>
                <a:solidFill>
                  <a:schemeClr val="tx1"/>
                </a:solidFill>
                <a:effectLst/>
                <a:uLnTx/>
                <a:uFillTx/>
                <a:latin typeface="+mn-lt"/>
                <a:ea typeface="+mn-ea"/>
                <a:cs typeface="+mn-cs"/>
              </a:rPr>
              <a:t>P(B or G) = 0.2 + 0.5 = 0.7</a:t>
            </a:r>
          </a:p>
          <a:p>
            <a:pPr marL="514350" marR="0" lvl="0" indent="-514350" algn="just" defTabSz="914400" rtl="0" eaLnBrk="1" fontAlgn="auto" latinLnBrk="0" hangingPunct="1">
              <a:lnSpc>
                <a:spcPct val="100000"/>
              </a:lnSpc>
              <a:spcBef>
                <a:spcPct val="20000"/>
              </a:spcBef>
              <a:spcAft>
                <a:spcPts val="0"/>
              </a:spcAft>
              <a:buClrTx/>
              <a:buSzTx/>
              <a:tabLst/>
              <a:defRPr/>
            </a:pPr>
            <a:endParaRPr kumimoji="0" lang="en-GB" sz="35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Addition Law (OR Rule):</a:t>
            </a:r>
            <a:br>
              <a:rPr lang="en-GB" b="1" dirty="0" smtClean="0"/>
            </a:br>
            <a:r>
              <a:rPr lang="en-GB" sz="3900" b="1" i="1" dirty="0" smtClean="0"/>
              <a:t>Non-Mutually Exclusive Events</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700808"/>
            <a:ext cx="8640960" cy="4968552"/>
          </a:xfrm>
          <a:prstGeom prst="rect">
            <a:avLst/>
          </a:prstGeom>
        </p:spPr>
        <p:txBody>
          <a:bodyPr vert="horz" lIns="91440" tIns="45720" rIns="91440" bIns="45720" rtlCol="0">
            <a:normAutofit fontScale="70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1 – </a:t>
            </a:r>
            <a:r>
              <a:rPr lang="en-GB" sz="3500" dirty="0" smtClean="0"/>
              <a:t>In a supermarket, 70% of customers buy milk chocolates and 60% of them buy dark chocolates and 50% of them buy both types of chocolates. What proportion of customers buy at least one type of chocolate?</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1"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a:t>
            </a:r>
            <a:r>
              <a:rPr kumimoji="0" lang="en-GB" sz="3500" i="0" u="none" strike="noStrike" kern="1200" cap="none" spc="0" normalizeH="0" noProof="0" dirty="0" smtClean="0">
                <a:ln>
                  <a:noFill/>
                </a:ln>
                <a:solidFill>
                  <a:schemeClr val="tx1"/>
                </a:solidFill>
                <a:effectLst/>
                <a:uLnTx/>
                <a:uFillTx/>
                <a:latin typeface="+mn-lt"/>
                <a:ea typeface="+mn-ea"/>
                <a:cs typeface="+mn-cs"/>
              </a:rPr>
              <a:t> of buying milk chocolate; </a:t>
            </a:r>
            <a:r>
              <a:rPr kumimoji="0" lang="en-GB" sz="3500" b="1" i="0" u="none" strike="noStrike" kern="1200" cap="none" spc="0" normalizeH="0" noProof="0" dirty="0" smtClean="0">
                <a:ln>
                  <a:noFill/>
                </a:ln>
                <a:solidFill>
                  <a:schemeClr val="tx1"/>
                </a:solidFill>
                <a:effectLst/>
                <a:uLnTx/>
                <a:uFillTx/>
                <a:latin typeface="+mn-lt"/>
                <a:ea typeface="+mn-ea"/>
                <a:cs typeface="+mn-cs"/>
              </a:rPr>
              <a:t>P(M) = 70/100 = 0.7</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aseline="0" dirty="0" smtClean="0"/>
              <a:t>	Probability</a:t>
            </a:r>
            <a:r>
              <a:rPr lang="en-GB" sz="3500" dirty="0" smtClean="0"/>
              <a:t> of buying dark chocolate; </a:t>
            </a:r>
            <a:r>
              <a:rPr lang="en-GB" sz="3500" b="1" dirty="0" smtClean="0"/>
              <a:t>P(D) = 60/100 = 0.6</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a:t>
            </a:r>
            <a:r>
              <a:rPr kumimoji="0" lang="en-GB" sz="3500" i="0" u="none" strike="noStrike" kern="1200" cap="none" spc="0" normalizeH="0" noProof="0" dirty="0" smtClean="0">
                <a:ln>
                  <a:noFill/>
                </a:ln>
                <a:solidFill>
                  <a:schemeClr val="tx1"/>
                </a:solidFill>
                <a:effectLst/>
                <a:uLnTx/>
                <a:uFillTx/>
                <a:latin typeface="+mn-lt"/>
                <a:ea typeface="+mn-ea"/>
                <a:cs typeface="+mn-cs"/>
              </a:rPr>
              <a:t> of buying both types; </a:t>
            </a:r>
            <a:r>
              <a:rPr kumimoji="0" lang="en-GB" sz="3500" b="1" i="0" u="none" strike="noStrike" kern="1200" cap="none" spc="0" normalizeH="0" noProof="0" dirty="0" smtClean="0">
                <a:ln>
                  <a:noFill/>
                </a:ln>
                <a:solidFill>
                  <a:schemeClr val="tx1"/>
                </a:solidFill>
                <a:effectLst/>
                <a:uLnTx/>
                <a:uFillTx/>
                <a:latin typeface="+mn-lt"/>
                <a:ea typeface="+mn-ea"/>
                <a:cs typeface="+mn-cs"/>
              </a:rPr>
              <a:t>P(B) = 50/100 = 0.5</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aseline="0" dirty="0" smtClean="0"/>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noProof="0" dirty="0" smtClean="0">
                <a:ln>
                  <a:noFill/>
                </a:ln>
                <a:solidFill>
                  <a:schemeClr val="tx1"/>
                </a:solidFill>
                <a:effectLst/>
                <a:uLnTx/>
                <a:uFillTx/>
                <a:latin typeface="+mn-lt"/>
                <a:ea typeface="+mn-ea"/>
                <a:cs typeface="+mn-cs"/>
              </a:rPr>
              <a:t>	Therefore, Probability of buying at least one type of chocolate;</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aseline="0" dirty="0" smtClean="0"/>
              <a:t>				</a:t>
            </a:r>
            <a:r>
              <a:rPr lang="en-GB" sz="3500" b="1" baseline="0" dirty="0" smtClean="0"/>
              <a:t>P(M)</a:t>
            </a:r>
            <a:r>
              <a:rPr lang="en-GB" sz="3500" b="1" dirty="0" smtClean="0"/>
              <a:t> + P(D) – P(B)</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r>
              <a:rPr kumimoji="0" lang="en-GB" sz="3500" b="1" i="0" u="none" strike="noStrike" kern="1200" cap="none" spc="0" normalizeH="0" noProof="0" dirty="0" smtClean="0">
                <a:ln>
                  <a:noFill/>
                </a:ln>
                <a:solidFill>
                  <a:schemeClr val="tx1"/>
                </a:solidFill>
                <a:effectLst/>
                <a:uLnTx/>
                <a:uFillTx/>
                <a:latin typeface="+mn-lt"/>
                <a:ea typeface="+mn-ea"/>
                <a:cs typeface="+mn-cs"/>
              </a:rPr>
              <a:t>   0.7 + 0.6 – 0.5 = 0.8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Probability?</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539552" y="1628800"/>
            <a:ext cx="8077200" cy="504056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dirty="0" smtClean="0"/>
              <a:t> 	</a:t>
            </a:r>
            <a:r>
              <a:rPr lang="en-GB" sz="3500" dirty="0" smtClean="0"/>
              <a:t>Probability is a numerical measure of the likelihood that an event will occur. It is an idea which gives </a:t>
            </a:r>
            <a:r>
              <a:rPr lang="en-GB" sz="3500" b="1" dirty="0" smtClean="0"/>
              <a:t>some </a:t>
            </a:r>
            <a:r>
              <a:rPr lang="en-GB" sz="3500" b="1" dirty="0" smtClean="0"/>
              <a:t>notion</a:t>
            </a:r>
            <a:r>
              <a:rPr lang="en-GB" sz="3500" dirty="0" smtClean="0"/>
              <a:t>, but may not be necessarily a definite one. </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3500"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Different terms  can be used to convey the same idea as probability are </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baseline="0" noProof="0" dirty="0" smtClean="0">
                <a:ln>
                  <a:noFill/>
                </a:ln>
                <a:solidFill>
                  <a:schemeClr val="tx1"/>
                </a:solidFill>
                <a:effectLst/>
                <a:uLnTx/>
                <a:uFillTx/>
                <a:latin typeface="+mn-lt"/>
                <a:ea typeface="+mn-ea"/>
                <a:cs typeface="+mn-cs"/>
              </a:rPr>
              <a:t>	chances, likelihood, odds, risk or hazard, </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dirty="0" smtClean="0"/>
              <a:t>	random, certainty </a:t>
            </a:r>
            <a:r>
              <a:rPr lang="en-GB" sz="3500" dirty="0" smtClean="0"/>
              <a:t>etc.</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Addition Law (OR Rule):</a:t>
            </a:r>
            <a:br>
              <a:rPr lang="en-GB" b="1" dirty="0" smtClean="0"/>
            </a:br>
            <a:r>
              <a:rPr lang="en-GB" sz="3900" b="1" i="1" dirty="0" smtClean="0"/>
              <a:t>Non-Mutually Exclusive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fontScale="70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2 – </a:t>
            </a:r>
            <a:r>
              <a:rPr lang="en-GB" sz="3500" dirty="0" smtClean="0"/>
              <a:t>A student is travelling 80% by train, 40% by bus and 30% by both streams. What is the probability of using at least one transport method.</a:t>
            </a:r>
          </a:p>
          <a:p>
            <a:pPr marL="514350" marR="0" lvl="0" indent="-514350" algn="just" defTabSz="914400" rtl="0" eaLnBrk="1" fontAlgn="auto" latinLnBrk="0" hangingPunct="1">
              <a:lnSpc>
                <a:spcPct val="100000"/>
              </a:lnSpc>
              <a:spcBef>
                <a:spcPct val="20000"/>
              </a:spcBef>
              <a:spcAft>
                <a:spcPts val="0"/>
              </a:spcAft>
              <a:buClrTx/>
              <a:buSzTx/>
              <a:tabLst/>
              <a:defRPr/>
            </a:pPr>
            <a:endParaRPr kumimoji="0" lang="en-GB" sz="350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Probability by train; </a:t>
            </a:r>
            <a:r>
              <a:rPr lang="en-GB" sz="3500" b="1" dirty="0" smtClean="0"/>
              <a:t>P(T) = 80/100 = 0.8</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Probability by bus; </a:t>
            </a:r>
            <a:r>
              <a:rPr kumimoji="0" lang="en-GB" sz="3500" b="1" i="0" u="none" strike="noStrike" kern="1200" cap="none" spc="0" normalizeH="0" baseline="0" noProof="0" dirty="0" smtClean="0">
                <a:ln>
                  <a:noFill/>
                </a:ln>
                <a:solidFill>
                  <a:schemeClr val="tx1"/>
                </a:solidFill>
                <a:effectLst/>
                <a:uLnTx/>
                <a:uFillTx/>
                <a:latin typeface="+mn-lt"/>
                <a:ea typeface="+mn-ea"/>
                <a:cs typeface="+mn-cs"/>
              </a:rPr>
              <a:t>P(B) = 40/100 = 0.4</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Probability by both </a:t>
            </a:r>
            <a:r>
              <a:rPr lang="en-GB" sz="3500" b="1" dirty="0" smtClean="0"/>
              <a:t>P (B and T) = 30/100 = 0.3</a:t>
            </a:r>
          </a:p>
          <a:p>
            <a:pPr marL="514350" marR="0" lvl="0" indent="-514350" algn="just" defTabSz="914400" rtl="0" eaLnBrk="1" fontAlgn="auto" latinLnBrk="0" hangingPunct="1">
              <a:lnSpc>
                <a:spcPct val="100000"/>
              </a:lnSpc>
              <a:spcBef>
                <a:spcPct val="20000"/>
              </a:spcBef>
              <a:spcAft>
                <a:spcPts val="0"/>
              </a:spcAft>
              <a:buClrTx/>
              <a:buSzTx/>
              <a:tabLst/>
              <a:defRPr/>
            </a:pPr>
            <a:endParaRPr kumimoji="0" lang="en-GB" sz="350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Therefore, probability of using at least one method;</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r>
              <a:rPr kumimoji="0" lang="en-GB" sz="3500" b="1" i="0" u="none" strike="noStrike" kern="1200" cap="none" spc="0" normalizeH="0" baseline="0" noProof="0" dirty="0" smtClean="0">
                <a:ln>
                  <a:noFill/>
                </a:ln>
                <a:solidFill>
                  <a:schemeClr val="tx1"/>
                </a:solidFill>
                <a:effectLst/>
                <a:uLnTx/>
                <a:uFillTx/>
                <a:latin typeface="+mn-lt"/>
                <a:ea typeface="+mn-ea"/>
                <a:cs typeface="+mn-cs"/>
              </a:rPr>
              <a:t>P</a:t>
            </a:r>
            <a:r>
              <a:rPr lang="en-GB" sz="3500" b="1" dirty="0" smtClean="0"/>
              <a:t>(T) + P(B) – P(T and B)</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baseline="0" noProof="0" dirty="0" smtClean="0">
                <a:ln>
                  <a:noFill/>
                </a:ln>
                <a:solidFill>
                  <a:schemeClr val="tx1"/>
                </a:solidFill>
                <a:effectLst/>
                <a:uLnTx/>
                <a:uFillTx/>
                <a:latin typeface="+mn-lt"/>
                <a:ea typeface="+mn-ea"/>
                <a:cs typeface="+mn-cs"/>
              </a:rPr>
              <a:t>			0.8 + 0.4 – 0.3</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			0.9</a:t>
            </a:r>
            <a:endParaRPr kumimoji="0" lang="en-GB"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Multiplication Law (AND Rule):</a:t>
            </a:r>
            <a:br>
              <a:rPr lang="en-GB" b="1" dirty="0" smtClean="0"/>
            </a:br>
            <a:r>
              <a:rPr lang="en-GB" sz="3900" b="1" i="1" dirty="0" smtClean="0"/>
              <a:t>Independent Events</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2060848"/>
            <a:ext cx="8640960" cy="4392488"/>
          </a:xfrm>
          <a:prstGeom prst="rect">
            <a:avLst/>
          </a:prstGeom>
        </p:spPr>
        <p:txBody>
          <a:bodyPr vert="horz" lIns="91440" tIns="45720" rIns="91440" bIns="45720" rtlCol="0">
            <a:normAutofit lnSpcReduction="1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In here, individual probabilities of independent events are multiplied together.  This can be presented as;</a:t>
            </a: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dirty="0" smtClean="0"/>
          </a:p>
          <a:p>
            <a:pPr marL="514350" lvl="0" indent="-514350" algn="just">
              <a:spcBef>
                <a:spcPct val="20000"/>
              </a:spcBef>
              <a:defRPr/>
            </a:pP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r>
              <a:rPr kumimoji="0" lang="en-GB" sz="3500" b="1" i="0" u="none" strike="noStrike" kern="1200" cap="none" spc="0" normalizeH="0" baseline="0" noProof="0" dirty="0" smtClean="0">
                <a:ln>
                  <a:noFill/>
                </a:ln>
                <a:solidFill>
                  <a:srgbClr val="C00000"/>
                </a:solidFill>
                <a:effectLst/>
                <a:uLnTx/>
                <a:uFillTx/>
                <a:latin typeface="+mn-lt"/>
                <a:ea typeface="+mn-ea"/>
                <a:cs typeface="+mn-cs"/>
              </a:rPr>
              <a:t>P (A and B)</a:t>
            </a:r>
            <a:r>
              <a:rPr lang="en-GB" sz="3500" b="1" dirty="0" smtClean="0">
                <a:solidFill>
                  <a:srgbClr val="C00000"/>
                </a:solidFill>
              </a:rPr>
              <a:t>  </a:t>
            </a:r>
            <a:r>
              <a:rPr kumimoji="0" lang="en-GB" sz="3500" b="1" i="0" u="none" strike="noStrike" kern="1200" cap="none" spc="0" normalizeH="0" baseline="0" noProof="0" dirty="0" smtClean="0">
                <a:ln>
                  <a:noFill/>
                </a:ln>
                <a:effectLst/>
                <a:uLnTx/>
                <a:uFillTx/>
                <a:latin typeface="+mn-lt"/>
                <a:ea typeface="+mn-ea"/>
                <a:cs typeface="+mn-cs"/>
              </a:rPr>
              <a:t>=  </a:t>
            </a:r>
            <a:r>
              <a:rPr kumimoji="0" lang="en-GB" sz="3500" b="1" i="0" u="none" strike="noStrike" kern="1200" cap="none" spc="0" normalizeH="0" baseline="0" noProof="0" dirty="0" smtClean="0">
                <a:ln>
                  <a:noFill/>
                </a:ln>
                <a:solidFill>
                  <a:srgbClr val="C00000"/>
                </a:solidFill>
                <a:effectLst/>
                <a:uLnTx/>
                <a:uFillTx/>
                <a:latin typeface="+mn-lt"/>
                <a:ea typeface="+mn-ea"/>
                <a:cs typeface="+mn-cs"/>
              </a:rPr>
              <a:t>P(A ∩ B)  </a:t>
            </a:r>
            <a:r>
              <a:rPr lang="en-GB" sz="3500" b="1" dirty="0" smtClean="0"/>
              <a:t>=  </a:t>
            </a:r>
            <a:r>
              <a:rPr lang="en-GB" sz="3500" b="1" dirty="0" smtClean="0">
                <a:solidFill>
                  <a:srgbClr val="C00000"/>
                </a:solidFill>
              </a:rPr>
              <a:t>P(A) × P(B)</a:t>
            </a:r>
            <a:endParaRPr kumimoji="0" lang="en-GB" sz="3500" b="1" i="0" u="none" strike="noStrike" kern="1200" cap="none" spc="0" normalizeH="0" baseline="0" noProof="0" dirty="0" smtClean="0">
              <a:ln>
                <a:noFill/>
              </a:ln>
              <a:solidFill>
                <a:srgbClr val="C00000"/>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tabLst/>
              <a:defRPr/>
            </a:pPr>
            <a:endParaRPr lang="en-GB" sz="3500" b="1" dirty="0" smtClean="0">
              <a:solidFill>
                <a:srgbClr val="C00000"/>
              </a:solidFill>
            </a:endParaRP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baseline="0" noProof="0" dirty="0" smtClean="0">
                <a:ln>
                  <a:noFill/>
                </a:ln>
                <a:solidFill>
                  <a:srgbClr val="C00000"/>
                </a:solidFill>
                <a:effectLst/>
                <a:uLnTx/>
                <a:uFillTx/>
                <a:latin typeface="+mn-lt"/>
                <a:ea typeface="+mn-ea"/>
                <a:cs typeface="+mn-cs"/>
              </a:rPr>
              <a:t>	</a:t>
            </a:r>
            <a:r>
              <a:rPr lang="en-GB" sz="3500" b="1" dirty="0" smtClean="0"/>
              <a:t>And</a:t>
            </a:r>
            <a:r>
              <a:rPr lang="en-GB" sz="3500" noProof="0" dirty="0" smtClean="0"/>
              <a:t> can be presented using </a:t>
            </a:r>
            <a:r>
              <a:rPr lang="en-GB" sz="3500" b="1" dirty="0" smtClean="0"/>
              <a:t>∩ </a:t>
            </a:r>
            <a:r>
              <a:rPr lang="en-GB" sz="3500" dirty="0" smtClean="0"/>
              <a:t>symbol which is called as ‘</a:t>
            </a:r>
            <a:r>
              <a:rPr lang="en-GB" sz="3500" b="1" dirty="0" smtClean="0"/>
              <a:t>intersection</a:t>
            </a:r>
            <a:r>
              <a:rPr lang="en-GB" sz="3500" dirty="0" smtClean="0"/>
              <a:t>’.</a:t>
            </a: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endParaRPr kumimoji="0" lang="en-GB"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Multiplication Law (AND Rule):</a:t>
            </a:r>
            <a:br>
              <a:rPr lang="en-GB" b="1" dirty="0" smtClean="0"/>
            </a:br>
            <a:r>
              <a:rPr lang="en-GB" sz="3900" b="1" i="1" dirty="0" smtClean="0"/>
              <a:t>Independent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700808"/>
            <a:ext cx="8640960" cy="5157192"/>
          </a:xfrm>
          <a:prstGeom prst="rect">
            <a:avLst/>
          </a:prstGeom>
        </p:spPr>
        <p:txBody>
          <a:bodyPr vert="horz" lIns="91440" tIns="45720" rIns="91440" bIns="45720" rtlCol="0">
            <a:normAutofit fontScale="925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1 – </a:t>
            </a:r>
            <a:r>
              <a:rPr lang="en-GB" sz="3500" dirty="0" smtClean="0"/>
              <a:t>Tossing a coin in three different time period. What is the probability of having ‘tail’ on all three occasions?</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2800" dirty="0" smtClean="0"/>
              <a:t>Probability of having tail at 1</a:t>
            </a:r>
            <a:r>
              <a:rPr lang="en-GB" sz="2800" baseline="30000" dirty="0" smtClean="0"/>
              <a:t>st</a:t>
            </a:r>
            <a:r>
              <a:rPr lang="en-GB" sz="2800" dirty="0" smtClean="0"/>
              <a:t> attempt; </a:t>
            </a:r>
            <a:r>
              <a:rPr lang="en-GB" sz="2800" b="1" dirty="0" smtClean="0"/>
              <a:t>P(T1) = ½ = 0.5</a:t>
            </a:r>
          </a:p>
          <a:p>
            <a:pPr marL="514350" lvl="0" indent="-514350" algn="just">
              <a:spcBef>
                <a:spcPct val="20000"/>
              </a:spcBef>
              <a:defRPr/>
            </a:pPr>
            <a:r>
              <a:rPr kumimoji="0" lang="en-GB" sz="2800" i="0" u="none" strike="noStrike" kern="1200" cap="none" spc="0" normalizeH="0" baseline="0" noProof="0" dirty="0" smtClean="0">
                <a:ln>
                  <a:noFill/>
                </a:ln>
                <a:solidFill>
                  <a:schemeClr val="tx1"/>
                </a:solidFill>
                <a:effectLst/>
                <a:uLnTx/>
                <a:uFillTx/>
                <a:latin typeface="+mn-lt"/>
                <a:ea typeface="+mn-ea"/>
                <a:cs typeface="+mn-cs"/>
              </a:rPr>
              <a:t>	</a:t>
            </a:r>
            <a:r>
              <a:rPr lang="en-GB" sz="2800" dirty="0" smtClean="0"/>
              <a:t>Probability of having tail at 2</a:t>
            </a:r>
            <a:r>
              <a:rPr lang="en-GB" sz="2800" baseline="30000" dirty="0" smtClean="0"/>
              <a:t>nd</a:t>
            </a:r>
            <a:r>
              <a:rPr lang="en-GB" sz="2800" dirty="0" smtClean="0"/>
              <a:t> attempt; </a:t>
            </a:r>
            <a:r>
              <a:rPr lang="en-GB" sz="2800" b="1" dirty="0" smtClean="0"/>
              <a:t>P(T2) = ½ = 0.5</a:t>
            </a:r>
          </a:p>
          <a:p>
            <a:pPr marL="514350" lvl="0" indent="-514350" algn="just">
              <a:spcBef>
                <a:spcPct val="20000"/>
              </a:spcBef>
              <a:defRPr/>
            </a:pPr>
            <a:r>
              <a:rPr kumimoji="0" lang="en-GB" sz="2800" i="0" u="none" strike="noStrike" kern="1200" cap="none" spc="0" normalizeH="0" baseline="0" noProof="0" dirty="0" smtClean="0">
                <a:ln>
                  <a:noFill/>
                </a:ln>
                <a:solidFill>
                  <a:schemeClr val="tx1"/>
                </a:solidFill>
                <a:effectLst/>
                <a:uLnTx/>
                <a:uFillTx/>
                <a:latin typeface="+mn-lt"/>
                <a:ea typeface="+mn-ea"/>
                <a:cs typeface="+mn-cs"/>
              </a:rPr>
              <a:t>	Probability of having tail</a:t>
            </a:r>
            <a:r>
              <a:rPr kumimoji="0" lang="en-GB" sz="2800" i="0" u="none" strike="noStrike" kern="1200" cap="none" spc="0" normalizeH="0" noProof="0" dirty="0" smtClean="0">
                <a:ln>
                  <a:noFill/>
                </a:ln>
                <a:solidFill>
                  <a:schemeClr val="tx1"/>
                </a:solidFill>
                <a:effectLst/>
                <a:uLnTx/>
                <a:uFillTx/>
                <a:latin typeface="+mn-lt"/>
                <a:ea typeface="+mn-ea"/>
                <a:cs typeface="+mn-cs"/>
              </a:rPr>
              <a:t> at 3</a:t>
            </a:r>
            <a:r>
              <a:rPr kumimoji="0" lang="en-GB" sz="2800" i="0" u="none" strike="noStrike" kern="1200" cap="none" spc="0" normalizeH="0" baseline="30000" noProof="0" dirty="0" smtClean="0">
                <a:ln>
                  <a:noFill/>
                </a:ln>
                <a:solidFill>
                  <a:schemeClr val="tx1"/>
                </a:solidFill>
                <a:effectLst/>
                <a:uLnTx/>
                <a:uFillTx/>
                <a:latin typeface="+mn-lt"/>
                <a:ea typeface="+mn-ea"/>
                <a:cs typeface="+mn-cs"/>
              </a:rPr>
              <a:t>rd</a:t>
            </a:r>
            <a:r>
              <a:rPr kumimoji="0" lang="en-GB" sz="2800" i="0" u="none" strike="noStrike" kern="1200" cap="none" spc="0" normalizeH="0" noProof="0" dirty="0" smtClean="0">
                <a:ln>
                  <a:noFill/>
                </a:ln>
                <a:solidFill>
                  <a:schemeClr val="tx1"/>
                </a:solidFill>
                <a:effectLst/>
                <a:uLnTx/>
                <a:uFillTx/>
                <a:latin typeface="+mn-lt"/>
                <a:ea typeface="+mn-ea"/>
                <a:cs typeface="+mn-cs"/>
              </a:rPr>
              <a:t> attempt; </a:t>
            </a:r>
            <a:r>
              <a:rPr kumimoji="0" lang="en-GB" sz="2800" b="1" i="0" u="none" strike="noStrike" kern="1200" cap="none" spc="0" normalizeH="0" noProof="0" dirty="0" smtClean="0">
                <a:ln>
                  <a:noFill/>
                </a:ln>
                <a:solidFill>
                  <a:schemeClr val="tx1"/>
                </a:solidFill>
                <a:effectLst/>
                <a:uLnTx/>
                <a:uFillTx/>
                <a:latin typeface="+mn-lt"/>
                <a:ea typeface="+mn-ea"/>
                <a:cs typeface="+mn-cs"/>
              </a:rPr>
              <a:t>P(T3) = ½ = 0.5</a:t>
            </a:r>
          </a:p>
          <a:p>
            <a:pPr marL="514350" lvl="0" indent="-514350" algn="just">
              <a:spcBef>
                <a:spcPct val="20000"/>
              </a:spcBef>
              <a:defRPr/>
            </a:pPr>
            <a:endParaRPr lang="en-GB" sz="2800" baseline="0" dirty="0" smtClean="0"/>
          </a:p>
          <a:p>
            <a:pPr marL="514350" lvl="0" indent="-514350" algn="just">
              <a:spcBef>
                <a:spcPct val="20000"/>
              </a:spcBef>
              <a:defRPr/>
            </a:pPr>
            <a:r>
              <a:rPr kumimoji="0" lang="en-GB" sz="2800" i="0" u="none" strike="noStrike" kern="1200" cap="none" spc="0" normalizeH="0" noProof="0" dirty="0" smtClean="0">
                <a:ln>
                  <a:noFill/>
                </a:ln>
                <a:solidFill>
                  <a:schemeClr val="tx1"/>
                </a:solidFill>
                <a:effectLst/>
                <a:uLnTx/>
                <a:uFillTx/>
                <a:latin typeface="+mn-lt"/>
                <a:ea typeface="+mn-ea"/>
                <a:cs typeface="+mn-cs"/>
              </a:rPr>
              <a:t>	Therefore, probability of having tail at all three attempts;</a:t>
            </a:r>
          </a:p>
          <a:p>
            <a:pPr marL="514350" lvl="0" indent="-514350" algn="just">
              <a:spcBef>
                <a:spcPct val="20000"/>
              </a:spcBef>
              <a:defRPr/>
            </a:pPr>
            <a:r>
              <a:rPr lang="en-GB" sz="2800" baseline="0" dirty="0" smtClean="0"/>
              <a:t>	</a:t>
            </a:r>
            <a:r>
              <a:rPr lang="en-GB" sz="2800" b="1" baseline="0" dirty="0" smtClean="0"/>
              <a:t>P (T1 and T2 and T3) 	= P(T1) × P(T2) </a:t>
            </a:r>
            <a:r>
              <a:rPr lang="en-GB" sz="2800" b="1" dirty="0" smtClean="0"/>
              <a:t>× P(T3)</a:t>
            </a:r>
          </a:p>
          <a:p>
            <a:pPr marL="514350" lvl="0" indent="-514350" algn="just">
              <a:spcBef>
                <a:spcPct val="20000"/>
              </a:spcBef>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	</a:t>
            </a:r>
            <a:r>
              <a:rPr lang="en-GB" sz="2800" b="1" dirty="0" smtClean="0"/>
              <a:t>P (T1 ∩ T2 ∩ T3) </a:t>
            </a:r>
            <a:r>
              <a:rPr kumimoji="0" lang="en-GB" sz="2800" b="1" i="0" u="none" strike="noStrike" kern="1200" cap="none" spc="0" normalizeH="0" baseline="0" noProof="0" dirty="0" smtClean="0">
                <a:ln>
                  <a:noFill/>
                </a:ln>
                <a:solidFill>
                  <a:schemeClr val="tx1"/>
                </a:solidFill>
                <a:effectLst/>
                <a:uLnTx/>
                <a:uFillTx/>
                <a:latin typeface="+mn-lt"/>
                <a:ea typeface="+mn-ea"/>
                <a:cs typeface="+mn-cs"/>
              </a:rPr>
              <a:t>	= 0.5 </a:t>
            </a:r>
            <a:r>
              <a:rPr lang="en-GB" sz="2800" b="1" dirty="0" smtClean="0"/>
              <a:t>× 0.5 × 0.5</a:t>
            </a:r>
          </a:p>
          <a:p>
            <a:pPr marL="514350" lvl="0" indent="-514350" algn="just">
              <a:spcBef>
                <a:spcPct val="20000"/>
              </a:spcBef>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					= 0.125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Multiplication Law (AND Rule):</a:t>
            </a:r>
            <a:br>
              <a:rPr lang="en-GB" b="1" dirty="0" smtClean="0"/>
            </a:br>
            <a:r>
              <a:rPr lang="en-GB" sz="3900" b="1" i="1" dirty="0" smtClean="0"/>
              <a:t>Independent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179512" y="1700808"/>
            <a:ext cx="8784976" cy="4896544"/>
          </a:xfrm>
          <a:prstGeom prst="rect">
            <a:avLst/>
          </a:prstGeom>
        </p:spPr>
        <p:txBody>
          <a:bodyPr vert="horz" lIns="91440" tIns="45720" rIns="91440" bIns="45720" rtlCol="0">
            <a:normAutofit fontScale="625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2 – </a:t>
            </a:r>
            <a:r>
              <a:rPr lang="en-GB" sz="4000" dirty="0" smtClean="0"/>
              <a:t>In textile manufacturing company, machine A produces 5000 items in which 500 are not in good quality. Machine B produces 8000 items in which 600 are not in good quality. If one item is taken from each machine, what is the probability that both items are not in good quality?</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000" dirty="0" smtClean="0"/>
              <a:t>Probability of having under quality items in machine A; P(A) </a:t>
            </a:r>
            <a:r>
              <a:rPr lang="en-GB" sz="3200" dirty="0" smtClean="0"/>
              <a:t>= </a:t>
            </a:r>
            <a:r>
              <a:rPr lang="en-GB" sz="3200" b="1" dirty="0" smtClean="0"/>
              <a:t>500/5000 = 0.1</a:t>
            </a:r>
          </a:p>
          <a:p>
            <a:pPr marL="514350" lvl="0" indent="-514350" algn="just">
              <a:spcBef>
                <a:spcPct val="20000"/>
              </a:spcBef>
              <a:defRPr/>
            </a:pPr>
            <a:r>
              <a:rPr kumimoji="0" lang="en-GB" sz="3200" i="0" u="none" strike="noStrike" kern="1200" cap="none" spc="0" normalizeH="0" baseline="0" noProof="0" dirty="0" smtClean="0">
                <a:ln>
                  <a:noFill/>
                </a:ln>
                <a:solidFill>
                  <a:schemeClr val="tx1"/>
                </a:solidFill>
                <a:effectLst/>
                <a:uLnTx/>
                <a:uFillTx/>
                <a:latin typeface="+mn-lt"/>
                <a:ea typeface="+mn-ea"/>
                <a:cs typeface="+mn-cs"/>
              </a:rPr>
              <a:t>	</a:t>
            </a:r>
            <a:r>
              <a:rPr lang="en-GB" sz="3000" dirty="0" smtClean="0"/>
              <a:t>Probability of having under quality items in machine B; P(B</a:t>
            </a:r>
            <a:r>
              <a:rPr lang="en-GB" sz="3200" dirty="0" smtClean="0"/>
              <a:t>) = </a:t>
            </a:r>
            <a:r>
              <a:rPr lang="en-GB" sz="3200" b="1" dirty="0" smtClean="0"/>
              <a:t>600/8000 = 0.075</a:t>
            </a:r>
            <a:endParaRPr lang="en-GB" sz="3200" b="1" baseline="0" dirty="0" smtClean="0"/>
          </a:p>
          <a:p>
            <a:pPr marL="514350" lvl="0" indent="-514350" algn="just">
              <a:spcBef>
                <a:spcPct val="20000"/>
              </a:spcBef>
              <a:defRPr/>
            </a:pPr>
            <a:r>
              <a:rPr kumimoji="0" lang="en-GB" sz="2800" i="0" u="none" strike="noStrike" kern="1200" cap="none" spc="0" normalizeH="0" noProof="0" dirty="0" smtClean="0">
                <a:ln>
                  <a:noFill/>
                </a:ln>
                <a:solidFill>
                  <a:schemeClr val="tx1"/>
                </a:solidFill>
                <a:effectLst/>
                <a:uLnTx/>
                <a:uFillTx/>
                <a:latin typeface="+mn-lt"/>
                <a:ea typeface="+mn-ea"/>
                <a:cs typeface="+mn-cs"/>
              </a:rPr>
              <a:t>	</a:t>
            </a:r>
          </a:p>
          <a:p>
            <a:pPr marL="514350" lvl="0" indent="-514350" algn="just">
              <a:spcBef>
                <a:spcPct val="20000"/>
              </a:spcBef>
              <a:defRPr/>
            </a:pPr>
            <a:r>
              <a:rPr lang="en-GB" sz="2800" dirty="0" smtClean="0"/>
              <a:t>	</a:t>
            </a:r>
            <a:r>
              <a:rPr kumimoji="0" lang="en-GB" sz="3600" i="0" u="none" strike="noStrike" kern="1200" cap="none" spc="0" normalizeH="0" noProof="0" dirty="0" smtClean="0">
                <a:ln>
                  <a:noFill/>
                </a:ln>
                <a:solidFill>
                  <a:schemeClr val="tx1"/>
                </a:solidFill>
                <a:effectLst/>
                <a:uLnTx/>
                <a:uFillTx/>
                <a:latin typeface="+mn-lt"/>
                <a:ea typeface="+mn-ea"/>
                <a:cs typeface="+mn-cs"/>
              </a:rPr>
              <a:t>Therefore, probability of having under quality items in machine A and B;</a:t>
            </a:r>
          </a:p>
          <a:p>
            <a:pPr marL="514350" lvl="0" indent="-514350" algn="just">
              <a:spcBef>
                <a:spcPct val="20000"/>
              </a:spcBef>
              <a:defRPr/>
            </a:pPr>
            <a:r>
              <a:rPr lang="en-GB" sz="3600" baseline="0" dirty="0" smtClean="0"/>
              <a:t>			</a:t>
            </a:r>
            <a:r>
              <a:rPr lang="en-GB" sz="3600" b="1" baseline="0" dirty="0" smtClean="0"/>
              <a:t>P (A and B) 	= P(A) × P(B)</a:t>
            </a:r>
            <a:endParaRPr lang="en-GB" sz="3600" b="1" dirty="0" smtClean="0"/>
          </a:p>
          <a:p>
            <a:pPr marL="514350" lvl="0" indent="-514350" algn="just">
              <a:spcBef>
                <a:spcPct val="20000"/>
              </a:spcBef>
              <a:defRPr/>
            </a:pPr>
            <a:r>
              <a:rPr kumimoji="0" lang="en-GB" sz="3600" b="1" i="0" u="none" strike="noStrike" kern="1200" cap="none" spc="0" normalizeH="0" baseline="0" noProof="0" dirty="0" smtClean="0">
                <a:ln>
                  <a:noFill/>
                </a:ln>
                <a:solidFill>
                  <a:schemeClr val="tx1"/>
                </a:solidFill>
                <a:effectLst/>
                <a:uLnTx/>
                <a:uFillTx/>
                <a:latin typeface="+mn-lt"/>
                <a:ea typeface="+mn-ea"/>
                <a:cs typeface="+mn-cs"/>
              </a:rPr>
              <a:t>			P(A ∩ B)	= 0.1 </a:t>
            </a:r>
            <a:r>
              <a:rPr lang="en-GB" sz="3600" b="1" dirty="0" smtClean="0"/>
              <a:t>× 0.075</a:t>
            </a:r>
          </a:p>
          <a:p>
            <a:pPr marL="514350" lvl="0" indent="-514350" algn="just">
              <a:spcBef>
                <a:spcPct val="20000"/>
              </a:spcBef>
              <a:defRPr/>
            </a:pPr>
            <a:r>
              <a:rPr kumimoji="0" lang="en-GB" sz="3600" b="1" i="0" u="none" strike="noStrike" kern="1200" cap="none" spc="0" normalizeH="0" baseline="0" noProof="0" dirty="0" smtClean="0">
                <a:ln>
                  <a:noFill/>
                </a:ln>
                <a:solidFill>
                  <a:schemeClr val="tx1"/>
                </a:solidFill>
                <a:effectLst/>
                <a:uLnTx/>
                <a:uFillTx/>
                <a:latin typeface="+mn-lt"/>
                <a:ea typeface="+mn-ea"/>
                <a:cs typeface="+mn-cs"/>
              </a:rPr>
              <a:t>					= 0.0075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Multiplication Law (AND Rule):</a:t>
            </a:r>
            <a:br>
              <a:rPr lang="en-GB" b="1" dirty="0" smtClean="0"/>
            </a:br>
            <a:r>
              <a:rPr lang="en-GB" sz="3900" b="1" i="1" dirty="0" smtClean="0"/>
              <a:t>Independent Events (Cont...)</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0" y="1484784"/>
            <a:ext cx="9144000" cy="5373216"/>
          </a:xfrm>
          <a:prstGeom prst="rect">
            <a:avLst/>
          </a:prstGeom>
        </p:spPr>
        <p:txBody>
          <a:bodyPr vert="horz" lIns="91440" tIns="45720" rIns="91440" bIns="45720" rtlCol="0">
            <a:normAutofit fontScale="40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5500" b="1" dirty="0" smtClean="0"/>
              <a:t>Example 3 – </a:t>
            </a:r>
            <a:r>
              <a:rPr lang="en-GB" sz="5500" dirty="0" smtClean="0"/>
              <a:t>A die is thrown four different times.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5500" dirty="0" smtClean="0"/>
              <a:t>	a) What is the probability of having number 6 in all four times?</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5500" dirty="0" smtClean="0"/>
              <a:t>	b) What is the probability of NOT having 6 in all four times?</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4200" b="1" u="sng" dirty="0" smtClean="0"/>
              <a:t>Answer a) </a:t>
            </a:r>
            <a:r>
              <a:rPr lang="en-GB" sz="4200" dirty="0" smtClean="0"/>
              <a:t>	</a:t>
            </a:r>
            <a:r>
              <a:rPr lang="en-GB" sz="5000" dirty="0" smtClean="0"/>
              <a:t>Probability of having six in first time; P(6</a:t>
            </a:r>
            <a:r>
              <a:rPr lang="en-GB" sz="5000" baseline="-25000" dirty="0" smtClean="0"/>
              <a:t>first</a:t>
            </a:r>
            <a:r>
              <a:rPr lang="en-GB" sz="5000" dirty="0" smtClean="0"/>
              <a:t>) 		= 1/6</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5000" b="1" baseline="0" dirty="0" smtClean="0"/>
              <a:t>			</a:t>
            </a:r>
            <a:r>
              <a:rPr lang="en-GB" sz="5000" baseline="0" dirty="0" smtClean="0"/>
              <a:t>Probability</a:t>
            </a:r>
            <a:r>
              <a:rPr lang="en-GB" sz="5000" dirty="0" smtClean="0"/>
              <a:t> of having  six in second time; P(6</a:t>
            </a:r>
            <a:r>
              <a:rPr lang="en-GB" sz="5000" baseline="-25000" dirty="0" smtClean="0"/>
              <a:t>second</a:t>
            </a:r>
            <a:r>
              <a:rPr lang="en-GB" sz="5000" dirty="0" smtClean="0"/>
              <a:t>) 	= 1/6</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5000" baseline="0" dirty="0" smtClean="0"/>
              <a:t>			Probability</a:t>
            </a:r>
            <a:r>
              <a:rPr lang="en-GB" sz="5000" dirty="0" smtClean="0"/>
              <a:t> of having six in third time; P(6</a:t>
            </a:r>
            <a:r>
              <a:rPr lang="en-GB" sz="5000" baseline="-25000" dirty="0" smtClean="0"/>
              <a:t>third</a:t>
            </a:r>
            <a:r>
              <a:rPr lang="en-GB" sz="5000" dirty="0" smtClean="0"/>
              <a:t>) 	= 1/6</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5000" baseline="0" dirty="0" smtClean="0"/>
              <a:t>			Probability</a:t>
            </a:r>
            <a:r>
              <a:rPr lang="en-GB" sz="5000" dirty="0" smtClean="0"/>
              <a:t> of having six in fourth time; P(6</a:t>
            </a:r>
            <a:r>
              <a:rPr lang="en-GB" sz="5000" baseline="-25000" dirty="0" smtClean="0"/>
              <a:t>fourth</a:t>
            </a:r>
            <a:r>
              <a:rPr lang="en-GB" sz="5000" dirty="0" smtClean="0"/>
              <a:t>) 	= 1/6</a:t>
            </a:r>
            <a:endParaRPr lang="en-GB" sz="5000" baseline="0" dirty="0" smtClean="0"/>
          </a:p>
          <a:p>
            <a:pPr marL="514350" lvl="0" indent="-514350" algn="just">
              <a:spcBef>
                <a:spcPct val="20000"/>
              </a:spcBef>
              <a:defRPr/>
            </a:pPr>
            <a:r>
              <a:rPr kumimoji="0" lang="en-GB" sz="5000" i="0" u="none" strike="noStrike" kern="1200" cap="none" spc="0" normalizeH="0" noProof="0" dirty="0" smtClean="0">
                <a:ln>
                  <a:noFill/>
                </a:ln>
                <a:solidFill>
                  <a:schemeClr val="tx1"/>
                </a:solidFill>
                <a:effectLst/>
                <a:uLnTx/>
                <a:uFillTx/>
                <a:latin typeface="+mn-lt"/>
                <a:ea typeface="+mn-ea"/>
                <a:cs typeface="+mn-cs"/>
              </a:rPr>
              <a:t>	</a:t>
            </a:r>
          </a:p>
          <a:p>
            <a:pPr marL="514350" lvl="0" indent="-514350" algn="just">
              <a:spcBef>
                <a:spcPct val="20000"/>
              </a:spcBef>
              <a:defRPr/>
            </a:pPr>
            <a:r>
              <a:rPr lang="en-GB" sz="2800" dirty="0" smtClean="0"/>
              <a:t>	</a:t>
            </a:r>
            <a:r>
              <a:rPr kumimoji="0" lang="en-GB" sz="4500" i="0" u="none" strike="noStrike" kern="1200" cap="none" spc="0" normalizeH="0" noProof="0" dirty="0" smtClean="0">
                <a:ln>
                  <a:noFill/>
                </a:ln>
                <a:solidFill>
                  <a:schemeClr val="tx1"/>
                </a:solidFill>
                <a:effectLst/>
                <a:uLnTx/>
                <a:uFillTx/>
                <a:latin typeface="+mn-lt"/>
                <a:ea typeface="+mn-ea"/>
                <a:cs typeface="+mn-cs"/>
              </a:rPr>
              <a:t>Therefore, probability of having six in all four times;</a:t>
            </a:r>
          </a:p>
          <a:p>
            <a:pPr marL="514350" lvl="0" indent="-514350" algn="just">
              <a:spcBef>
                <a:spcPct val="20000"/>
              </a:spcBef>
              <a:defRPr/>
            </a:pPr>
            <a:endParaRPr kumimoji="0" lang="en-GB" sz="4500" i="0" u="none" strike="noStrike" kern="1200" cap="none" spc="0" normalizeH="0" noProof="0" dirty="0" smtClean="0">
              <a:ln>
                <a:noFill/>
              </a:ln>
              <a:solidFill>
                <a:schemeClr val="tx1"/>
              </a:solidFill>
              <a:effectLst/>
              <a:uLnTx/>
              <a:uFillTx/>
              <a:latin typeface="+mn-lt"/>
              <a:ea typeface="+mn-ea"/>
              <a:cs typeface="+mn-cs"/>
            </a:endParaRPr>
          </a:p>
          <a:p>
            <a:pPr marL="514350" lvl="0" indent="-514350" algn="just">
              <a:spcBef>
                <a:spcPct val="20000"/>
              </a:spcBef>
              <a:defRPr/>
            </a:pPr>
            <a:r>
              <a:rPr lang="en-GB" sz="4500" baseline="0" dirty="0" smtClean="0"/>
              <a:t>	</a:t>
            </a:r>
            <a:r>
              <a:rPr lang="en-GB" sz="4500" b="1" baseline="0" dirty="0" smtClean="0"/>
              <a:t>P (6</a:t>
            </a:r>
            <a:r>
              <a:rPr lang="en-GB" sz="4500" b="1" baseline="-25000" dirty="0" smtClean="0"/>
              <a:t>first</a:t>
            </a:r>
            <a:r>
              <a:rPr lang="en-GB" sz="4500" b="1" baseline="0" dirty="0" smtClean="0"/>
              <a:t> and 6</a:t>
            </a:r>
            <a:r>
              <a:rPr lang="en-GB" sz="4500" b="1" baseline="-25000" dirty="0" smtClean="0"/>
              <a:t>second</a:t>
            </a:r>
            <a:r>
              <a:rPr lang="en-GB" sz="4500" b="1" baseline="0" dirty="0" smtClean="0"/>
              <a:t> and 6</a:t>
            </a:r>
            <a:r>
              <a:rPr lang="en-GB" sz="4500" b="1" baseline="-25000" dirty="0" smtClean="0"/>
              <a:t>third</a:t>
            </a:r>
            <a:r>
              <a:rPr lang="en-GB" sz="4500" b="1" baseline="0" dirty="0" smtClean="0"/>
              <a:t> and 6</a:t>
            </a:r>
            <a:r>
              <a:rPr lang="en-GB" sz="4500" b="1" baseline="-25000" dirty="0" smtClean="0"/>
              <a:t>fourth</a:t>
            </a:r>
            <a:r>
              <a:rPr lang="en-GB" sz="4500" b="1" baseline="0" dirty="0" smtClean="0"/>
              <a:t>) 	= P(</a:t>
            </a:r>
            <a:r>
              <a:rPr lang="en-GB" sz="4500" b="1" dirty="0" smtClean="0"/>
              <a:t>6</a:t>
            </a:r>
            <a:r>
              <a:rPr lang="en-GB" sz="4500" b="1" baseline="-25000" dirty="0" smtClean="0"/>
              <a:t>first</a:t>
            </a:r>
            <a:r>
              <a:rPr lang="en-GB" sz="4500" b="1" baseline="0" dirty="0" smtClean="0"/>
              <a:t>) × P(</a:t>
            </a:r>
            <a:r>
              <a:rPr lang="en-GB" sz="4500" b="1" dirty="0" smtClean="0"/>
              <a:t>6</a:t>
            </a:r>
            <a:r>
              <a:rPr lang="en-GB" sz="4500" b="1" baseline="-25000" dirty="0" smtClean="0"/>
              <a:t>second</a:t>
            </a:r>
            <a:r>
              <a:rPr lang="en-GB" sz="4500" b="1" dirty="0" smtClean="0"/>
              <a:t> </a:t>
            </a:r>
            <a:r>
              <a:rPr lang="en-GB" sz="4500" b="1" baseline="0" dirty="0" smtClean="0"/>
              <a:t>) </a:t>
            </a:r>
            <a:r>
              <a:rPr lang="en-GB" sz="4500" b="1" dirty="0" smtClean="0"/>
              <a:t>× P(6</a:t>
            </a:r>
            <a:r>
              <a:rPr lang="en-GB" sz="4500" b="1" baseline="-25000" dirty="0" smtClean="0"/>
              <a:t>third</a:t>
            </a:r>
            <a:r>
              <a:rPr lang="en-GB" sz="4500" b="1" dirty="0" smtClean="0"/>
              <a:t>) × P(6</a:t>
            </a:r>
            <a:r>
              <a:rPr lang="en-GB" sz="4500" b="1" baseline="-25000" dirty="0" smtClean="0"/>
              <a:t>fourth</a:t>
            </a:r>
            <a:r>
              <a:rPr lang="en-GB" sz="4500" b="1" dirty="0" smtClean="0"/>
              <a:t>) </a:t>
            </a:r>
          </a:p>
          <a:p>
            <a:pPr marL="514350" lvl="0" indent="-514350" algn="just">
              <a:spcBef>
                <a:spcPct val="20000"/>
              </a:spcBef>
              <a:defRPr/>
            </a:pPr>
            <a:r>
              <a:rPr kumimoji="0" lang="en-GB" sz="3600" b="1" i="0" u="none" strike="noStrike" kern="1200" cap="none" spc="0" normalizeH="0" baseline="0" noProof="0" dirty="0" smtClean="0">
                <a:ln>
                  <a:noFill/>
                </a:ln>
                <a:solidFill>
                  <a:schemeClr val="tx1"/>
                </a:solidFill>
                <a:effectLst/>
                <a:uLnTx/>
                <a:uFillTx/>
                <a:latin typeface="+mn-lt"/>
                <a:ea typeface="+mn-ea"/>
                <a:cs typeface="+mn-cs"/>
              </a:rPr>
              <a:t>	</a:t>
            </a:r>
            <a:r>
              <a:rPr lang="en-GB" sz="4500" b="1" dirty="0" smtClean="0"/>
              <a:t>P (6</a:t>
            </a:r>
            <a:r>
              <a:rPr lang="en-GB" sz="4500" b="1" baseline="-25000" dirty="0" smtClean="0"/>
              <a:t>first</a:t>
            </a:r>
            <a:r>
              <a:rPr lang="en-GB" sz="4500" b="1" dirty="0" smtClean="0"/>
              <a:t> ∩ 6</a:t>
            </a:r>
            <a:r>
              <a:rPr lang="en-GB" sz="4500" b="1" baseline="-25000" dirty="0" smtClean="0"/>
              <a:t>second</a:t>
            </a:r>
            <a:r>
              <a:rPr lang="en-GB" sz="4500" b="1" dirty="0" smtClean="0"/>
              <a:t> ∩ 6</a:t>
            </a:r>
            <a:r>
              <a:rPr lang="en-GB" sz="4500" b="1" baseline="-25000" dirty="0" smtClean="0"/>
              <a:t>third</a:t>
            </a:r>
            <a:r>
              <a:rPr lang="en-GB" sz="4500" b="1" dirty="0" smtClean="0"/>
              <a:t> ∩ 6</a:t>
            </a:r>
            <a:r>
              <a:rPr lang="en-GB" sz="4500" b="1" baseline="-25000" dirty="0" smtClean="0"/>
              <a:t>fourth</a:t>
            </a:r>
            <a:r>
              <a:rPr lang="en-GB" sz="4500" b="1" dirty="0" smtClean="0"/>
              <a:t>)  		</a:t>
            </a:r>
            <a:r>
              <a:rPr kumimoji="0" lang="en-GB" sz="4500" b="1" i="0" u="none" strike="noStrike" kern="1200" cap="none" spc="0" normalizeH="0" baseline="0" noProof="0" dirty="0" smtClean="0">
                <a:ln>
                  <a:noFill/>
                </a:ln>
                <a:solidFill>
                  <a:schemeClr val="tx1"/>
                </a:solidFill>
                <a:effectLst/>
                <a:uLnTx/>
                <a:uFillTx/>
                <a:latin typeface="+mn-lt"/>
                <a:ea typeface="+mn-ea"/>
                <a:cs typeface="+mn-cs"/>
              </a:rPr>
              <a:t>= 1/6 </a:t>
            </a:r>
            <a:r>
              <a:rPr lang="en-GB" sz="4800" b="1" dirty="0" smtClean="0"/>
              <a:t>× 1/6 × 1/6 × 1/6</a:t>
            </a:r>
            <a:r>
              <a:rPr kumimoji="0" lang="en-GB" sz="4500" b="1" i="0" u="none" strike="noStrike" kern="1200" cap="none" spc="0" normalizeH="0" baseline="0" noProof="0" dirty="0" smtClean="0">
                <a:ln>
                  <a:noFill/>
                </a:ln>
                <a:solidFill>
                  <a:schemeClr val="tx1"/>
                </a:solidFill>
                <a:effectLst/>
                <a:uLnTx/>
                <a:uFillTx/>
                <a:latin typeface="+mn-lt"/>
                <a:ea typeface="+mn-ea"/>
                <a:cs typeface="+mn-cs"/>
              </a:rPr>
              <a:t> </a:t>
            </a:r>
          </a:p>
          <a:p>
            <a:pPr marL="514350" lvl="0" indent="-514350" algn="just">
              <a:spcBef>
                <a:spcPct val="20000"/>
              </a:spcBef>
              <a:defRPr/>
            </a:pPr>
            <a:r>
              <a:rPr lang="en-GB" sz="4500" b="1" dirty="0" smtClean="0"/>
              <a:t>						= 1/1296 </a:t>
            </a:r>
          </a:p>
          <a:p>
            <a:pPr marL="514350" lvl="0" indent="-514350" algn="just">
              <a:spcBef>
                <a:spcPct val="20000"/>
              </a:spcBef>
              <a:defRPr/>
            </a:pPr>
            <a:r>
              <a:rPr lang="en-GB" sz="4500" b="1" dirty="0" smtClean="0"/>
              <a:t>	Probability of having six in all times	= 0.00077</a:t>
            </a:r>
            <a:endParaRPr lang="en-GB" sz="4500" dirty="0" smtClean="0"/>
          </a:p>
          <a:p>
            <a:pPr marL="514350" lvl="0" indent="-514350" algn="just">
              <a:spcBef>
                <a:spcPct val="20000"/>
              </a:spcBef>
              <a:defRPr/>
            </a:pPr>
            <a:endParaRPr lang="en-GB" sz="4500" b="1" dirty="0" smtClean="0"/>
          </a:p>
          <a:p>
            <a:pPr marL="514350" lvl="0" indent="-514350" algn="just">
              <a:spcBef>
                <a:spcPct val="20000"/>
              </a:spcBef>
              <a:defRPr/>
            </a:pPr>
            <a:r>
              <a:rPr lang="en-GB" sz="4500" b="1" u="sng" dirty="0" smtClean="0"/>
              <a:t>Answer b)</a:t>
            </a:r>
            <a:r>
              <a:rPr lang="en-GB" sz="4500" dirty="0" smtClean="0"/>
              <a:t>	</a:t>
            </a:r>
            <a:r>
              <a:rPr lang="en-GB" sz="4500" b="1" dirty="0" smtClean="0"/>
              <a:t>Probability of Not having 6 in all four times 	= 1 – 0.00077</a:t>
            </a:r>
          </a:p>
          <a:p>
            <a:pPr marL="514350" lvl="0" indent="-514350" algn="just">
              <a:spcBef>
                <a:spcPct val="20000"/>
              </a:spcBef>
              <a:defRPr/>
            </a:pPr>
            <a:r>
              <a:rPr lang="en-GB" sz="4500" b="1" dirty="0" smtClean="0"/>
              <a:t>								= 0.99923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Multiplication Law (AND Rule):</a:t>
            </a:r>
            <a:br>
              <a:rPr lang="en-GB" b="1" dirty="0" smtClean="0"/>
            </a:br>
            <a:r>
              <a:rPr lang="en-GB" sz="3900" b="1" i="1" dirty="0" smtClean="0"/>
              <a:t>Dependent Events</a:t>
            </a:r>
            <a:endParaRPr lang="en-GB" sz="3900" b="1" i="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0" y="1700808"/>
            <a:ext cx="9144000" cy="5157192"/>
          </a:xfrm>
          <a:prstGeom prst="rect">
            <a:avLst/>
          </a:prstGeom>
        </p:spPr>
        <p:txBody>
          <a:bodyPr vert="horz" lIns="91440" tIns="45720" rIns="91440" bIns="45720" rtlCol="0">
            <a:normAutofit fontScale="85000" lnSpcReduction="20000"/>
          </a:bodyPr>
          <a:lstStyle/>
          <a:p>
            <a:pPr marL="514350" marR="0" lvl="0" indent="-514350" algn="just" defTabSz="914400" rtl="0" eaLnBrk="1" fontAlgn="auto" latinLnBrk="0" hangingPunct="1">
              <a:lnSpc>
                <a:spcPct val="100000"/>
              </a:lnSpc>
              <a:spcBef>
                <a:spcPct val="20000"/>
              </a:spcBef>
              <a:spcAft>
                <a:spcPts val="0"/>
              </a:spcAft>
              <a:buClrTx/>
              <a:buSzTx/>
              <a:tabLst/>
              <a:defRPr/>
            </a:pPr>
            <a:r>
              <a:rPr lang="en-GB" sz="3500" b="1" dirty="0" smtClean="0"/>
              <a:t>Example 1 – </a:t>
            </a:r>
            <a:r>
              <a:rPr lang="en-GB" sz="3500" dirty="0" smtClean="0"/>
              <a:t>In a bag of 100 balls, 20 are blue coloured. Two balls are to be selected one after another without replacement. What is the probability of selecting one blue ball followed by another blue ball?</a:t>
            </a:r>
          </a:p>
          <a:p>
            <a:pPr marL="514350" marR="0" lvl="0" indent="-51435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2800" dirty="0" smtClean="0"/>
              <a:t>Probability that the first ball selected is blue; </a:t>
            </a:r>
            <a:r>
              <a:rPr lang="en-GB" sz="2800" b="1" dirty="0" smtClean="0"/>
              <a:t>P(B1) = 20/100 = 0.2</a:t>
            </a:r>
          </a:p>
          <a:p>
            <a:pPr marL="514350" lvl="0" indent="-514350" algn="just">
              <a:spcBef>
                <a:spcPct val="20000"/>
              </a:spcBef>
              <a:defRPr/>
            </a:pPr>
            <a:r>
              <a:rPr kumimoji="0" lang="en-GB" sz="2800" i="0" u="none" strike="noStrike" kern="1200" cap="none" spc="0" normalizeH="0" baseline="0" noProof="0" dirty="0" smtClean="0">
                <a:ln>
                  <a:noFill/>
                </a:ln>
                <a:solidFill>
                  <a:schemeClr val="tx1"/>
                </a:solidFill>
                <a:effectLst/>
                <a:uLnTx/>
                <a:uFillTx/>
                <a:latin typeface="+mn-lt"/>
                <a:ea typeface="+mn-ea"/>
                <a:cs typeface="+mn-cs"/>
              </a:rPr>
              <a:t>	</a:t>
            </a:r>
            <a:r>
              <a:rPr lang="en-GB" sz="2700" dirty="0" smtClean="0"/>
              <a:t>Probability that the second ball selected is blue; </a:t>
            </a:r>
            <a:r>
              <a:rPr lang="en-GB" sz="2700" b="1" dirty="0" smtClean="0"/>
              <a:t>P(B2) = 19/99 = 0.192</a:t>
            </a:r>
          </a:p>
          <a:p>
            <a:pPr marL="514350" lvl="0" indent="-514350" algn="just">
              <a:spcBef>
                <a:spcPct val="20000"/>
              </a:spcBef>
              <a:defRPr/>
            </a:pPr>
            <a:r>
              <a:rPr kumimoji="0" lang="en-GB" sz="2800" b="1" i="0" u="none" strike="noStrike" kern="1200" cap="none" spc="0" normalizeH="0" noProof="0" dirty="0" smtClean="0">
                <a:ln>
                  <a:noFill/>
                </a:ln>
                <a:solidFill>
                  <a:schemeClr val="tx1"/>
                </a:solidFill>
                <a:effectLst/>
                <a:uLnTx/>
                <a:uFillTx/>
                <a:latin typeface="+mn-lt"/>
                <a:ea typeface="+mn-ea"/>
                <a:cs typeface="+mn-cs"/>
              </a:rPr>
              <a:t>	</a:t>
            </a:r>
            <a:endParaRPr lang="en-GB" sz="2800" baseline="0" dirty="0" smtClean="0"/>
          </a:p>
          <a:p>
            <a:pPr marL="514350" lvl="0" indent="-514350" algn="just">
              <a:spcBef>
                <a:spcPct val="20000"/>
              </a:spcBef>
              <a:defRPr/>
            </a:pPr>
            <a:r>
              <a:rPr kumimoji="0" lang="en-GB" sz="2800" i="0" u="none" strike="noStrike" kern="1200" cap="none" spc="0" normalizeH="0" noProof="0" dirty="0" smtClean="0">
                <a:ln>
                  <a:noFill/>
                </a:ln>
                <a:solidFill>
                  <a:schemeClr val="tx1"/>
                </a:solidFill>
                <a:effectLst/>
                <a:uLnTx/>
                <a:uFillTx/>
                <a:latin typeface="+mn-lt"/>
                <a:ea typeface="+mn-ea"/>
                <a:cs typeface="+mn-cs"/>
              </a:rPr>
              <a:t>	Therefore, probability of selecting one blue ball followed by another blue ball;</a:t>
            </a:r>
          </a:p>
          <a:p>
            <a:pPr marL="514350" lvl="0" indent="-514350" algn="just">
              <a:spcBef>
                <a:spcPct val="20000"/>
              </a:spcBef>
              <a:defRPr/>
            </a:pPr>
            <a:r>
              <a:rPr lang="en-GB" sz="2800" baseline="0" dirty="0" smtClean="0"/>
              <a:t>	</a:t>
            </a:r>
            <a:r>
              <a:rPr lang="en-GB" sz="2800" b="1" baseline="0" dirty="0" smtClean="0"/>
              <a:t>P (B1 and B2) 	= P(B1) × P(B2)</a:t>
            </a:r>
            <a:endParaRPr lang="en-GB" sz="2800" b="1" dirty="0" smtClean="0"/>
          </a:p>
          <a:p>
            <a:pPr marL="514350" lvl="0" indent="-514350" algn="just">
              <a:spcBef>
                <a:spcPct val="20000"/>
              </a:spcBef>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	</a:t>
            </a:r>
            <a:r>
              <a:rPr lang="en-GB" sz="2800" b="1" dirty="0" smtClean="0"/>
              <a:t>P (B1 ∩ B2) </a:t>
            </a:r>
            <a:r>
              <a:rPr kumimoji="0" lang="en-GB" sz="2800" b="1" i="0" u="none" strike="noStrike" kern="1200" cap="none" spc="0" normalizeH="0" baseline="0" noProof="0" dirty="0" smtClean="0">
                <a:ln>
                  <a:noFill/>
                </a:ln>
                <a:solidFill>
                  <a:schemeClr val="tx1"/>
                </a:solidFill>
                <a:effectLst/>
                <a:uLnTx/>
                <a:uFillTx/>
                <a:latin typeface="+mn-lt"/>
                <a:ea typeface="+mn-ea"/>
                <a:cs typeface="+mn-cs"/>
              </a:rPr>
              <a:t>	= 0.2 </a:t>
            </a:r>
            <a:r>
              <a:rPr lang="en-GB" sz="2800" b="1" dirty="0" smtClean="0"/>
              <a:t>× 0.192</a:t>
            </a:r>
          </a:p>
          <a:p>
            <a:pPr marL="514350" lvl="0" indent="-514350" algn="just">
              <a:spcBef>
                <a:spcPct val="20000"/>
              </a:spcBef>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				= 0.00384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1560" y="332656"/>
            <a:ext cx="8229600" cy="6192688"/>
          </a:xfrm>
        </p:spPr>
        <p:txBody>
          <a:bodyPr>
            <a:normAutofit fontScale="92500" lnSpcReduction="10000"/>
          </a:bodyPr>
          <a:lstStyle/>
          <a:p>
            <a:pPr algn="ctr">
              <a:buNone/>
            </a:pPr>
            <a:r>
              <a:rPr lang="en-GB" sz="5000" b="1" dirty="0" smtClean="0"/>
              <a:t>	</a:t>
            </a:r>
            <a:r>
              <a:rPr lang="en-GB" sz="5400" b="1" dirty="0" smtClean="0"/>
              <a:t>This is time for your questions...</a:t>
            </a:r>
          </a:p>
          <a:p>
            <a:pPr algn="ctr">
              <a:buNone/>
            </a:pPr>
            <a:endParaRPr lang="en-GB" sz="5000" b="1" dirty="0" smtClean="0"/>
          </a:p>
          <a:p>
            <a:pPr algn="ctr">
              <a:buNone/>
            </a:pPr>
            <a:endParaRPr lang="en-GB" sz="5000" b="1" dirty="0" smtClean="0"/>
          </a:p>
          <a:p>
            <a:pPr algn="ctr">
              <a:buNone/>
            </a:pPr>
            <a:endParaRPr lang="en-GB" sz="5000" b="1" dirty="0" smtClean="0"/>
          </a:p>
          <a:p>
            <a:pPr algn="ctr">
              <a:buNone/>
            </a:pPr>
            <a:endParaRPr lang="en-GB" sz="5000" b="1" dirty="0"/>
          </a:p>
          <a:p>
            <a:pPr algn="ctr">
              <a:buNone/>
            </a:pPr>
            <a:endParaRPr lang="en-GB" sz="5000" b="1" dirty="0"/>
          </a:p>
          <a:p>
            <a:pPr algn="ctr">
              <a:buNone/>
            </a:pPr>
            <a:r>
              <a:rPr lang="en-GB" sz="5000" b="1" dirty="0" smtClean="0"/>
              <a:t>-THANK YOU-</a:t>
            </a:r>
            <a:endParaRPr lang="en-GB" sz="5000" b="1" dirty="0"/>
          </a:p>
        </p:txBody>
      </p:sp>
      <p:pic>
        <p:nvPicPr>
          <p:cNvPr id="1026" name="Picture 2" descr="C:\Users\Indunil\AppData\Local\Microsoft\Windows\INetCache\IE\E56IXO2U\thinking[1].JPG"/>
          <p:cNvPicPr>
            <a:picLocks noChangeAspect="1" noChangeArrowheads="1"/>
          </p:cNvPicPr>
          <p:nvPr/>
        </p:nvPicPr>
        <p:blipFill>
          <a:blip r:embed="rId3" cstate="print"/>
          <a:srcRect/>
          <a:stretch>
            <a:fillRect/>
          </a:stretch>
        </p:blipFill>
        <p:spPr bwMode="auto">
          <a:xfrm>
            <a:off x="899592" y="2204864"/>
            <a:ext cx="3456384" cy="2736304"/>
          </a:xfrm>
          <a:prstGeom prst="rect">
            <a:avLst/>
          </a:prstGeom>
          <a:noFill/>
        </p:spPr>
      </p:pic>
      <p:pic>
        <p:nvPicPr>
          <p:cNvPr id="1027" name="Picture 3" descr="C:\Users\Indunil\AppData\Local\Microsoft\Windows\INetCache\IE\2AG8MEBR\thinkingman[1].png"/>
          <p:cNvPicPr>
            <a:picLocks noChangeAspect="1" noChangeArrowheads="1"/>
          </p:cNvPicPr>
          <p:nvPr/>
        </p:nvPicPr>
        <p:blipFill>
          <a:blip r:embed="rId4" cstate="print"/>
          <a:srcRect/>
          <a:stretch>
            <a:fillRect/>
          </a:stretch>
        </p:blipFill>
        <p:spPr bwMode="auto">
          <a:xfrm>
            <a:off x="5436096" y="2132856"/>
            <a:ext cx="3024336" cy="27363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Examples of use of Probability</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611560" y="1844824"/>
            <a:ext cx="8077200" cy="468052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500" b="1" dirty="0" smtClean="0"/>
              <a:t> </a:t>
            </a:r>
            <a:r>
              <a:rPr lang="en-GB" sz="3500" dirty="0" smtClean="0"/>
              <a:t>High temperature is </a:t>
            </a:r>
            <a:r>
              <a:rPr lang="en-GB" sz="3500" b="1" dirty="0" smtClean="0"/>
              <a:t>more likely</a:t>
            </a:r>
            <a:r>
              <a:rPr lang="en-GB" sz="3500" dirty="0" smtClean="0"/>
              <a:t> in summer than winter.</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1000" dirty="0" smtClean="0"/>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500" dirty="0" smtClean="0"/>
              <a:t>A healthy </a:t>
            </a:r>
            <a:r>
              <a:rPr kumimoji="0" lang="en-GB" sz="3500" i="0" u="none" strike="noStrike" kern="1200" cap="none" spc="0" normalizeH="0" noProof="0" dirty="0" smtClean="0">
                <a:ln>
                  <a:noFill/>
                </a:ln>
                <a:solidFill>
                  <a:schemeClr val="tx1"/>
                </a:solidFill>
                <a:effectLst/>
                <a:uLnTx/>
                <a:uFillTx/>
                <a:latin typeface="+mn-lt"/>
                <a:ea typeface="+mn-ea"/>
                <a:cs typeface="+mn-cs"/>
              </a:rPr>
              <a:t>person has </a:t>
            </a:r>
            <a:r>
              <a:rPr kumimoji="0" lang="en-GB" sz="3500" b="1" i="0" u="none" strike="noStrike" kern="1200" cap="none" spc="0" normalizeH="0" noProof="0" dirty="0" smtClean="0">
                <a:ln>
                  <a:noFill/>
                </a:ln>
                <a:solidFill>
                  <a:schemeClr val="tx1"/>
                </a:solidFill>
                <a:effectLst/>
                <a:uLnTx/>
                <a:uFillTx/>
                <a:latin typeface="+mn-lt"/>
                <a:ea typeface="+mn-ea"/>
                <a:cs typeface="+mn-cs"/>
              </a:rPr>
              <a:t>more chance </a:t>
            </a:r>
            <a:r>
              <a:rPr kumimoji="0" lang="en-GB" sz="3500" i="0" u="none" strike="noStrike" kern="1200" cap="none" spc="0" normalizeH="0" noProof="0" dirty="0" smtClean="0">
                <a:ln>
                  <a:noFill/>
                </a:ln>
                <a:solidFill>
                  <a:schemeClr val="tx1"/>
                </a:solidFill>
                <a:effectLst/>
                <a:uLnTx/>
                <a:uFillTx/>
                <a:latin typeface="+mn-lt"/>
                <a:ea typeface="+mn-ea"/>
                <a:cs typeface="+mn-cs"/>
              </a:rPr>
              <a:t>of  surviving from flue than an unhealthy person.</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100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500" baseline="0" dirty="0" smtClean="0"/>
              <a:t>Snow is </a:t>
            </a:r>
            <a:r>
              <a:rPr lang="en-GB" sz="3500" b="1" baseline="0" dirty="0" smtClean="0"/>
              <a:t>likelihood</a:t>
            </a:r>
            <a:r>
              <a:rPr lang="en-GB" sz="3500" baseline="0" dirty="0" smtClean="0"/>
              <a:t> in mountain</a:t>
            </a:r>
            <a:r>
              <a:rPr lang="en-GB" sz="3500" dirty="0" smtClean="0"/>
              <a:t> areas in summer.</a:t>
            </a:r>
            <a:endParaRPr kumimoji="0" lang="tr-TR" sz="35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an event?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611560" y="1844824"/>
            <a:ext cx="8077200" cy="468052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In</a:t>
            </a:r>
            <a:r>
              <a:rPr kumimoji="0" lang="en-GB" sz="3500" i="0" u="none" strike="noStrike" kern="1200" cap="none" spc="0" normalizeH="0" noProof="0" dirty="0" smtClean="0">
                <a:ln>
                  <a:noFill/>
                </a:ln>
                <a:solidFill>
                  <a:schemeClr val="tx1"/>
                </a:solidFill>
                <a:effectLst/>
                <a:uLnTx/>
                <a:uFillTx/>
                <a:latin typeface="+mn-lt"/>
                <a:ea typeface="+mn-ea"/>
                <a:cs typeface="+mn-cs"/>
              </a:rPr>
              <a:t> probability, </a:t>
            </a:r>
            <a:r>
              <a:rPr kumimoji="0" lang="en-GB" sz="3500" b="1" i="0" u="none" strike="noStrike" kern="1200" cap="none" spc="0" normalizeH="0" noProof="0" dirty="0" smtClean="0">
                <a:ln>
                  <a:noFill/>
                </a:ln>
                <a:solidFill>
                  <a:schemeClr val="tx1"/>
                </a:solidFill>
                <a:effectLst/>
                <a:uLnTx/>
                <a:uFillTx/>
                <a:latin typeface="+mn-lt"/>
                <a:ea typeface="+mn-ea"/>
                <a:cs typeface="+mn-cs"/>
              </a:rPr>
              <a:t>an event is a set of outcomes which generated as a result of an experiment.</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3500"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b="1" i="0" u="none" strike="noStrike" kern="1200" cap="none" spc="0" normalizeH="0" noProof="0" dirty="0" smtClean="0">
                <a:ln>
                  <a:noFill/>
                </a:ln>
                <a:solidFill>
                  <a:schemeClr val="tx1"/>
                </a:solidFill>
                <a:effectLst/>
                <a:uLnTx/>
                <a:uFillTx/>
                <a:latin typeface="+mn-lt"/>
                <a:ea typeface="+mn-ea"/>
                <a:cs typeface="+mn-cs"/>
              </a:rPr>
              <a:t>	Examples of an event –</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ü"/>
              <a:tabLst/>
              <a:defRPr/>
            </a:pPr>
            <a:r>
              <a:rPr lang="en-GB" sz="3500" dirty="0" smtClean="0"/>
              <a:t>Getting a head when tossing a coin</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GB" sz="3500" i="0" u="none" strike="noStrike" kern="1200" cap="none" spc="0" normalizeH="0" noProof="0" dirty="0" smtClean="0">
                <a:ln>
                  <a:noFill/>
                </a:ln>
                <a:solidFill>
                  <a:schemeClr val="tx1"/>
                </a:solidFill>
                <a:effectLst/>
                <a:uLnTx/>
                <a:uFillTx/>
                <a:latin typeface="+mn-lt"/>
                <a:ea typeface="+mn-ea"/>
                <a:cs typeface="+mn-cs"/>
              </a:rPr>
              <a:t>Having an even number when rolling a dice</a:t>
            </a:r>
            <a:endParaRPr kumimoji="0" lang="tr-TR" sz="35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an event?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556792"/>
            <a:ext cx="8365232" cy="4968552"/>
          </a:xfrm>
          <a:prstGeom prst="rect">
            <a:avLst/>
          </a:prstGeom>
        </p:spPr>
        <p:txBody>
          <a:bodyPr vert="horz" lIns="91440" tIns="45720" rIns="91440" bIns="45720" rtlCol="0">
            <a:normAutofit fontScale="925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Probability of an event occurring can be presented as below.</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1100" dirty="0" smtClean="0"/>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b="1" i="0" u="sng" strike="noStrike" kern="1200" cap="none" spc="0" normalizeH="0" baseline="0" noProof="0" dirty="0" smtClean="0">
                <a:ln>
                  <a:noFill/>
                </a:ln>
                <a:solidFill>
                  <a:schemeClr val="tx1"/>
                </a:solidFill>
                <a:effectLst/>
                <a:uLnTx/>
                <a:uFillTx/>
                <a:latin typeface="+mn-lt"/>
                <a:ea typeface="+mn-ea"/>
                <a:cs typeface="+mn-cs"/>
              </a:rPr>
              <a:t>Example</a:t>
            </a:r>
            <a:r>
              <a:rPr kumimoji="0" lang="en-GB" sz="3500" b="1"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500" dirty="0" smtClean="0"/>
              <a:t>If getting head when tossing can be presented as</a:t>
            </a:r>
            <a:r>
              <a:rPr lang="en-GB" sz="3500" b="1" dirty="0" smtClean="0"/>
              <a:t> H</a:t>
            </a:r>
            <a:r>
              <a:rPr lang="en-GB" sz="3500" dirty="0" smtClean="0"/>
              <a:t>, then probability of having head is </a:t>
            </a:r>
            <a:r>
              <a:rPr lang="en-GB" sz="3500" b="1" dirty="0" smtClean="0"/>
              <a:t>P(H)</a:t>
            </a:r>
            <a:r>
              <a:rPr lang="en-GB" sz="3500" dirty="0" smtClean="0"/>
              <a:t>. </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11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lang="en-GB" sz="3500" dirty="0" smtClean="0"/>
              <a:t>If having an even number when rolling is E, then probability of getting an even number can be presented as </a:t>
            </a:r>
            <a:r>
              <a:rPr lang="en-GB" sz="3500" b="1" dirty="0" smtClean="0"/>
              <a:t>P(E)</a:t>
            </a:r>
            <a:r>
              <a:rPr lang="en-GB" sz="3500" dirty="0" smtClean="0"/>
              <a:t>.</a:t>
            </a: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5536" y="3501008"/>
            <a:ext cx="8352928" cy="15841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le 1"/>
          <p:cNvSpPr>
            <a:spLocks noGrp="1"/>
          </p:cNvSpPr>
          <p:nvPr>
            <p:ph type="title"/>
          </p:nvPr>
        </p:nvSpPr>
        <p:spPr>
          <a:solidFill>
            <a:srgbClr val="9DBDEB"/>
          </a:solidFill>
        </p:spPr>
        <p:txBody>
          <a:bodyPr>
            <a:normAutofit/>
          </a:bodyPr>
          <a:lstStyle/>
          <a:p>
            <a:r>
              <a:rPr lang="en-GB" b="1" dirty="0" smtClean="0"/>
              <a:t>Measurement of Probability</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179512" y="1628800"/>
            <a:ext cx="8784976" cy="4896544"/>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noProof="0" dirty="0" smtClean="0"/>
              <a:t>	In general, if an event </a:t>
            </a:r>
            <a:r>
              <a:rPr lang="en-GB" sz="3500" b="1" noProof="0" dirty="0" smtClean="0">
                <a:solidFill>
                  <a:srgbClr val="C00000"/>
                </a:solidFill>
              </a:rPr>
              <a:t>E</a:t>
            </a:r>
            <a:r>
              <a:rPr lang="en-GB" sz="3500" b="1" noProof="0" dirty="0" smtClean="0"/>
              <a:t> can occur in </a:t>
            </a:r>
            <a:r>
              <a:rPr lang="en-GB" sz="3500" b="1" noProof="0" dirty="0" smtClean="0">
                <a:solidFill>
                  <a:srgbClr val="C00000"/>
                </a:solidFill>
              </a:rPr>
              <a:t>h</a:t>
            </a:r>
            <a:r>
              <a:rPr lang="en-GB" sz="3500" b="1" noProof="0" dirty="0" smtClean="0"/>
              <a:t> ways out of total </a:t>
            </a:r>
            <a:r>
              <a:rPr lang="en-GB" sz="3500" b="1" noProof="0" dirty="0" smtClean="0">
                <a:solidFill>
                  <a:srgbClr val="C00000"/>
                </a:solidFill>
              </a:rPr>
              <a:t>n</a:t>
            </a:r>
            <a:r>
              <a:rPr lang="en-GB" sz="3500" b="1" noProof="0" dirty="0" smtClean="0"/>
              <a:t> ways, probability of having E can be presented as;</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500" b="1" i="0" u="none" strike="noStrike" kern="1200" cap="none" spc="0" normalizeH="0" baseline="0" dirty="0" smtClean="0">
              <a:ln>
                <a:noFill/>
              </a:ln>
              <a:solidFill>
                <a:srgbClr val="C0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noProof="0" dirty="0" smtClean="0">
                <a:solidFill>
                  <a:srgbClr val="C00000"/>
                </a:solidFill>
              </a:rPr>
              <a:t>	P(E) = 	</a:t>
            </a:r>
            <a:r>
              <a:rPr lang="en-GB" sz="2800" b="1" noProof="0" dirty="0" smtClean="0">
                <a:solidFill>
                  <a:srgbClr val="C00000"/>
                </a:solidFill>
              </a:rPr>
              <a:t>Number of possible ways E can be occurred</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800" b="1" i="0" u="none" strike="noStrike" kern="1200" cap="none" spc="0" normalizeH="0" baseline="0" dirty="0" smtClean="0">
                <a:ln>
                  <a:noFill/>
                </a:ln>
                <a:solidFill>
                  <a:srgbClr val="C00000"/>
                </a:solidFill>
                <a:effectLst/>
                <a:uLnTx/>
                <a:uFillTx/>
                <a:latin typeface="+mn-lt"/>
                <a:ea typeface="+mn-ea"/>
                <a:cs typeface="+mn-cs"/>
              </a:rPr>
              <a:t>			Total</a:t>
            </a:r>
            <a:r>
              <a:rPr kumimoji="0" lang="en-GB" sz="2800" b="1" i="0" u="none" strike="noStrike" kern="1200" cap="none" spc="0" normalizeH="0" dirty="0" smtClean="0">
                <a:ln>
                  <a:noFill/>
                </a:ln>
                <a:solidFill>
                  <a:srgbClr val="C00000"/>
                </a:solidFill>
                <a:effectLst/>
                <a:uLnTx/>
                <a:uFillTx/>
                <a:latin typeface="+mn-lt"/>
                <a:ea typeface="+mn-ea"/>
                <a:cs typeface="+mn-cs"/>
              </a:rPr>
              <a:t> number of possible outcomes</a:t>
            </a:r>
          </a:p>
          <a:p>
            <a:pPr marL="342900" marR="0" lvl="0" indent="-342900" algn="just" defTabSz="914400" rtl="0" eaLnBrk="1" fontAlgn="auto" latinLnBrk="0" hangingPunct="1">
              <a:lnSpc>
                <a:spcPct val="100000"/>
              </a:lnSpc>
              <a:spcBef>
                <a:spcPct val="20000"/>
              </a:spcBef>
              <a:spcAft>
                <a:spcPts val="0"/>
              </a:spcAft>
              <a:buClrTx/>
              <a:buSzTx/>
              <a:tabLst/>
              <a:defRPr/>
            </a:pPr>
            <a:endParaRPr lang="en-GB" sz="2800" b="1" baseline="0" noProof="0" dirty="0" smtClean="0">
              <a:solidFill>
                <a:srgbClr val="C00000"/>
              </a:solidFill>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2800" b="1" i="0" u="none" strike="noStrike" kern="1200" cap="none" spc="0" normalizeH="0" dirty="0" smtClean="0">
                <a:ln>
                  <a:noFill/>
                </a:ln>
                <a:solidFill>
                  <a:srgbClr val="C00000"/>
                </a:solidFill>
                <a:effectLst/>
                <a:uLnTx/>
                <a:uFillTx/>
                <a:latin typeface="+mn-lt"/>
                <a:ea typeface="+mn-ea"/>
                <a:cs typeface="+mn-cs"/>
              </a:rPr>
              <a:t>	</a:t>
            </a:r>
            <a:r>
              <a:rPr kumimoji="0" lang="en-GB" sz="3500" b="1" i="0" u="none" strike="noStrike" kern="1200" cap="none" spc="0" normalizeH="0" dirty="0" smtClean="0">
                <a:ln>
                  <a:noFill/>
                </a:ln>
                <a:solidFill>
                  <a:srgbClr val="C00000"/>
                </a:solidFill>
                <a:effectLst/>
                <a:uLnTx/>
                <a:uFillTx/>
                <a:latin typeface="+mn-lt"/>
                <a:ea typeface="+mn-ea"/>
                <a:cs typeface="+mn-cs"/>
              </a:rPr>
              <a:t>P(E) =	h</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baseline="0" noProof="0" dirty="0" smtClean="0">
                <a:solidFill>
                  <a:srgbClr val="C00000"/>
                </a:solidFill>
              </a:rPr>
              <a:t>			n</a:t>
            </a:r>
            <a:endParaRPr kumimoji="0" lang="tr-TR" sz="2800" b="1" i="0" u="none" strike="noStrike" kern="1200" cap="none" spc="0" normalizeH="0" baseline="0" noProof="0" dirty="0" smtClean="0">
              <a:ln>
                <a:noFill/>
              </a:ln>
              <a:solidFill>
                <a:srgbClr val="C00000"/>
              </a:solidFill>
              <a:effectLst/>
              <a:uLnTx/>
              <a:uFillTx/>
              <a:latin typeface="+mn-lt"/>
              <a:ea typeface="+mn-ea"/>
              <a:cs typeface="+mn-cs"/>
            </a:endParaRPr>
          </a:p>
        </p:txBody>
      </p:sp>
      <p:cxnSp>
        <p:nvCxnSpPr>
          <p:cNvPr id="8" name="Straight Connector 7"/>
          <p:cNvCxnSpPr/>
          <p:nvPr/>
        </p:nvCxnSpPr>
        <p:spPr>
          <a:xfrm>
            <a:off x="2051720" y="4293096"/>
            <a:ext cx="6408712" cy="0"/>
          </a:xfrm>
          <a:prstGeom prst="line">
            <a:avLst/>
          </a:prstGeom>
          <a:ln w="50800" cmpd="sng">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51720" y="5877272"/>
            <a:ext cx="28803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Measurement of Probability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323528" y="1844824"/>
            <a:ext cx="8640960" cy="4680520"/>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
              <a:tabLst/>
              <a:defRPr/>
            </a:pPr>
            <a:r>
              <a:rPr lang="en-GB" sz="3500" noProof="0" dirty="0" smtClean="0"/>
              <a:t>Probability is measured on a </a:t>
            </a:r>
            <a:r>
              <a:rPr lang="en-GB" sz="3500" b="1" noProof="0" dirty="0" smtClean="0"/>
              <a:t>scale of 0 to 1.</a:t>
            </a:r>
            <a:endParaRPr lang="en-GB" sz="3500" noProof="0" dirty="0" smtClean="0"/>
          </a:p>
          <a:p>
            <a:pPr marL="342900" lvl="0" indent="-342900" algn="just">
              <a:spcBef>
                <a:spcPct val="20000"/>
              </a:spcBef>
              <a:defRPr/>
            </a:pPr>
            <a:r>
              <a:rPr lang="en-GB" sz="3500" dirty="0" smtClean="0"/>
              <a:t>				</a:t>
            </a:r>
            <a:r>
              <a:rPr lang="en-GB" sz="3500" b="1" dirty="0" smtClean="0"/>
              <a:t>0 </a:t>
            </a:r>
            <a:r>
              <a:rPr lang="en-CA" sz="3600" b="1" dirty="0" smtClean="0"/>
              <a:t>≤ P(H) ≤ 1 </a:t>
            </a:r>
          </a:p>
          <a:p>
            <a:pPr marL="342900" lvl="0" indent="-342900" algn="just">
              <a:spcBef>
                <a:spcPct val="20000"/>
              </a:spcBef>
              <a:defRPr/>
            </a:pPr>
            <a:r>
              <a:rPr lang="en-CA" sz="3600" dirty="0" smtClean="0"/>
              <a:t>	where P(H) is the probability of an event H occurring.</a:t>
            </a:r>
          </a:p>
          <a:p>
            <a:pPr marL="342900" lvl="0" indent="-342900" algn="just">
              <a:spcBef>
                <a:spcPct val="20000"/>
              </a:spcBef>
              <a:defRPr/>
            </a:pPr>
            <a:endParaRPr lang="en-CA" sz="3600" noProof="0" dirty="0" smtClean="0"/>
          </a:p>
          <a:p>
            <a:pPr marL="342900" lvl="0" indent="-342900" algn="just">
              <a:spcBef>
                <a:spcPct val="20000"/>
              </a:spcBef>
              <a:buFont typeface="Wingdings" pitchFamily="2" charset="2"/>
              <a:buChar char="§"/>
              <a:defRPr/>
            </a:pPr>
            <a:r>
              <a:rPr lang="en-CA" sz="3600" dirty="0" smtClean="0"/>
              <a:t>Any impossible event has a probability 0 and any event which is definite has probability of 1. </a:t>
            </a:r>
            <a:r>
              <a:rPr lang="en-CA" sz="3600" b="1" u="sng" dirty="0" smtClean="0"/>
              <a:t>Note</a:t>
            </a:r>
            <a:r>
              <a:rPr lang="en-CA" sz="3600" dirty="0" smtClean="0"/>
              <a:t> - It means </a:t>
            </a:r>
            <a:r>
              <a:rPr lang="en-CA" sz="3600" b="1" dirty="0" smtClean="0"/>
              <a:t>probability of any event cannot be exceeded 1.</a:t>
            </a:r>
            <a:endParaRPr lang="en-GB" sz="3500" b="1" noProof="0" dirty="0" smtClean="0"/>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tr-TR" sz="35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Measurement of Probability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179512" y="1628800"/>
            <a:ext cx="8784976" cy="4896544"/>
          </a:xfrm>
          <a:prstGeom prst="rect">
            <a:avLst/>
          </a:prstGeom>
        </p:spPr>
        <p:txBody>
          <a:bodyPr vert="horz" lIns="91440" tIns="45720" rIns="91440" bIns="45720" rtlCol="0">
            <a:normAutofit fontScale="925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b="1" i="0" u="sng" strike="noStrike" kern="1200" cap="none" spc="0" normalizeH="0" baseline="0" noProof="0" dirty="0" smtClean="0">
                <a:ln>
                  <a:noFill/>
                </a:ln>
                <a:solidFill>
                  <a:schemeClr val="tx1"/>
                </a:solidFill>
                <a:effectLst/>
                <a:uLnTx/>
                <a:uFillTx/>
                <a:latin typeface="+mn-lt"/>
                <a:ea typeface="+mn-ea"/>
                <a:cs typeface="+mn-cs"/>
              </a:rPr>
              <a:t>Example 1:</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t>Calculate the probability of having ‘head’ when tossing a coin.</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5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A coin has two sides which are </a:t>
            </a:r>
            <a:r>
              <a:rPr lang="en-GB" sz="3500" b="1" dirty="0" smtClean="0"/>
              <a:t>Head and Tail</a:t>
            </a:r>
            <a:r>
              <a:rPr lang="en-GB" sz="3500" dirty="0" smtClean="0"/>
              <a:t>.</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r>
              <a:rPr kumimoji="0" lang="en-GB" sz="3400" i="0" u="none" strike="noStrike" kern="1200" cap="none" spc="0" normalizeH="0" baseline="0" noProof="0" dirty="0" smtClean="0">
                <a:ln>
                  <a:noFill/>
                </a:ln>
                <a:solidFill>
                  <a:schemeClr val="tx1"/>
                </a:solidFill>
                <a:effectLst/>
                <a:uLnTx/>
                <a:uFillTx/>
                <a:latin typeface="+mn-lt"/>
                <a:ea typeface="+mn-ea"/>
                <a:cs typeface="+mn-cs"/>
              </a:rPr>
              <a:t>It</a:t>
            </a:r>
            <a:r>
              <a:rPr kumimoji="0" lang="en-GB" sz="3400" i="0" u="none" strike="noStrike" kern="1200" cap="none" spc="0" normalizeH="0" noProof="0" dirty="0" smtClean="0">
                <a:ln>
                  <a:noFill/>
                </a:ln>
                <a:solidFill>
                  <a:schemeClr val="tx1"/>
                </a:solidFill>
                <a:effectLst/>
                <a:uLnTx/>
                <a:uFillTx/>
                <a:latin typeface="+mn-lt"/>
                <a:ea typeface="+mn-ea"/>
                <a:cs typeface="+mn-cs"/>
              </a:rPr>
              <a:t> means </a:t>
            </a:r>
            <a:r>
              <a:rPr kumimoji="0" lang="en-GB" sz="3400" b="1" i="1" u="none" strike="noStrike" kern="1200" cap="none" spc="0" normalizeH="0" noProof="0" dirty="0" smtClean="0">
                <a:ln>
                  <a:noFill/>
                </a:ln>
                <a:solidFill>
                  <a:schemeClr val="tx1"/>
                </a:solidFill>
                <a:effectLst/>
                <a:uLnTx/>
                <a:uFillTx/>
                <a:latin typeface="+mn-lt"/>
                <a:ea typeface="+mn-ea"/>
                <a:cs typeface="+mn-cs"/>
              </a:rPr>
              <a:t>total number of possible outcomes are 2.</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aseline="0" dirty="0" smtClean="0"/>
              <a:t>	Probability of having</a:t>
            </a:r>
            <a:r>
              <a:rPr lang="en-GB" sz="3500" dirty="0" smtClean="0"/>
              <a:t> Head which is; </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dirty="0" smtClean="0">
                <a:solidFill>
                  <a:srgbClr val="C00000"/>
                </a:solidFill>
              </a:rPr>
              <a:t>			         P(H) = 50% = ½ = 0.5</a:t>
            </a:r>
            <a:endParaRPr kumimoji="0" lang="tr-TR" sz="3500" b="1" i="0" u="none" strike="noStrike" kern="120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Measurement of Probability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txBox="1">
            <a:spLocks noChangeArrowheads="1"/>
          </p:cNvSpPr>
          <p:nvPr/>
        </p:nvSpPr>
        <p:spPr>
          <a:xfrm>
            <a:off x="179512" y="1628800"/>
            <a:ext cx="8784976" cy="4896544"/>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b="1" i="0" u="sng" strike="noStrike" kern="1200" cap="none" spc="0" normalizeH="0" baseline="0" noProof="0" dirty="0" smtClean="0">
                <a:ln>
                  <a:noFill/>
                </a:ln>
                <a:solidFill>
                  <a:schemeClr val="tx1"/>
                </a:solidFill>
                <a:effectLst/>
                <a:uLnTx/>
                <a:uFillTx/>
                <a:latin typeface="+mn-lt"/>
                <a:ea typeface="+mn-ea"/>
                <a:cs typeface="+mn-cs"/>
              </a:rPr>
              <a:t>Example 2:</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a:t>
            </a:r>
            <a:r>
              <a:rPr lang="en-GB" sz="3500" b="1" dirty="0" smtClean="0"/>
              <a:t>Calculate the probability of having number 5 when throwing a dice which has been numbered from 1 to 6.</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35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dirty="0" smtClean="0"/>
              <a:t>	A dice has 6 sides which are </a:t>
            </a:r>
            <a:r>
              <a:rPr lang="en-GB" sz="3500" b="1" dirty="0" smtClean="0"/>
              <a:t>1, 2, 3, 4, 5 &amp; 6.</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GB" sz="3500" i="0" u="none" strike="noStrike" kern="1200" cap="none" spc="0" normalizeH="0" baseline="0" noProof="0" dirty="0" smtClean="0">
                <a:ln>
                  <a:noFill/>
                </a:ln>
                <a:solidFill>
                  <a:schemeClr val="tx1"/>
                </a:solidFill>
                <a:effectLst/>
                <a:uLnTx/>
                <a:uFillTx/>
                <a:latin typeface="+mn-lt"/>
                <a:ea typeface="+mn-ea"/>
                <a:cs typeface="+mn-cs"/>
              </a:rPr>
              <a:t>	</a:t>
            </a:r>
            <a:r>
              <a:rPr kumimoji="0" lang="en-GB" sz="3400" i="0" u="none" strike="noStrike" kern="1200" cap="none" spc="0" normalizeH="0" baseline="0" noProof="0" dirty="0" smtClean="0">
                <a:ln>
                  <a:noFill/>
                </a:ln>
                <a:solidFill>
                  <a:schemeClr val="tx1"/>
                </a:solidFill>
                <a:effectLst/>
                <a:uLnTx/>
                <a:uFillTx/>
                <a:latin typeface="+mn-lt"/>
                <a:ea typeface="+mn-ea"/>
                <a:cs typeface="+mn-cs"/>
              </a:rPr>
              <a:t>It</a:t>
            </a:r>
            <a:r>
              <a:rPr kumimoji="0" lang="en-GB" sz="3400" i="0" u="none" strike="noStrike" kern="1200" cap="none" spc="0" normalizeH="0" noProof="0" dirty="0" smtClean="0">
                <a:ln>
                  <a:noFill/>
                </a:ln>
                <a:solidFill>
                  <a:schemeClr val="tx1"/>
                </a:solidFill>
                <a:effectLst/>
                <a:uLnTx/>
                <a:uFillTx/>
                <a:latin typeface="+mn-lt"/>
                <a:ea typeface="+mn-ea"/>
                <a:cs typeface="+mn-cs"/>
              </a:rPr>
              <a:t> means </a:t>
            </a:r>
            <a:r>
              <a:rPr kumimoji="0" lang="en-GB" sz="3400" b="1" i="1" u="none" strike="noStrike" kern="1200" cap="none" spc="0" normalizeH="0" noProof="0" dirty="0" smtClean="0">
                <a:ln>
                  <a:noFill/>
                </a:ln>
                <a:solidFill>
                  <a:schemeClr val="tx1"/>
                </a:solidFill>
                <a:effectLst/>
                <a:uLnTx/>
                <a:uFillTx/>
                <a:latin typeface="+mn-lt"/>
                <a:ea typeface="+mn-ea"/>
                <a:cs typeface="+mn-cs"/>
              </a:rPr>
              <a:t>total number of possible outcomes are 6.</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aseline="0" dirty="0" smtClean="0"/>
              <a:t>	Probability of having</a:t>
            </a:r>
            <a:r>
              <a:rPr lang="en-GB" sz="3500" dirty="0" smtClean="0"/>
              <a:t> number 5 is; </a:t>
            </a:r>
          </a:p>
          <a:p>
            <a:pPr marL="342900" marR="0" lvl="0" indent="-342900" algn="just" defTabSz="914400" rtl="0" eaLnBrk="1" fontAlgn="auto" latinLnBrk="0" hangingPunct="1">
              <a:lnSpc>
                <a:spcPct val="100000"/>
              </a:lnSpc>
              <a:spcBef>
                <a:spcPct val="20000"/>
              </a:spcBef>
              <a:spcAft>
                <a:spcPts val="0"/>
              </a:spcAft>
              <a:buClrTx/>
              <a:buSzTx/>
              <a:tabLst/>
              <a:defRPr/>
            </a:pPr>
            <a:r>
              <a:rPr lang="en-GB" sz="3500" b="1" dirty="0" smtClean="0">
                <a:solidFill>
                  <a:srgbClr val="C00000"/>
                </a:solidFill>
              </a:rPr>
              <a:t>			         P(5) = 1/6 = 0.1667</a:t>
            </a:r>
            <a:endParaRPr kumimoji="0" lang="tr-TR" sz="3500" b="1" i="0" u="none" strike="noStrike" kern="120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26605</TotalTime>
  <Words>479</Words>
  <Application>Microsoft Office PowerPoint</Application>
  <PresentationFormat>On-screen Show (4:3)</PresentationFormat>
  <Paragraphs>221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Numeracy and Data Analysis</vt:lpstr>
      <vt:lpstr>What is Probability?</vt:lpstr>
      <vt:lpstr>Examples of use of Probability</vt:lpstr>
      <vt:lpstr>What is an event?</vt:lpstr>
      <vt:lpstr>What is an event? (Cont...)</vt:lpstr>
      <vt:lpstr>Measurement of Probability</vt:lpstr>
      <vt:lpstr>Measurement of Probability (Cont...)</vt:lpstr>
      <vt:lpstr>Measurement of Probability (Cont...)</vt:lpstr>
      <vt:lpstr>Measurement of Probability (Cont...)</vt:lpstr>
      <vt:lpstr>Measurement of Probability (Cont...)</vt:lpstr>
      <vt:lpstr>Types of Event</vt:lpstr>
      <vt:lpstr>Types of Event (Cont...)</vt:lpstr>
      <vt:lpstr>Types of Event (Cont...)</vt:lpstr>
      <vt:lpstr>Types of Event (Cont...)</vt:lpstr>
      <vt:lpstr>The Two Laws of Probability</vt:lpstr>
      <vt:lpstr>Addition Law (OR Rule): Mutually Exclusive Events</vt:lpstr>
      <vt:lpstr>Addition Law (OR Rule): Mutually Exclusive Events (Cont...)</vt:lpstr>
      <vt:lpstr>Addition Law (OR Rule): Mutually Exclusive Events (Cont...)</vt:lpstr>
      <vt:lpstr>Addition Law (OR Rule): Non-Mutually Exclusive Events</vt:lpstr>
      <vt:lpstr>Addition Law (OR Rule): Non-Mutually Exclusive Events (Cont...)</vt:lpstr>
      <vt:lpstr>Multiplication Law (AND Rule): Independent Events</vt:lpstr>
      <vt:lpstr>Multiplication Law (AND Rule): Independent Events (Cont...)</vt:lpstr>
      <vt:lpstr>Multiplication Law (AND Rule): Independent Events (Cont...)</vt:lpstr>
      <vt:lpstr>Multiplication Law (AND Rule): Independent Events (Cont...)</vt:lpstr>
      <vt:lpstr>Multiplication Law (AND Rule): Dependent Events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Numeracy and Data Analysis</dc:title>
  <dc:creator>Indunil</dc:creator>
  <cp:lastModifiedBy>Indunil</cp:lastModifiedBy>
  <cp:revision>86</cp:revision>
  <dcterms:created xsi:type="dcterms:W3CDTF">2019-04-03T20:48:28Z</dcterms:created>
  <dcterms:modified xsi:type="dcterms:W3CDTF">2019-05-21T05:03:17Z</dcterms:modified>
</cp:coreProperties>
</file>