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2" r:id="rId4"/>
    <p:sldId id="303" r:id="rId5"/>
    <p:sldId id="306" r:id="rId6"/>
    <p:sldId id="304" r:id="rId7"/>
    <p:sldId id="30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  <a:srgbClr val="7B0B5B"/>
    <a:srgbClr val="9DBDEB"/>
    <a:srgbClr val="86ADE6"/>
    <a:srgbClr val="AA91DB"/>
    <a:srgbClr val="8360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4" autoAdjust="0"/>
    <p:restoredTop sz="94660"/>
  </p:normalViewPr>
  <p:slideViewPr>
    <p:cSldViewPr>
      <p:cViewPr varScale="1">
        <p:scale>
          <a:sx n="68" d="100"/>
          <a:sy n="68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0AC9-C75C-44F2-A20A-068460F6B88E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AF2BD-AED4-4F39-91FA-3C6E199F76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F816-91D4-414D-9599-5636C7595EDB}" type="datetimeFigureOut">
              <a:rPr lang="en-GB" smtClean="0"/>
              <a:pPr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/>
              <a:t>Numeracy and Data Analysis</a:t>
            </a:r>
            <a:endParaRPr lang="en-GB" sz="5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3212976"/>
            <a:ext cx="827645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Statistical Inference</a:t>
            </a:r>
            <a:endParaRPr kumimoji="0" lang="en-GB" sz="7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What is Statistics?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916112"/>
            <a:ext cx="8353177" cy="4753247"/>
          </a:xfrm>
        </p:spPr>
        <p:txBody>
          <a:bodyPr>
            <a:normAutofit/>
          </a:bodyPr>
          <a:lstStyle/>
          <a:p>
            <a:pPr algn="just"/>
            <a:r>
              <a:rPr lang="sk-SK" sz="3600" dirty="0" smtClean="0"/>
              <a:t>The science of </a:t>
            </a:r>
            <a:r>
              <a:rPr lang="sk-SK" sz="3600" dirty="0" smtClean="0"/>
              <a:t>collecting</a:t>
            </a:r>
            <a:r>
              <a:rPr lang="sk-SK" sz="3600" dirty="0" smtClean="0"/>
              <a:t>, organizing, presenting, analyzing, and interpreting </a:t>
            </a:r>
            <a:r>
              <a:rPr lang="en-GB" sz="3600" dirty="0" smtClean="0"/>
              <a:t>numerical </a:t>
            </a:r>
            <a:r>
              <a:rPr lang="sk-SK" sz="3600" dirty="0" smtClean="0"/>
              <a:t>data </a:t>
            </a:r>
            <a:r>
              <a:rPr lang="sk-SK" sz="3600" dirty="0" smtClean="0"/>
              <a:t>to assist in making more effective </a:t>
            </a:r>
            <a:r>
              <a:rPr lang="sk-SK" sz="3600" dirty="0" smtClean="0"/>
              <a:t>decisions</a:t>
            </a:r>
            <a:r>
              <a:rPr lang="en-GB" sz="3600" dirty="0" smtClean="0"/>
              <a:t> is called as </a:t>
            </a:r>
            <a:r>
              <a:rPr lang="en-GB" sz="3600" b="1" dirty="0" smtClean="0">
                <a:solidFill>
                  <a:srgbClr val="C00000"/>
                </a:solidFill>
              </a:rPr>
              <a:t>statistics.</a:t>
            </a:r>
          </a:p>
          <a:p>
            <a:pPr algn="just">
              <a:buNone/>
            </a:pPr>
            <a:endParaRPr lang="sk-SK" sz="2000" b="1" dirty="0" smtClean="0">
              <a:solidFill>
                <a:srgbClr val="C00000"/>
              </a:solidFill>
            </a:endParaRPr>
          </a:p>
          <a:p>
            <a:pPr algn="just"/>
            <a:r>
              <a:rPr lang="sk-SK" sz="3600" b="1" dirty="0" smtClean="0">
                <a:solidFill>
                  <a:srgbClr val="C00000"/>
                </a:solidFill>
              </a:rPr>
              <a:t>Statistical analysis </a:t>
            </a:r>
            <a:r>
              <a:rPr lang="sk-SK" sz="3600" dirty="0" smtClean="0"/>
              <a:t>– used to manipulate  summarize, and investigate data, so that useful </a:t>
            </a:r>
            <a:r>
              <a:rPr lang="sk-SK" sz="3600" dirty="0" smtClean="0"/>
              <a:t>decision</a:t>
            </a:r>
            <a:r>
              <a:rPr lang="en-GB" sz="3600" dirty="0" smtClean="0"/>
              <a:t>s can be made.</a:t>
            </a:r>
            <a:endParaRPr lang="sk-SK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Why Statistics is Important?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916112"/>
            <a:ext cx="8353177" cy="4753247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Wingdings" pitchFamily="2" charset="2"/>
              <a:buChar char="ü"/>
            </a:pPr>
            <a:r>
              <a:rPr lang="sk-SK" sz="3600" dirty="0" smtClean="0"/>
              <a:t>Data are everywhere</a:t>
            </a:r>
            <a:r>
              <a:rPr lang="en-GB" sz="3600" dirty="0" smtClean="0"/>
              <a:t>.</a:t>
            </a:r>
            <a:endParaRPr lang="sk-SK" sz="3600" dirty="0" smtClean="0"/>
          </a:p>
          <a:p>
            <a:pPr marL="514350" indent="-514350" algn="just" eaLnBrk="1" hangingPunct="1">
              <a:buFont typeface="Wingdings" pitchFamily="2" charset="2"/>
              <a:buChar char="ü"/>
            </a:pPr>
            <a:r>
              <a:rPr lang="sk-SK" sz="3600" dirty="0" smtClean="0"/>
              <a:t>Statistical </a:t>
            </a:r>
            <a:r>
              <a:rPr lang="sk-SK" sz="3600" dirty="0" smtClean="0"/>
              <a:t>techniques are used to make many decisions that affect our </a:t>
            </a:r>
            <a:r>
              <a:rPr lang="sk-SK" sz="3600" dirty="0" smtClean="0"/>
              <a:t>lives</a:t>
            </a:r>
            <a:r>
              <a:rPr lang="en-GB" sz="3600" dirty="0" smtClean="0"/>
              <a:t>.</a:t>
            </a:r>
            <a:endParaRPr lang="sk-SK" sz="3600" dirty="0" smtClean="0"/>
          </a:p>
          <a:p>
            <a:pPr marL="514350" indent="-514350" algn="just">
              <a:buFont typeface="Wingdings" pitchFamily="2" charset="2"/>
              <a:buChar char="ü"/>
            </a:pPr>
            <a:r>
              <a:rPr lang="sk-SK" sz="3600" dirty="0" smtClean="0"/>
              <a:t>No matter </a:t>
            </a:r>
            <a:r>
              <a:rPr lang="sk-SK" sz="3600" dirty="0" smtClean="0"/>
              <a:t>what </a:t>
            </a:r>
            <a:r>
              <a:rPr lang="sk-SK" sz="3600" dirty="0" smtClean="0"/>
              <a:t>your </a:t>
            </a:r>
            <a:r>
              <a:rPr lang="sk-SK" sz="3600" dirty="0" smtClean="0"/>
              <a:t>career</a:t>
            </a:r>
            <a:r>
              <a:rPr lang="en-GB" sz="3600" dirty="0" smtClean="0"/>
              <a:t> is</a:t>
            </a:r>
            <a:r>
              <a:rPr lang="sk-SK" sz="3600" dirty="0" smtClean="0"/>
              <a:t>,  </a:t>
            </a:r>
            <a:r>
              <a:rPr lang="sk-SK" sz="3600" dirty="0" smtClean="0"/>
              <a:t>you will make professional decisions that </a:t>
            </a:r>
            <a:r>
              <a:rPr lang="sk-SK" sz="3600" dirty="0" smtClean="0"/>
              <a:t>involve</a:t>
            </a:r>
            <a:r>
              <a:rPr lang="en-GB" sz="3600" dirty="0" smtClean="0"/>
              <a:t>d in</a:t>
            </a:r>
            <a:r>
              <a:rPr lang="sk-SK" sz="3600" dirty="0" smtClean="0"/>
              <a:t> </a:t>
            </a:r>
            <a:r>
              <a:rPr lang="sk-SK" sz="3600" dirty="0" smtClean="0"/>
              <a:t>data. An understanding of statistical methods will help you make these decisions </a:t>
            </a:r>
            <a:r>
              <a:rPr lang="sk-SK" sz="3600" dirty="0" smtClean="0"/>
              <a:t>efectively</a:t>
            </a:r>
            <a:r>
              <a:rPr lang="en-GB" sz="3600" dirty="0" smtClean="0"/>
              <a:t>.</a:t>
            </a:r>
            <a:endParaRPr lang="sk-SK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Types of Statistics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916112"/>
            <a:ext cx="8353177" cy="47532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smtClean="0"/>
              <a:t>Descriptive statistics </a:t>
            </a:r>
            <a:r>
              <a:rPr lang="sk-SK" dirty="0" smtClean="0"/>
              <a:t>– Methods of </a:t>
            </a:r>
            <a:r>
              <a:rPr lang="en-GB" dirty="0" smtClean="0"/>
              <a:t>collecting, presenting and summarizing data </a:t>
            </a:r>
            <a:r>
              <a:rPr lang="sk-SK" dirty="0" smtClean="0"/>
              <a:t>in </a:t>
            </a:r>
            <a:r>
              <a:rPr lang="sk-SK" dirty="0" smtClean="0"/>
              <a:t>an informative </a:t>
            </a:r>
            <a:r>
              <a:rPr lang="sk-SK" dirty="0" smtClean="0"/>
              <a:t>way</a:t>
            </a:r>
            <a:r>
              <a:rPr lang="en-GB" dirty="0" smtClean="0"/>
              <a:t>.</a:t>
            </a:r>
            <a:endParaRPr lang="sk-SK" dirty="0" smtClean="0"/>
          </a:p>
          <a:p>
            <a:pPr algn="just"/>
            <a:r>
              <a:rPr lang="sk-SK" b="1" dirty="0" smtClean="0"/>
              <a:t>Inferential statistics </a:t>
            </a:r>
            <a:r>
              <a:rPr lang="sk-SK" dirty="0" smtClean="0"/>
              <a:t>– The methods used to determine something about a population on the basis of a sample</a:t>
            </a:r>
          </a:p>
          <a:p>
            <a:pPr lvl="1" algn="just"/>
            <a:r>
              <a:rPr lang="sk-SK" u="sng" dirty="0" smtClean="0"/>
              <a:t>Population</a:t>
            </a:r>
            <a:r>
              <a:rPr lang="sk-SK" dirty="0" smtClean="0"/>
              <a:t> –The entire set of individuals or objects of interest or the measurements obtained from all individuals or objects of interest</a:t>
            </a:r>
          </a:p>
          <a:p>
            <a:pPr lvl="1" algn="just"/>
            <a:r>
              <a:rPr lang="sk-SK" u="sng" dirty="0" smtClean="0"/>
              <a:t>Sample</a:t>
            </a:r>
            <a:r>
              <a:rPr lang="sk-SK" dirty="0" smtClean="0"/>
              <a:t> – A portion, or part, of the population of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Descriptive Statistics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828800"/>
            <a:ext cx="8596064" cy="45323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3200" b="1" dirty="0" smtClean="0"/>
              <a:t>Collect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700" dirty="0" smtClean="0"/>
              <a:t>Example - Survey</a:t>
            </a:r>
            <a:endParaRPr lang="en-US" sz="2700" dirty="0" smtClean="0"/>
          </a:p>
          <a:p>
            <a:pPr eaLnBrk="1" hangingPunct="1">
              <a:lnSpc>
                <a:spcPct val="130000"/>
              </a:lnSpc>
            </a:pPr>
            <a:r>
              <a:rPr lang="en-US" sz="3200" b="1" dirty="0" smtClean="0"/>
              <a:t>Present data</a:t>
            </a:r>
          </a:p>
          <a:p>
            <a:pPr lvl="1">
              <a:lnSpc>
                <a:spcPct val="130000"/>
              </a:lnSpc>
            </a:pPr>
            <a:r>
              <a:rPr lang="en-US" sz="2700" dirty="0" smtClean="0"/>
              <a:t>Example - </a:t>
            </a:r>
            <a:r>
              <a:rPr lang="en-US" sz="2700" dirty="0" smtClean="0"/>
              <a:t>Tables </a:t>
            </a:r>
            <a:r>
              <a:rPr lang="en-US" sz="2700" dirty="0" smtClean="0"/>
              <a:t>and graphs</a:t>
            </a:r>
          </a:p>
          <a:p>
            <a:pPr eaLnBrk="1" hangingPunct="1">
              <a:lnSpc>
                <a:spcPct val="130000"/>
              </a:lnSpc>
            </a:pPr>
            <a:r>
              <a:rPr lang="en-US" sz="3200" b="1" dirty="0" smtClean="0"/>
              <a:t>Summarize data</a:t>
            </a:r>
          </a:p>
          <a:p>
            <a:pPr lvl="1">
              <a:lnSpc>
                <a:spcPct val="130000"/>
              </a:lnSpc>
            </a:pPr>
            <a:r>
              <a:rPr lang="en-US" sz="2700" dirty="0" smtClean="0"/>
              <a:t>Example - </a:t>
            </a:r>
            <a:r>
              <a:rPr lang="en-US" sz="2700" dirty="0" smtClean="0"/>
              <a:t>Sample </a:t>
            </a:r>
            <a:r>
              <a:rPr lang="en-US" sz="2700" dirty="0" smtClean="0"/>
              <a:t>mean =</a:t>
            </a:r>
            <a:r>
              <a:rPr lang="en-US" sz="2800" dirty="0" smtClean="0"/>
              <a:t> </a:t>
            </a:r>
          </a:p>
        </p:txBody>
      </p:sp>
      <p:pic>
        <p:nvPicPr>
          <p:cNvPr id="9" name="Picture 17" descr="j0283537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209800"/>
            <a:ext cx="9906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906838"/>
          <a:ext cx="1803400" cy="1274762"/>
        </p:xfrm>
        <a:graphic>
          <a:graphicData uri="http://schemas.openxmlformats.org/presentationml/2006/ole">
            <p:oleObj spid="_x0000_s10242" name="Clip" r:id="rId4" imgW="1800275" imgH="1272553" progId="">
              <p:embed/>
            </p:oleObj>
          </a:graphicData>
        </a:graphic>
      </p:graphicFrame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5004048" y="5157192"/>
          <a:ext cx="887413" cy="914400"/>
        </p:xfrm>
        <a:graphic>
          <a:graphicData uri="http://schemas.openxmlformats.org/presentationml/2006/ole">
            <p:oleObj spid="_x0000_s10243" name="Equation" r:id="rId5" imgW="418918" imgH="431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Statistical Inference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916112"/>
            <a:ext cx="8353177" cy="4753247"/>
          </a:xfrm>
        </p:spPr>
        <p:txBody>
          <a:bodyPr>
            <a:normAutofit/>
          </a:bodyPr>
          <a:lstStyle/>
          <a:p>
            <a:pPr lvl="1" algn="just"/>
            <a:r>
              <a:rPr lang="en-US" sz="3000" dirty="0" smtClean="0"/>
              <a:t>A </a:t>
            </a:r>
            <a:r>
              <a:rPr lang="en-US" sz="3000" dirty="0" smtClean="0"/>
              <a:t>series of procedures in which the data obtained from samples are used to make statements about some broader set of circumstances</a:t>
            </a:r>
            <a:r>
              <a:rPr lang="en-US" sz="3000" dirty="0" smtClean="0"/>
              <a:t>.</a:t>
            </a:r>
          </a:p>
          <a:p>
            <a:pPr lvl="1" algn="just">
              <a:buNone/>
            </a:pPr>
            <a:endParaRPr lang="en-US" sz="3000" dirty="0" smtClean="0"/>
          </a:p>
          <a:p>
            <a:pPr lvl="1" algn="just">
              <a:buNone/>
            </a:pPr>
            <a:r>
              <a:rPr lang="en-US" sz="3000" dirty="0" smtClean="0"/>
              <a:t>There are </a:t>
            </a:r>
            <a:r>
              <a:rPr lang="en-US" sz="3000" b="1" dirty="0" smtClean="0"/>
              <a:t>TWO different approaches</a:t>
            </a:r>
            <a:r>
              <a:rPr lang="en-US" sz="3000" dirty="0" smtClean="0"/>
              <a:t> such as;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smtClean="0"/>
              <a:t>Estimation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smtClean="0"/>
              <a:t>Hypothesis Testing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Statistical Inference (Cont...)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5688632" cy="352839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smtClean="0"/>
              <a:t>Estimation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Example: Estimate </a:t>
            </a:r>
            <a:r>
              <a:rPr lang="en-US" dirty="0" smtClean="0"/>
              <a:t>the population mean weight using the sample mean weight</a:t>
            </a:r>
          </a:p>
          <a:p>
            <a:pPr algn="just">
              <a:lnSpc>
                <a:spcPct val="110000"/>
              </a:lnSpc>
            </a:pPr>
            <a:r>
              <a:rPr lang="en-US" sz="2800" b="1" dirty="0" smtClean="0"/>
              <a:t>Hypothesis testing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Example: Test </a:t>
            </a:r>
            <a:r>
              <a:rPr lang="en-US" dirty="0" smtClean="0"/>
              <a:t>the claim that the population mean weight is 70 kg</a:t>
            </a: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916832"/>
            <a:ext cx="31242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55172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0066"/>
                </a:solidFill>
                <a:latin typeface="Perpetua" pitchFamily="18" charset="0"/>
              </a:rPr>
              <a:t>Inference is the process of drawing conclusions or making decisions about a </a:t>
            </a:r>
            <a:r>
              <a:rPr lang="en-US" sz="2500" b="1" dirty="0" smtClean="0">
                <a:solidFill>
                  <a:schemeClr val="folHlink"/>
                </a:solidFill>
                <a:latin typeface="Perpetua" pitchFamily="18" charset="0"/>
              </a:rPr>
              <a:t>population</a:t>
            </a:r>
            <a:r>
              <a:rPr lang="en-US" sz="2500" b="1" dirty="0" smtClean="0">
                <a:solidFill>
                  <a:schemeClr val="bg2"/>
                </a:solidFill>
                <a:latin typeface="Perpetua" pitchFamily="18" charset="0"/>
              </a:rPr>
              <a:t> </a:t>
            </a:r>
            <a:r>
              <a:rPr lang="en-US" sz="2500" b="1" dirty="0" smtClean="0">
                <a:solidFill>
                  <a:srgbClr val="000066"/>
                </a:solidFill>
                <a:latin typeface="Perpetua" pitchFamily="18" charset="0"/>
              </a:rPr>
              <a:t>based on </a:t>
            </a:r>
            <a:r>
              <a:rPr lang="en-US" sz="2500" b="1" dirty="0" smtClean="0">
                <a:solidFill>
                  <a:srgbClr val="FF0000"/>
                </a:solidFill>
                <a:latin typeface="Perpetua" pitchFamily="18" charset="0"/>
              </a:rPr>
              <a:t>sample</a:t>
            </a:r>
            <a:r>
              <a:rPr lang="en-US" sz="2500" b="1" dirty="0" smtClean="0">
                <a:solidFill>
                  <a:srgbClr val="000066"/>
                </a:solidFill>
                <a:latin typeface="Perpetua" pitchFamily="18" charset="0"/>
              </a:rPr>
              <a:t> </a:t>
            </a:r>
            <a:r>
              <a:rPr lang="en-US" sz="2500" b="1" dirty="0" smtClean="0">
                <a:solidFill>
                  <a:srgbClr val="000066"/>
                </a:solidFill>
                <a:latin typeface="Perpetua" pitchFamily="18" charset="0"/>
              </a:rPr>
              <a:t>results.</a:t>
            </a:r>
            <a:endParaRPr lang="en-US" sz="2500" b="1" dirty="0" smtClean="0">
              <a:solidFill>
                <a:srgbClr val="000066"/>
              </a:solidFill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5000" b="1" dirty="0" smtClean="0"/>
              <a:t>	</a:t>
            </a:r>
            <a:r>
              <a:rPr lang="en-GB" sz="5400" b="1" dirty="0" smtClean="0"/>
              <a:t>This is time for your questions...</a:t>
            </a:r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r>
              <a:rPr lang="en-GB" sz="5000" b="1" dirty="0" smtClean="0"/>
              <a:t>-THANK YOU-</a:t>
            </a:r>
            <a:endParaRPr lang="en-GB" sz="5000" b="1" dirty="0"/>
          </a:p>
        </p:txBody>
      </p:sp>
      <p:pic>
        <p:nvPicPr>
          <p:cNvPr id="1026" name="Picture 2" descr="C:\Users\Indunil\AppData\Local\Microsoft\Windows\INetCache\IE\E56IXO2U\thinking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3456384" cy="2736304"/>
          </a:xfrm>
          <a:prstGeom prst="rect">
            <a:avLst/>
          </a:prstGeom>
          <a:noFill/>
        </p:spPr>
      </p:pic>
      <p:pic>
        <p:nvPicPr>
          <p:cNvPr id="1027" name="Picture 3" descr="C:\Users\Indunil\AppData\Local\Microsoft\Windows\INetCache\IE\2AG8MEBR\thinkingman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132856"/>
            <a:ext cx="3024336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294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Clip</vt:lpstr>
      <vt:lpstr>Equation</vt:lpstr>
      <vt:lpstr>Numeracy and Data Analysis</vt:lpstr>
      <vt:lpstr>What is Statistics?</vt:lpstr>
      <vt:lpstr>Why Statistics is Important?</vt:lpstr>
      <vt:lpstr>Types of Statistics</vt:lpstr>
      <vt:lpstr>Descriptive Statistics</vt:lpstr>
      <vt:lpstr>Statistical Inference</vt:lpstr>
      <vt:lpstr>Statistical Inference (Cont...)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Numeracy and Data Analysis</dc:title>
  <dc:creator>Indunil</dc:creator>
  <cp:lastModifiedBy>Indunil</cp:lastModifiedBy>
  <cp:revision>78</cp:revision>
  <dcterms:created xsi:type="dcterms:W3CDTF">2019-04-03T20:48:28Z</dcterms:created>
  <dcterms:modified xsi:type="dcterms:W3CDTF">2019-05-29T23:31:30Z</dcterms:modified>
</cp:coreProperties>
</file>