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3"/>
  </p:notesMasterIdLst>
  <p:sldIdLst>
    <p:sldId id="290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69476-6897-40AA-9675-F9CF78EE946D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8F9E-7E18-4D2A-81F9-DB1AF8BD6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8F9E-7E18-4D2A-81F9-DB1AF8BD60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8F9E-7E18-4D2A-81F9-DB1AF8BD608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9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4D57-20CC-4DC2-A3D8-9624CDAB5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330F-4370-44C6-ABE5-E7E94CD84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BED7-2274-4E08-AC95-F82EB6AF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3435-F548-4D7E-B455-46D73A3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535D-C553-4751-A431-C431ACDE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76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997D-5B08-4D08-8512-A1723311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DEC8-5B95-412D-A5FB-DB54269F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B456-82AC-4634-8A51-F49BC613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8ED49-F3AE-4222-8FA2-F18A2CD8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EA89-44C1-4885-9B97-0313021E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61272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FB9E5-E004-4C2D-BA7B-96C13566E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EB43A-9ACD-421A-A092-0F44F584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3932-E678-403F-A45E-1E09FB4D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D57D-0EB3-4B7D-9017-C27400B1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016B-D06A-47FA-972A-7CA583C4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8864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© Prentice Hall,</a:t>
            </a:r>
            <a:r>
              <a:rPr spc="-15" dirty="0"/>
              <a:t> </a:t>
            </a:r>
            <a:r>
              <a:rPr spc="-5" dirty="0"/>
              <a:t>2002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520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57CC-E3EE-4959-BB81-96928C5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E2B5-BC26-46A0-964E-4CD4938F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532D-2A0A-4828-88AB-2770762A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AA36-0DE0-48F5-BE4A-FE08AD8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BC74-FB5E-4686-9B04-2C760467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0770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46FA-4805-4434-A940-FFEEB38B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D5F19-F474-4E0A-A47E-47F94DE2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5489-16CB-4B7C-BAC0-E4E864CD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2279-264C-4BEB-8426-FB07246F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AE74-675E-4B04-B775-EA076622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429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B1B9-0A1D-4E4D-9EC9-27BAE135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4EDF-E9C0-477A-AD5F-DF7B33917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0364-6D48-4E74-91EC-29F21298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7C473-6C3E-4C01-92F8-5A3AE87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DF66D-D5CE-456C-83C7-28B35D2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589DD-EC2B-4DA0-8715-7961E8F2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678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17A4-9CB4-433D-951F-ABDECC18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E19E-95AD-4EE7-89AB-74E24A3B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31F0C-7D02-411B-97AF-C02757087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DD586-BA8D-4AF6-8519-05764662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5ED75-81CB-476E-8A5F-DD5A13B40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F9247-F491-4E14-93E8-9F2D2360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D8CF3-F8C8-4ED3-9426-074327EC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1A802-6C04-4CE5-A55E-15336DDB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9625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471D-6736-477B-A4C2-424F25A4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10646-4300-48DD-AD2F-04B865AC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EF729-F035-45AD-9D41-9E0FD179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12B92-6CDB-4E6C-B263-F81D4D9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479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39C71-B5D7-42EC-8BF1-A4CF80AE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A1BD9-B8FB-4962-BAB0-B0F44332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F923-2209-4507-B9DA-168E096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939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0E26-486E-4D5D-8A93-59DFDA47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B7BA-C6F8-4E2B-83EC-475945B5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D40E4-916B-4298-AE19-32D820C0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6114B-F2A1-4E21-84BC-A02C449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F50F3-5F0B-440D-B4BC-E0DC059F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97741-0FD0-4699-BF4A-4FF21A14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464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83D7-9EEF-44E2-8226-50E2F112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0B24E-0915-4C40-A8FC-A2707E290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B6EC1-BD45-4A73-B634-6BEF0927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4A6DE-950E-48C4-9399-2BD248B2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D35E-406A-4723-81EF-72C1075F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3579-36C3-4376-8465-CB9E4FDC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C1F8F-C34D-4C87-A929-54BD4E9B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E1C5-0083-42B6-A0BC-809EA956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7DF5-B5F8-4D8B-B539-3F86A8EE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F633-E351-4637-872A-D3DE5AF17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39"/>
              </a:lnSpc>
            </a:pPr>
            <a:r>
              <a:rPr lang="en-GB" spc="-5"/>
              <a:t>© Prentice Hall,</a:t>
            </a:r>
            <a:r>
              <a:rPr lang="en-GB" spc="-15"/>
              <a:t> </a:t>
            </a:r>
            <a:r>
              <a:rPr lang="en-GB" spc="-5"/>
              <a:t>2002</a:t>
            </a:r>
            <a:endParaRPr lang="en-GB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CDBD-75C5-41B1-B2B6-6FBE70240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39"/>
              </a:lnSpc>
            </a:pPr>
            <a:r>
              <a:rPr lang="en-GB" spc="-5"/>
              <a:t>5-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177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919" cy="77724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E14BD1-B7BA-4536-9EBF-5F213724B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1752600"/>
            <a:ext cx="4876800" cy="1470063"/>
          </a:xfrm>
        </p:spPr>
        <p:txBody>
          <a:bodyPr vert="horz" lIns="91440" tIns="45720" rIns="91440" bIns="45720" rtlCol="0" anchor="t">
            <a:noAutofit/>
          </a:bodyPr>
          <a:lstStyle/>
          <a:p>
            <a:pPr defTabSz="914400"/>
            <a:r>
              <a:rPr lang="en-US" sz="3600" kern="1200" spc="-10" dirty="0">
                <a:solidFill>
                  <a:srgbClr val="000000"/>
                </a:solidFill>
                <a:latin typeface="Georgia Pro Black" panose="02040A02050405020203" pitchFamily="18" charset="0"/>
              </a:rPr>
              <a:t>SOCIAL  </a:t>
            </a:r>
            <a:r>
              <a:rPr lang="en-US" sz="3600" kern="1200" spc="-5" dirty="0">
                <a:solidFill>
                  <a:srgbClr val="000000"/>
                </a:solidFill>
                <a:latin typeface="Georgia Pro Black" panose="02040A02050405020203" pitchFamily="18" charset="0"/>
              </a:rPr>
              <a:t>RESPONSIBILITY  AND</a:t>
            </a:r>
            <a:r>
              <a:rPr lang="en-US" sz="3600" kern="1200" spc="-60" dirty="0">
                <a:solidFill>
                  <a:srgbClr val="000000"/>
                </a:solidFill>
                <a:latin typeface="Georgia Pro Black" panose="02040A02050405020203" pitchFamily="18" charset="0"/>
              </a:rPr>
              <a:t> </a:t>
            </a:r>
            <a:r>
              <a:rPr lang="en-US" sz="3600" kern="1200" spc="-5" dirty="0">
                <a:solidFill>
                  <a:srgbClr val="000000"/>
                </a:solidFill>
                <a:latin typeface="Georgia Pro Black" panose="02040A02050405020203" pitchFamily="18" charset="0"/>
              </a:rPr>
              <a:t>MANAGERIAL  ETHICS</a:t>
            </a:r>
            <a:br>
              <a:rPr lang="en-US" sz="3600" kern="1200" dirty="0">
                <a:solidFill>
                  <a:srgbClr val="000000"/>
                </a:solidFill>
                <a:latin typeface="Georgia Pro Black" panose="02040A02050405020203" pitchFamily="18" charset="0"/>
              </a:rPr>
            </a:br>
            <a:endParaRPr lang="en-US" sz="3600" kern="1200" dirty="0">
              <a:solidFill>
                <a:srgbClr val="000000"/>
              </a:solidFill>
              <a:latin typeface="Georgia Pro Black" panose="02040A02050405020203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938795-6B62-4E85-8803-85B70C2C76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81600" y="5637497"/>
            <a:ext cx="4724400" cy="950676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Organisational Theory and Practice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en-US" sz="2400" b="1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000000"/>
                </a:solidFill>
              </a:rPr>
              <a:t>Lesson 2</a:t>
            </a:r>
            <a:endParaRPr lang="en-US" sz="2400" b="1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8646"/>
            <a:ext cx="4508525" cy="7113754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Scales of Justice">
            <a:extLst>
              <a:ext uri="{FF2B5EF4-FFF2-40B4-BE49-F238E27FC236}">
                <a16:creationId xmlns:a16="http://schemas.microsoft.com/office/drawing/2014/main" id="{24E3C110-C444-4A49-A948-7F0C668EC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887" y="2695883"/>
            <a:ext cx="3416952" cy="341695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98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B32764-DA21-42E9-A9D0-5B7284224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1" r="20730"/>
          <a:stretch/>
        </p:blipFill>
        <p:spPr>
          <a:xfrm>
            <a:off x="-34876" y="10"/>
            <a:ext cx="5217794" cy="7772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078632" y="6981974"/>
            <a:ext cx="737328" cy="621792"/>
          </a:xfrm>
          <a:prstGeom prst="ellipse">
            <a:avLst/>
          </a:prstGeom>
          <a:solidFill>
            <a:srgbClr val="7C5B5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>
                <a:solidFill>
                  <a:srgbClr val="FFFFFF"/>
                </a:solidFill>
                <a:latin typeface="Calibri" panose="020F0502020204030204"/>
              </a:rPr>
              <a:t>5-</a:t>
            </a:r>
            <a:fld id="{81D60167-4931-47E6-BA6A-407CBD079E47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168634"/>
            <a:ext cx="5547423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400" b="1" spc="-5" dirty="0">
                <a:solidFill>
                  <a:srgbClr val="000000"/>
                </a:solidFill>
              </a:rPr>
              <a:t>Values-Based </a:t>
            </a:r>
            <a:r>
              <a:rPr lang="en-US" sz="3400" b="1" dirty="0">
                <a:solidFill>
                  <a:srgbClr val="000000"/>
                </a:solidFill>
              </a:rPr>
              <a:t>Management</a:t>
            </a:r>
            <a:r>
              <a:rPr lang="en-US" sz="3400" b="1" spc="-80" dirty="0">
                <a:solidFill>
                  <a:srgbClr val="000000"/>
                </a:solidFill>
              </a:rPr>
              <a:t> </a:t>
            </a:r>
            <a:r>
              <a:rPr lang="en-US" sz="3400" b="1" dirty="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3245" y="1670939"/>
            <a:ext cx="4882715" cy="531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12700" indent="-228600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000000"/>
                </a:solidFill>
              </a:rPr>
              <a:t>Developing Shared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spc="-5" dirty="0">
                <a:solidFill>
                  <a:srgbClr val="000000"/>
                </a:solidFill>
              </a:rPr>
              <a:t>Values</a:t>
            </a:r>
            <a:endParaRPr lang="en-US" sz="28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>
                <a:solidFill>
                  <a:srgbClr val="000000"/>
                </a:solidFill>
              </a:rPr>
              <a:t>it is difficult to establish shared</a:t>
            </a:r>
            <a:r>
              <a:rPr lang="en-US" sz="2800" spc="-10" dirty="0">
                <a:solidFill>
                  <a:srgbClr val="000000"/>
                </a:solidFill>
              </a:rPr>
              <a:t> </a:t>
            </a:r>
            <a:r>
              <a:rPr lang="en-US" sz="2800" spc="-5" dirty="0">
                <a:solidFill>
                  <a:srgbClr val="000000"/>
                </a:solidFill>
              </a:rPr>
              <a:t>values</a:t>
            </a:r>
            <a:endParaRPr lang="en-US" sz="2800" dirty="0">
              <a:solidFill>
                <a:srgbClr val="000000"/>
              </a:solidFill>
            </a:endParaRPr>
          </a:p>
          <a:p>
            <a:pPr marL="756285" marR="508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-5" dirty="0">
                <a:solidFill>
                  <a:srgbClr val="000000"/>
                </a:solidFill>
              </a:rPr>
              <a:t>managers are responsible for shaping the  organization so </a:t>
            </a:r>
            <a:r>
              <a:rPr lang="en-US" sz="2800" dirty="0">
                <a:solidFill>
                  <a:srgbClr val="000000"/>
                </a:solidFill>
              </a:rPr>
              <a:t>that its </a:t>
            </a:r>
            <a:r>
              <a:rPr lang="en-US" sz="2800" spc="-5" dirty="0">
                <a:solidFill>
                  <a:srgbClr val="000000"/>
                </a:solidFill>
              </a:rPr>
              <a:t>values, norms, </a:t>
            </a:r>
            <a:r>
              <a:rPr lang="en-US" sz="2800" dirty="0">
                <a:solidFill>
                  <a:srgbClr val="000000"/>
                </a:solidFill>
              </a:rPr>
              <a:t>and ideals  </a:t>
            </a:r>
            <a:r>
              <a:rPr lang="en-US" sz="2800" spc="-5" dirty="0">
                <a:solidFill>
                  <a:srgbClr val="000000"/>
                </a:solidFill>
              </a:rPr>
              <a:t>appeal strongly to</a:t>
            </a:r>
            <a:r>
              <a:rPr lang="en-US" sz="2800" spc="5" dirty="0">
                <a:solidFill>
                  <a:srgbClr val="000000"/>
                </a:solidFill>
              </a:rPr>
              <a:t> </a:t>
            </a:r>
            <a:r>
              <a:rPr lang="en-US" sz="2800" spc="-5" dirty="0">
                <a:solidFill>
                  <a:srgbClr val="000000"/>
                </a:solidFill>
              </a:rPr>
              <a:t>employees</a:t>
            </a:r>
            <a:endParaRPr lang="en-US" sz="2800" dirty="0">
              <a:solidFill>
                <a:srgbClr val="000000"/>
              </a:solidFill>
            </a:endParaRPr>
          </a:p>
          <a:p>
            <a:pPr marL="756285" marR="348615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companies that practice values-based  </a:t>
            </a:r>
            <a:r>
              <a:rPr lang="en-US" sz="2800" spc="-5" dirty="0">
                <a:solidFill>
                  <a:srgbClr val="000000"/>
                </a:solidFill>
              </a:rPr>
              <a:t>management have broad commitment to being  socially responsible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spc="-5" dirty="0">
                <a:solidFill>
                  <a:srgbClr val="000000"/>
                </a:solidFill>
              </a:rPr>
              <a:t>socially</a:t>
            </a:r>
            <a:r>
              <a:rPr lang="en-US" sz="2800" spc="-25" dirty="0">
                <a:solidFill>
                  <a:srgbClr val="000000"/>
                </a:solidFill>
              </a:rPr>
              <a:t> </a:t>
            </a:r>
            <a:r>
              <a:rPr lang="en-US" sz="2800" spc="-5" dirty="0">
                <a:solidFill>
                  <a:srgbClr val="000000"/>
                </a:solidFill>
              </a:rPr>
              <a:t>responsive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Suggestions for Creating a Good Corporate Values 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1D60167-4931-47E6-BA6A-407CBD079E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609600" y="2095500"/>
            <a:ext cx="83058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4B0704-A799-4812-AB96-4D5FE8E3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939078"/>
            <a:ext cx="2919639" cy="28499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370" y="0"/>
            <a:ext cx="9471408" cy="312112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61" y="936904"/>
            <a:ext cx="8112677" cy="150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914400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“Greening” </a:t>
            </a:r>
            <a:r>
              <a:rPr lang="en-US" sz="39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3900" kern="1200" spc="-8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3121127"/>
            <a:ext cx="9384029" cy="40416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2700" indent="-228600">
              <a:lnSpc>
                <a:spcPct val="90000"/>
              </a:lnSpc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000000"/>
                </a:solidFill>
              </a:rPr>
              <a:t>Definition</a:t>
            </a:r>
            <a:endParaRPr lang="en-US" sz="2400" dirty="0">
              <a:solidFill>
                <a:srgbClr val="000000"/>
              </a:solidFill>
            </a:endParaRPr>
          </a:p>
          <a:p>
            <a:pPr marL="756285" marR="5080" indent="-228600">
              <a:lnSpc>
                <a:spcPct val="90000"/>
              </a:lnSpc>
              <a:spcBef>
                <a:spcPts val="69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recognition of the close link between an organization’s  decisions and activities and its impact on the natural  environment</a:t>
            </a:r>
            <a:endParaRPr lang="en-US" sz="2400" dirty="0">
              <a:solidFill>
                <a:srgbClr val="000000"/>
              </a:solidFill>
            </a:endParaRPr>
          </a:p>
          <a:p>
            <a:pPr marL="756285" marR="311150" indent="-228600">
              <a:lnSpc>
                <a:spcPct val="90000"/>
              </a:lnSpc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resulted from highly visible ecological problems and  environmental</a:t>
            </a:r>
            <a:r>
              <a:rPr lang="en-US" sz="2400" spc="-10" dirty="0">
                <a:solidFill>
                  <a:srgbClr val="000000"/>
                </a:solidFill>
              </a:rPr>
              <a:t> disasters</a:t>
            </a:r>
          </a:p>
          <a:p>
            <a:pPr marL="527685" marR="311150">
              <a:lnSpc>
                <a:spcPct val="90000"/>
              </a:lnSpc>
              <a:spcBef>
                <a:spcPts val="660"/>
              </a:spcBef>
              <a:tabLst>
                <a:tab pos="75692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000000"/>
                </a:solidFill>
              </a:rPr>
              <a:t>Global Environmental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Problems</a:t>
            </a:r>
            <a:endParaRPr lang="en-US" sz="24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there are many </a:t>
            </a:r>
            <a:r>
              <a:rPr lang="en-US" sz="2400" spc="-10" dirty="0">
                <a:solidFill>
                  <a:srgbClr val="000000"/>
                </a:solidFill>
              </a:rPr>
              <a:t>global </a:t>
            </a:r>
            <a:r>
              <a:rPr lang="en-US" sz="2400" spc="-5" dirty="0">
                <a:solidFill>
                  <a:srgbClr val="000000"/>
                </a:solidFill>
              </a:rPr>
              <a:t>environmental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000000"/>
                </a:solidFill>
              </a:rPr>
              <a:t>problems</a:t>
            </a:r>
            <a:endParaRPr lang="en-US" sz="24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developed nations are blamed for the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problems</a:t>
            </a:r>
            <a:endParaRPr lang="en-US" sz="2400" dirty="0">
              <a:solidFill>
                <a:srgbClr val="000000"/>
              </a:solidFill>
            </a:endParaRPr>
          </a:p>
          <a:p>
            <a:pPr marL="756285" marR="30988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problems expected to increase as emerging countries  </a:t>
            </a:r>
            <a:r>
              <a:rPr lang="en-US" sz="2400" spc="-10" dirty="0">
                <a:solidFill>
                  <a:srgbClr val="000000"/>
                </a:solidFill>
              </a:rPr>
              <a:t>become more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-10" dirty="0">
                <a:solidFill>
                  <a:srgbClr val="000000"/>
                </a:solidFill>
              </a:rPr>
              <a:t>developed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1392" y="7053528"/>
            <a:ext cx="470850" cy="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spc="-5">
                <a:solidFill>
                  <a:srgbClr val="898989"/>
                </a:solidFill>
              </a:rPr>
              <a:t>5-</a:t>
            </a:r>
            <a:fld id="{81D60167-4931-47E6-BA6A-407CBD079E47}" type="slidenum">
              <a:rPr lang="en-US" sz="1000" spc="-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 spc="-5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370" y="0"/>
            <a:ext cx="9471408" cy="312112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61" y="936904"/>
            <a:ext cx="8112677" cy="150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914400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“Greening” </a:t>
            </a:r>
            <a:r>
              <a:rPr lang="en-US" sz="39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</a:t>
            </a:r>
            <a:r>
              <a:rPr lang="en-US" sz="3900" kern="1200" spc="-8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392" y="2997370"/>
            <a:ext cx="9699756" cy="4775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000000"/>
                </a:solidFill>
              </a:rPr>
              <a:t>How Organizations Go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Green</a:t>
            </a:r>
            <a:endParaRPr lang="en-US" sz="24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products and production processes have become</a:t>
            </a:r>
            <a:r>
              <a:rPr lang="en-US" sz="2400" spc="4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cleaner</a:t>
            </a:r>
            <a:endParaRPr lang="en-US" sz="2400" dirty="0">
              <a:solidFill>
                <a:srgbClr val="000000"/>
              </a:solidFill>
            </a:endParaRPr>
          </a:p>
          <a:p>
            <a:pPr marL="756285" marR="580390" indent="-228600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b="1" i="1" spc="-5" dirty="0">
                <a:solidFill>
                  <a:srgbClr val="000000"/>
                </a:solidFill>
              </a:rPr>
              <a:t>shades of green </a:t>
            </a:r>
            <a:r>
              <a:rPr lang="en-US" sz="2400" spc="-5" dirty="0">
                <a:solidFill>
                  <a:srgbClr val="000000"/>
                </a:solidFill>
              </a:rPr>
              <a:t>- describe different approaches that  organisations may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take</a:t>
            </a:r>
            <a:endParaRPr lang="en-US" sz="24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b="1" i="1" spc="-5" dirty="0">
                <a:solidFill>
                  <a:srgbClr val="000000"/>
                </a:solidFill>
              </a:rPr>
              <a:t>legal approach </a:t>
            </a:r>
            <a:r>
              <a:rPr lang="en-US" sz="2400" spc="-5" dirty="0">
                <a:solidFill>
                  <a:srgbClr val="000000"/>
                </a:solidFill>
              </a:rPr>
              <a:t>- follow legal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obligations</a:t>
            </a:r>
            <a:endParaRPr lang="en-US" sz="2400" dirty="0">
              <a:solidFill>
                <a:srgbClr val="000000"/>
              </a:solidFill>
            </a:endParaRPr>
          </a:p>
          <a:p>
            <a:pPr marL="1384300" indent="-228600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000000"/>
                </a:solidFill>
              </a:rPr>
              <a:t>– little environmental</a:t>
            </a:r>
            <a:r>
              <a:rPr lang="en-US" sz="2400" spc="-30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sensitivity</a:t>
            </a:r>
            <a:endParaRPr lang="en-US" sz="2400" dirty="0">
              <a:solidFill>
                <a:srgbClr val="000000"/>
              </a:solidFill>
            </a:endParaRPr>
          </a:p>
          <a:p>
            <a:pPr marL="1155065" marR="762635" lvl="1" indent="-228600">
              <a:lnSpc>
                <a:spcPct val="9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b="1" i="1" spc="-5" dirty="0">
                <a:solidFill>
                  <a:srgbClr val="000000"/>
                </a:solidFill>
              </a:rPr>
              <a:t>market approach </a:t>
            </a:r>
            <a:r>
              <a:rPr lang="en-US" sz="2400" spc="-5" dirty="0">
                <a:solidFill>
                  <a:srgbClr val="000000"/>
                </a:solidFill>
              </a:rPr>
              <a:t>- organizations respond to the  environmental preferences of customers</a:t>
            </a:r>
            <a:endParaRPr lang="en-US" sz="2400" dirty="0">
              <a:solidFill>
                <a:srgbClr val="000000"/>
              </a:solidFill>
            </a:endParaRPr>
          </a:p>
          <a:p>
            <a:pPr marL="1155700" marR="292100" lvl="1" indent="-228600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b="1" i="1" spc="-10" dirty="0">
                <a:solidFill>
                  <a:srgbClr val="000000"/>
                </a:solidFill>
              </a:rPr>
              <a:t>stakeholder approach </a:t>
            </a:r>
            <a:r>
              <a:rPr lang="en-US" sz="2400" spc="-5" dirty="0">
                <a:solidFill>
                  <a:srgbClr val="000000"/>
                </a:solidFill>
              </a:rPr>
              <a:t>- organization chooses to  respond to multiple demands made by</a:t>
            </a:r>
            <a:r>
              <a:rPr lang="en-US" sz="2400" spc="2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stakeholders</a:t>
            </a:r>
            <a:endParaRPr lang="en-US" sz="2400" dirty="0">
              <a:solidFill>
                <a:srgbClr val="000000"/>
              </a:solidFill>
            </a:endParaRPr>
          </a:p>
          <a:p>
            <a:pPr marL="1155065" marR="621030" lvl="1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b="1" i="1" spc="-5" dirty="0">
                <a:solidFill>
                  <a:srgbClr val="000000"/>
                </a:solidFill>
              </a:rPr>
              <a:t>activist approach </a:t>
            </a:r>
            <a:r>
              <a:rPr lang="en-US" sz="2400" spc="-5" dirty="0">
                <a:solidFill>
                  <a:srgbClr val="000000"/>
                </a:solidFill>
              </a:rPr>
              <a:t>- looks for ways to respect and  preserve the earth and its natural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resources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1392" y="7053528"/>
            <a:ext cx="470850" cy="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spc="-5">
                <a:solidFill>
                  <a:srgbClr val="898989"/>
                </a:solidFill>
              </a:rPr>
              <a:t>5-</a:t>
            </a:r>
            <a:fld id="{81D60167-4931-47E6-BA6A-407CBD079E47}" type="slidenum">
              <a:rPr lang="en-US" sz="1000" spc="-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 spc="-5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695" y="459740"/>
            <a:ext cx="5269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Approaches To Being</a:t>
            </a:r>
            <a:r>
              <a:rPr spc="-45" dirty="0"/>
              <a:t> </a:t>
            </a:r>
            <a:r>
              <a:rPr spc="-10" dirty="0"/>
              <a:t>Green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© Prentice Hall,</a:t>
            </a:r>
            <a:r>
              <a:rPr spc="-15" dirty="0"/>
              <a:t> </a:t>
            </a:r>
            <a:r>
              <a:rPr spc="-5" dirty="0"/>
              <a:t>2002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62037" y="2967037"/>
            <a:ext cx="8010525" cy="2752725"/>
            <a:chOff x="1062037" y="2967037"/>
            <a:chExt cx="8010525" cy="275272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66800" y="2971800"/>
              <a:ext cx="702945" cy="2743200"/>
            </a:xfrm>
            <a:custGeom>
              <a:avLst/>
              <a:gdLst/>
              <a:ahLst/>
              <a:cxnLst/>
              <a:rect l="l" t="t" r="r" b="b"/>
              <a:pathLst>
                <a:path w="702944" h="2743200">
                  <a:moveTo>
                    <a:pt x="702563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702563" y="2743200"/>
                  </a:lnTo>
                  <a:lnTo>
                    <a:pt x="70256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9363" y="2971800"/>
              <a:ext cx="594360" cy="2743200"/>
            </a:xfrm>
            <a:custGeom>
              <a:avLst/>
              <a:gdLst/>
              <a:ahLst/>
              <a:cxnLst/>
              <a:rect l="l" t="t" r="r" b="b"/>
              <a:pathLst>
                <a:path w="594360" h="2743200">
                  <a:moveTo>
                    <a:pt x="59436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594360" y="2743200"/>
                  </a:lnTo>
                  <a:lnTo>
                    <a:pt x="59436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3724" y="2971800"/>
              <a:ext cx="375285" cy="2743200"/>
            </a:xfrm>
            <a:custGeom>
              <a:avLst/>
              <a:gdLst/>
              <a:ahLst/>
              <a:cxnLst/>
              <a:rect l="l" t="t" r="r" b="b"/>
              <a:pathLst>
                <a:path w="375285" h="2743200">
                  <a:moveTo>
                    <a:pt x="374904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374904" y="2743200"/>
                  </a:lnTo>
                  <a:lnTo>
                    <a:pt x="37490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8627" y="2971800"/>
              <a:ext cx="312420" cy="2743200"/>
            </a:xfrm>
            <a:custGeom>
              <a:avLst/>
              <a:gdLst/>
              <a:ahLst/>
              <a:cxnLst/>
              <a:rect l="l" t="t" r="r" b="b"/>
              <a:pathLst>
                <a:path w="312419" h="2743200">
                  <a:moveTo>
                    <a:pt x="312419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312419" y="2743200"/>
                  </a:lnTo>
                  <a:lnTo>
                    <a:pt x="3124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1048" y="2971800"/>
              <a:ext cx="312420" cy="2743200"/>
            </a:xfrm>
            <a:custGeom>
              <a:avLst/>
              <a:gdLst/>
              <a:ahLst/>
              <a:cxnLst/>
              <a:rect l="l" t="t" r="r" b="b"/>
              <a:pathLst>
                <a:path w="312420" h="2743200">
                  <a:moveTo>
                    <a:pt x="31242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312420" y="2743200"/>
                  </a:lnTo>
                  <a:lnTo>
                    <a:pt x="3124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63467" y="2971800"/>
              <a:ext cx="218440" cy="2743200"/>
            </a:xfrm>
            <a:custGeom>
              <a:avLst/>
              <a:gdLst/>
              <a:ahLst/>
              <a:cxnLst/>
              <a:rect l="l" t="t" r="r" b="b"/>
              <a:pathLst>
                <a:path w="218439" h="2743200">
                  <a:moveTo>
                    <a:pt x="217932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217932" y="2743200"/>
                  </a:lnTo>
                  <a:lnTo>
                    <a:pt x="21793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1400" y="2971800"/>
              <a:ext cx="219710" cy="2743200"/>
            </a:xfrm>
            <a:custGeom>
              <a:avLst/>
              <a:gdLst/>
              <a:ahLst/>
              <a:cxnLst/>
              <a:rect l="l" t="t" r="r" b="b"/>
              <a:pathLst>
                <a:path w="219710" h="2743200">
                  <a:moveTo>
                    <a:pt x="219455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219455" y="2743200"/>
                  </a:lnTo>
                  <a:lnTo>
                    <a:pt x="2194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0855" y="2971800"/>
              <a:ext cx="218440" cy="2743200"/>
            </a:xfrm>
            <a:custGeom>
              <a:avLst/>
              <a:gdLst/>
              <a:ahLst/>
              <a:cxnLst/>
              <a:rect l="l" t="t" r="r" b="b"/>
              <a:pathLst>
                <a:path w="218439" h="2743200">
                  <a:moveTo>
                    <a:pt x="217932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217932" y="2743200"/>
                  </a:lnTo>
                  <a:lnTo>
                    <a:pt x="21793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8788" y="2971800"/>
              <a:ext cx="187960" cy="2743200"/>
            </a:xfrm>
            <a:custGeom>
              <a:avLst/>
              <a:gdLst/>
              <a:ahLst/>
              <a:cxnLst/>
              <a:rect l="l" t="t" r="r" b="b"/>
              <a:pathLst>
                <a:path w="187960" h="2743200">
                  <a:moveTo>
                    <a:pt x="187451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87451" y="2743200"/>
                  </a:lnTo>
                  <a:lnTo>
                    <a:pt x="18745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6239" y="2971800"/>
              <a:ext cx="157480" cy="2743200"/>
            </a:xfrm>
            <a:custGeom>
              <a:avLst/>
              <a:gdLst/>
              <a:ahLst/>
              <a:cxnLst/>
              <a:rect l="l" t="t" r="r" b="b"/>
              <a:pathLst>
                <a:path w="157479" h="2743200">
                  <a:moveTo>
                    <a:pt x="156972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6972" y="2743200"/>
                  </a:lnTo>
                  <a:lnTo>
                    <a:pt x="1569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3211" y="2971800"/>
              <a:ext cx="187960" cy="2743200"/>
            </a:xfrm>
            <a:custGeom>
              <a:avLst/>
              <a:gdLst/>
              <a:ahLst/>
              <a:cxnLst/>
              <a:rect l="l" t="t" r="r" b="b"/>
              <a:pathLst>
                <a:path w="187960" h="2743200">
                  <a:moveTo>
                    <a:pt x="187451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87451" y="2743200"/>
                  </a:lnTo>
                  <a:lnTo>
                    <a:pt x="18745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0664" y="2971800"/>
              <a:ext cx="187960" cy="2743200"/>
            </a:xfrm>
            <a:custGeom>
              <a:avLst/>
              <a:gdLst/>
              <a:ahLst/>
              <a:cxnLst/>
              <a:rect l="l" t="t" r="r" b="b"/>
              <a:pathLst>
                <a:path w="187960" h="2743200">
                  <a:moveTo>
                    <a:pt x="187451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87451" y="2743200"/>
                  </a:lnTo>
                  <a:lnTo>
                    <a:pt x="18745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8115" y="2971800"/>
              <a:ext cx="125095" cy="2743200"/>
            </a:xfrm>
            <a:custGeom>
              <a:avLst/>
              <a:gdLst/>
              <a:ahLst/>
              <a:cxnLst/>
              <a:rect l="l" t="t" r="r" b="b"/>
              <a:pathLst>
                <a:path w="125095" h="2743200">
                  <a:moveTo>
                    <a:pt x="124967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24967" y="2743200"/>
                  </a:lnTo>
                  <a:lnTo>
                    <a:pt x="1249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3084" y="2971800"/>
              <a:ext cx="187960" cy="2743200"/>
            </a:xfrm>
            <a:custGeom>
              <a:avLst/>
              <a:gdLst/>
              <a:ahLst/>
              <a:cxnLst/>
              <a:rect l="l" t="t" r="r" b="b"/>
              <a:pathLst>
                <a:path w="187960" h="2743200">
                  <a:moveTo>
                    <a:pt x="187451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87451" y="2743200"/>
                  </a:lnTo>
                  <a:lnTo>
                    <a:pt x="18745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0535" y="2971800"/>
              <a:ext cx="157480" cy="2743200"/>
            </a:xfrm>
            <a:custGeom>
              <a:avLst/>
              <a:gdLst/>
              <a:ahLst/>
              <a:cxnLst/>
              <a:rect l="l" t="t" r="r" b="b"/>
              <a:pathLst>
                <a:path w="157479" h="2743200">
                  <a:moveTo>
                    <a:pt x="156972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6972" y="2743200"/>
                  </a:lnTo>
                  <a:lnTo>
                    <a:pt x="1569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7508" y="2971800"/>
              <a:ext cx="125095" cy="2743200"/>
            </a:xfrm>
            <a:custGeom>
              <a:avLst/>
              <a:gdLst/>
              <a:ahLst/>
              <a:cxnLst/>
              <a:rect l="l" t="t" r="r" b="b"/>
              <a:pathLst>
                <a:path w="125095" h="2743200">
                  <a:moveTo>
                    <a:pt x="124967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24967" y="2743200"/>
                  </a:lnTo>
                  <a:lnTo>
                    <a:pt x="1249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2476" y="2971800"/>
              <a:ext cx="155575" cy="2743200"/>
            </a:xfrm>
            <a:custGeom>
              <a:avLst/>
              <a:gdLst/>
              <a:ahLst/>
              <a:cxnLst/>
              <a:rect l="l" t="t" r="r" b="b"/>
              <a:pathLst>
                <a:path w="155575" h="2743200">
                  <a:moveTo>
                    <a:pt x="155448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5448" y="2743200"/>
                  </a:lnTo>
                  <a:lnTo>
                    <a:pt x="15544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7923" y="2971800"/>
              <a:ext cx="157480" cy="2743200"/>
            </a:xfrm>
            <a:custGeom>
              <a:avLst/>
              <a:gdLst/>
              <a:ahLst/>
              <a:cxnLst/>
              <a:rect l="l" t="t" r="r" b="b"/>
              <a:pathLst>
                <a:path w="157479" h="2743200">
                  <a:moveTo>
                    <a:pt x="156972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6972" y="2743200"/>
                  </a:lnTo>
                  <a:lnTo>
                    <a:pt x="1569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4896" y="2971800"/>
              <a:ext cx="155575" cy="2743200"/>
            </a:xfrm>
            <a:custGeom>
              <a:avLst/>
              <a:gdLst/>
              <a:ahLst/>
              <a:cxnLst/>
              <a:rect l="l" t="t" r="r" b="b"/>
              <a:pathLst>
                <a:path w="155575" h="2743200">
                  <a:moveTo>
                    <a:pt x="155448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5448" y="2743200"/>
                  </a:lnTo>
                  <a:lnTo>
                    <a:pt x="15544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00344" y="2971800"/>
              <a:ext cx="157480" cy="2743200"/>
            </a:xfrm>
            <a:custGeom>
              <a:avLst/>
              <a:gdLst/>
              <a:ahLst/>
              <a:cxnLst/>
              <a:rect l="l" t="t" r="r" b="b"/>
              <a:pathLst>
                <a:path w="157479" h="2743200">
                  <a:moveTo>
                    <a:pt x="156972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6972" y="2743200"/>
                  </a:lnTo>
                  <a:lnTo>
                    <a:pt x="1569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7315" y="2971800"/>
              <a:ext cx="155575" cy="2743200"/>
            </a:xfrm>
            <a:custGeom>
              <a:avLst/>
              <a:gdLst/>
              <a:ahLst/>
              <a:cxnLst/>
              <a:rect l="l" t="t" r="r" b="b"/>
              <a:pathLst>
                <a:path w="155575" h="2743200">
                  <a:moveTo>
                    <a:pt x="155448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5448" y="2743200"/>
                  </a:lnTo>
                  <a:lnTo>
                    <a:pt x="15544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2764" y="2971800"/>
              <a:ext cx="187960" cy="2743200"/>
            </a:xfrm>
            <a:custGeom>
              <a:avLst/>
              <a:gdLst/>
              <a:ahLst/>
              <a:cxnLst/>
              <a:rect l="l" t="t" r="r" b="b"/>
              <a:pathLst>
                <a:path w="187960" h="2743200">
                  <a:moveTo>
                    <a:pt x="187451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87451" y="2743200"/>
                  </a:lnTo>
                  <a:lnTo>
                    <a:pt x="18745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00215" y="2971800"/>
              <a:ext cx="157480" cy="2743200"/>
            </a:xfrm>
            <a:custGeom>
              <a:avLst/>
              <a:gdLst/>
              <a:ahLst/>
              <a:cxnLst/>
              <a:rect l="l" t="t" r="r" b="b"/>
              <a:pathLst>
                <a:path w="157479" h="2743200">
                  <a:moveTo>
                    <a:pt x="156972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6972" y="2743200"/>
                  </a:lnTo>
                  <a:lnTo>
                    <a:pt x="1569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57188" y="2971800"/>
              <a:ext cx="155575" cy="2743200"/>
            </a:xfrm>
            <a:custGeom>
              <a:avLst/>
              <a:gdLst/>
              <a:ahLst/>
              <a:cxnLst/>
              <a:rect l="l" t="t" r="r" b="b"/>
              <a:pathLst>
                <a:path w="155575" h="2743200">
                  <a:moveTo>
                    <a:pt x="155447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55447" y="2743200"/>
                  </a:lnTo>
                  <a:lnTo>
                    <a:pt x="1554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12635" y="2971800"/>
              <a:ext cx="187960" cy="2743200"/>
            </a:xfrm>
            <a:custGeom>
              <a:avLst/>
              <a:gdLst/>
              <a:ahLst/>
              <a:cxnLst/>
              <a:rect l="l" t="t" r="r" b="b"/>
              <a:pathLst>
                <a:path w="187959" h="2743200">
                  <a:moveTo>
                    <a:pt x="187451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87451" y="2743200"/>
                  </a:lnTo>
                  <a:lnTo>
                    <a:pt x="18745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00088" y="2971800"/>
              <a:ext cx="219710" cy="2743200"/>
            </a:xfrm>
            <a:custGeom>
              <a:avLst/>
              <a:gdLst/>
              <a:ahLst/>
              <a:cxnLst/>
              <a:rect l="l" t="t" r="r" b="b"/>
              <a:pathLst>
                <a:path w="219709" h="2743200">
                  <a:moveTo>
                    <a:pt x="219455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219455" y="2743200"/>
                  </a:lnTo>
                  <a:lnTo>
                    <a:pt x="2194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19544" y="2971800"/>
              <a:ext cx="218440" cy="2743200"/>
            </a:xfrm>
            <a:custGeom>
              <a:avLst/>
              <a:gdLst/>
              <a:ahLst/>
              <a:cxnLst/>
              <a:rect l="l" t="t" r="r" b="b"/>
              <a:pathLst>
                <a:path w="218440" h="2743200">
                  <a:moveTo>
                    <a:pt x="217931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217931" y="2743200"/>
                  </a:lnTo>
                  <a:lnTo>
                    <a:pt x="2179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37476" y="2971800"/>
              <a:ext cx="219710" cy="2743200"/>
            </a:xfrm>
            <a:custGeom>
              <a:avLst/>
              <a:gdLst/>
              <a:ahLst/>
              <a:cxnLst/>
              <a:rect l="l" t="t" r="r" b="b"/>
              <a:pathLst>
                <a:path w="219709" h="2743200">
                  <a:moveTo>
                    <a:pt x="219455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219455" y="2743200"/>
                  </a:lnTo>
                  <a:lnTo>
                    <a:pt x="2194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6932" y="2971800"/>
              <a:ext cx="312420" cy="2743200"/>
            </a:xfrm>
            <a:custGeom>
              <a:avLst/>
              <a:gdLst/>
              <a:ahLst/>
              <a:cxnLst/>
              <a:rect l="l" t="t" r="r" b="b"/>
              <a:pathLst>
                <a:path w="312420" h="2743200">
                  <a:moveTo>
                    <a:pt x="31242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312420" y="2743200"/>
                  </a:lnTo>
                  <a:lnTo>
                    <a:pt x="3124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69352" y="2971800"/>
              <a:ext cx="344805" cy="2743200"/>
            </a:xfrm>
            <a:custGeom>
              <a:avLst/>
              <a:gdLst/>
              <a:ahLst/>
              <a:cxnLst/>
              <a:rect l="l" t="t" r="r" b="b"/>
              <a:pathLst>
                <a:path w="344804" h="2743200">
                  <a:moveTo>
                    <a:pt x="344424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344424" y="2743200"/>
                  </a:lnTo>
                  <a:lnTo>
                    <a:pt x="3444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13776" y="2971800"/>
              <a:ext cx="437515" cy="2743200"/>
            </a:xfrm>
            <a:custGeom>
              <a:avLst/>
              <a:gdLst/>
              <a:ahLst/>
              <a:cxnLst/>
              <a:rect l="l" t="t" r="r" b="b"/>
              <a:pathLst>
                <a:path w="437515" h="2743200">
                  <a:moveTo>
                    <a:pt x="437387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437387" y="2743200"/>
                  </a:lnTo>
                  <a:lnTo>
                    <a:pt x="43738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51164" y="2971800"/>
              <a:ext cx="516890" cy="2743200"/>
            </a:xfrm>
            <a:custGeom>
              <a:avLst/>
              <a:gdLst/>
              <a:ahLst/>
              <a:cxnLst/>
              <a:rect l="l" t="t" r="r" b="b"/>
              <a:pathLst>
                <a:path w="516890" h="2743200">
                  <a:moveTo>
                    <a:pt x="516635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516635" y="2743200"/>
                  </a:lnTo>
                  <a:lnTo>
                    <a:pt x="51663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6800" y="2971800"/>
              <a:ext cx="8001000" cy="2743200"/>
            </a:xfrm>
            <a:custGeom>
              <a:avLst/>
              <a:gdLst/>
              <a:ahLst/>
              <a:cxnLst/>
              <a:rect l="l" t="t" r="r" b="b"/>
              <a:pathLst>
                <a:path w="8001000" h="2743200">
                  <a:moveTo>
                    <a:pt x="0" y="0"/>
                  </a:moveTo>
                  <a:lnTo>
                    <a:pt x="0" y="2743200"/>
                  </a:lnTo>
                  <a:lnTo>
                    <a:pt x="8001000" y="2743200"/>
                  </a:lnTo>
                  <a:lnTo>
                    <a:pt x="80010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chemeClr val="accent6">
                    <a:lumMod val="60000"/>
                    <a:lumOff val="40000"/>
                  </a:schemeClr>
                </a:gs>
                <a:gs pos="25000">
                  <a:schemeClr val="accent6">
                    <a:lumMod val="40000"/>
                    <a:lumOff val="60000"/>
                  </a:schemeClr>
                </a:gs>
                <a:gs pos="6000">
                  <a:schemeClr val="accent6">
                    <a:lumMod val="20000"/>
                    <a:lumOff val="80000"/>
                  </a:schemeClr>
                </a:gs>
                <a:gs pos="4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53032" y="4597400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Legal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36624" y="4873244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Approach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9172" y="5147564"/>
            <a:ext cx="137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(Light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Green)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00120" y="4597400"/>
            <a:ext cx="10039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0014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latin typeface="Times New Roman"/>
                <a:cs typeface="Times New Roman"/>
              </a:rPr>
              <a:t>Market  Approach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6164" y="4597400"/>
            <a:ext cx="12065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300" marR="5080" indent="-102235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Times New Roman"/>
                <a:cs typeface="Times New Roman"/>
              </a:rPr>
              <a:t>Stakeholder  Approach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88071" y="4597400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Activism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31683" y="4873244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Approach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56423" y="5147564"/>
            <a:ext cx="135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(Dark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Green)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05000" y="3810000"/>
            <a:ext cx="6172200" cy="685800"/>
          </a:xfrm>
          <a:custGeom>
            <a:avLst/>
            <a:gdLst/>
            <a:ahLst/>
            <a:cxnLst/>
            <a:rect l="l" t="t" r="r" b="b"/>
            <a:pathLst>
              <a:path w="6172200" h="685800">
                <a:moveTo>
                  <a:pt x="0" y="685800"/>
                </a:moveTo>
                <a:lnTo>
                  <a:pt x="0" y="0"/>
                </a:lnTo>
              </a:path>
              <a:path w="6172200" h="685800">
                <a:moveTo>
                  <a:pt x="6172200" y="685800"/>
                </a:moveTo>
                <a:lnTo>
                  <a:pt x="6172200" y="0"/>
                </a:lnTo>
              </a:path>
              <a:path w="6172200" h="685800">
                <a:moveTo>
                  <a:pt x="0" y="304800"/>
                </a:moveTo>
                <a:lnTo>
                  <a:pt x="6172200" y="304800"/>
                </a:lnTo>
              </a:path>
              <a:path w="6172200" h="685800">
                <a:moveTo>
                  <a:pt x="2057400" y="685800"/>
                </a:moveTo>
                <a:lnTo>
                  <a:pt x="2057400" y="304800"/>
                </a:lnTo>
              </a:path>
              <a:path w="6172200" h="685800">
                <a:moveTo>
                  <a:pt x="4114800" y="685800"/>
                </a:moveTo>
                <a:lnTo>
                  <a:pt x="4114800" y="304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659127" y="328371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11516" y="3283711"/>
            <a:ext cx="533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High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63467" y="3618991"/>
            <a:ext cx="4093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Environmental Sensitivity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370" y="0"/>
            <a:ext cx="9471408" cy="312112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61" y="936904"/>
            <a:ext cx="8112677" cy="150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914400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“Greening” </a:t>
            </a:r>
            <a:r>
              <a:rPr lang="en-US" sz="39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</a:t>
            </a:r>
            <a:r>
              <a:rPr lang="en-US" sz="3900" kern="1200" spc="-8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383" y="3099143"/>
            <a:ext cx="8429381" cy="431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000000"/>
                </a:solidFill>
              </a:rPr>
              <a:t>Summing Up Social</a:t>
            </a:r>
            <a:r>
              <a:rPr lang="en-US" sz="2000" spc="5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Responsibility</a:t>
            </a:r>
            <a:endParaRPr lang="en-US" sz="2000" dirty="0">
              <a:solidFill>
                <a:srgbClr val="000000"/>
              </a:solidFill>
            </a:endParaRPr>
          </a:p>
          <a:p>
            <a:pPr marL="756285" marR="1183005" indent="-228600">
              <a:lnSpc>
                <a:spcPct val="90000"/>
              </a:lnSpc>
              <a:spcBef>
                <a:spcPts val="7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four-stage </a:t>
            </a:r>
            <a:r>
              <a:rPr lang="en-US" sz="2000" spc="-5" dirty="0">
                <a:solidFill>
                  <a:srgbClr val="000000"/>
                </a:solidFill>
              </a:rPr>
              <a:t>progression of an </a:t>
            </a:r>
            <a:r>
              <a:rPr lang="en-US" sz="2000" spc="-5" dirty="0" err="1">
                <a:solidFill>
                  <a:srgbClr val="000000"/>
                </a:solidFill>
              </a:rPr>
              <a:t>organisation’s</a:t>
            </a:r>
            <a:r>
              <a:rPr lang="en-US" sz="2000" spc="-5" dirty="0">
                <a:solidFill>
                  <a:srgbClr val="000000"/>
                </a:solidFill>
              </a:rPr>
              <a:t> social  responsibility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marR="416559" lvl="1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each stage implies an increasing level of managerial  discretion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marR="5080" lvl="1" indent="-228600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b="1" i="1" spc="-5" dirty="0">
                <a:solidFill>
                  <a:srgbClr val="000000"/>
                </a:solidFill>
              </a:rPr>
              <a:t>Stage 1 </a:t>
            </a:r>
            <a:r>
              <a:rPr lang="en-US" sz="2000" spc="-5" dirty="0">
                <a:solidFill>
                  <a:srgbClr val="000000"/>
                </a:solidFill>
              </a:rPr>
              <a:t>- promote stockholders’ interests by seeking to  </a:t>
            </a:r>
            <a:r>
              <a:rPr lang="en-US" sz="2000" spc="-10" dirty="0" err="1">
                <a:solidFill>
                  <a:srgbClr val="000000"/>
                </a:solidFill>
              </a:rPr>
              <a:t>minimise</a:t>
            </a:r>
            <a:r>
              <a:rPr lang="en-US" sz="2000" spc="-10" dirty="0">
                <a:solidFill>
                  <a:srgbClr val="000000"/>
                </a:solidFill>
              </a:rPr>
              <a:t> costs and </a:t>
            </a:r>
            <a:r>
              <a:rPr lang="en-US" sz="2000" spc="-10" dirty="0" err="1">
                <a:solidFill>
                  <a:srgbClr val="000000"/>
                </a:solidFill>
              </a:rPr>
              <a:t>maximise</a:t>
            </a:r>
            <a:r>
              <a:rPr lang="en-US" sz="2000" spc="30" dirty="0">
                <a:solidFill>
                  <a:srgbClr val="000000"/>
                </a:solidFill>
              </a:rPr>
              <a:t> </a:t>
            </a:r>
            <a:r>
              <a:rPr lang="en-US" sz="2000" spc="-10" dirty="0">
                <a:solidFill>
                  <a:srgbClr val="000000"/>
                </a:solidFill>
              </a:rPr>
              <a:t>profits</a:t>
            </a:r>
            <a:endParaRPr lang="en-US" sz="2000" dirty="0">
              <a:solidFill>
                <a:srgbClr val="000000"/>
              </a:solidFill>
            </a:endParaRPr>
          </a:p>
          <a:p>
            <a:pPr marL="1612900" lvl="2" indent="-228600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all laws and regulations are followed</a:t>
            </a:r>
            <a:endParaRPr lang="en-US" sz="2000" dirty="0">
              <a:solidFill>
                <a:srgbClr val="000000"/>
              </a:solidFill>
            </a:endParaRPr>
          </a:p>
          <a:p>
            <a:pPr marL="1612900" lvl="2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spc="-10" dirty="0">
                <a:solidFill>
                  <a:srgbClr val="000000"/>
                </a:solidFill>
              </a:rPr>
              <a:t>feel </a:t>
            </a:r>
            <a:r>
              <a:rPr lang="en-US" sz="2000" spc="-5" dirty="0">
                <a:solidFill>
                  <a:srgbClr val="000000"/>
                </a:solidFill>
              </a:rPr>
              <a:t>little </a:t>
            </a:r>
            <a:r>
              <a:rPr lang="en-US" sz="2000" spc="-10" dirty="0">
                <a:solidFill>
                  <a:srgbClr val="000000"/>
                </a:solidFill>
              </a:rPr>
              <a:t>obligation </a:t>
            </a:r>
            <a:r>
              <a:rPr lang="en-US" sz="2000" spc="-5" dirty="0">
                <a:solidFill>
                  <a:srgbClr val="000000"/>
                </a:solidFill>
              </a:rPr>
              <a:t>to </a:t>
            </a:r>
            <a:r>
              <a:rPr lang="en-US" sz="2000" spc="-10" dirty="0">
                <a:solidFill>
                  <a:srgbClr val="000000"/>
                </a:solidFill>
              </a:rPr>
              <a:t>satisfy other societal</a:t>
            </a:r>
            <a:r>
              <a:rPr lang="en-US" sz="2000" spc="70" dirty="0">
                <a:solidFill>
                  <a:srgbClr val="000000"/>
                </a:solidFill>
              </a:rPr>
              <a:t> </a:t>
            </a:r>
            <a:r>
              <a:rPr lang="en-US" sz="2000" spc="-10" dirty="0">
                <a:solidFill>
                  <a:srgbClr val="000000"/>
                </a:solidFill>
              </a:rPr>
              <a:t>needs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marR="697865" lvl="1" indent="-228600">
              <a:lnSpc>
                <a:spcPct val="90000"/>
              </a:lnSpc>
              <a:spcBef>
                <a:spcPts val="73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b="1" i="1" spc="-5" dirty="0">
                <a:solidFill>
                  <a:srgbClr val="000000"/>
                </a:solidFill>
              </a:rPr>
              <a:t>Stage 2 </a:t>
            </a:r>
            <a:r>
              <a:rPr lang="en-US" sz="2000" spc="-5" dirty="0">
                <a:solidFill>
                  <a:srgbClr val="000000"/>
                </a:solidFill>
              </a:rPr>
              <a:t>- managers accept their responsibility to  employees and focus on human resource</a:t>
            </a:r>
            <a:r>
              <a:rPr lang="en-US" sz="2000" spc="15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concerns</a:t>
            </a:r>
            <a:endParaRPr lang="en-US" sz="2000" dirty="0">
              <a:solidFill>
                <a:srgbClr val="000000"/>
              </a:solidFill>
            </a:endParaRPr>
          </a:p>
          <a:p>
            <a:pPr marL="1612900" lvl="2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improve working</a:t>
            </a:r>
            <a:r>
              <a:rPr lang="en-US" sz="2000" spc="-1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conditions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1392" y="7053528"/>
            <a:ext cx="470850" cy="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spc="-5">
                <a:solidFill>
                  <a:srgbClr val="898989"/>
                </a:solidFill>
              </a:rPr>
              <a:t>5-</a:t>
            </a:r>
            <a:fld id="{81D60167-4931-47E6-BA6A-407CBD079E47}" type="slidenum">
              <a:rPr lang="en-US" sz="1000" spc="-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 spc="-5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370" y="0"/>
            <a:ext cx="9471408" cy="312112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861" y="936904"/>
            <a:ext cx="8112677" cy="150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914400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“Greening” </a:t>
            </a:r>
            <a:r>
              <a:rPr lang="en-US" sz="39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</a:t>
            </a:r>
            <a:r>
              <a:rPr lang="en-US" sz="3900" kern="1200" spc="-8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71817" y="3227928"/>
            <a:ext cx="8112677" cy="443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000000"/>
                </a:solidFill>
              </a:rPr>
              <a:t>Summing Up Social Responsibility</a:t>
            </a:r>
            <a:r>
              <a:rPr lang="en-US" sz="2000" spc="5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(cont.)</a:t>
            </a:r>
            <a:endParaRPr lang="en-US" sz="20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four-stage </a:t>
            </a:r>
            <a:r>
              <a:rPr lang="en-US" sz="2000" spc="-5" dirty="0">
                <a:solidFill>
                  <a:srgbClr val="000000"/>
                </a:solidFill>
              </a:rPr>
              <a:t>progression</a:t>
            </a:r>
            <a:r>
              <a:rPr lang="en-US" sz="2000" spc="-25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(cont.)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b="1" i="1" spc="-5" dirty="0">
                <a:solidFill>
                  <a:srgbClr val="000000"/>
                </a:solidFill>
              </a:rPr>
              <a:t>Stage 3 </a:t>
            </a:r>
            <a:r>
              <a:rPr lang="en-US" sz="2000" spc="-5" dirty="0">
                <a:solidFill>
                  <a:srgbClr val="000000"/>
                </a:solidFill>
              </a:rPr>
              <a:t>- expand responsibilities to other</a:t>
            </a:r>
            <a:r>
              <a:rPr lang="en-US" sz="2000" spc="7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stakeholders</a:t>
            </a:r>
            <a:endParaRPr lang="en-US" sz="2000" dirty="0">
              <a:solidFill>
                <a:srgbClr val="000000"/>
              </a:solidFill>
            </a:endParaRPr>
          </a:p>
          <a:p>
            <a:pPr marL="1612265" marR="188595" lvl="2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actions include providing fair prices, high-quality  products and services, safe products, and good  supplier</a:t>
            </a:r>
            <a:r>
              <a:rPr lang="en-US" sz="2000" spc="-1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relations</a:t>
            </a:r>
            <a:endParaRPr lang="en-US" sz="2000" dirty="0">
              <a:solidFill>
                <a:srgbClr val="000000"/>
              </a:solidFill>
            </a:endParaRPr>
          </a:p>
          <a:p>
            <a:pPr marL="1155065" marR="227329" lvl="1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b="1" i="1" spc="-5" dirty="0">
                <a:solidFill>
                  <a:srgbClr val="000000"/>
                </a:solidFill>
              </a:rPr>
              <a:t>Stage 4 </a:t>
            </a:r>
            <a:r>
              <a:rPr lang="en-US" sz="2000" spc="-5" dirty="0">
                <a:solidFill>
                  <a:srgbClr val="000000"/>
                </a:solidFill>
              </a:rPr>
              <a:t>- managers </a:t>
            </a:r>
            <a:r>
              <a:rPr lang="en-US" sz="2000" spc="-10" dirty="0">
                <a:solidFill>
                  <a:srgbClr val="000000"/>
                </a:solidFill>
              </a:rPr>
              <a:t>feel responsibility </a:t>
            </a:r>
            <a:r>
              <a:rPr lang="en-US" sz="2000" spc="-5" dirty="0">
                <a:solidFill>
                  <a:srgbClr val="000000"/>
                </a:solidFill>
              </a:rPr>
              <a:t>to </a:t>
            </a:r>
            <a:r>
              <a:rPr lang="en-US" sz="2000" spc="-10" dirty="0">
                <a:solidFill>
                  <a:srgbClr val="000000"/>
                </a:solidFill>
              </a:rPr>
              <a:t>society </a:t>
            </a:r>
            <a:r>
              <a:rPr lang="en-US" sz="2000" spc="-5" dirty="0">
                <a:solidFill>
                  <a:srgbClr val="000000"/>
                </a:solidFill>
              </a:rPr>
              <a:t>as a  whole</a:t>
            </a:r>
            <a:endParaRPr lang="en-US" sz="2000" dirty="0">
              <a:solidFill>
                <a:srgbClr val="000000"/>
              </a:solidFill>
            </a:endParaRPr>
          </a:p>
          <a:p>
            <a:pPr marL="1612900" lvl="2" indent="-228600">
              <a:lnSpc>
                <a:spcPct val="9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try to advance the public</a:t>
            </a:r>
            <a:r>
              <a:rPr lang="en-US" sz="2000" spc="-1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good</a:t>
            </a:r>
            <a:endParaRPr lang="en-US" sz="2000" dirty="0">
              <a:solidFill>
                <a:srgbClr val="000000"/>
              </a:solidFill>
            </a:endParaRPr>
          </a:p>
          <a:p>
            <a:pPr marL="1612265" marR="243840" lvl="2" indent="-228600">
              <a:lnSpc>
                <a:spcPct val="90000"/>
              </a:lnSpc>
              <a:spcBef>
                <a:spcPts val="655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promote social justice, preserve the environment,  and support social and cultural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activities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1392" y="7053528"/>
            <a:ext cx="470850" cy="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spc="-5">
                <a:solidFill>
                  <a:srgbClr val="898989"/>
                </a:solidFill>
              </a:rPr>
              <a:t>5-</a:t>
            </a:r>
            <a:fld id="{81D60167-4931-47E6-BA6A-407CBD079E47}" type="slidenum">
              <a:rPr lang="en-US" sz="1000" spc="-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 spc="-5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991" y="459740"/>
            <a:ext cx="7388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 Whom </a:t>
            </a:r>
            <a:r>
              <a:rPr spc="-5" dirty="0"/>
              <a:t>Is Management</a:t>
            </a:r>
            <a:r>
              <a:rPr spc="-95" dirty="0"/>
              <a:t> </a:t>
            </a:r>
            <a:r>
              <a:rPr spc="-5" dirty="0"/>
              <a:t>Responsible?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6988262" y="7297269"/>
            <a:ext cx="2378623" cy="20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652520" y="1892300"/>
            <a:ext cx="2621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Responsibility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044700"/>
            <a:ext cx="82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Lesser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2100" y="2044700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8427" y="2433827"/>
            <a:ext cx="7858125" cy="771525"/>
            <a:chOff x="1138427" y="2433827"/>
            <a:chExt cx="7858125" cy="771525"/>
          </a:xfrm>
        </p:grpSpPr>
        <p:sp>
          <p:nvSpPr>
            <p:cNvPr id="8" name="object 8"/>
            <p:cNvSpPr/>
            <p:nvPr/>
          </p:nvSpPr>
          <p:spPr>
            <a:xfrm>
              <a:off x="1142999" y="2438399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6894576" y="0"/>
                  </a:moveTo>
                  <a:lnTo>
                    <a:pt x="6894576" y="181355"/>
                  </a:lnTo>
                  <a:lnTo>
                    <a:pt x="954024" y="181355"/>
                  </a:lnTo>
                  <a:lnTo>
                    <a:pt x="954024" y="0"/>
                  </a:lnTo>
                  <a:lnTo>
                    <a:pt x="0" y="381000"/>
                  </a:lnTo>
                  <a:lnTo>
                    <a:pt x="954024" y="762000"/>
                  </a:lnTo>
                  <a:lnTo>
                    <a:pt x="954024" y="580644"/>
                  </a:lnTo>
                  <a:lnTo>
                    <a:pt x="6894576" y="580644"/>
                  </a:lnTo>
                  <a:lnTo>
                    <a:pt x="6894576" y="762000"/>
                  </a:lnTo>
                  <a:lnTo>
                    <a:pt x="7848600" y="381000"/>
                  </a:lnTo>
                  <a:lnTo>
                    <a:pt x="6894576" y="0"/>
                  </a:lnTo>
                  <a:close/>
                </a:path>
              </a:pathLst>
            </a:custGeom>
            <a:gradFill>
              <a:gsLst>
                <a:gs pos="74000">
                  <a:schemeClr val="accent6">
                    <a:lumMod val="60000"/>
                    <a:lumOff val="40000"/>
                  </a:schemeClr>
                </a:gs>
                <a:gs pos="25000">
                  <a:schemeClr val="accent6">
                    <a:lumMod val="40000"/>
                    <a:lumOff val="60000"/>
                  </a:schemeClr>
                </a:gs>
                <a:gs pos="6000">
                  <a:schemeClr val="accent6">
                    <a:lumMod val="20000"/>
                    <a:lumOff val="80000"/>
                  </a:schemeClr>
                </a:gs>
                <a:gs pos="4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142999" y="2438399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381000"/>
                  </a:moveTo>
                  <a:lnTo>
                    <a:pt x="954024" y="762000"/>
                  </a:lnTo>
                  <a:lnTo>
                    <a:pt x="954024" y="580644"/>
                  </a:lnTo>
                  <a:lnTo>
                    <a:pt x="6894576" y="580644"/>
                  </a:lnTo>
                  <a:lnTo>
                    <a:pt x="6894576" y="762000"/>
                  </a:lnTo>
                  <a:lnTo>
                    <a:pt x="7848600" y="381000"/>
                  </a:lnTo>
                  <a:lnTo>
                    <a:pt x="6894576" y="0"/>
                  </a:lnTo>
                  <a:lnTo>
                    <a:pt x="6894576" y="181355"/>
                  </a:lnTo>
                  <a:lnTo>
                    <a:pt x="954024" y="181355"/>
                  </a:lnTo>
                  <a:lnTo>
                    <a:pt x="954024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1E3923-D701-4666-B00B-4DF9991CD713}"/>
              </a:ext>
            </a:extLst>
          </p:cNvPr>
          <p:cNvGrpSpPr/>
          <p:nvPr/>
        </p:nvGrpSpPr>
        <p:grpSpPr>
          <a:xfrm>
            <a:off x="1524000" y="3581400"/>
            <a:ext cx="7355366" cy="1828800"/>
            <a:chOff x="1636233" y="3733800"/>
            <a:chExt cx="6745767" cy="16303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5C0AA3-32F4-43D1-9AAF-C954E4C72704}"/>
                </a:ext>
              </a:extLst>
            </p:cNvPr>
            <p:cNvSpPr/>
            <p:nvPr/>
          </p:nvSpPr>
          <p:spPr>
            <a:xfrm>
              <a:off x="1636233" y="3733800"/>
              <a:ext cx="6745767" cy="162407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A48830-CCCD-401C-AA08-51846B4562FC}"/>
                </a:ext>
              </a:extLst>
            </p:cNvPr>
            <p:cNvGrpSpPr/>
            <p:nvPr/>
          </p:nvGrpSpPr>
          <p:grpSpPr>
            <a:xfrm>
              <a:off x="1636233" y="3733800"/>
              <a:ext cx="6745767" cy="1630347"/>
              <a:chOff x="1302707" y="5379923"/>
              <a:chExt cx="6745767" cy="163034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BD1339-50B6-49D6-B198-762BD852E798}"/>
                  </a:ext>
                </a:extLst>
              </p:cNvPr>
              <p:cNvSpPr/>
              <p:nvPr/>
            </p:nvSpPr>
            <p:spPr>
              <a:xfrm>
                <a:off x="1302707" y="5386192"/>
                <a:ext cx="1664828" cy="16240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spc="-5" dirty="0">
                    <a:latin typeface="Times New Roman"/>
                    <a:cs typeface="Times New Roman"/>
                  </a:rPr>
                  <a:t>Stage 1</a:t>
                </a:r>
                <a:endParaRPr lang="en-GB" sz="1600" dirty="0">
                  <a:latin typeface="Times New Roman"/>
                  <a:cs typeface="Times New Roman"/>
                </a:endParaRPr>
              </a:p>
              <a:p>
                <a:pPr algn="ctr"/>
                <a:endParaRPr lang="en-GB" sz="14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GB" sz="1800" b="1" dirty="0">
                    <a:latin typeface="Times New Roman"/>
                    <a:cs typeface="Times New Roman"/>
                  </a:rPr>
                  <a:t>Owners and  </a:t>
                </a:r>
                <a:r>
                  <a:rPr lang="en-GB" sz="1800" b="1" spc="-5" dirty="0">
                    <a:latin typeface="Times New Roman"/>
                    <a:cs typeface="Times New Roman"/>
                  </a:rPr>
                  <a:t>Management</a:t>
                </a:r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2D4384-A408-42A0-89CD-E85F2A95D4F0}"/>
                  </a:ext>
                </a:extLst>
              </p:cNvPr>
              <p:cNvSpPr/>
              <p:nvPr/>
            </p:nvSpPr>
            <p:spPr>
              <a:xfrm>
                <a:off x="2890972" y="5379923"/>
                <a:ext cx="1664828" cy="16242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spc="-5" dirty="0">
                    <a:latin typeface="Times New Roman"/>
                    <a:cs typeface="Times New Roman"/>
                  </a:rPr>
                  <a:t>Stage 2</a:t>
                </a:r>
                <a:endParaRPr lang="en-GB" sz="1600" dirty="0">
                  <a:latin typeface="Times New Roman"/>
                  <a:cs typeface="Times New Roman"/>
                </a:endParaRPr>
              </a:p>
              <a:p>
                <a:pPr algn="ctr"/>
                <a:endParaRPr lang="en-GB" sz="28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GB" sz="1800" b="1" dirty="0">
                    <a:latin typeface="Times New Roman"/>
                    <a:cs typeface="Times New Roman"/>
                  </a:rPr>
                  <a:t>Employees</a:t>
                </a:r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1341F47-71BA-439F-AA43-4048C2843C6F}"/>
                  </a:ext>
                </a:extLst>
              </p:cNvPr>
              <p:cNvSpPr/>
              <p:nvPr/>
            </p:nvSpPr>
            <p:spPr>
              <a:xfrm>
                <a:off x="4331642" y="5385264"/>
                <a:ext cx="2145358" cy="162421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spc="-5" dirty="0">
                    <a:latin typeface="Times New Roman"/>
                    <a:cs typeface="Times New Roman"/>
                  </a:rPr>
                  <a:t>Stage 3</a:t>
                </a:r>
                <a:endParaRPr lang="en-GB" sz="1600" dirty="0">
                  <a:latin typeface="Times New Roman"/>
                  <a:cs typeface="Times New Roman"/>
                </a:endParaRPr>
              </a:p>
              <a:p>
                <a:pPr algn="ctr"/>
                <a:endParaRPr lang="en-GB" sz="11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GB" sz="1800" b="1" dirty="0">
                    <a:latin typeface="Times New Roman"/>
                    <a:cs typeface="Times New Roman"/>
                  </a:rPr>
                  <a:t>Constituents in Specific Environment</a:t>
                </a:r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523EC0-8C66-4479-BDA8-1653753CB2BA}"/>
                  </a:ext>
                </a:extLst>
              </p:cNvPr>
              <p:cNvSpPr/>
              <p:nvPr/>
            </p:nvSpPr>
            <p:spPr>
              <a:xfrm>
                <a:off x="6383646" y="5382011"/>
                <a:ext cx="1664828" cy="16242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spc="-5" dirty="0">
                    <a:latin typeface="Times New Roman"/>
                    <a:cs typeface="Times New Roman"/>
                  </a:rPr>
                  <a:t>Stage 4</a:t>
                </a:r>
                <a:endParaRPr lang="en-GB" sz="1600" dirty="0">
                  <a:latin typeface="Times New Roman"/>
                  <a:cs typeface="Times New Roman"/>
                </a:endParaRPr>
              </a:p>
              <a:p>
                <a:pPr algn="ctr"/>
                <a:endParaRPr lang="en-GB" sz="16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GB" sz="1800" b="1" dirty="0">
                    <a:latin typeface="Times New Roman"/>
                    <a:cs typeface="Times New Roman"/>
                  </a:rPr>
                  <a:t>Broader Society</a:t>
                </a:r>
                <a:endParaRPr lang="en-GB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2272" cy="77724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9422" y="204232"/>
            <a:ext cx="4317008" cy="164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b="1" spc="-5" dirty="0">
                <a:solidFill>
                  <a:srgbClr val="000000"/>
                </a:solidFill>
              </a:rPr>
              <a:t>Managerial</a:t>
            </a:r>
            <a:r>
              <a:rPr lang="en-US" sz="4400" b="1" spc="-20" dirty="0">
                <a:solidFill>
                  <a:srgbClr val="000000"/>
                </a:solidFill>
              </a:rPr>
              <a:t> </a:t>
            </a:r>
            <a:r>
              <a:rPr lang="en-US" sz="4400" b="1" spc="-5" dirty="0">
                <a:solidFill>
                  <a:srgbClr val="000000"/>
                </a:solidFill>
              </a:rPr>
              <a:t>Ethics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7101"/>
            <a:ext cx="4125361" cy="612109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596F4-3579-4D74-A4A4-55E5B8860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0577" r="12999"/>
          <a:stretch/>
        </p:blipFill>
        <p:spPr>
          <a:xfrm>
            <a:off x="20" y="1028195"/>
            <a:ext cx="3991363" cy="5738903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object 3"/>
          <p:cNvSpPr txBox="1"/>
          <p:nvPr/>
        </p:nvSpPr>
        <p:spPr>
          <a:xfrm>
            <a:off x="4357207" y="1929480"/>
            <a:ext cx="5486400" cy="1147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470"/>
              </a:spcBef>
            </a:pPr>
            <a:r>
              <a:rPr lang="en-US" sz="2400" b="1" spc="-5" dirty="0">
                <a:solidFill>
                  <a:srgbClr val="000000"/>
                </a:solidFill>
              </a:rPr>
              <a:t>Ethics</a:t>
            </a:r>
            <a:endParaRPr lang="en-US" sz="2400" b="1" dirty="0">
              <a:solidFill>
                <a:srgbClr val="000000"/>
              </a:solidFill>
            </a:endParaRPr>
          </a:p>
          <a:p>
            <a:pPr marL="756285" marR="405130" indent="-228600">
              <a:lnSpc>
                <a:spcPct val="9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rules and principles that define right and wrong  </a:t>
            </a:r>
            <a:r>
              <a:rPr lang="en-US" sz="2400" dirty="0">
                <a:solidFill>
                  <a:srgbClr val="000000"/>
                </a:solidFill>
              </a:rPr>
              <a:t>conduct</a:t>
            </a:r>
          </a:p>
          <a:p>
            <a:pPr marL="527685" marR="405130">
              <a:lnSpc>
                <a:spcPct val="90000"/>
              </a:lnSpc>
              <a:spcBef>
                <a:spcPts val="819"/>
              </a:spcBef>
              <a:tabLst>
                <a:tab pos="756920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1392" y="7053528"/>
            <a:ext cx="470850" cy="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>
                <a:solidFill>
                  <a:srgbClr val="898989"/>
                </a:solidFill>
                <a:latin typeface="Calibri" panose="020F0502020204030204"/>
              </a:rPr>
              <a:t>5-</a:t>
            </a:r>
            <a:fld id="{81D60167-4931-47E6-BA6A-407CBD079E47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27C5D-8C61-4F6A-ABAB-BF3B504EFF8B}"/>
              </a:ext>
            </a:extLst>
          </p:cNvPr>
          <p:cNvSpPr txBox="1"/>
          <p:nvPr/>
        </p:nvSpPr>
        <p:spPr>
          <a:xfrm>
            <a:off x="4495800" y="3367828"/>
            <a:ext cx="5282493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en-GB" sz="2400" b="1" spc="-5" dirty="0">
                <a:latin typeface="Times New Roman"/>
                <a:cs typeface="Times New Roman"/>
              </a:rPr>
              <a:t>Four Views of Ethics</a:t>
            </a:r>
          </a:p>
          <a:p>
            <a:pPr marL="812800" lvl="1" indent="-342900">
              <a:spcBef>
                <a:spcPts val="785"/>
              </a:spcBef>
              <a:buAutoNum type="arabicPeriod"/>
            </a:pPr>
            <a:r>
              <a:rPr lang="en-GB" sz="2400" spc="-5" dirty="0">
                <a:latin typeface="Times New Roman"/>
                <a:cs typeface="Times New Roman"/>
              </a:rPr>
              <a:t>Utilitarian View</a:t>
            </a:r>
          </a:p>
          <a:p>
            <a:pPr marL="812800" lvl="1" indent="-342900">
              <a:spcBef>
                <a:spcPts val="785"/>
              </a:spcBef>
              <a:buAutoNum type="arabicPeriod"/>
            </a:pPr>
            <a:r>
              <a:rPr lang="en-GB" sz="2400" spc="-5" dirty="0">
                <a:latin typeface="Times New Roman"/>
                <a:cs typeface="Times New Roman"/>
              </a:rPr>
              <a:t>Rights View</a:t>
            </a:r>
          </a:p>
          <a:p>
            <a:pPr marL="812800" lvl="1" indent="-342900">
              <a:spcBef>
                <a:spcPts val="785"/>
              </a:spcBef>
              <a:buAutoNum type="arabicPeriod"/>
            </a:pPr>
            <a:r>
              <a:rPr lang="en-GB" sz="2400" spc="-5" dirty="0">
                <a:latin typeface="Times New Roman"/>
                <a:cs typeface="Times New Roman"/>
              </a:rPr>
              <a:t>Theory of justice view</a:t>
            </a:r>
          </a:p>
          <a:p>
            <a:pPr marL="812800" lvl="1" indent="-342900">
              <a:spcBef>
                <a:spcPts val="785"/>
              </a:spcBef>
              <a:buAutoNum type="arabicPeriod"/>
            </a:pPr>
            <a:r>
              <a:rPr lang="en-GB" sz="2400" spc="-5" dirty="0">
                <a:latin typeface="Times New Roman"/>
                <a:cs typeface="Times New Roman"/>
              </a:rPr>
              <a:t>Integrative social contracts theory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AutoNum type="arabicPeriod"/>
            </a:pPr>
            <a:endParaRPr lang="en-GB" sz="24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"/>
            <a:ext cx="8675370" cy="15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Managerial Ethics</a:t>
            </a:r>
            <a:r>
              <a:rPr spc="15" dirty="0"/>
              <a:t> </a:t>
            </a:r>
            <a:r>
              <a:rPr spc="-5" dirty="0"/>
              <a:t>(cont.)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58300"/>
            <a:ext cx="9829800" cy="63895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13435" marR="448309" indent="-285750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lang="en-US" sz="1600" b="1" i="1" spc="-10" dirty="0">
                <a:latin typeface="Times New Roman"/>
                <a:cs typeface="Times New Roman"/>
              </a:rPr>
              <a:t>utilitarian</a:t>
            </a:r>
            <a:r>
              <a:rPr lang="en-US" sz="1600" b="1" i="1" spc="-5" dirty="0">
                <a:solidFill>
                  <a:srgbClr val="000000"/>
                </a:solidFill>
              </a:rPr>
              <a:t> view </a:t>
            </a:r>
            <a:r>
              <a:rPr lang="en-US" sz="1600" dirty="0">
                <a:solidFill>
                  <a:srgbClr val="000000"/>
                </a:solidFill>
              </a:rPr>
              <a:t>- ethical decisions are made on  the basis of their outcomes or</a:t>
            </a:r>
            <a:r>
              <a:rPr lang="en-US" sz="1600" spc="-85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consequences</a:t>
            </a:r>
          </a:p>
          <a:p>
            <a:pPr marL="1155700" lvl="1" indent="-228600">
              <a:lnSpc>
                <a:spcPct val="90000"/>
              </a:lnSpc>
              <a:spcBef>
                <a:spcPts val="32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600" spc="-5" dirty="0">
                <a:solidFill>
                  <a:srgbClr val="000000"/>
                </a:solidFill>
              </a:rPr>
              <a:t>offers </a:t>
            </a: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spc="-5" dirty="0">
                <a:solidFill>
                  <a:srgbClr val="000000"/>
                </a:solidFill>
              </a:rPr>
              <a:t>greatest good for </a:t>
            </a: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spc="-5" dirty="0">
                <a:solidFill>
                  <a:srgbClr val="000000"/>
                </a:solidFill>
              </a:rPr>
              <a:t>greatest</a:t>
            </a:r>
            <a:r>
              <a:rPr lang="en-US" sz="1600" spc="-25" dirty="0">
                <a:solidFill>
                  <a:srgbClr val="000000"/>
                </a:solidFill>
              </a:rPr>
              <a:t> </a:t>
            </a:r>
            <a:r>
              <a:rPr lang="en-US" sz="1600" spc="-5" dirty="0">
                <a:solidFill>
                  <a:srgbClr val="000000"/>
                </a:solidFill>
              </a:rPr>
              <a:t>number</a:t>
            </a:r>
            <a:endParaRPr lang="en-US" sz="16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600" spc="-5" dirty="0">
                <a:solidFill>
                  <a:srgbClr val="000000"/>
                </a:solidFill>
              </a:rPr>
              <a:t>encourages efficiency and</a:t>
            </a:r>
            <a:r>
              <a:rPr lang="en-US" sz="1600" spc="-10" dirty="0">
                <a:solidFill>
                  <a:srgbClr val="000000"/>
                </a:solidFill>
              </a:rPr>
              <a:t> </a:t>
            </a:r>
            <a:r>
              <a:rPr lang="en-US" sz="1600" spc="-5" dirty="0">
                <a:solidFill>
                  <a:srgbClr val="000000"/>
                </a:solidFill>
              </a:rPr>
              <a:t>productivity</a:t>
            </a:r>
            <a:endParaRPr lang="en-US" sz="16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600" spc="-5" dirty="0">
                <a:solidFill>
                  <a:srgbClr val="000000"/>
                </a:solidFill>
              </a:rPr>
              <a:t>may ignore the rights of some</a:t>
            </a:r>
            <a:r>
              <a:rPr lang="en-US" sz="1600" spc="-10" dirty="0">
                <a:solidFill>
                  <a:srgbClr val="000000"/>
                </a:solidFill>
              </a:rPr>
              <a:t> </a:t>
            </a:r>
            <a:r>
              <a:rPr lang="en-US" sz="1600" spc="-5" dirty="0">
                <a:solidFill>
                  <a:srgbClr val="000000"/>
                </a:solidFill>
              </a:rPr>
              <a:t>stakeholders</a:t>
            </a:r>
            <a:endParaRPr lang="en-US" sz="16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600" spc="-5" dirty="0">
                <a:solidFill>
                  <a:srgbClr val="000000"/>
                </a:solidFill>
              </a:rPr>
              <a:t>most business-people subscribe to this</a:t>
            </a:r>
            <a:r>
              <a:rPr lang="en-US" sz="1600" spc="10" dirty="0">
                <a:solidFill>
                  <a:srgbClr val="000000"/>
                </a:solidFill>
              </a:rPr>
              <a:t> </a:t>
            </a:r>
            <a:r>
              <a:rPr lang="en-US" sz="1600" spc="-5" dirty="0">
                <a:solidFill>
                  <a:srgbClr val="000000"/>
                </a:solidFill>
              </a:rPr>
              <a:t>view</a:t>
            </a:r>
            <a:endParaRPr sz="16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920" algn="l"/>
              </a:tabLst>
            </a:pPr>
            <a:endParaRPr lang="en-GB" sz="1600" b="1" i="1" spc="-10" dirty="0">
              <a:latin typeface="Times New Roman"/>
              <a:cs typeface="Times New Roman"/>
            </a:endParaRPr>
          </a:p>
          <a:p>
            <a:pPr marL="755015" marR="5080" indent="-285750">
              <a:lnSpc>
                <a:spcPct val="100000"/>
              </a:lnSpc>
              <a:spcBef>
                <a:spcPts val="680"/>
              </a:spcBef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sz="1600" b="1" i="1" spc="-10" dirty="0">
                <a:latin typeface="Times New Roman"/>
                <a:cs typeface="Times New Roman"/>
              </a:rPr>
              <a:t>rights view </a:t>
            </a:r>
            <a:r>
              <a:rPr sz="1600" spc="-5" dirty="0">
                <a:latin typeface="Times New Roman"/>
                <a:cs typeface="Times New Roman"/>
              </a:rPr>
              <a:t>- respects and protects individual liberties and  privileges</a:t>
            </a:r>
            <a:endParaRPr sz="1600" dirty="0">
              <a:latin typeface="Times New Roman"/>
              <a:cs typeface="Times New Roman"/>
            </a:endParaRPr>
          </a:p>
          <a:p>
            <a:pPr marL="1155700" marR="1182370" lvl="1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may present obstacles to high productivity and  </a:t>
            </a:r>
            <a:r>
              <a:rPr sz="1600" spc="-10" dirty="0">
                <a:latin typeface="Times New Roman"/>
                <a:cs typeface="Times New Roman"/>
              </a:rPr>
              <a:t>efficiency</a:t>
            </a:r>
            <a:endParaRPr sz="1600" dirty="0">
              <a:latin typeface="Times New Roman"/>
              <a:cs typeface="Times New Roman"/>
            </a:endParaRPr>
          </a:p>
          <a:p>
            <a:pPr marL="756285" marR="596900" indent="-28702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920" algn="l"/>
              </a:tabLst>
            </a:pPr>
            <a:endParaRPr lang="en-GB" sz="1600" b="1" i="1" spc="-10" dirty="0">
              <a:latin typeface="Times New Roman"/>
              <a:cs typeface="Times New Roman"/>
            </a:endParaRPr>
          </a:p>
          <a:p>
            <a:pPr marL="755015" marR="596900" indent="-28575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sz="1600" b="1" i="1" spc="-10" dirty="0">
                <a:latin typeface="Times New Roman"/>
                <a:cs typeface="Times New Roman"/>
              </a:rPr>
              <a:t>theory </a:t>
            </a:r>
            <a:r>
              <a:rPr sz="1600" b="1" i="1" spc="-5" dirty="0">
                <a:latin typeface="Times New Roman"/>
                <a:cs typeface="Times New Roman"/>
              </a:rPr>
              <a:t>of </a:t>
            </a:r>
            <a:r>
              <a:rPr sz="1600" b="1" i="1" spc="-10" dirty="0">
                <a:latin typeface="Times New Roman"/>
                <a:cs typeface="Times New Roman"/>
              </a:rPr>
              <a:t>justice view </a:t>
            </a:r>
            <a:r>
              <a:rPr sz="1600" spc="-5" dirty="0">
                <a:latin typeface="Times New Roman"/>
                <a:cs typeface="Times New Roman"/>
              </a:rPr>
              <a:t>- managers impose and enforce  rules fairly 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impartially</a:t>
            </a:r>
            <a:endParaRPr sz="1600" dirty="0">
              <a:latin typeface="Times New Roman"/>
              <a:cs typeface="Times New Roman"/>
            </a:endParaRPr>
          </a:p>
          <a:p>
            <a:pPr marL="1155700" marR="958850" lvl="1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protect the interests of stakeholders who may be  underrepresented or lack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endParaRPr sz="1600" dirty="0">
              <a:latin typeface="Times New Roman"/>
              <a:cs typeface="Times New Roman"/>
            </a:endParaRPr>
          </a:p>
          <a:p>
            <a:pPr marL="1155700" marR="645795" lvl="1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1155700" algn="l"/>
              </a:tabLst>
            </a:pPr>
            <a:r>
              <a:rPr sz="1600" spc="-10" dirty="0">
                <a:latin typeface="Times New Roman"/>
                <a:cs typeface="Times New Roman"/>
              </a:rPr>
              <a:t>encourages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sense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entitlement </a:t>
            </a:r>
            <a:r>
              <a:rPr sz="1600" spc="-5" dirty="0">
                <a:latin typeface="Times New Roman"/>
                <a:cs typeface="Times New Roman"/>
              </a:rPr>
              <a:t>that might make  employees reduce risk taking, innovation, and  </a:t>
            </a:r>
            <a:r>
              <a:rPr sz="1600" spc="-10" dirty="0">
                <a:latin typeface="Times New Roman"/>
                <a:cs typeface="Times New Roman"/>
              </a:rPr>
              <a:t>productivity</a:t>
            </a:r>
            <a:endParaRPr lang="en-GB" sz="1600" spc="-10" dirty="0">
              <a:latin typeface="Times New Roman"/>
              <a:cs typeface="Times New Roman"/>
            </a:endParaRPr>
          </a:p>
          <a:p>
            <a:pPr marL="927100" marR="645795" lvl="1">
              <a:lnSpc>
                <a:spcPct val="100000"/>
              </a:lnSpc>
              <a:spcBef>
                <a:spcPts val="685"/>
              </a:spcBef>
              <a:tabLst>
                <a:tab pos="1155700" algn="l"/>
              </a:tabLst>
            </a:pPr>
            <a:endParaRPr lang="en-GB" sz="1600" spc="-10" dirty="0">
              <a:latin typeface="Times New Roman"/>
              <a:cs typeface="Times New Roman"/>
            </a:endParaRPr>
          </a:p>
          <a:p>
            <a:pPr marL="755015" marR="528955" indent="-28575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lang="en-GB" sz="1600" b="1" i="1" spc="-5" dirty="0">
                <a:latin typeface="Times New Roman"/>
                <a:cs typeface="Times New Roman"/>
              </a:rPr>
              <a:t>integrative social contracts theory </a:t>
            </a:r>
            <a:r>
              <a:rPr lang="en-GB" sz="1600" dirty="0">
                <a:latin typeface="Times New Roman"/>
                <a:cs typeface="Times New Roman"/>
              </a:rPr>
              <a:t>- decisions  </a:t>
            </a:r>
            <a:r>
              <a:rPr lang="en-GB" sz="1600" spc="-5" dirty="0">
                <a:latin typeface="Times New Roman"/>
                <a:cs typeface="Times New Roman"/>
              </a:rPr>
              <a:t>should be based on empirical and normative  </a:t>
            </a:r>
            <a:r>
              <a:rPr lang="en-GB" sz="1600" dirty="0">
                <a:latin typeface="Times New Roman"/>
                <a:cs typeface="Times New Roman"/>
              </a:rPr>
              <a:t>factors</a:t>
            </a:r>
          </a:p>
          <a:p>
            <a:pPr marL="1155700" lvl="1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1155700" algn="l"/>
              </a:tabLst>
            </a:pPr>
            <a:r>
              <a:rPr lang="en-GB" sz="1600" dirty="0">
                <a:latin typeface="Times New Roman"/>
                <a:cs typeface="Times New Roman"/>
              </a:rPr>
              <a:t>based on integration of two</a:t>
            </a:r>
            <a:r>
              <a:rPr lang="en-GB" sz="1600" spc="-65" dirty="0">
                <a:latin typeface="Times New Roman"/>
                <a:cs typeface="Times New Roman"/>
              </a:rPr>
              <a:t> </a:t>
            </a:r>
            <a:r>
              <a:rPr lang="en-GB" sz="1600" dirty="0">
                <a:latin typeface="Times New Roman"/>
                <a:cs typeface="Times New Roman"/>
              </a:rPr>
              <a:t>“contracts’</a:t>
            </a:r>
          </a:p>
          <a:p>
            <a:pPr marL="1384300" lvl="2">
              <a:spcBef>
                <a:spcPts val="755"/>
              </a:spcBef>
              <a:tabLst>
                <a:tab pos="1155700" algn="l"/>
              </a:tabLst>
            </a:pPr>
            <a:r>
              <a:rPr lang="en-GB" sz="1600" spc="20" dirty="0">
                <a:latin typeface="Times New Roman"/>
                <a:cs typeface="Times New Roman"/>
              </a:rPr>
              <a:t>– </a:t>
            </a:r>
            <a:r>
              <a:rPr lang="en-GB" sz="1600" b="1" i="1" spc="20" dirty="0">
                <a:latin typeface="Times New Roman"/>
                <a:cs typeface="Times New Roman"/>
              </a:rPr>
              <a:t>general </a:t>
            </a:r>
            <a:r>
              <a:rPr lang="en-GB" sz="1600" b="1" i="1" spc="-5" dirty="0">
                <a:latin typeface="Times New Roman"/>
                <a:cs typeface="Times New Roman"/>
              </a:rPr>
              <a:t>social </a:t>
            </a:r>
            <a:r>
              <a:rPr lang="en-GB" sz="1600" b="1" i="1" dirty="0">
                <a:latin typeface="Times New Roman"/>
                <a:cs typeface="Times New Roman"/>
              </a:rPr>
              <a:t>contract </a:t>
            </a:r>
            <a:r>
              <a:rPr lang="en-GB" sz="1600" dirty="0">
                <a:latin typeface="Times New Roman"/>
                <a:cs typeface="Times New Roman"/>
              </a:rPr>
              <a:t>- allows businesses  to</a:t>
            </a:r>
            <a:r>
              <a:rPr lang="en-GB" sz="1600" spc="-10" dirty="0">
                <a:latin typeface="Times New Roman"/>
                <a:cs typeface="Times New Roman"/>
              </a:rPr>
              <a:t> </a:t>
            </a:r>
            <a:r>
              <a:rPr lang="en-GB" sz="1600" dirty="0">
                <a:latin typeface="Times New Roman"/>
                <a:cs typeface="Times New Roman"/>
              </a:rPr>
              <a:t>operate</a:t>
            </a:r>
          </a:p>
          <a:p>
            <a:pPr marL="1841500">
              <a:lnSpc>
                <a:spcPct val="100000"/>
              </a:lnSpc>
              <a:spcBef>
                <a:spcPts val="640"/>
              </a:spcBef>
            </a:pPr>
            <a:r>
              <a:rPr lang="en-GB" sz="1600" spc="20" dirty="0">
                <a:latin typeface="Times New Roman"/>
                <a:cs typeface="Times New Roman"/>
              </a:rPr>
              <a:t>» defines </a:t>
            </a:r>
            <a:r>
              <a:rPr lang="en-GB" sz="1600" spc="-5" dirty="0">
                <a:latin typeface="Times New Roman"/>
                <a:cs typeface="Times New Roman"/>
              </a:rPr>
              <a:t>the acceptable ground</a:t>
            </a:r>
            <a:r>
              <a:rPr lang="en-GB" sz="1600" spc="-20" dirty="0">
                <a:latin typeface="Times New Roman"/>
                <a:cs typeface="Times New Roman"/>
              </a:rPr>
              <a:t> </a:t>
            </a:r>
            <a:r>
              <a:rPr lang="en-GB" sz="1600" spc="-5" dirty="0">
                <a:latin typeface="Times New Roman"/>
                <a:cs typeface="Times New Roman"/>
              </a:rPr>
              <a:t>rules</a:t>
            </a:r>
            <a:endParaRPr lang="en-GB" sz="1600" dirty="0">
              <a:latin typeface="Times New Roman"/>
              <a:cs typeface="Times New Roman"/>
            </a:endParaRPr>
          </a:p>
          <a:p>
            <a:pPr marL="1612900" marR="5080" indent="-228600">
              <a:lnSpc>
                <a:spcPct val="100000"/>
              </a:lnSpc>
              <a:spcBef>
                <a:spcPts val="755"/>
              </a:spcBef>
            </a:pPr>
            <a:r>
              <a:rPr lang="en-GB" sz="1600" spc="20" dirty="0">
                <a:latin typeface="Times New Roman"/>
                <a:cs typeface="Times New Roman"/>
              </a:rPr>
              <a:t>– </a:t>
            </a:r>
            <a:r>
              <a:rPr lang="en-GB" sz="1600" b="1" i="1" spc="20" dirty="0">
                <a:latin typeface="Times New Roman"/>
                <a:cs typeface="Times New Roman"/>
              </a:rPr>
              <a:t>specific </a:t>
            </a:r>
            <a:r>
              <a:rPr lang="en-GB" sz="1600" b="1" i="1" dirty="0">
                <a:latin typeface="Times New Roman"/>
                <a:cs typeface="Times New Roman"/>
              </a:rPr>
              <a:t>contract </a:t>
            </a:r>
            <a:r>
              <a:rPr lang="en-GB" sz="1600" dirty="0">
                <a:latin typeface="Times New Roman"/>
                <a:cs typeface="Times New Roman"/>
              </a:rPr>
              <a:t>- addresses acceptable </a:t>
            </a:r>
            <a:r>
              <a:rPr lang="en-GB" sz="1600" spc="-5" dirty="0">
                <a:latin typeface="Times New Roman"/>
                <a:cs typeface="Times New Roman"/>
              </a:rPr>
              <a:t>ways of behaving in </a:t>
            </a:r>
            <a:r>
              <a:rPr lang="en-GB" sz="1600" dirty="0">
                <a:latin typeface="Times New Roman"/>
                <a:cs typeface="Times New Roman"/>
              </a:rPr>
              <a:t>a </a:t>
            </a:r>
            <a:r>
              <a:rPr lang="en-GB" sz="1600" spc="-5" dirty="0">
                <a:latin typeface="Times New Roman"/>
                <a:cs typeface="Times New Roman"/>
              </a:rPr>
              <a:t>particular</a:t>
            </a:r>
            <a:r>
              <a:rPr lang="en-GB" sz="1600" spc="-45" dirty="0">
                <a:latin typeface="Times New Roman"/>
                <a:cs typeface="Times New Roman"/>
              </a:rPr>
              <a:t> </a:t>
            </a:r>
            <a:r>
              <a:rPr lang="en-GB" sz="1600" spc="-5" dirty="0">
                <a:latin typeface="Times New Roman"/>
                <a:cs typeface="Times New Roman"/>
              </a:rPr>
              <a:t>community</a:t>
            </a:r>
            <a:endParaRPr lang="en-GB" sz="1600" dirty="0">
              <a:latin typeface="Times New Roman"/>
              <a:cs typeface="Times New Roman"/>
            </a:endParaRPr>
          </a:p>
          <a:p>
            <a:pPr marL="1155700" marR="645795" lvl="1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1155700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2"/>
            <a:ext cx="4632272" cy="77724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573" y="194773"/>
            <a:ext cx="4374462" cy="164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Learning</a:t>
            </a:r>
            <a:r>
              <a:rPr lang="en-US" sz="4400" kern="1200" spc="-9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7101"/>
            <a:ext cx="4125361" cy="612109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Onboarding">
            <a:extLst>
              <a:ext uri="{FF2B5EF4-FFF2-40B4-BE49-F238E27FC236}">
                <a16:creationId xmlns:a16="http://schemas.microsoft.com/office/drawing/2014/main" id="{44D2CC52-02D5-42C6-9759-6ED217C98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212" y="2387140"/>
            <a:ext cx="3021011" cy="30210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79573" y="1600200"/>
            <a:ext cx="5426427" cy="526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56285" marR="5080" indent="-228600">
              <a:lnSpc>
                <a:spcPct val="9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Explain the classical and socioeconomic views of  social</a:t>
            </a:r>
            <a:r>
              <a:rPr lang="en-US" sz="2000" spc="-15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responsibility</a:t>
            </a:r>
            <a:endParaRPr lang="en-US" sz="2000" dirty="0">
              <a:solidFill>
                <a:srgbClr val="000000"/>
              </a:solidFill>
            </a:endParaRPr>
          </a:p>
          <a:p>
            <a:pPr marL="756285" marR="748030" indent="-228600">
              <a:lnSpc>
                <a:spcPct val="90000"/>
              </a:lnSpc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List the arguments </a:t>
            </a:r>
            <a:r>
              <a:rPr lang="en-US" sz="2000" spc="-5" dirty="0">
                <a:solidFill>
                  <a:srgbClr val="000000"/>
                </a:solidFill>
              </a:rPr>
              <a:t>for </a:t>
            </a:r>
            <a:r>
              <a:rPr lang="en-US" sz="2000" dirty="0">
                <a:solidFill>
                  <a:srgbClr val="000000"/>
                </a:solidFill>
              </a:rPr>
              <a:t>and against </a:t>
            </a:r>
            <a:r>
              <a:rPr lang="en-US" sz="2000" spc="-5" dirty="0">
                <a:solidFill>
                  <a:srgbClr val="000000"/>
                </a:solidFill>
              </a:rPr>
              <a:t>business’s  being socially</a:t>
            </a:r>
            <a:r>
              <a:rPr lang="en-US" sz="2000" spc="-1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responsible</a:t>
            </a:r>
            <a:endParaRPr lang="en-US" sz="2000" dirty="0">
              <a:solidFill>
                <a:srgbClr val="000000"/>
              </a:solidFill>
            </a:endParaRPr>
          </a:p>
          <a:p>
            <a:pPr marL="756285" marR="835025" indent="-228600">
              <a:lnSpc>
                <a:spcPct val="9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Differentiate among social obligation, social  responsiveness, and social</a:t>
            </a:r>
            <a:r>
              <a:rPr lang="en-US" sz="2000" spc="-1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responsibility</a:t>
            </a:r>
            <a:endParaRPr lang="en-US" sz="2000" dirty="0">
              <a:solidFill>
                <a:srgbClr val="000000"/>
              </a:solidFill>
            </a:endParaRPr>
          </a:p>
          <a:p>
            <a:pPr marL="756285" marR="40005" indent="-228600">
              <a:lnSpc>
                <a:spcPct val="90000"/>
              </a:lnSpc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Explain the relationship between corporate social  responsibility and economic</a:t>
            </a:r>
            <a:r>
              <a:rPr lang="en-US" sz="2000" spc="-1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performance</a:t>
            </a:r>
            <a:endParaRPr lang="en-US" sz="2000" dirty="0">
              <a:solidFill>
                <a:srgbClr val="000000"/>
              </a:solidFill>
            </a:endParaRPr>
          </a:p>
          <a:p>
            <a:pPr marL="756285" marR="48895" indent="-228600">
              <a:lnSpc>
                <a:spcPct val="9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Describe </a:t>
            </a:r>
            <a:r>
              <a:rPr lang="en-US" sz="2000" spc="-5" dirty="0">
                <a:solidFill>
                  <a:srgbClr val="000000"/>
                </a:solidFill>
              </a:rPr>
              <a:t>values-based management and how it is  related to organizational</a:t>
            </a:r>
            <a:r>
              <a:rPr lang="en-US" sz="2000" spc="5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culture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5040" y="6756118"/>
            <a:ext cx="3213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  <a:spcAft>
                <a:spcPts val="600"/>
              </a:spcAft>
            </a:pPr>
            <a:r>
              <a:rPr sz="1600" b="1" spc="-5" dirty="0">
                <a:latin typeface="Times New Roman"/>
                <a:cs typeface="Times New Roman"/>
              </a:rPr>
              <a:t>5-</a:t>
            </a:r>
            <a:fld id="{81D60167-4931-47E6-BA6A-407CBD079E47}" type="slidenum">
              <a:rPr sz="1600" b="1" spc="-5" dirty="0">
                <a:latin typeface="Times New Roman"/>
                <a:cs typeface="Times New Roman"/>
              </a:rPr>
              <a:pPr marL="12700">
                <a:lnSpc>
                  <a:spcPts val="1839"/>
                </a:lnSpc>
                <a:spcAft>
                  <a:spcPts val="600"/>
                </a:spcAft>
              </a:pPr>
              <a:t>2</a:t>
            </a:fld>
            <a:endParaRPr lang="en-GB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024" y="414528"/>
            <a:ext cx="7727942" cy="1347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400" kern="1200" spc="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5382" cy="1765973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7192"/>
            <a:ext cx="10058400" cy="5855208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7193"/>
            <a:ext cx="801614" cy="2376576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66434" y="2054048"/>
            <a:ext cx="8863366" cy="518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lang="en-US" sz="2800" spc="-5" dirty="0"/>
              <a:t>Factors That Affect Managerial</a:t>
            </a:r>
            <a:r>
              <a:rPr lang="en-US" sz="2800" spc="-10" dirty="0"/>
              <a:t> </a:t>
            </a:r>
            <a:r>
              <a:rPr lang="en-US" sz="2800" spc="-5" dirty="0"/>
              <a:t>Ethics</a:t>
            </a:r>
            <a:endParaRPr lang="en-US" sz="2800" dirty="0"/>
          </a:p>
          <a:p>
            <a:pPr marL="756285" marR="5080" indent="-228600">
              <a:lnSpc>
                <a:spcPct val="90000"/>
              </a:lnSpc>
              <a:spcBef>
                <a:spcPts val="72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b="1" i="1" spc="-5" dirty="0"/>
              <a:t>Stage of moral development </a:t>
            </a:r>
            <a:r>
              <a:rPr lang="en-US" sz="2800" spc="-5" dirty="0"/>
              <a:t>- at </a:t>
            </a:r>
            <a:r>
              <a:rPr lang="en-US" sz="2800" spc="-10" dirty="0"/>
              <a:t>each successive stage,  </a:t>
            </a:r>
            <a:r>
              <a:rPr lang="en-US" sz="2800" spc="-5" dirty="0"/>
              <a:t>moral judgment is less dependent on outside</a:t>
            </a:r>
            <a:r>
              <a:rPr lang="en-US" sz="2800" spc="45" dirty="0"/>
              <a:t> </a:t>
            </a:r>
            <a:r>
              <a:rPr lang="en-US" sz="2800" spc="-5" dirty="0"/>
              <a:t>influences</a:t>
            </a:r>
            <a:endParaRPr lang="en-US" sz="2800" dirty="0"/>
          </a:p>
          <a:p>
            <a:pPr marL="1155700" lvl="1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800" spc="-5" dirty="0"/>
              <a:t>people proceed through the levels</a:t>
            </a:r>
            <a:r>
              <a:rPr lang="en-US" sz="2800" spc="5" dirty="0"/>
              <a:t> </a:t>
            </a:r>
            <a:r>
              <a:rPr lang="en-US" sz="2800" spc="-5" dirty="0"/>
              <a:t>sequentially</a:t>
            </a:r>
            <a:endParaRPr lang="en-US" sz="2800" dirty="0"/>
          </a:p>
          <a:p>
            <a:pPr marL="1155700" lvl="1" indent="-228600">
              <a:lnSpc>
                <a:spcPct val="9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800" spc="-5" dirty="0"/>
              <a:t>no guarantee of continued moral</a:t>
            </a:r>
            <a:r>
              <a:rPr lang="en-US" sz="2800" dirty="0"/>
              <a:t> </a:t>
            </a:r>
            <a:r>
              <a:rPr lang="en-US" sz="2800" spc="-5" dirty="0"/>
              <a:t>development</a:t>
            </a:r>
            <a:endParaRPr lang="en-US" sz="2800" dirty="0"/>
          </a:p>
          <a:p>
            <a:pPr marL="1155700" lvl="1" indent="-228600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800" spc="-5" dirty="0"/>
              <a:t>majority of adults at Stage</a:t>
            </a:r>
            <a:r>
              <a:rPr lang="en-US" sz="2800" spc="-20" dirty="0"/>
              <a:t> </a:t>
            </a:r>
            <a:r>
              <a:rPr lang="en-US" sz="2800" spc="-5" dirty="0"/>
              <a:t>4</a:t>
            </a:r>
            <a:endParaRPr lang="en-US" sz="2800" dirty="0"/>
          </a:p>
          <a:p>
            <a:pPr marL="1612900" marR="22225" lvl="2" indent="-228600">
              <a:lnSpc>
                <a:spcPct val="9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800" b="1" i="1" spc="-5" dirty="0"/>
              <a:t>preconventional </a:t>
            </a:r>
            <a:r>
              <a:rPr lang="en-US" sz="2800" b="1" i="1" spc="-10" dirty="0"/>
              <a:t>level </a:t>
            </a:r>
            <a:r>
              <a:rPr lang="en-US" sz="2800" spc="-5" dirty="0"/>
              <a:t>- choice between right and  wrong is based on personal consequences</a:t>
            </a:r>
            <a:endParaRPr lang="en-US" sz="2800" dirty="0"/>
          </a:p>
          <a:p>
            <a:pPr marL="1612900" marR="12700" lvl="2" indent="-228600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800" b="1" i="1" spc="-5" dirty="0"/>
              <a:t>conventional level </a:t>
            </a:r>
            <a:r>
              <a:rPr lang="en-US" sz="2800" spc="-5" dirty="0"/>
              <a:t>- moral values reside in living  up to others’</a:t>
            </a:r>
            <a:r>
              <a:rPr lang="en-US" sz="2800" spc="-10" dirty="0"/>
              <a:t> </a:t>
            </a:r>
            <a:r>
              <a:rPr lang="en-US" sz="2800" spc="-5" dirty="0"/>
              <a:t>expectations</a:t>
            </a:r>
            <a:endParaRPr lang="en-US" sz="2800" dirty="0"/>
          </a:p>
          <a:p>
            <a:pPr marL="1612900" marR="73660" lvl="2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800" b="1" i="1" spc="-10" dirty="0"/>
              <a:t>principled level </a:t>
            </a:r>
            <a:r>
              <a:rPr lang="en-US" sz="2800" spc="-5" dirty="0"/>
              <a:t>- individual tries to define moral  principles apart from the authority of</a:t>
            </a:r>
            <a:r>
              <a:rPr lang="en-US" sz="2800" spc="10" dirty="0"/>
              <a:t> </a:t>
            </a:r>
            <a:r>
              <a:rPr lang="en-US" sz="2800" spc="-5" dirty="0"/>
              <a:t>society</a:t>
            </a:r>
            <a:endParaRPr lang="en-US" sz="2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500225" y="7203863"/>
            <a:ext cx="1591741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>
                <a:solidFill>
                  <a:schemeClr val="tx1">
                    <a:alpha val="80000"/>
                  </a:schemeClr>
                </a:solidFill>
              </a:rPr>
              <a:t>5-</a:t>
            </a:r>
            <a:fld id="{81D60167-4931-47E6-BA6A-407CBD079E47}" type="slidenum">
              <a:rPr lang="en-US" sz="1200" spc="-5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 spc="-5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4" y="459740"/>
            <a:ext cx="552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Stages of Moral</a:t>
            </a:r>
            <a:r>
              <a:rPr spc="-8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33400" y="1504950"/>
            <a:ext cx="8593443" cy="4667250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D76E0F7-D1B2-4249-9F2A-E48811A44F1D}"/>
              </a:ext>
            </a:extLst>
          </p:cNvPr>
          <p:cNvSpPr/>
          <p:nvPr/>
        </p:nvSpPr>
        <p:spPr>
          <a:xfrm>
            <a:off x="9220200" y="2209800"/>
            <a:ext cx="644433" cy="3962400"/>
          </a:xfrm>
          <a:prstGeom prst="upArrow">
            <a:avLst>
              <a:gd name="adj1" fmla="val 50000"/>
              <a:gd name="adj2" fmla="val 10992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4" y="0"/>
            <a:ext cx="10055886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580" y="1268235"/>
            <a:ext cx="3811449" cy="5235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136" y="1582910"/>
            <a:ext cx="2996264" cy="46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400" b="1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64069" y="1066634"/>
            <a:ext cx="2465016" cy="338628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789" y="5418457"/>
            <a:ext cx="450533" cy="618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800" y="2167148"/>
            <a:ext cx="5633085" cy="4022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56285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b="1" i="1" spc="-5" dirty="0"/>
              <a:t>Individual</a:t>
            </a:r>
            <a:r>
              <a:rPr lang="en-US" sz="2000" b="1" i="1" spc="-10" dirty="0"/>
              <a:t> </a:t>
            </a:r>
            <a:r>
              <a:rPr lang="en-US" sz="2000" b="1" i="1" spc="-5" dirty="0"/>
              <a:t>characteristics</a:t>
            </a:r>
            <a:endParaRPr lang="en-US" sz="2000" dirty="0"/>
          </a:p>
          <a:p>
            <a:pPr marL="1155700" lvl="1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b="1" i="1" spc="-10" dirty="0"/>
              <a:t>values </a:t>
            </a:r>
            <a:r>
              <a:rPr lang="en-US" sz="2000" spc="-5" dirty="0"/>
              <a:t>- basic convictions about right and</a:t>
            </a:r>
            <a:r>
              <a:rPr lang="en-US" sz="2000" spc="30" dirty="0"/>
              <a:t> </a:t>
            </a:r>
            <a:r>
              <a:rPr lang="en-US" sz="2000" spc="-5" dirty="0"/>
              <a:t>wrong</a:t>
            </a:r>
            <a:endParaRPr lang="en-US" sz="2000" dirty="0"/>
          </a:p>
          <a:p>
            <a:pPr marL="1155700" lvl="1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b="1" i="1" spc="-5" dirty="0"/>
              <a:t>ego strength </a:t>
            </a:r>
            <a:r>
              <a:rPr lang="en-US" sz="2000" spc="-5" dirty="0"/>
              <a:t>- strength of a person’s</a:t>
            </a:r>
            <a:r>
              <a:rPr lang="en-US" sz="2000" spc="15" dirty="0"/>
              <a:t> </a:t>
            </a:r>
            <a:r>
              <a:rPr lang="en-US" sz="2000" spc="-5" dirty="0"/>
              <a:t>convictions</a:t>
            </a:r>
            <a:endParaRPr lang="en-US" sz="2000" dirty="0"/>
          </a:p>
          <a:p>
            <a:pPr marL="1155065" marR="5080" lvl="1" indent="-228600">
              <a:lnSpc>
                <a:spcPct val="9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b="1" i="1" spc="-5" dirty="0"/>
              <a:t>locus of control </a:t>
            </a:r>
            <a:r>
              <a:rPr lang="en-US" sz="2000" spc="-5" dirty="0"/>
              <a:t>- degree to which people believe that  they control their own</a:t>
            </a:r>
            <a:r>
              <a:rPr lang="en-US" sz="2000" spc="-10" dirty="0"/>
              <a:t> </a:t>
            </a:r>
            <a:r>
              <a:rPr lang="en-US" sz="2000" spc="-5" dirty="0"/>
              <a:t>fate</a:t>
            </a:r>
            <a:endParaRPr lang="en-US" sz="2000" dirty="0"/>
          </a:p>
          <a:p>
            <a:pPr marL="1612265" marR="690245" lvl="2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b="1" i="1" spc="-5" dirty="0"/>
              <a:t>internals </a:t>
            </a:r>
            <a:r>
              <a:rPr lang="en-US" sz="2000" spc="-5" dirty="0"/>
              <a:t>- believe that they control their own  </a:t>
            </a:r>
            <a:r>
              <a:rPr lang="en-US" sz="2000" spc="-10" dirty="0"/>
              <a:t>destinies</a:t>
            </a:r>
            <a:endParaRPr lang="en-US" sz="2000" dirty="0"/>
          </a:p>
          <a:p>
            <a:pPr marL="1612265" marR="367030" lvl="2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b="1" i="1" spc="-10" dirty="0"/>
              <a:t>externals </a:t>
            </a:r>
            <a:r>
              <a:rPr lang="en-US" sz="2000" spc="-5" dirty="0"/>
              <a:t>- believe that what happens to them is  due to luck or</a:t>
            </a:r>
            <a:r>
              <a:rPr lang="en-US" sz="2000" spc="-10" dirty="0"/>
              <a:t> </a:t>
            </a:r>
            <a:r>
              <a:rPr lang="en-US" sz="2000" spc="-5" dirty="0"/>
              <a:t>chance</a:t>
            </a:r>
            <a:endParaRPr lang="en-US"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/>
              <a:t>5-</a:t>
            </a:r>
            <a:fld id="{81D60167-4931-47E6-BA6A-407CBD079E47}" type="slidenum">
              <a:rPr lang="en-US" sz="1200" spc="-5"/>
              <a:pPr>
                <a:spcAft>
                  <a:spcPts val="600"/>
                </a:spcAft>
              </a:pPr>
              <a:t>22</a:t>
            </a:fld>
            <a:endParaRPr lang="en-US" sz="1200" spc="-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C799C-6C59-4176-A8E2-7207C31B1C19}"/>
              </a:ext>
            </a:extLst>
          </p:cNvPr>
          <p:cNvSpPr txBox="1"/>
          <p:nvPr/>
        </p:nvSpPr>
        <p:spPr>
          <a:xfrm flipH="1">
            <a:off x="3306445" y="639444"/>
            <a:ext cx="563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5" dirty="0"/>
              <a:t>Factors That Affect Managerial Ethics</a:t>
            </a:r>
            <a:r>
              <a:rPr lang="en-US" sz="2400" b="1" spc="-10" dirty="0"/>
              <a:t> </a:t>
            </a:r>
            <a:r>
              <a:rPr lang="en-US" sz="2400" b="1" spc="-5" dirty="0"/>
              <a:t>(cont.)</a:t>
            </a:r>
            <a:endParaRPr lang="en-US" sz="2400" b="1" dirty="0"/>
          </a:p>
          <a:p>
            <a:endParaRPr lang="en-GB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4" y="0"/>
            <a:ext cx="10055886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580" y="1268235"/>
            <a:ext cx="3811449" cy="5235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136" y="1582910"/>
            <a:ext cx="2673417" cy="46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400" b="1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64069" y="1066634"/>
            <a:ext cx="2465016" cy="338628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789" y="5418457"/>
            <a:ext cx="450533" cy="618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5157" y="2204251"/>
            <a:ext cx="5224444" cy="503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56285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b="1" i="1" spc="-5" dirty="0"/>
              <a:t>Structural</a:t>
            </a:r>
            <a:r>
              <a:rPr lang="en-US" sz="2000" b="1" i="1" spc="-10" dirty="0"/>
              <a:t> </a:t>
            </a:r>
            <a:r>
              <a:rPr lang="en-US" sz="2000" b="1" i="1" spc="-5" dirty="0"/>
              <a:t>variables</a:t>
            </a:r>
            <a:endParaRPr lang="en-US" sz="2000" dirty="0"/>
          </a:p>
          <a:p>
            <a:pPr marL="1155700" lvl="1" indent="-228600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design of organization affects ethical</a:t>
            </a:r>
            <a:r>
              <a:rPr lang="en-US" sz="2000" spc="5" dirty="0"/>
              <a:t> </a:t>
            </a:r>
            <a:r>
              <a:rPr lang="en-US" sz="2000" spc="-5" dirty="0"/>
              <a:t>behavior</a:t>
            </a:r>
            <a:endParaRPr lang="en-US" sz="2000" dirty="0"/>
          </a:p>
          <a:p>
            <a:pPr marL="1612900" marR="297180" lvl="2" indent="-228600">
              <a:lnSpc>
                <a:spcPct val="90000"/>
              </a:lnSpc>
              <a:spcBef>
                <a:spcPts val="735"/>
              </a:spcBef>
              <a:buFont typeface="Arial" panose="020B0604020202020204" pitchFamily="34" charset="0"/>
              <a:buChar char="•"/>
              <a:tabLst>
                <a:tab pos="1612900" algn="l"/>
              </a:tabLst>
            </a:pPr>
            <a:r>
              <a:rPr lang="en-US" sz="2000" spc="-5" dirty="0"/>
              <a:t>designs that minimize ambiguity and uncertainty  more likely to encourage ethical</a:t>
            </a:r>
            <a:r>
              <a:rPr lang="en-US" sz="2000" dirty="0"/>
              <a:t> </a:t>
            </a:r>
            <a:r>
              <a:rPr lang="en-US" sz="2000" spc="-5" dirty="0"/>
              <a:t>behavior</a:t>
            </a:r>
            <a:endParaRPr lang="en-US" sz="2000" dirty="0"/>
          </a:p>
          <a:p>
            <a:pPr marL="1155700" lvl="1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rules and</a:t>
            </a:r>
            <a:r>
              <a:rPr lang="en-US" sz="2000" spc="-10" dirty="0"/>
              <a:t> </a:t>
            </a:r>
            <a:r>
              <a:rPr lang="en-US" sz="2000" spc="-5" dirty="0"/>
              <a:t>regulations</a:t>
            </a:r>
          </a:p>
          <a:p>
            <a:pPr marL="1155700" lvl="1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written codes of</a:t>
            </a:r>
            <a:r>
              <a:rPr lang="en-US" sz="2000" spc="-10" dirty="0"/>
              <a:t> </a:t>
            </a:r>
            <a:r>
              <a:rPr lang="en-US" sz="2000" spc="-5" dirty="0"/>
              <a:t>ethics</a:t>
            </a:r>
            <a:endParaRPr lang="en-US" sz="2000" dirty="0"/>
          </a:p>
          <a:p>
            <a:pPr marL="1155700" lvl="1" indent="-228600">
              <a:lnSpc>
                <a:spcPct val="9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behavior of</a:t>
            </a:r>
            <a:r>
              <a:rPr lang="en-US" sz="2000" spc="-10" dirty="0"/>
              <a:t> </a:t>
            </a:r>
            <a:r>
              <a:rPr lang="en-US" sz="2000" spc="-5" dirty="0"/>
              <a:t>superiors</a:t>
            </a:r>
            <a:endParaRPr lang="en-US" sz="2000" dirty="0"/>
          </a:p>
          <a:p>
            <a:pPr marL="1155700" marR="5080" lvl="1" indent="-228600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performance appraisal systems that focus on means as  well as</a:t>
            </a:r>
            <a:r>
              <a:rPr lang="en-US" sz="2000" spc="-10" dirty="0"/>
              <a:t> </a:t>
            </a:r>
            <a:r>
              <a:rPr lang="en-US" sz="2000" spc="-5" dirty="0"/>
              <a:t>ends</a:t>
            </a:r>
            <a:endParaRPr lang="en-US" sz="2000" dirty="0"/>
          </a:p>
          <a:p>
            <a:pPr marL="1155700" marR="208915" lvl="1" indent="-228600">
              <a:lnSpc>
                <a:spcPct val="90000"/>
              </a:lnSpc>
              <a:spcBef>
                <a:spcPts val="69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reward systems that punish failure to achieve ends is  likely to compromise</a:t>
            </a:r>
            <a:r>
              <a:rPr lang="en-US" sz="2000" spc="-10" dirty="0"/>
              <a:t> ethics</a:t>
            </a:r>
            <a:endParaRPr lang="en-US"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/>
              <a:t>5-</a:t>
            </a:r>
            <a:fld id="{81D60167-4931-47E6-BA6A-407CBD079E47}" type="slidenum">
              <a:rPr lang="en-US" sz="1200" spc="-5"/>
              <a:pPr>
                <a:spcAft>
                  <a:spcPts val="600"/>
                </a:spcAft>
              </a:pPr>
              <a:t>23</a:t>
            </a:fld>
            <a:endParaRPr lang="en-US" sz="1200" spc="-5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6D6038-F904-4E8B-B6CA-06054488096A}"/>
              </a:ext>
            </a:extLst>
          </p:cNvPr>
          <p:cNvSpPr txBox="1"/>
          <p:nvPr/>
        </p:nvSpPr>
        <p:spPr>
          <a:xfrm flipH="1">
            <a:off x="3306445" y="639444"/>
            <a:ext cx="563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5" dirty="0"/>
              <a:t>Factors That Affect Managerial Ethics</a:t>
            </a:r>
            <a:r>
              <a:rPr lang="en-US" sz="2400" b="1" spc="-10" dirty="0"/>
              <a:t> </a:t>
            </a:r>
            <a:r>
              <a:rPr lang="en-US" sz="2400" b="1" spc="-5" dirty="0"/>
              <a:t>(cont.)</a:t>
            </a:r>
            <a:endParaRPr lang="en-US" sz="2400" b="1" dirty="0"/>
          </a:p>
          <a:p>
            <a:endParaRPr lang="en-GB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4" y="0"/>
            <a:ext cx="10055886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580" y="1268235"/>
            <a:ext cx="3811449" cy="5235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136" y="1582910"/>
            <a:ext cx="2673417" cy="46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1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64069" y="1066634"/>
            <a:ext cx="2465016" cy="338628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789" y="5418457"/>
            <a:ext cx="450533" cy="618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5029" y="1878139"/>
            <a:ext cx="5450041" cy="445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56285" indent="-228600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b="1" i="1" spc="-5" dirty="0"/>
              <a:t>Organizational culture</a:t>
            </a:r>
            <a:endParaRPr lang="en-US" sz="2000" dirty="0"/>
          </a:p>
          <a:p>
            <a:pPr marL="1155700" marR="671830" lvl="1" indent="-228600">
              <a:lnSpc>
                <a:spcPct val="9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strong culture more influential than </a:t>
            </a:r>
            <a:r>
              <a:rPr lang="en-US" sz="2000" dirty="0"/>
              <a:t>a </a:t>
            </a:r>
            <a:r>
              <a:rPr lang="en-US" sz="2000" spc="-5" dirty="0"/>
              <a:t>weak  </a:t>
            </a:r>
            <a:r>
              <a:rPr lang="en-US" sz="2000" dirty="0"/>
              <a:t>culture</a:t>
            </a:r>
          </a:p>
          <a:p>
            <a:pPr marL="1155700" marR="5080" lvl="1" indent="-228600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high ethical standards result from </a:t>
            </a:r>
            <a:r>
              <a:rPr lang="en-US" sz="2000" dirty="0"/>
              <a:t>a </a:t>
            </a:r>
            <a:r>
              <a:rPr lang="en-US" sz="2000" spc="-5" dirty="0"/>
              <a:t>culture that  is high in risk tolerance, control, and conflict  </a:t>
            </a:r>
            <a:r>
              <a:rPr lang="en-US" sz="2000" dirty="0"/>
              <a:t>tolerance</a:t>
            </a:r>
          </a:p>
          <a:p>
            <a:pPr marL="927100" marR="5080" lvl="1">
              <a:lnSpc>
                <a:spcPct val="90000"/>
              </a:lnSpc>
              <a:spcBef>
                <a:spcPts val="720"/>
              </a:spcBef>
              <a:tabLst>
                <a:tab pos="1155700" algn="l"/>
              </a:tabLst>
            </a:pPr>
            <a:endParaRPr lang="en-US" sz="2000" dirty="0"/>
          </a:p>
          <a:p>
            <a:pPr marL="756285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b="1" i="1" spc="-5" dirty="0"/>
              <a:t>Issue intensity</a:t>
            </a:r>
            <a:endParaRPr lang="en-US" sz="2000" dirty="0"/>
          </a:p>
          <a:p>
            <a:pPr marL="1155700" lvl="1" indent="-228600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dirty="0"/>
              <a:t>importance </a:t>
            </a:r>
            <a:r>
              <a:rPr lang="en-US" sz="2000" spc="-5" dirty="0"/>
              <a:t>of </a:t>
            </a:r>
            <a:r>
              <a:rPr lang="en-US" sz="2000" dirty="0"/>
              <a:t>an ethical</a:t>
            </a:r>
            <a:r>
              <a:rPr lang="en-US" sz="2000" spc="-30" dirty="0"/>
              <a:t> </a:t>
            </a:r>
            <a:r>
              <a:rPr lang="en-US" sz="2000" dirty="0"/>
              <a:t>issue</a:t>
            </a:r>
          </a:p>
          <a:p>
            <a:pPr marL="1155700" marR="817880" lvl="1" indent="-228600">
              <a:lnSpc>
                <a:spcPct val="900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/>
              <a:t>more intense issues prompt greater ethical  behavior</a:t>
            </a:r>
            <a:endParaRPr lang="en-US"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31845" y="7203863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Prentice Hall,</a:t>
            </a:r>
            <a:r>
              <a:rPr lang="en-US" sz="1200" kern="1200" spc="-1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2002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/>
              <a:t>5-</a:t>
            </a:r>
            <a:fld id="{81D60167-4931-47E6-BA6A-407CBD079E47}" type="slidenum">
              <a:rPr lang="en-US" sz="1200" spc="-5"/>
              <a:pPr>
                <a:spcAft>
                  <a:spcPts val="600"/>
                </a:spcAft>
              </a:pPr>
              <a:t>24</a:t>
            </a:fld>
            <a:endParaRPr lang="en-US" sz="1200" spc="-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391D6-D8FD-4F21-BF8D-2D5B775332A9}"/>
              </a:ext>
            </a:extLst>
          </p:cNvPr>
          <p:cNvSpPr txBox="1"/>
          <p:nvPr/>
        </p:nvSpPr>
        <p:spPr>
          <a:xfrm flipH="1">
            <a:off x="3306445" y="639444"/>
            <a:ext cx="563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5" dirty="0"/>
              <a:t>Factors That Affect Managerial Ethics</a:t>
            </a:r>
            <a:r>
              <a:rPr lang="en-US" sz="2400" b="1" spc="-10" dirty="0"/>
              <a:t> </a:t>
            </a:r>
            <a:r>
              <a:rPr lang="en-US" sz="2400" b="1" spc="-5" dirty="0"/>
              <a:t>(cont.)</a:t>
            </a:r>
            <a:endParaRPr lang="en-US" sz="2400" b="1" dirty="0"/>
          </a:p>
          <a:p>
            <a:endParaRPr lang="en-GB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904" y="459740"/>
            <a:ext cx="575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Determinants of Issue</a:t>
            </a:r>
            <a:r>
              <a:rPr spc="-45" dirty="0"/>
              <a:t> </a:t>
            </a:r>
            <a:r>
              <a:rPr spc="-10" dirty="0"/>
              <a:t>Intensity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© Prentice Hall,</a:t>
            </a:r>
            <a:r>
              <a:rPr spc="-15" dirty="0"/>
              <a:t> </a:t>
            </a:r>
            <a:r>
              <a:rPr spc="-5" dirty="0"/>
              <a:t>2002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62000" y="1143000"/>
            <a:ext cx="8458200" cy="539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203" y="375919"/>
            <a:ext cx="7808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5145" marR="5080" indent="-3053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Factors </a:t>
            </a:r>
            <a:r>
              <a:rPr dirty="0"/>
              <a:t>That Affect Ethical And</a:t>
            </a:r>
            <a:r>
              <a:rPr spc="-65" dirty="0"/>
              <a:t> </a:t>
            </a:r>
            <a:r>
              <a:rPr dirty="0"/>
              <a:t>Unethical  Behavior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© Prentice Hall,</a:t>
            </a:r>
            <a:r>
              <a:rPr spc="-15" dirty="0"/>
              <a:t> </a:t>
            </a:r>
            <a:r>
              <a:rPr spc="-5" dirty="0"/>
              <a:t>2002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3543300"/>
            <a:ext cx="114300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66040" rIns="0" bIns="0" rtlCol="0">
            <a:spAutoFit/>
          </a:bodyPr>
          <a:lstStyle/>
          <a:p>
            <a:pPr marL="78740" marR="72390" indent="104775">
              <a:lnSpc>
                <a:spcPct val="100000"/>
              </a:lnSpc>
              <a:spcBef>
                <a:spcPts val="520"/>
              </a:spcBef>
            </a:pPr>
            <a:r>
              <a:rPr sz="2000" b="1" spc="-5" dirty="0">
                <a:latin typeface="Times New Roman"/>
                <a:cs typeface="Times New Roman"/>
              </a:rPr>
              <a:t>Ethical  </a:t>
            </a:r>
            <a:r>
              <a:rPr sz="2000" b="1" spc="-10" dirty="0">
                <a:latin typeface="Times New Roman"/>
                <a:cs typeface="Times New Roman"/>
              </a:rPr>
              <a:t>Dilemma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3437" y="2662237"/>
            <a:ext cx="2600325" cy="2524125"/>
            <a:chOff x="4643437" y="2662237"/>
            <a:chExt cx="2600325" cy="2524125"/>
          </a:xfrm>
        </p:grpSpPr>
        <p:sp>
          <p:nvSpPr>
            <p:cNvPr id="5" name="object 5"/>
            <p:cNvSpPr/>
            <p:nvPr/>
          </p:nvSpPr>
          <p:spPr>
            <a:xfrm>
              <a:off x="4648200" y="2667000"/>
              <a:ext cx="2590800" cy="2514600"/>
            </a:xfrm>
            <a:custGeom>
              <a:avLst/>
              <a:gdLst/>
              <a:ahLst/>
              <a:cxnLst/>
              <a:rect l="l" t="t" r="r" b="b"/>
              <a:pathLst>
                <a:path w="2590800" h="2514600">
                  <a:moveTo>
                    <a:pt x="1295400" y="0"/>
                  </a:moveTo>
                  <a:lnTo>
                    <a:pt x="1246879" y="866"/>
                  </a:lnTo>
                  <a:lnTo>
                    <a:pt x="1198806" y="3445"/>
                  </a:lnTo>
                  <a:lnTo>
                    <a:pt x="1151211" y="7706"/>
                  </a:lnTo>
                  <a:lnTo>
                    <a:pt x="1104127" y="13619"/>
                  </a:lnTo>
                  <a:lnTo>
                    <a:pt x="1057583" y="21154"/>
                  </a:lnTo>
                  <a:lnTo>
                    <a:pt x="1011613" y="30281"/>
                  </a:lnTo>
                  <a:lnTo>
                    <a:pt x="966247" y="40969"/>
                  </a:lnTo>
                  <a:lnTo>
                    <a:pt x="921517" y="53187"/>
                  </a:lnTo>
                  <a:lnTo>
                    <a:pt x="877454" y="66907"/>
                  </a:lnTo>
                  <a:lnTo>
                    <a:pt x="834090" y="82096"/>
                  </a:lnTo>
                  <a:lnTo>
                    <a:pt x="791456" y="98726"/>
                  </a:lnTo>
                  <a:lnTo>
                    <a:pt x="749583" y="116766"/>
                  </a:lnTo>
                  <a:lnTo>
                    <a:pt x="708504" y="136185"/>
                  </a:lnTo>
                  <a:lnTo>
                    <a:pt x="668249" y="156954"/>
                  </a:lnTo>
                  <a:lnTo>
                    <a:pt x="628850" y="179041"/>
                  </a:lnTo>
                  <a:lnTo>
                    <a:pt x="590338" y="202418"/>
                  </a:lnTo>
                  <a:lnTo>
                    <a:pt x="552746" y="227053"/>
                  </a:lnTo>
                  <a:lnTo>
                    <a:pt x="516103" y="252916"/>
                  </a:lnTo>
                  <a:lnTo>
                    <a:pt x="480443" y="279977"/>
                  </a:lnTo>
                  <a:lnTo>
                    <a:pt x="445795" y="308206"/>
                  </a:lnTo>
                  <a:lnTo>
                    <a:pt x="412193" y="337572"/>
                  </a:lnTo>
                  <a:lnTo>
                    <a:pt x="379666" y="368046"/>
                  </a:lnTo>
                  <a:lnTo>
                    <a:pt x="348247" y="399596"/>
                  </a:lnTo>
                  <a:lnTo>
                    <a:pt x="317967" y="432193"/>
                  </a:lnTo>
                  <a:lnTo>
                    <a:pt x="288858" y="465806"/>
                  </a:lnTo>
                  <a:lnTo>
                    <a:pt x="260950" y="500405"/>
                  </a:lnTo>
                  <a:lnTo>
                    <a:pt x="234276" y="535960"/>
                  </a:lnTo>
                  <a:lnTo>
                    <a:pt x="208867" y="572441"/>
                  </a:lnTo>
                  <a:lnTo>
                    <a:pt x="184753" y="609817"/>
                  </a:lnTo>
                  <a:lnTo>
                    <a:pt x="161968" y="648057"/>
                  </a:lnTo>
                  <a:lnTo>
                    <a:pt x="140542" y="687133"/>
                  </a:lnTo>
                  <a:lnTo>
                    <a:pt x="120507" y="727013"/>
                  </a:lnTo>
                  <a:lnTo>
                    <a:pt x="101893" y="767667"/>
                  </a:lnTo>
                  <a:lnTo>
                    <a:pt x="84733" y="809065"/>
                  </a:lnTo>
                  <a:lnTo>
                    <a:pt x="69059" y="851177"/>
                  </a:lnTo>
                  <a:lnTo>
                    <a:pt x="54900" y="893971"/>
                  </a:lnTo>
                  <a:lnTo>
                    <a:pt x="42290" y="937420"/>
                  </a:lnTo>
                  <a:lnTo>
                    <a:pt x="31259" y="981490"/>
                  </a:lnTo>
                  <a:lnTo>
                    <a:pt x="21838" y="1026154"/>
                  </a:lnTo>
                  <a:lnTo>
                    <a:pt x="14060" y="1071380"/>
                  </a:lnTo>
                  <a:lnTo>
                    <a:pt x="7956" y="1117137"/>
                  </a:lnTo>
                  <a:lnTo>
                    <a:pt x="3557" y="1163397"/>
                  </a:lnTo>
                  <a:lnTo>
                    <a:pt x="894" y="1210127"/>
                  </a:lnTo>
                  <a:lnTo>
                    <a:pt x="0" y="1257300"/>
                  </a:lnTo>
                  <a:lnTo>
                    <a:pt x="894" y="1304472"/>
                  </a:lnTo>
                  <a:lnTo>
                    <a:pt x="3557" y="1351202"/>
                  </a:lnTo>
                  <a:lnTo>
                    <a:pt x="7956" y="1397462"/>
                  </a:lnTo>
                  <a:lnTo>
                    <a:pt x="14060" y="1443219"/>
                  </a:lnTo>
                  <a:lnTo>
                    <a:pt x="21838" y="1488445"/>
                  </a:lnTo>
                  <a:lnTo>
                    <a:pt x="31259" y="1533109"/>
                  </a:lnTo>
                  <a:lnTo>
                    <a:pt x="42290" y="1577179"/>
                  </a:lnTo>
                  <a:lnTo>
                    <a:pt x="54900" y="1620628"/>
                  </a:lnTo>
                  <a:lnTo>
                    <a:pt x="69059" y="1663422"/>
                  </a:lnTo>
                  <a:lnTo>
                    <a:pt x="84733" y="1705534"/>
                  </a:lnTo>
                  <a:lnTo>
                    <a:pt x="101893" y="1746932"/>
                  </a:lnTo>
                  <a:lnTo>
                    <a:pt x="120507" y="1787586"/>
                  </a:lnTo>
                  <a:lnTo>
                    <a:pt x="140542" y="1827466"/>
                  </a:lnTo>
                  <a:lnTo>
                    <a:pt x="161968" y="1866542"/>
                  </a:lnTo>
                  <a:lnTo>
                    <a:pt x="184753" y="1904782"/>
                  </a:lnTo>
                  <a:lnTo>
                    <a:pt x="208867" y="1942158"/>
                  </a:lnTo>
                  <a:lnTo>
                    <a:pt x="234276" y="1978639"/>
                  </a:lnTo>
                  <a:lnTo>
                    <a:pt x="260950" y="2014194"/>
                  </a:lnTo>
                  <a:lnTo>
                    <a:pt x="288858" y="2048793"/>
                  </a:lnTo>
                  <a:lnTo>
                    <a:pt x="317967" y="2082406"/>
                  </a:lnTo>
                  <a:lnTo>
                    <a:pt x="348247" y="2115003"/>
                  </a:lnTo>
                  <a:lnTo>
                    <a:pt x="379666" y="2146554"/>
                  </a:lnTo>
                  <a:lnTo>
                    <a:pt x="412193" y="2177027"/>
                  </a:lnTo>
                  <a:lnTo>
                    <a:pt x="445795" y="2206393"/>
                  </a:lnTo>
                  <a:lnTo>
                    <a:pt x="480443" y="2234622"/>
                  </a:lnTo>
                  <a:lnTo>
                    <a:pt x="516103" y="2261683"/>
                  </a:lnTo>
                  <a:lnTo>
                    <a:pt x="552746" y="2287546"/>
                  </a:lnTo>
                  <a:lnTo>
                    <a:pt x="590338" y="2312181"/>
                  </a:lnTo>
                  <a:lnTo>
                    <a:pt x="628850" y="2335558"/>
                  </a:lnTo>
                  <a:lnTo>
                    <a:pt x="668249" y="2357645"/>
                  </a:lnTo>
                  <a:lnTo>
                    <a:pt x="708504" y="2378414"/>
                  </a:lnTo>
                  <a:lnTo>
                    <a:pt x="749583" y="2397833"/>
                  </a:lnTo>
                  <a:lnTo>
                    <a:pt x="791456" y="2415873"/>
                  </a:lnTo>
                  <a:lnTo>
                    <a:pt x="834090" y="2432503"/>
                  </a:lnTo>
                  <a:lnTo>
                    <a:pt x="877454" y="2447692"/>
                  </a:lnTo>
                  <a:lnTo>
                    <a:pt x="921517" y="2461412"/>
                  </a:lnTo>
                  <a:lnTo>
                    <a:pt x="966247" y="2473630"/>
                  </a:lnTo>
                  <a:lnTo>
                    <a:pt x="1011613" y="2484318"/>
                  </a:lnTo>
                  <a:lnTo>
                    <a:pt x="1057583" y="2493445"/>
                  </a:lnTo>
                  <a:lnTo>
                    <a:pt x="1104127" y="2500980"/>
                  </a:lnTo>
                  <a:lnTo>
                    <a:pt x="1151211" y="2506893"/>
                  </a:lnTo>
                  <a:lnTo>
                    <a:pt x="1198806" y="2511154"/>
                  </a:lnTo>
                  <a:lnTo>
                    <a:pt x="1246879" y="2513733"/>
                  </a:lnTo>
                  <a:lnTo>
                    <a:pt x="1295400" y="2514600"/>
                  </a:lnTo>
                  <a:lnTo>
                    <a:pt x="1343920" y="2513733"/>
                  </a:lnTo>
                  <a:lnTo>
                    <a:pt x="1391993" y="2511154"/>
                  </a:lnTo>
                  <a:lnTo>
                    <a:pt x="1439588" y="2506893"/>
                  </a:lnTo>
                  <a:lnTo>
                    <a:pt x="1486672" y="2500980"/>
                  </a:lnTo>
                  <a:lnTo>
                    <a:pt x="1533216" y="2493445"/>
                  </a:lnTo>
                  <a:lnTo>
                    <a:pt x="1579186" y="2484318"/>
                  </a:lnTo>
                  <a:lnTo>
                    <a:pt x="1624552" y="2473630"/>
                  </a:lnTo>
                  <a:lnTo>
                    <a:pt x="1669282" y="2461412"/>
                  </a:lnTo>
                  <a:lnTo>
                    <a:pt x="1713345" y="2447692"/>
                  </a:lnTo>
                  <a:lnTo>
                    <a:pt x="1756709" y="2432503"/>
                  </a:lnTo>
                  <a:lnTo>
                    <a:pt x="1799343" y="2415873"/>
                  </a:lnTo>
                  <a:lnTo>
                    <a:pt x="1841216" y="2397833"/>
                  </a:lnTo>
                  <a:lnTo>
                    <a:pt x="1882295" y="2378414"/>
                  </a:lnTo>
                  <a:lnTo>
                    <a:pt x="1922550" y="2357645"/>
                  </a:lnTo>
                  <a:lnTo>
                    <a:pt x="1961949" y="2335558"/>
                  </a:lnTo>
                  <a:lnTo>
                    <a:pt x="2000461" y="2312181"/>
                  </a:lnTo>
                  <a:lnTo>
                    <a:pt x="2038053" y="2287546"/>
                  </a:lnTo>
                  <a:lnTo>
                    <a:pt x="2074696" y="2261683"/>
                  </a:lnTo>
                  <a:lnTo>
                    <a:pt x="2110356" y="2234622"/>
                  </a:lnTo>
                  <a:lnTo>
                    <a:pt x="2145004" y="2206393"/>
                  </a:lnTo>
                  <a:lnTo>
                    <a:pt x="2178606" y="2177027"/>
                  </a:lnTo>
                  <a:lnTo>
                    <a:pt x="2211133" y="2146554"/>
                  </a:lnTo>
                  <a:lnTo>
                    <a:pt x="2242552" y="2115003"/>
                  </a:lnTo>
                  <a:lnTo>
                    <a:pt x="2272832" y="2082406"/>
                  </a:lnTo>
                  <a:lnTo>
                    <a:pt x="2301941" y="2048793"/>
                  </a:lnTo>
                  <a:lnTo>
                    <a:pt x="2329849" y="2014194"/>
                  </a:lnTo>
                  <a:lnTo>
                    <a:pt x="2356523" y="1978639"/>
                  </a:lnTo>
                  <a:lnTo>
                    <a:pt x="2381932" y="1942158"/>
                  </a:lnTo>
                  <a:lnTo>
                    <a:pt x="2406046" y="1904782"/>
                  </a:lnTo>
                  <a:lnTo>
                    <a:pt x="2428831" y="1866542"/>
                  </a:lnTo>
                  <a:lnTo>
                    <a:pt x="2450257" y="1827466"/>
                  </a:lnTo>
                  <a:lnTo>
                    <a:pt x="2470292" y="1787586"/>
                  </a:lnTo>
                  <a:lnTo>
                    <a:pt x="2488906" y="1746932"/>
                  </a:lnTo>
                  <a:lnTo>
                    <a:pt x="2506066" y="1705534"/>
                  </a:lnTo>
                  <a:lnTo>
                    <a:pt x="2521740" y="1663422"/>
                  </a:lnTo>
                  <a:lnTo>
                    <a:pt x="2535899" y="1620628"/>
                  </a:lnTo>
                  <a:lnTo>
                    <a:pt x="2548509" y="1577179"/>
                  </a:lnTo>
                  <a:lnTo>
                    <a:pt x="2559540" y="1533109"/>
                  </a:lnTo>
                  <a:lnTo>
                    <a:pt x="2568961" y="1488445"/>
                  </a:lnTo>
                  <a:lnTo>
                    <a:pt x="2576739" y="1443219"/>
                  </a:lnTo>
                  <a:lnTo>
                    <a:pt x="2582843" y="1397462"/>
                  </a:lnTo>
                  <a:lnTo>
                    <a:pt x="2587242" y="1351202"/>
                  </a:lnTo>
                  <a:lnTo>
                    <a:pt x="2589905" y="1304472"/>
                  </a:lnTo>
                  <a:lnTo>
                    <a:pt x="2590800" y="1257300"/>
                  </a:lnTo>
                  <a:lnTo>
                    <a:pt x="2589905" y="1210127"/>
                  </a:lnTo>
                  <a:lnTo>
                    <a:pt x="2587242" y="1163397"/>
                  </a:lnTo>
                  <a:lnTo>
                    <a:pt x="2582843" y="1117137"/>
                  </a:lnTo>
                  <a:lnTo>
                    <a:pt x="2576739" y="1071380"/>
                  </a:lnTo>
                  <a:lnTo>
                    <a:pt x="2568961" y="1026154"/>
                  </a:lnTo>
                  <a:lnTo>
                    <a:pt x="2559540" y="981490"/>
                  </a:lnTo>
                  <a:lnTo>
                    <a:pt x="2548509" y="937420"/>
                  </a:lnTo>
                  <a:lnTo>
                    <a:pt x="2535899" y="893971"/>
                  </a:lnTo>
                  <a:lnTo>
                    <a:pt x="2521740" y="851177"/>
                  </a:lnTo>
                  <a:lnTo>
                    <a:pt x="2506066" y="809065"/>
                  </a:lnTo>
                  <a:lnTo>
                    <a:pt x="2488906" y="767667"/>
                  </a:lnTo>
                  <a:lnTo>
                    <a:pt x="2470292" y="727013"/>
                  </a:lnTo>
                  <a:lnTo>
                    <a:pt x="2450257" y="687133"/>
                  </a:lnTo>
                  <a:lnTo>
                    <a:pt x="2428831" y="648057"/>
                  </a:lnTo>
                  <a:lnTo>
                    <a:pt x="2406046" y="609817"/>
                  </a:lnTo>
                  <a:lnTo>
                    <a:pt x="2381932" y="572441"/>
                  </a:lnTo>
                  <a:lnTo>
                    <a:pt x="2356523" y="535960"/>
                  </a:lnTo>
                  <a:lnTo>
                    <a:pt x="2329849" y="500405"/>
                  </a:lnTo>
                  <a:lnTo>
                    <a:pt x="2301941" y="465806"/>
                  </a:lnTo>
                  <a:lnTo>
                    <a:pt x="2272832" y="432193"/>
                  </a:lnTo>
                  <a:lnTo>
                    <a:pt x="2242552" y="399596"/>
                  </a:lnTo>
                  <a:lnTo>
                    <a:pt x="2211133" y="368046"/>
                  </a:lnTo>
                  <a:lnTo>
                    <a:pt x="2178606" y="337572"/>
                  </a:lnTo>
                  <a:lnTo>
                    <a:pt x="2145004" y="308206"/>
                  </a:lnTo>
                  <a:lnTo>
                    <a:pt x="2110356" y="279977"/>
                  </a:lnTo>
                  <a:lnTo>
                    <a:pt x="2074696" y="252916"/>
                  </a:lnTo>
                  <a:lnTo>
                    <a:pt x="2038053" y="227053"/>
                  </a:lnTo>
                  <a:lnTo>
                    <a:pt x="2000461" y="202418"/>
                  </a:lnTo>
                  <a:lnTo>
                    <a:pt x="1961949" y="179041"/>
                  </a:lnTo>
                  <a:lnTo>
                    <a:pt x="1922550" y="156954"/>
                  </a:lnTo>
                  <a:lnTo>
                    <a:pt x="1882295" y="136185"/>
                  </a:lnTo>
                  <a:lnTo>
                    <a:pt x="1841216" y="116766"/>
                  </a:lnTo>
                  <a:lnTo>
                    <a:pt x="1799343" y="98726"/>
                  </a:lnTo>
                  <a:lnTo>
                    <a:pt x="1756709" y="82096"/>
                  </a:lnTo>
                  <a:lnTo>
                    <a:pt x="1713345" y="66907"/>
                  </a:lnTo>
                  <a:lnTo>
                    <a:pt x="1669282" y="53187"/>
                  </a:lnTo>
                  <a:lnTo>
                    <a:pt x="1624552" y="40969"/>
                  </a:lnTo>
                  <a:lnTo>
                    <a:pt x="1579186" y="30281"/>
                  </a:lnTo>
                  <a:lnTo>
                    <a:pt x="1533216" y="21154"/>
                  </a:lnTo>
                  <a:lnTo>
                    <a:pt x="1486672" y="13619"/>
                  </a:lnTo>
                  <a:lnTo>
                    <a:pt x="1439588" y="7706"/>
                  </a:lnTo>
                  <a:lnTo>
                    <a:pt x="1391993" y="3445"/>
                  </a:lnTo>
                  <a:lnTo>
                    <a:pt x="1343920" y="866"/>
                  </a:lnTo>
                  <a:lnTo>
                    <a:pt x="129540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667000"/>
              <a:ext cx="2590800" cy="2514600"/>
            </a:xfrm>
            <a:custGeom>
              <a:avLst/>
              <a:gdLst/>
              <a:ahLst/>
              <a:cxnLst/>
              <a:rect l="l" t="t" r="r" b="b"/>
              <a:pathLst>
                <a:path w="2590800" h="2514600">
                  <a:moveTo>
                    <a:pt x="1295400" y="0"/>
                  </a:moveTo>
                  <a:lnTo>
                    <a:pt x="1246879" y="866"/>
                  </a:lnTo>
                  <a:lnTo>
                    <a:pt x="1198806" y="3445"/>
                  </a:lnTo>
                  <a:lnTo>
                    <a:pt x="1151211" y="7706"/>
                  </a:lnTo>
                  <a:lnTo>
                    <a:pt x="1104127" y="13619"/>
                  </a:lnTo>
                  <a:lnTo>
                    <a:pt x="1057583" y="21154"/>
                  </a:lnTo>
                  <a:lnTo>
                    <a:pt x="1011613" y="30281"/>
                  </a:lnTo>
                  <a:lnTo>
                    <a:pt x="966247" y="40969"/>
                  </a:lnTo>
                  <a:lnTo>
                    <a:pt x="921517" y="53187"/>
                  </a:lnTo>
                  <a:lnTo>
                    <a:pt x="877454" y="66907"/>
                  </a:lnTo>
                  <a:lnTo>
                    <a:pt x="834090" y="82096"/>
                  </a:lnTo>
                  <a:lnTo>
                    <a:pt x="791456" y="98726"/>
                  </a:lnTo>
                  <a:lnTo>
                    <a:pt x="749583" y="116766"/>
                  </a:lnTo>
                  <a:lnTo>
                    <a:pt x="708504" y="136185"/>
                  </a:lnTo>
                  <a:lnTo>
                    <a:pt x="668249" y="156954"/>
                  </a:lnTo>
                  <a:lnTo>
                    <a:pt x="628850" y="179041"/>
                  </a:lnTo>
                  <a:lnTo>
                    <a:pt x="590338" y="202418"/>
                  </a:lnTo>
                  <a:lnTo>
                    <a:pt x="552746" y="227053"/>
                  </a:lnTo>
                  <a:lnTo>
                    <a:pt x="516103" y="252916"/>
                  </a:lnTo>
                  <a:lnTo>
                    <a:pt x="480443" y="279977"/>
                  </a:lnTo>
                  <a:lnTo>
                    <a:pt x="445795" y="308206"/>
                  </a:lnTo>
                  <a:lnTo>
                    <a:pt x="412193" y="337572"/>
                  </a:lnTo>
                  <a:lnTo>
                    <a:pt x="379666" y="368046"/>
                  </a:lnTo>
                  <a:lnTo>
                    <a:pt x="348247" y="399596"/>
                  </a:lnTo>
                  <a:lnTo>
                    <a:pt x="317967" y="432193"/>
                  </a:lnTo>
                  <a:lnTo>
                    <a:pt x="288858" y="465806"/>
                  </a:lnTo>
                  <a:lnTo>
                    <a:pt x="260950" y="500405"/>
                  </a:lnTo>
                  <a:lnTo>
                    <a:pt x="234276" y="535960"/>
                  </a:lnTo>
                  <a:lnTo>
                    <a:pt x="208867" y="572441"/>
                  </a:lnTo>
                  <a:lnTo>
                    <a:pt x="184753" y="609817"/>
                  </a:lnTo>
                  <a:lnTo>
                    <a:pt x="161968" y="648057"/>
                  </a:lnTo>
                  <a:lnTo>
                    <a:pt x="140542" y="687133"/>
                  </a:lnTo>
                  <a:lnTo>
                    <a:pt x="120507" y="727013"/>
                  </a:lnTo>
                  <a:lnTo>
                    <a:pt x="101893" y="767667"/>
                  </a:lnTo>
                  <a:lnTo>
                    <a:pt x="84733" y="809065"/>
                  </a:lnTo>
                  <a:lnTo>
                    <a:pt x="69059" y="851177"/>
                  </a:lnTo>
                  <a:lnTo>
                    <a:pt x="54900" y="893971"/>
                  </a:lnTo>
                  <a:lnTo>
                    <a:pt x="42290" y="937420"/>
                  </a:lnTo>
                  <a:lnTo>
                    <a:pt x="31259" y="981490"/>
                  </a:lnTo>
                  <a:lnTo>
                    <a:pt x="21838" y="1026154"/>
                  </a:lnTo>
                  <a:lnTo>
                    <a:pt x="14060" y="1071380"/>
                  </a:lnTo>
                  <a:lnTo>
                    <a:pt x="7956" y="1117137"/>
                  </a:lnTo>
                  <a:lnTo>
                    <a:pt x="3557" y="1163397"/>
                  </a:lnTo>
                  <a:lnTo>
                    <a:pt x="894" y="1210127"/>
                  </a:lnTo>
                  <a:lnTo>
                    <a:pt x="0" y="1257300"/>
                  </a:lnTo>
                  <a:lnTo>
                    <a:pt x="894" y="1304472"/>
                  </a:lnTo>
                  <a:lnTo>
                    <a:pt x="3557" y="1351202"/>
                  </a:lnTo>
                  <a:lnTo>
                    <a:pt x="7956" y="1397462"/>
                  </a:lnTo>
                  <a:lnTo>
                    <a:pt x="14060" y="1443219"/>
                  </a:lnTo>
                  <a:lnTo>
                    <a:pt x="21838" y="1488445"/>
                  </a:lnTo>
                  <a:lnTo>
                    <a:pt x="31259" y="1533109"/>
                  </a:lnTo>
                  <a:lnTo>
                    <a:pt x="42290" y="1577179"/>
                  </a:lnTo>
                  <a:lnTo>
                    <a:pt x="54900" y="1620628"/>
                  </a:lnTo>
                  <a:lnTo>
                    <a:pt x="69059" y="1663422"/>
                  </a:lnTo>
                  <a:lnTo>
                    <a:pt x="84733" y="1705534"/>
                  </a:lnTo>
                  <a:lnTo>
                    <a:pt x="101893" y="1746932"/>
                  </a:lnTo>
                  <a:lnTo>
                    <a:pt x="120507" y="1787586"/>
                  </a:lnTo>
                  <a:lnTo>
                    <a:pt x="140542" y="1827466"/>
                  </a:lnTo>
                  <a:lnTo>
                    <a:pt x="161968" y="1866542"/>
                  </a:lnTo>
                  <a:lnTo>
                    <a:pt x="184753" y="1904782"/>
                  </a:lnTo>
                  <a:lnTo>
                    <a:pt x="208867" y="1942158"/>
                  </a:lnTo>
                  <a:lnTo>
                    <a:pt x="234276" y="1978639"/>
                  </a:lnTo>
                  <a:lnTo>
                    <a:pt x="260950" y="2014194"/>
                  </a:lnTo>
                  <a:lnTo>
                    <a:pt x="288858" y="2048793"/>
                  </a:lnTo>
                  <a:lnTo>
                    <a:pt x="317967" y="2082406"/>
                  </a:lnTo>
                  <a:lnTo>
                    <a:pt x="348247" y="2115003"/>
                  </a:lnTo>
                  <a:lnTo>
                    <a:pt x="379666" y="2146554"/>
                  </a:lnTo>
                  <a:lnTo>
                    <a:pt x="412193" y="2177027"/>
                  </a:lnTo>
                  <a:lnTo>
                    <a:pt x="445795" y="2206393"/>
                  </a:lnTo>
                  <a:lnTo>
                    <a:pt x="480443" y="2234622"/>
                  </a:lnTo>
                  <a:lnTo>
                    <a:pt x="516103" y="2261683"/>
                  </a:lnTo>
                  <a:lnTo>
                    <a:pt x="552746" y="2287546"/>
                  </a:lnTo>
                  <a:lnTo>
                    <a:pt x="590338" y="2312181"/>
                  </a:lnTo>
                  <a:lnTo>
                    <a:pt x="628850" y="2335558"/>
                  </a:lnTo>
                  <a:lnTo>
                    <a:pt x="668249" y="2357645"/>
                  </a:lnTo>
                  <a:lnTo>
                    <a:pt x="708504" y="2378414"/>
                  </a:lnTo>
                  <a:lnTo>
                    <a:pt x="749583" y="2397833"/>
                  </a:lnTo>
                  <a:lnTo>
                    <a:pt x="791456" y="2415873"/>
                  </a:lnTo>
                  <a:lnTo>
                    <a:pt x="834090" y="2432503"/>
                  </a:lnTo>
                  <a:lnTo>
                    <a:pt x="877454" y="2447692"/>
                  </a:lnTo>
                  <a:lnTo>
                    <a:pt x="921517" y="2461412"/>
                  </a:lnTo>
                  <a:lnTo>
                    <a:pt x="966247" y="2473630"/>
                  </a:lnTo>
                  <a:lnTo>
                    <a:pt x="1011613" y="2484318"/>
                  </a:lnTo>
                  <a:lnTo>
                    <a:pt x="1057583" y="2493445"/>
                  </a:lnTo>
                  <a:lnTo>
                    <a:pt x="1104127" y="2500980"/>
                  </a:lnTo>
                  <a:lnTo>
                    <a:pt x="1151211" y="2506893"/>
                  </a:lnTo>
                  <a:lnTo>
                    <a:pt x="1198806" y="2511154"/>
                  </a:lnTo>
                  <a:lnTo>
                    <a:pt x="1246879" y="2513733"/>
                  </a:lnTo>
                  <a:lnTo>
                    <a:pt x="1295400" y="2514600"/>
                  </a:lnTo>
                  <a:lnTo>
                    <a:pt x="1343920" y="2513733"/>
                  </a:lnTo>
                  <a:lnTo>
                    <a:pt x="1391993" y="2511154"/>
                  </a:lnTo>
                  <a:lnTo>
                    <a:pt x="1439588" y="2506893"/>
                  </a:lnTo>
                  <a:lnTo>
                    <a:pt x="1486672" y="2500980"/>
                  </a:lnTo>
                  <a:lnTo>
                    <a:pt x="1533216" y="2493445"/>
                  </a:lnTo>
                  <a:lnTo>
                    <a:pt x="1579186" y="2484318"/>
                  </a:lnTo>
                  <a:lnTo>
                    <a:pt x="1624552" y="2473630"/>
                  </a:lnTo>
                  <a:lnTo>
                    <a:pt x="1669282" y="2461412"/>
                  </a:lnTo>
                  <a:lnTo>
                    <a:pt x="1713345" y="2447692"/>
                  </a:lnTo>
                  <a:lnTo>
                    <a:pt x="1756709" y="2432503"/>
                  </a:lnTo>
                  <a:lnTo>
                    <a:pt x="1799343" y="2415873"/>
                  </a:lnTo>
                  <a:lnTo>
                    <a:pt x="1841216" y="2397833"/>
                  </a:lnTo>
                  <a:lnTo>
                    <a:pt x="1882295" y="2378414"/>
                  </a:lnTo>
                  <a:lnTo>
                    <a:pt x="1922550" y="2357645"/>
                  </a:lnTo>
                  <a:lnTo>
                    <a:pt x="1961949" y="2335558"/>
                  </a:lnTo>
                  <a:lnTo>
                    <a:pt x="2000461" y="2312181"/>
                  </a:lnTo>
                  <a:lnTo>
                    <a:pt x="2038053" y="2287546"/>
                  </a:lnTo>
                  <a:lnTo>
                    <a:pt x="2074696" y="2261683"/>
                  </a:lnTo>
                  <a:lnTo>
                    <a:pt x="2110356" y="2234622"/>
                  </a:lnTo>
                  <a:lnTo>
                    <a:pt x="2145004" y="2206393"/>
                  </a:lnTo>
                  <a:lnTo>
                    <a:pt x="2178606" y="2177027"/>
                  </a:lnTo>
                  <a:lnTo>
                    <a:pt x="2211133" y="2146554"/>
                  </a:lnTo>
                  <a:lnTo>
                    <a:pt x="2242552" y="2115003"/>
                  </a:lnTo>
                  <a:lnTo>
                    <a:pt x="2272832" y="2082406"/>
                  </a:lnTo>
                  <a:lnTo>
                    <a:pt x="2301941" y="2048793"/>
                  </a:lnTo>
                  <a:lnTo>
                    <a:pt x="2329849" y="2014194"/>
                  </a:lnTo>
                  <a:lnTo>
                    <a:pt x="2356523" y="1978639"/>
                  </a:lnTo>
                  <a:lnTo>
                    <a:pt x="2381932" y="1942158"/>
                  </a:lnTo>
                  <a:lnTo>
                    <a:pt x="2406046" y="1904782"/>
                  </a:lnTo>
                  <a:lnTo>
                    <a:pt x="2428831" y="1866542"/>
                  </a:lnTo>
                  <a:lnTo>
                    <a:pt x="2450257" y="1827466"/>
                  </a:lnTo>
                  <a:lnTo>
                    <a:pt x="2470292" y="1787586"/>
                  </a:lnTo>
                  <a:lnTo>
                    <a:pt x="2488906" y="1746932"/>
                  </a:lnTo>
                  <a:lnTo>
                    <a:pt x="2506066" y="1705534"/>
                  </a:lnTo>
                  <a:lnTo>
                    <a:pt x="2521740" y="1663422"/>
                  </a:lnTo>
                  <a:lnTo>
                    <a:pt x="2535899" y="1620628"/>
                  </a:lnTo>
                  <a:lnTo>
                    <a:pt x="2548509" y="1577179"/>
                  </a:lnTo>
                  <a:lnTo>
                    <a:pt x="2559540" y="1533109"/>
                  </a:lnTo>
                  <a:lnTo>
                    <a:pt x="2568961" y="1488445"/>
                  </a:lnTo>
                  <a:lnTo>
                    <a:pt x="2576739" y="1443219"/>
                  </a:lnTo>
                  <a:lnTo>
                    <a:pt x="2582843" y="1397462"/>
                  </a:lnTo>
                  <a:lnTo>
                    <a:pt x="2587242" y="1351202"/>
                  </a:lnTo>
                  <a:lnTo>
                    <a:pt x="2589905" y="1304472"/>
                  </a:lnTo>
                  <a:lnTo>
                    <a:pt x="2590800" y="1257300"/>
                  </a:lnTo>
                  <a:lnTo>
                    <a:pt x="2589905" y="1210127"/>
                  </a:lnTo>
                  <a:lnTo>
                    <a:pt x="2587242" y="1163397"/>
                  </a:lnTo>
                  <a:lnTo>
                    <a:pt x="2582843" y="1117137"/>
                  </a:lnTo>
                  <a:lnTo>
                    <a:pt x="2576739" y="1071380"/>
                  </a:lnTo>
                  <a:lnTo>
                    <a:pt x="2568961" y="1026154"/>
                  </a:lnTo>
                  <a:lnTo>
                    <a:pt x="2559540" y="981490"/>
                  </a:lnTo>
                  <a:lnTo>
                    <a:pt x="2548509" y="937420"/>
                  </a:lnTo>
                  <a:lnTo>
                    <a:pt x="2535899" y="893971"/>
                  </a:lnTo>
                  <a:lnTo>
                    <a:pt x="2521740" y="851177"/>
                  </a:lnTo>
                  <a:lnTo>
                    <a:pt x="2506066" y="809065"/>
                  </a:lnTo>
                  <a:lnTo>
                    <a:pt x="2488906" y="767667"/>
                  </a:lnTo>
                  <a:lnTo>
                    <a:pt x="2470292" y="727013"/>
                  </a:lnTo>
                  <a:lnTo>
                    <a:pt x="2450257" y="687133"/>
                  </a:lnTo>
                  <a:lnTo>
                    <a:pt x="2428831" y="648057"/>
                  </a:lnTo>
                  <a:lnTo>
                    <a:pt x="2406046" y="609817"/>
                  </a:lnTo>
                  <a:lnTo>
                    <a:pt x="2381932" y="572441"/>
                  </a:lnTo>
                  <a:lnTo>
                    <a:pt x="2356523" y="535960"/>
                  </a:lnTo>
                  <a:lnTo>
                    <a:pt x="2329849" y="500405"/>
                  </a:lnTo>
                  <a:lnTo>
                    <a:pt x="2301941" y="465806"/>
                  </a:lnTo>
                  <a:lnTo>
                    <a:pt x="2272832" y="432193"/>
                  </a:lnTo>
                  <a:lnTo>
                    <a:pt x="2242552" y="399596"/>
                  </a:lnTo>
                  <a:lnTo>
                    <a:pt x="2211133" y="368046"/>
                  </a:lnTo>
                  <a:lnTo>
                    <a:pt x="2178606" y="337572"/>
                  </a:lnTo>
                  <a:lnTo>
                    <a:pt x="2145004" y="308206"/>
                  </a:lnTo>
                  <a:lnTo>
                    <a:pt x="2110356" y="279977"/>
                  </a:lnTo>
                  <a:lnTo>
                    <a:pt x="2074696" y="252916"/>
                  </a:lnTo>
                  <a:lnTo>
                    <a:pt x="2038053" y="227053"/>
                  </a:lnTo>
                  <a:lnTo>
                    <a:pt x="2000461" y="202418"/>
                  </a:lnTo>
                  <a:lnTo>
                    <a:pt x="1961949" y="179041"/>
                  </a:lnTo>
                  <a:lnTo>
                    <a:pt x="1922550" y="156954"/>
                  </a:lnTo>
                  <a:lnTo>
                    <a:pt x="1882295" y="136185"/>
                  </a:lnTo>
                  <a:lnTo>
                    <a:pt x="1841216" y="116766"/>
                  </a:lnTo>
                  <a:lnTo>
                    <a:pt x="1799343" y="98726"/>
                  </a:lnTo>
                  <a:lnTo>
                    <a:pt x="1756709" y="82096"/>
                  </a:lnTo>
                  <a:lnTo>
                    <a:pt x="1713345" y="66907"/>
                  </a:lnTo>
                  <a:lnTo>
                    <a:pt x="1669282" y="53187"/>
                  </a:lnTo>
                  <a:lnTo>
                    <a:pt x="1624552" y="40969"/>
                  </a:lnTo>
                  <a:lnTo>
                    <a:pt x="1579186" y="30281"/>
                  </a:lnTo>
                  <a:lnTo>
                    <a:pt x="1533216" y="21154"/>
                  </a:lnTo>
                  <a:lnTo>
                    <a:pt x="1486672" y="13619"/>
                  </a:lnTo>
                  <a:lnTo>
                    <a:pt x="1439588" y="7706"/>
                  </a:lnTo>
                  <a:lnTo>
                    <a:pt x="1391993" y="3445"/>
                  </a:lnTo>
                  <a:lnTo>
                    <a:pt x="1343920" y="866"/>
                  </a:lnTo>
                  <a:lnTo>
                    <a:pt x="1295400" y="0"/>
                  </a:lnTo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61279" y="3718052"/>
            <a:ext cx="156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Moderators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4227" y="3767328"/>
            <a:ext cx="542925" cy="314325"/>
            <a:chOff x="1824227" y="3767328"/>
            <a:chExt cx="542925" cy="314325"/>
          </a:xfrm>
        </p:grpSpPr>
        <p:sp>
          <p:nvSpPr>
            <p:cNvPr id="9" name="object 9"/>
            <p:cNvSpPr/>
            <p:nvPr/>
          </p:nvSpPr>
          <p:spPr>
            <a:xfrm>
              <a:off x="1828799" y="37719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0"/>
                  </a:moveTo>
                  <a:lnTo>
                    <a:pt x="0" y="304800"/>
                  </a:lnTo>
                  <a:lnTo>
                    <a:pt x="533400" y="1630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37719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163067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163067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429065" y="3500437"/>
            <a:ext cx="1809750" cy="721360"/>
            <a:chOff x="2429065" y="3500437"/>
            <a:chExt cx="1809750" cy="721360"/>
          </a:xfrm>
        </p:grpSpPr>
        <p:sp>
          <p:nvSpPr>
            <p:cNvPr id="12" name="object 12"/>
            <p:cNvSpPr/>
            <p:nvPr/>
          </p:nvSpPr>
          <p:spPr>
            <a:xfrm>
              <a:off x="2433827" y="3505200"/>
              <a:ext cx="1800225" cy="711835"/>
            </a:xfrm>
            <a:custGeom>
              <a:avLst/>
              <a:gdLst/>
              <a:ahLst/>
              <a:cxnLst/>
              <a:rect l="l" t="t" r="r" b="b"/>
              <a:pathLst>
                <a:path w="1800225" h="711835">
                  <a:moveTo>
                    <a:pt x="1799844" y="0"/>
                  </a:moveTo>
                  <a:lnTo>
                    <a:pt x="0" y="0"/>
                  </a:lnTo>
                  <a:lnTo>
                    <a:pt x="0" y="711708"/>
                  </a:lnTo>
                  <a:lnTo>
                    <a:pt x="1799844" y="711708"/>
                  </a:lnTo>
                  <a:lnTo>
                    <a:pt x="1799844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3827" y="3505200"/>
              <a:ext cx="1800225" cy="711835"/>
            </a:xfrm>
            <a:custGeom>
              <a:avLst/>
              <a:gdLst/>
              <a:ahLst/>
              <a:cxnLst/>
              <a:rect l="l" t="t" r="r" b="b"/>
              <a:pathLst>
                <a:path w="1800225" h="711835">
                  <a:moveTo>
                    <a:pt x="0" y="0"/>
                  </a:moveTo>
                  <a:lnTo>
                    <a:pt x="0" y="711708"/>
                  </a:lnTo>
                  <a:lnTo>
                    <a:pt x="1799844" y="711708"/>
                  </a:lnTo>
                  <a:lnTo>
                    <a:pt x="1799844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7139" y="3532123"/>
            <a:ext cx="1631950" cy="6356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Stage of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Moral  Development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86237" y="3767137"/>
            <a:ext cx="847725" cy="314325"/>
            <a:chOff x="4186237" y="3767137"/>
            <a:chExt cx="847725" cy="314325"/>
          </a:xfrm>
        </p:grpSpPr>
        <p:sp>
          <p:nvSpPr>
            <p:cNvPr id="16" name="object 16"/>
            <p:cNvSpPr/>
            <p:nvPr/>
          </p:nvSpPr>
          <p:spPr>
            <a:xfrm>
              <a:off x="4191000" y="3771900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0"/>
                  </a:moveTo>
                  <a:lnTo>
                    <a:pt x="0" y="304800"/>
                  </a:lnTo>
                  <a:lnTo>
                    <a:pt x="838200" y="1630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1000" y="3771900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200" y="163067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38200" y="163067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20000" y="3543300"/>
            <a:ext cx="19812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66040" rIns="0" bIns="0" rtlCol="0">
            <a:spAutoFit/>
          </a:bodyPr>
          <a:lstStyle/>
          <a:p>
            <a:pPr marL="496570" marR="34925" indent="-449580">
              <a:lnSpc>
                <a:spcPct val="100000"/>
              </a:lnSpc>
              <a:spcBef>
                <a:spcPts val="520"/>
              </a:spcBef>
            </a:pPr>
            <a:r>
              <a:rPr sz="2000" b="1" spc="-5" dirty="0">
                <a:latin typeface="Times New Roman"/>
                <a:cs typeface="Times New Roman"/>
              </a:rPr>
              <a:t>Ethical/Unethical  </a:t>
            </a:r>
            <a:r>
              <a:rPr sz="2000" b="1" dirty="0">
                <a:latin typeface="Times New Roman"/>
                <a:cs typeface="Times New Roman"/>
              </a:rPr>
              <a:t>Behavior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39000" y="3767137"/>
            <a:ext cx="381000" cy="314325"/>
            <a:chOff x="6853237" y="3767137"/>
            <a:chExt cx="542925" cy="314325"/>
          </a:xfrm>
          <a:solidFill>
            <a:schemeClr val="accent1">
              <a:lumMod val="75000"/>
            </a:schemeClr>
          </a:solidFill>
        </p:grpSpPr>
        <p:sp>
          <p:nvSpPr>
            <p:cNvPr id="20" name="object 20"/>
            <p:cNvSpPr/>
            <p:nvPr/>
          </p:nvSpPr>
          <p:spPr>
            <a:xfrm>
              <a:off x="6858000" y="37719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0"/>
                  </a:moveTo>
                  <a:lnTo>
                    <a:pt x="0" y="304800"/>
                  </a:lnTo>
                  <a:lnTo>
                    <a:pt x="533400" y="16306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000" y="37719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163067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163067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82028" y="5181600"/>
            <a:ext cx="1667510" cy="5982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3815" rIns="0" bIns="0" rtlCol="0">
            <a:spAutoFit/>
          </a:bodyPr>
          <a:lstStyle/>
          <a:p>
            <a:pPr marL="452120" marR="90805" indent="-356870">
              <a:lnSpc>
                <a:spcPct val="100000"/>
              </a:lnSpc>
              <a:spcBef>
                <a:spcPts val="345"/>
              </a:spcBef>
            </a:pPr>
            <a:r>
              <a:rPr sz="1800" b="1" spc="-5" dirty="0">
                <a:latin typeface="Times New Roman"/>
                <a:cs typeface="Times New Roman"/>
              </a:rPr>
              <a:t>Organizational  </a:t>
            </a:r>
            <a:r>
              <a:rPr sz="1800" b="1" dirty="0">
                <a:latin typeface="Times New Roman"/>
                <a:cs typeface="Times New Roman"/>
              </a:rPr>
              <a:t>Culture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4428" y="5105400"/>
            <a:ext cx="1210310" cy="650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3815" rIns="0" bIns="0" rtlCol="0">
            <a:spAutoFit/>
          </a:bodyPr>
          <a:lstStyle/>
          <a:p>
            <a:pPr marL="133985" marR="89535" indent="-38100">
              <a:lnSpc>
                <a:spcPct val="100000"/>
              </a:lnSpc>
              <a:spcBef>
                <a:spcPts val="345"/>
              </a:spcBef>
            </a:pPr>
            <a:r>
              <a:rPr sz="1800" b="1" spc="-5" dirty="0">
                <a:latin typeface="Times New Roman"/>
                <a:cs typeface="Times New Roman"/>
              </a:rPr>
              <a:t>Structural  Variables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9627" y="2209800"/>
            <a:ext cx="1679575" cy="650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3815" rIns="0" bIns="0" rtlCol="0">
            <a:spAutoFit/>
          </a:bodyPr>
          <a:lstStyle/>
          <a:p>
            <a:pPr marL="95885" marR="86995" indent="236220">
              <a:lnSpc>
                <a:spcPct val="100000"/>
              </a:lnSpc>
              <a:spcBef>
                <a:spcPts val="345"/>
              </a:spcBef>
            </a:pPr>
            <a:r>
              <a:rPr sz="1800" b="1" spc="-10" dirty="0">
                <a:latin typeface="Times New Roman"/>
                <a:cs typeface="Times New Roman"/>
              </a:rPr>
              <a:t>Individual  </a:t>
            </a:r>
            <a:r>
              <a:rPr sz="1800" b="1" spc="-5" dirty="0">
                <a:latin typeface="Times New Roman"/>
                <a:cs typeface="Times New Roman"/>
              </a:rPr>
              <a:t>Characteristics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3028" y="2057400"/>
            <a:ext cx="1057910" cy="650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3815" rIns="0" bIns="0" rtlCol="0">
            <a:spAutoFit/>
          </a:bodyPr>
          <a:lstStyle/>
          <a:p>
            <a:pPr marL="95885" marR="91440" indent="184150">
              <a:lnSpc>
                <a:spcPct val="100000"/>
              </a:lnSpc>
              <a:spcBef>
                <a:spcPts val="345"/>
              </a:spcBef>
            </a:pPr>
            <a:r>
              <a:rPr sz="1800" b="1" spc="-10" dirty="0">
                <a:latin typeface="Times New Roman"/>
                <a:cs typeface="Times New Roman"/>
              </a:rPr>
              <a:t>Issue  Intensity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01084" y="2795015"/>
            <a:ext cx="4066540" cy="2411095"/>
          </a:xfrm>
          <a:custGeom>
            <a:avLst/>
            <a:gdLst/>
            <a:ahLst/>
            <a:cxnLst/>
            <a:rect l="l" t="t" r="r" b="b"/>
            <a:pathLst>
              <a:path w="4066540" h="2411095">
                <a:moveTo>
                  <a:pt x="1232916" y="1624584"/>
                </a:moveTo>
                <a:lnTo>
                  <a:pt x="1040892" y="1633728"/>
                </a:lnTo>
                <a:lnTo>
                  <a:pt x="1069289" y="1684337"/>
                </a:lnTo>
                <a:lnTo>
                  <a:pt x="0" y="2286000"/>
                </a:lnTo>
                <a:lnTo>
                  <a:pt x="27432" y="2334768"/>
                </a:lnTo>
                <a:lnTo>
                  <a:pt x="1096670" y="1733130"/>
                </a:lnTo>
                <a:lnTo>
                  <a:pt x="1124712" y="1783080"/>
                </a:lnTo>
                <a:lnTo>
                  <a:pt x="1201699" y="1670316"/>
                </a:lnTo>
                <a:lnTo>
                  <a:pt x="1232916" y="1624584"/>
                </a:lnTo>
                <a:close/>
              </a:path>
              <a:path w="4066540" h="2411095">
                <a:moveTo>
                  <a:pt x="1537716" y="710184"/>
                </a:moveTo>
                <a:lnTo>
                  <a:pt x="1511312" y="678180"/>
                </a:lnTo>
                <a:lnTo>
                  <a:pt x="1415796" y="562356"/>
                </a:lnTo>
                <a:lnTo>
                  <a:pt x="1392440" y="614629"/>
                </a:lnTo>
                <a:lnTo>
                  <a:pt x="178308" y="74676"/>
                </a:lnTo>
                <a:lnTo>
                  <a:pt x="153924" y="126492"/>
                </a:lnTo>
                <a:lnTo>
                  <a:pt x="1369339" y="666356"/>
                </a:lnTo>
                <a:lnTo>
                  <a:pt x="1345692" y="719328"/>
                </a:lnTo>
                <a:lnTo>
                  <a:pt x="1537716" y="710184"/>
                </a:lnTo>
                <a:close/>
              </a:path>
              <a:path w="4066540" h="2411095">
                <a:moveTo>
                  <a:pt x="3456432" y="48768"/>
                </a:moveTo>
                <a:lnTo>
                  <a:pt x="3429000" y="0"/>
                </a:lnTo>
                <a:lnTo>
                  <a:pt x="2510929" y="523557"/>
                </a:lnTo>
                <a:lnTo>
                  <a:pt x="2482596" y="473964"/>
                </a:lnTo>
                <a:lnTo>
                  <a:pt x="2375916" y="633984"/>
                </a:lnTo>
                <a:lnTo>
                  <a:pt x="2567940" y="623316"/>
                </a:lnTo>
                <a:lnTo>
                  <a:pt x="2547899" y="588264"/>
                </a:lnTo>
                <a:lnTo>
                  <a:pt x="2539695" y="573900"/>
                </a:lnTo>
                <a:lnTo>
                  <a:pt x="3456432" y="48768"/>
                </a:lnTo>
                <a:close/>
              </a:path>
              <a:path w="4066540" h="2411095">
                <a:moveTo>
                  <a:pt x="4066032" y="2362200"/>
                </a:moveTo>
                <a:lnTo>
                  <a:pt x="2918841" y="1686420"/>
                </a:lnTo>
                <a:lnTo>
                  <a:pt x="2927502" y="1671840"/>
                </a:lnTo>
                <a:lnTo>
                  <a:pt x="2947416" y="1638300"/>
                </a:lnTo>
                <a:lnTo>
                  <a:pt x="2756916" y="1624584"/>
                </a:lnTo>
                <a:lnTo>
                  <a:pt x="2860548" y="1784604"/>
                </a:lnTo>
                <a:lnTo>
                  <a:pt x="2889224" y="1736293"/>
                </a:lnTo>
                <a:lnTo>
                  <a:pt x="4037076" y="2410968"/>
                </a:lnTo>
                <a:lnTo>
                  <a:pt x="4066032" y="2362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4" y="0"/>
            <a:ext cx="10055886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580" y="1268235"/>
            <a:ext cx="3811449" cy="5235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136" y="1582910"/>
            <a:ext cx="2673417" cy="46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400" b="1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64069" y="1066634"/>
            <a:ext cx="2465016" cy="338628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789" y="5418457"/>
            <a:ext cx="450533" cy="618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4800" y="1729504"/>
            <a:ext cx="5540020" cy="5365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Ethics in an </a:t>
            </a:r>
            <a:r>
              <a:rPr lang="en-US" sz="2400" spc="-5" dirty="0"/>
              <a:t>International</a:t>
            </a:r>
            <a:r>
              <a:rPr lang="en-US" sz="2400" spc="-30" dirty="0"/>
              <a:t> </a:t>
            </a:r>
            <a:r>
              <a:rPr lang="en-US" sz="2400" spc="-5" dirty="0"/>
              <a:t>Context</a:t>
            </a:r>
            <a:endParaRPr lang="en-US" sz="2400" dirty="0"/>
          </a:p>
          <a:p>
            <a:pPr marL="756285" marR="137795" indent="-228600">
              <a:lnSpc>
                <a:spcPct val="9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/>
              <a:t>social and cultural differences determine ethical  </a:t>
            </a:r>
            <a:r>
              <a:rPr lang="en-US" sz="2400" dirty="0"/>
              <a:t>and </a:t>
            </a:r>
            <a:r>
              <a:rPr lang="en-US" sz="2400" spc="-5" dirty="0"/>
              <a:t>unethical</a:t>
            </a:r>
            <a:r>
              <a:rPr lang="en-US" sz="2400" spc="-15" dirty="0"/>
              <a:t> </a:t>
            </a:r>
            <a:r>
              <a:rPr lang="en-US" sz="2400" spc="-5" dirty="0"/>
              <a:t>behavior</a:t>
            </a:r>
            <a:endParaRPr lang="en-US" sz="2400" dirty="0"/>
          </a:p>
          <a:p>
            <a:pPr marL="756285" marR="22860" indent="-228600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b="1" i="1" dirty="0"/>
              <a:t>Foreign Corrupt Practices Act </a:t>
            </a:r>
            <a:r>
              <a:rPr lang="en-US" sz="2400" dirty="0"/>
              <a:t>- </a:t>
            </a:r>
            <a:r>
              <a:rPr lang="en-US" sz="2400" spc="-5" dirty="0"/>
              <a:t>makes it illegal  for U.S. firms to knowingly corrupt foreign </a:t>
            </a:r>
            <a:r>
              <a:rPr lang="en-US" sz="2400" dirty="0"/>
              <a:t>officials</a:t>
            </a:r>
          </a:p>
          <a:p>
            <a:pPr marL="756285" indent="-228600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/>
              <a:t>global firms must clarify their ethical</a:t>
            </a:r>
            <a:r>
              <a:rPr lang="en-US" sz="2400" spc="-10" dirty="0"/>
              <a:t> </a:t>
            </a:r>
            <a:r>
              <a:rPr lang="en-US" sz="2400" spc="-5" dirty="0"/>
              <a:t>guidelines</a:t>
            </a:r>
            <a:endParaRPr lang="en-US" sz="2400" dirty="0"/>
          </a:p>
          <a:p>
            <a:pPr marL="756285" marR="5080" indent="-228600">
              <a:lnSpc>
                <a:spcPct val="90000"/>
              </a:lnSpc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b="1" i="1" spc="-5" dirty="0"/>
              <a:t>Global Compact </a:t>
            </a:r>
            <a:r>
              <a:rPr lang="en-US" sz="2400" dirty="0"/>
              <a:t>- </a:t>
            </a:r>
            <a:r>
              <a:rPr lang="en-US" sz="2400" spc="-5" dirty="0"/>
              <a:t>United Nations document  containing principles for doing business globally  </a:t>
            </a:r>
            <a:r>
              <a:rPr lang="en-US" sz="2400" dirty="0"/>
              <a:t>in the </a:t>
            </a:r>
            <a:r>
              <a:rPr lang="en-US" sz="2400" spc="-5" dirty="0"/>
              <a:t>areas of human rights, </a:t>
            </a:r>
            <a:r>
              <a:rPr lang="en-US" sz="2400" dirty="0"/>
              <a:t>labor, </a:t>
            </a:r>
            <a:r>
              <a:rPr lang="en-US" sz="2400" spc="-5" dirty="0"/>
              <a:t>and  </a:t>
            </a:r>
            <a:r>
              <a:rPr lang="en-US" sz="2400" dirty="0"/>
              <a:t>environment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/>
              <a:t>5-</a:t>
            </a:r>
            <a:fld id="{81D60167-4931-47E6-BA6A-407CBD079E47}" type="slidenum">
              <a:rPr lang="en-US" sz="1200" spc="-5"/>
              <a:pPr>
                <a:spcAft>
                  <a:spcPts val="600"/>
                </a:spcAft>
              </a:pPr>
              <a:t>27</a:t>
            </a:fld>
            <a:endParaRPr lang="en-US" sz="1200" spc="-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4" y="0"/>
            <a:ext cx="10055886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99" y="960613"/>
            <a:ext cx="3811449" cy="5235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154" y="1397673"/>
            <a:ext cx="2673417" cy="46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400" b="1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7686" y="0"/>
            <a:ext cx="952992" cy="669810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68246" y="-1"/>
            <a:ext cx="1433356" cy="1087474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328408"/>
            <a:ext cx="131786" cy="626729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701602" y="930329"/>
            <a:ext cx="5354284" cy="6687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Toward Improving Ethical</a:t>
            </a:r>
            <a:r>
              <a:rPr lang="en-US" spc="-10" dirty="0"/>
              <a:t> </a:t>
            </a:r>
            <a:r>
              <a:rPr lang="en-US" spc="-5" dirty="0"/>
              <a:t>Behavior</a:t>
            </a:r>
            <a:endParaRPr lang="en-US" dirty="0"/>
          </a:p>
          <a:p>
            <a:pPr marL="756285" marR="697230" indent="-228600">
              <a:lnSpc>
                <a:spcPct val="90000"/>
              </a:lnSpc>
              <a:spcBef>
                <a:spcPts val="7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pc="-5" dirty="0"/>
              <a:t>comprehensive ethics programs have the potential to  improve an organization’s ethical climate</a:t>
            </a:r>
            <a:endParaRPr lang="en-US" dirty="0"/>
          </a:p>
          <a:p>
            <a:pPr marL="1155700" marR="5080" lvl="1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5" dirty="0"/>
              <a:t>no guarantees that even well-designed ethics programs  </a:t>
            </a:r>
            <a:r>
              <a:rPr lang="en-US" spc="-10" dirty="0"/>
              <a:t>will </a:t>
            </a:r>
            <a:r>
              <a:rPr lang="en-US" spc="-5" dirty="0"/>
              <a:t>lead to the </a:t>
            </a:r>
            <a:r>
              <a:rPr lang="en-US" spc="-10" dirty="0"/>
              <a:t>desired</a:t>
            </a:r>
            <a:r>
              <a:rPr lang="en-US" spc="-5" dirty="0"/>
              <a:t> </a:t>
            </a:r>
            <a:r>
              <a:rPr lang="en-US" spc="-10" dirty="0"/>
              <a:t>outcome</a:t>
            </a:r>
            <a:endParaRPr lang="en-US" dirty="0"/>
          </a:p>
          <a:p>
            <a:pPr marL="756285" marR="558800" indent="-228600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b="1" i="1" spc="-10" dirty="0"/>
              <a:t>Employee selection </a:t>
            </a:r>
            <a:r>
              <a:rPr lang="en-US" spc="-5" dirty="0"/>
              <a:t>- </a:t>
            </a:r>
            <a:r>
              <a:rPr lang="en-US" spc="-10" dirty="0"/>
              <a:t>eliminate ethically questionable  </a:t>
            </a:r>
            <a:r>
              <a:rPr lang="en-US" spc="-5" dirty="0"/>
              <a:t>applicants</a:t>
            </a:r>
            <a:endParaRPr lang="en-US" dirty="0"/>
          </a:p>
          <a:p>
            <a:pPr marL="756285" marR="339090" indent="-228600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b="1" i="1" spc="-5" dirty="0"/>
              <a:t>Codes of ethics </a:t>
            </a:r>
            <a:r>
              <a:rPr lang="en-US" spc="-5" dirty="0"/>
              <a:t>- formal statement of an organization’s  primary values and ethical</a:t>
            </a:r>
            <a:r>
              <a:rPr lang="en-US" spc="-10" dirty="0"/>
              <a:t> </a:t>
            </a:r>
            <a:r>
              <a:rPr lang="en-US" spc="-5" dirty="0"/>
              <a:t>rules</a:t>
            </a:r>
            <a:endParaRPr lang="en-US" dirty="0"/>
          </a:p>
          <a:p>
            <a:pPr marL="1155700" lvl="1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5" dirty="0"/>
              <a:t>shouldn’t be developed and applied in</a:t>
            </a:r>
            <a:r>
              <a:rPr lang="en-US" spc="5" dirty="0"/>
              <a:t> </a:t>
            </a:r>
            <a:r>
              <a:rPr lang="en-US" spc="-5" dirty="0"/>
              <a:t>isolation</a:t>
            </a:r>
            <a:endParaRPr lang="en-US" dirty="0"/>
          </a:p>
          <a:p>
            <a:pPr marL="1155700" lvl="1" indent="-228600">
              <a:lnSpc>
                <a:spcPct val="9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5" dirty="0"/>
              <a:t>must consistently reaffirm the importance of the</a:t>
            </a:r>
            <a:r>
              <a:rPr lang="en-US" spc="40" dirty="0"/>
              <a:t> </a:t>
            </a:r>
            <a:r>
              <a:rPr lang="en-US" spc="-5" dirty="0"/>
              <a:t>code</a:t>
            </a:r>
            <a:endParaRPr lang="en-US" dirty="0"/>
          </a:p>
          <a:p>
            <a:pPr marL="1155700" lvl="1" indent="-228600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5" dirty="0"/>
              <a:t>must consistently discipline those who break the</a:t>
            </a:r>
            <a:r>
              <a:rPr lang="en-US" spc="40" dirty="0"/>
              <a:t> </a:t>
            </a:r>
            <a:r>
              <a:rPr lang="en-US" spc="-5" dirty="0"/>
              <a:t>code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613735"/>
            <a:ext cx="1277248" cy="1158665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09171" y="6480292"/>
            <a:ext cx="1461577" cy="1292108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9701" y="7093255"/>
            <a:ext cx="1291901" cy="6791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667722" y="7203863"/>
            <a:ext cx="699163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/>
              <a:t>5-</a:t>
            </a:r>
            <a:fld id="{81D60167-4931-47E6-BA6A-407CBD079E47}" type="slidenum">
              <a:rPr lang="en-US" sz="1200" spc="-5"/>
              <a:pPr>
                <a:spcAft>
                  <a:spcPts val="600"/>
                </a:spcAft>
              </a:pPr>
              <a:t>28</a:t>
            </a:fld>
            <a:endParaRPr lang="en-US" sz="1200" spc="-5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12" y="548131"/>
            <a:ext cx="89763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Clusters of Variables Found in 83 Corporate Codes of Business</a:t>
            </a:r>
            <a:r>
              <a:rPr sz="2500" spc="170" dirty="0"/>
              <a:t> </a:t>
            </a:r>
            <a:r>
              <a:rPr sz="2500" spc="-5" dirty="0"/>
              <a:t>Ethics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990600" y="1119908"/>
            <a:ext cx="8145780" cy="5738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741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399" cy="7772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65" y="2327459"/>
            <a:ext cx="3027058" cy="312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Objectives</a:t>
            </a:r>
            <a:r>
              <a:rPr lang="en-US" sz="4400" kern="1200" spc="-9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4723" y="908781"/>
            <a:ext cx="4728877" cy="592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56285" marR="290195" indent="-228600">
              <a:lnSpc>
                <a:spcPct val="9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300" spc="-5" dirty="0">
                <a:solidFill>
                  <a:srgbClr val="000000"/>
                </a:solidFill>
              </a:rPr>
              <a:t>Explain what the “greening” of management is  </a:t>
            </a:r>
            <a:r>
              <a:rPr lang="en-US" sz="2300" dirty="0">
                <a:solidFill>
                  <a:srgbClr val="000000"/>
                </a:solidFill>
              </a:rPr>
              <a:t>and how organizations are “going</a:t>
            </a:r>
            <a:r>
              <a:rPr lang="en-US" sz="2300" spc="-4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green”</a:t>
            </a:r>
          </a:p>
          <a:p>
            <a:pPr marL="756285" indent="-228600">
              <a:lnSpc>
                <a:spcPct val="9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300" spc="-5" dirty="0">
                <a:solidFill>
                  <a:srgbClr val="000000"/>
                </a:solidFill>
              </a:rPr>
              <a:t>Differentiate among the four views of</a:t>
            </a:r>
            <a:r>
              <a:rPr lang="en-US" sz="2300" spc="-10" dirty="0">
                <a:solidFill>
                  <a:srgbClr val="000000"/>
                </a:solidFill>
              </a:rPr>
              <a:t> </a:t>
            </a:r>
            <a:r>
              <a:rPr lang="en-US" sz="2300" spc="-5" dirty="0">
                <a:solidFill>
                  <a:srgbClr val="000000"/>
                </a:solidFill>
              </a:rPr>
              <a:t>ethics</a:t>
            </a:r>
            <a:endParaRPr lang="en-US" sz="23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300" spc="-5" dirty="0">
                <a:solidFill>
                  <a:srgbClr val="000000"/>
                </a:solidFill>
              </a:rPr>
              <a:t>Identify the factors that affect ethical</a:t>
            </a:r>
            <a:r>
              <a:rPr lang="en-US" sz="2300" spc="20" dirty="0">
                <a:solidFill>
                  <a:srgbClr val="000000"/>
                </a:solidFill>
              </a:rPr>
              <a:t> </a:t>
            </a:r>
            <a:r>
              <a:rPr lang="en-US" sz="2300" spc="-5" dirty="0">
                <a:solidFill>
                  <a:srgbClr val="000000"/>
                </a:solidFill>
              </a:rPr>
              <a:t>behavior</a:t>
            </a:r>
            <a:endParaRPr lang="en-US" sz="2300" dirty="0">
              <a:solidFill>
                <a:srgbClr val="000000"/>
              </a:solidFill>
            </a:endParaRPr>
          </a:p>
          <a:p>
            <a:pPr marL="756285" marR="5080" indent="-228600">
              <a:lnSpc>
                <a:spcPct val="9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300" dirty="0">
                <a:solidFill>
                  <a:srgbClr val="000000"/>
                </a:solidFill>
              </a:rPr>
              <a:t>Discuss various ways organizations can</a:t>
            </a:r>
            <a:r>
              <a:rPr lang="en-US" sz="2300" spc="-6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improve  </a:t>
            </a:r>
            <a:r>
              <a:rPr lang="en-US" sz="2300" spc="-5" dirty="0">
                <a:solidFill>
                  <a:srgbClr val="000000"/>
                </a:solidFill>
              </a:rPr>
              <a:t>the ethical behavior of their</a:t>
            </a:r>
            <a:r>
              <a:rPr lang="en-US" sz="2300" spc="-10" dirty="0">
                <a:solidFill>
                  <a:srgbClr val="000000"/>
                </a:solidFill>
              </a:rPr>
              <a:t> </a:t>
            </a:r>
            <a:r>
              <a:rPr lang="en-US" sz="2300" spc="-5" dirty="0">
                <a:solidFill>
                  <a:srgbClr val="000000"/>
                </a:solidFill>
              </a:rPr>
              <a:t>employees</a:t>
            </a:r>
            <a:endParaRPr lang="en-US" sz="23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5040" y="6756118"/>
            <a:ext cx="3213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  <a:spcAft>
                <a:spcPts val="600"/>
              </a:spcAft>
            </a:pPr>
            <a:r>
              <a:rPr sz="1600" b="1" spc="-5" dirty="0">
                <a:latin typeface="Times New Roman"/>
                <a:cs typeface="Times New Roman"/>
              </a:rPr>
              <a:t>5-</a:t>
            </a:r>
            <a:fld id="{81D60167-4931-47E6-BA6A-407CBD079E47}" type="slidenum">
              <a:rPr sz="1600" b="1" spc="-5" dirty="0">
                <a:latin typeface="Times New Roman"/>
                <a:cs typeface="Times New Roman"/>
              </a:rPr>
              <a:pPr marL="12700">
                <a:lnSpc>
                  <a:spcPts val="1839"/>
                </a:lnSpc>
                <a:spcAft>
                  <a:spcPts val="600"/>
                </a:spcAft>
              </a:pPr>
              <a:t>3</a:t>
            </a:fld>
            <a:endParaRPr lang="en-GB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4" y="0"/>
            <a:ext cx="10055886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580" y="1268235"/>
            <a:ext cx="3811449" cy="5235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136" y="1582910"/>
            <a:ext cx="2673417" cy="46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1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64069" y="1066634"/>
            <a:ext cx="2465016" cy="338628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789" y="5418457"/>
            <a:ext cx="450533" cy="618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900" y="2057400"/>
            <a:ext cx="5452711" cy="523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Toward Improving Ethical Behavior (cont.)</a:t>
            </a:r>
            <a:endParaRPr lang="en-US" dirty="0"/>
          </a:p>
          <a:p>
            <a:pPr marL="756285" marR="5080" indent="-228600">
              <a:lnSpc>
                <a:spcPct val="90000"/>
              </a:lnSpc>
              <a:spcBef>
                <a:spcPts val="7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b="1" i="1" spc="-5" dirty="0"/>
              <a:t>Top management’s leadership </a:t>
            </a:r>
            <a:r>
              <a:rPr lang="en-US" spc="-5" dirty="0"/>
              <a:t>- what they </a:t>
            </a:r>
            <a:r>
              <a:rPr lang="en-US" b="1" i="1" dirty="0"/>
              <a:t>do </a:t>
            </a:r>
            <a:r>
              <a:rPr lang="en-US" spc="-5" dirty="0"/>
              <a:t>is far more  important than what they</a:t>
            </a:r>
            <a:r>
              <a:rPr lang="en-US" spc="-10" dirty="0"/>
              <a:t> </a:t>
            </a:r>
            <a:r>
              <a:rPr lang="en-US" spc="-5" dirty="0"/>
              <a:t>say</a:t>
            </a:r>
            <a:endParaRPr lang="en-US" dirty="0"/>
          </a:p>
          <a:p>
            <a:pPr marL="1155065" marR="390525" lvl="1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5" dirty="0"/>
              <a:t>set the cultural tone by their reward and punishment  </a:t>
            </a:r>
            <a:r>
              <a:rPr lang="en-US" spc="-10" dirty="0"/>
              <a:t>practices</a:t>
            </a:r>
            <a:endParaRPr lang="en-US" dirty="0"/>
          </a:p>
          <a:p>
            <a:pPr marL="756285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b="1" i="1" spc="-5" dirty="0"/>
              <a:t>Job goals </a:t>
            </a:r>
            <a:r>
              <a:rPr lang="en-US" spc="-5" dirty="0"/>
              <a:t>- goals should be clear and realistic</a:t>
            </a:r>
            <a:endParaRPr lang="en-US" dirty="0"/>
          </a:p>
          <a:p>
            <a:pPr marL="1155700" lvl="1" indent="-228600">
              <a:lnSpc>
                <a:spcPct val="9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5" dirty="0"/>
              <a:t>reduce</a:t>
            </a:r>
            <a:r>
              <a:rPr lang="en-US" spc="-10" dirty="0"/>
              <a:t> </a:t>
            </a:r>
            <a:r>
              <a:rPr lang="en-US" spc="-5" dirty="0"/>
              <a:t>ambiguity</a:t>
            </a:r>
            <a:endParaRPr lang="en-US" dirty="0"/>
          </a:p>
          <a:p>
            <a:pPr marL="756285" indent="-228600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b="1" i="1" spc="-5" dirty="0"/>
              <a:t>Performance appraisal </a:t>
            </a:r>
            <a:r>
              <a:rPr lang="en-US" spc="-5" dirty="0"/>
              <a:t>- must focus on ethical</a:t>
            </a:r>
            <a:r>
              <a:rPr lang="en-US" spc="45" dirty="0"/>
              <a:t> </a:t>
            </a:r>
            <a:r>
              <a:rPr lang="en-US" spc="-5" dirty="0"/>
              <a:t>standards</a:t>
            </a:r>
            <a:endParaRPr lang="en-US" dirty="0"/>
          </a:p>
          <a:p>
            <a:pPr marL="756285" marR="239395" indent="-228600">
              <a:lnSpc>
                <a:spcPct val="9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b="1" i="1" spc="-5" dirty="0"/>
              <a:t>Ethics training </a:t>
            </a:r>
            <a:r>
              <a:rPr lang="en-US" spc="-5" dirty="0"/>
              <a:t>- an increasing number of organizations  use training to encourage ethical behavior</a:t>
            </a:r>
            <a:endParaRPr lang="en-US" dirty="0"/>
          </a:p>
          <a:p>
            <a:pPr marL="1155700" lvl="1" indent="-228600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5" dirty="0"/>
              <a:t>reinforce the organization’s standards of</a:t>
            </a:r>
            <a:r>
              <a:rPr lang="en-US" spc="-15" dirty="0"/>
              <a:t> </a:t>
            </a:r>
            <a:r>
              <a:rPr lang="en-US" spc="-5" dirty="0"/>
              <a:t>conduct</a:t>
            </a:r>
            <a:endParaRPr lang="en-US" dirty="0"/>
          </a:p>
          <a:p>
            <a:pPr marL="1155700" lvl="1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pc="-10" dirty="0"/>
              <a:t>clarify acceptable and unacceptable</a:t>
            </a:r>
            <a:r>
              <a:rPr lang="en-US" spc="15" dirty="0"/>
              <a:t> </a:t>
            </a:r>
            <a:r>
              <a:rPr lang="en-US" spc="-10" dirty="0"/>
              <a:t>practices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/>
              <a:t>5-</a:t>
            </a:r>
            <a:fld id="{81D60167-4931-47E6-BA6A-407CBD079E47}" type="slidenum">
              <a:rPr lang="en-US" sz="1200" spc="-5"/>
              <a:pPr>
                <a:spcAft>
                  <a:spcPts val="600"/>
                </a:spcAft>
              </a:pPr>
              <a:t>30</a:t>
            </a:fld>
            <a:endParaRPr lang="en-US" sz="1200" spc="-5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4" y="0"/>
            <a:ext cx="10055886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580" y="1268235"/>
            <a:ext cx="3811449" cy="5235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136" y="1582910"/>
            <a:ext cx="2673417" cy="46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Managerial Ethics</a:t>
            </a:r>
            <a:r>
              <a:rPr lang="en-US" sz="41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64069" y="1066634"/>
            <a:ext cx="2465016" cy="338628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789" y="5418457"/>
            <a:ext cx="450533" cy="618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0376" y="1729504"/>
            <a:ext cx="5625510" cy="5319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855"/>
              </a:spcBef>
              <a:buFont typeface="Arial" panose="020B0604020202020204" pitchFamily="34" charset="0"/>
              <a:buChar char="•"/>
            </a:pPr>
            <a:r>
              <a:rPr lang="en-US" sz="2400" spc="-5" dirty="0"/>
              <a:t>Toward Improving Ethical Behavior</a:t>
            </a:r>
            <a:r>
              <a:rPr lang="en-US" sz="2400" spc="-30" dirty="0"/>
              <a:t> </a:t>
            </a:r>
            <a:r>
              <a:rPr lang="en-US" sz="2400" spc="-5" dirty="0"/>
              <a:t>(cont.)</a:t>
            </a:r>
            <a:endParaRPr lang="en-US" sz="2400" dirty="0"/>
          </a:p>
          <a:p>
            <a:pPr marL="756285" marR="1301115" indent="-228600">
              <a:lnSpc>
                <a:spcPct val="9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b="1" i="1" spc="-5" dirty="0"/>
              <a:t>Formal protective mechanisms </a:t>
            </a:r>
            <a:r>
              <a:rPr lang="en-US" sz="2400" dirty="0"/>
              <a:t>- </a:t>
            </a:r>
            <a:r>
              <a:rPr lang="en-US" sz="2400" spc="-5" dirty="0"/>
              <a:t>protect  employees who face ethical</a:t>
            </a:r>
            <a:r>
              <a:rPr lang="en-US" sz="2400" dirty="0"/>
              <a:t> </a:t>
            </a:r>
            <a:r>
              <a:rPr lang="en-US" sz="2400" spc="-5" dirty="0"/>
              <a:t>dilemmas</a:t>
            </a:r>
            <a:endParaRPr lang="en-US" sz="2400" dirty="0"/>
          </a:p>
          <a:p>
            <a:pPr marL="1155700" lvl="1" indent="-228600">
              <a:lnSpc>
                <a:spcPct val="9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spc="-5" dirty="0"/>
              <a:t>can do what is right without fear of</a:t>
            </a:r>
            <a:r>
              <a:rPr lang="en-US" sz="2400" spc="35" dirty="0"/>
              <a:t> </a:t>
            </a:r>
            <a:r>
              <a:rPr lang="en-US" sz="2400" spc="-5" dirty="0"/>
              <a:t>retribution</a:t>
            </a:r>
            <a:endParaRPr lang="en-US" sz="2400" dirty="0"/>
          </a:p>
          <a:p>
            <a:pPr marL="1155065" marR="347980" lvl="1" indent="-22860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b="1" i="1" spc="-5" dirty="0"/>
              <a:t>ethical counselors </a:t>
            </a:r>
            <a:r>
              <a:rPr lang="en-US" sz="2400" dirty="0"/>
              <a:t>- </a:t>
            </a:r>
            <a:r>
              <a:rPr lang="en-US" sz="2400" spc="-5" dirty="0"/>
              <a:t>act as </a:t>
            </a:r>
            <a:r>
              <a:rPr lang="en-US" sz="2400" dirty="0"/>
              <a:t>a </a:t>
            </a:r>
            <a:r>
              <a:rPr lang="en-US" sz="2400" spc="-5" dirty="0"/>
              <a:t>sounding board  </a:t>
            </a:r>
            <a:r>
              <a:rPr lang="en-US" sz="2400" dirty="0"/>
              <a:t>and provide</a:t>
            </a:r>
            <a:r>
              <a:rPr lang="en-US" sz="2400" spc="-25" dirty="0"/>
              <a:t> </a:t>
            </a:r>
            <a:r>
              <a:rPr lang="en-US" sz="2400" dirty="0"/>
              <a:t>guidance</a:t>
            </a:r>
          </a:p>
          <a:p>
            <a:pPr marL="1155700" marR="9525" lvl="1" indent="-228600">
              <a:lnSpc>
                <a:spcPct val="9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b="1" i="1" dirty="0"/>
              <a:t>ethics officers </a:t>
            </a:r>
            <a:r>
              <a:rPr lang="en-US" sz="2400" dirty="0"/>
              <a:t>- </a:t>
            </a:r>
            <a:r>
              <a:rPr lang="en-US" sz="2400" spc="-5" dirty="0"/>
              <a:t>design, direct, and modify the  organization’s ethics</a:t>
            </a:r>
            <a:r>
              <a:rPr lang="en-US" sz="2400" dirty="0"/>
              <a:t> </a:t>
            </a:r>
            <a:r>
              <a:rPr lang="en-US" sz="2400" spc="-5" dirty="0"/>
              <a:t>program</a:t>
            </a:r>
            <a:endParaRPr lang="en-US"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spc="-5"/>
              <a:t>5-</a:t>
            </a:r>
            <a:fld id="{81D60167-4931-47E6-BA6A-407CBD079E47}" type="slidenum">
              <a:rPr lang="en-US" sz="1200" spc="-5"/>
              <a:pPr>
                <a:spcAft>
                  <a:spcPts val="600"/>
                </a:spcAft>
              </a:pPr>
              <a:t>31</a:t>
            </a:fld>
            <a:endParaRPr lang="en-US" sz="1200" spc="-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76433"/>
            <a:ext cx="8675370" cy="37164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Social Responsibility?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0" y="1260923"/>
            <a:ext cx="7010400" cy="33111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756285" marR="133350" indent="-287020">
              <a:lnSpc>
                <a:spcPct val="100400"/>
              </a:lnSpc>
              <a:spcBef>
                <a:spcPts val="685"/>
              </a:spcBef>
              <a:buFont typeface="Times New Roman"/>
              <a:buChar char="–"/>
              <a:tabLst>
                <a:tab pos="756920" algn="l"/>
              </a:tabLst>
              <a:defRPr sz="2000" b="1" i="1" spc="-10">
                <a:latin typeface="Times New Roman"/>
                <a:cs typeface="Times New Roman"/>
              </a:defRPr>
            </a:lvl1pPr>
            <a:lvl2pPr marL="1155065" marR="325120" lvl="1" indent="-228600">
              <a:lnSpc>
                <a:spcPct val="100200"/>
              </a:lnSpc>
              <a:spcBef>
                <a:spcPts val="665"/>
              </a:spcBef>
              <a:buChar char="•"/>
              <a:tabLst>
                <a:tab pos="1155700" algn="l"/>
              </a:tabLst>
              <a:defRPr sz="2000" spc="-5">
                <a:latin typeface="Times New Roman"/>
                <a:cs typeface="Times New Roman"/>
              </a:defRPr>
            </a:lvl2pPr>
            <a:lvl3pPr marL="1612265" marR="1398905" lvl="2" indent="-228600">
              <a:lnSpc>
                <a:spcPct val="100400"/>
              </a:lnSpc>
              <a:spcBef>
                <a:spcPts val="660"/>
              </a:spcBef>
              <a:buChar char="–"/>
              <a:tabLst>
                <a:tab pos="1612900" algn="l"/>
              </a:tabLst>
              <a:defRPr sz="2000" spc="-5">
                <a:latin typeface="Times New Roman"/>
                <a:cs typeface="Times New Roman"/>
              </a:defRPr>
            </a:lvl3pPr>
          </a:lstStyle>
          <a:p>
            <a:pPr marL="469265" indent="0">
              <a:buNone/>
            </a:pPr>
            <a:r>
              <a:rPr lang="en-US" dirty="0">
                <a:solidFill>
                  <a:srgbClr val="FF0000"/>
                </a:solidFill>
              </a:rPr>
              <a:t>Classical view </a:t>
            </a:r>
            <a:r>
              <a:rPr lang="en-US" dirty="0"/>
              <a:t>- management’s only social  responsibility is to </a:t>
            </a:r>
            <a:r>
              <a:rPr lang="en-US" dirty="0" err="1"/>
              <a:t>maximise</a:t>
            </a:r>
            <a:r>
              <a:rPr lang="en-US" dirty="0"/>
              <a:t> profits</a:t>
            </a:r>
          </a:p>
          <a:p>
            <a:pPr lvl="1"/>
            <a:r>
              <a:rPr lang="en-US" dirty="0"/>
              <a:t>Milton Friedman - managers’ primary  responsibility is to serve the interests of the  stockholders</a:t>
            </a:r>
          </a:p>
          <a:p>
            <a:pPr lvl="2"/>
            <a:r>
              <a:rPr lang="en-US" dirty="0"/>
              <a:t>doing “social good” adds to the cost of doing  business</a:t>
            </a:r>
          </a:p>
          <a:p>
            <a:pPr lvl="2"/>
            <a:r>
              <a:rPr lang="en-US" dirty="0"/>
              <a:t>costs must be passed on to consumers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742309" y="7381716"/>
            <a:ext cx="3213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  <a:spcAft>
                <a:spcPts val="600"/>
              </a:spcAft>
            </a:pPr>
            <a:r>
              <a:rPr lang="en-GB" sz="1600" b="1" spc="-5" dirty="0">
                <a:latin typeface="Times New Roman"/>
                <a:cs typeface="Times New Roman"/>
              </a:rPr>
              <a:t>5-</a:t>
            </a:r>
            <a:fld id="{81D60167-4931-47E6-BA6A-407CBD079E47}" type="slidenum">
              <a:rPr sz="1600" b="1" spc="-5" smtClean="0">
                <a:latin typeface="Times New Roman"/>
                <a:cs typeface="Times New Roman"/>
              </a:rPr>
              <a:pPr marL="12700">
                <a:lnSpc>
                  <a:spcPts val="1839"/>
                </a:lnSpc>
                <a:spcAft>
                  <a:spcPts val="600"/>
                </a:spcAft>
              </a:pPr>
              <a:t>4</a:t>
            </a:fld>
            <a:endParaRPr lang="en-GB" sz="16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6F249-1F68-4522-908D-7A6190D498BB}"/>
              </a:ext>
            </a:extLst>
          </p:cNvPr>
          <p:cNvSpPr txBox="1"/>
          <p:nvPr/>
        </p:nvSpPr>
        <p:spPr>
          <a:xfrm>
            <a:off x="1778887" y="4153461"/>
            <a:ext cx="7963422" cy="361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marR="133350">
              <a:lnSpc>
                <a:spcPct val="100400"/>
              </a:lnSpc>
              <a:spcBef>
                <a:spcPts val="685"/>
              </a:spcBef>
              <a:tabLst>
                <a:tab pos="756920" algn="l"/>
              </a:tabLst>
            </a:pPr>
            <a:r>
              <a:rPr lang="en-GB" sz="20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Socioeconomic view </a:t>
            </a:r>
            <a:r>
              <a:rPr lang="en-GB" sz="2000" spc="-5" dirty="0">
                <a:latin typeface="Times New Roman"/>
                <a:cs typeface="Times New Roman"/>
              </a:rPr>
              <a:t>- </a:t>
            </a:r>
            <a:r>
              <a:rPr lang="en-GB" sz="2000" b="1" i="1" spc="-10" dirty="0">
                <a:latin typeface="Times New Roman"/>
                <a:cs typeface="Times New Roman"/>
              </a:rPr>
              <a:t>businesses are not just economic institutions</a:t>
            </a:r>
          </a:p>
          <a:p>
            <a:pPr marL="1155065" marR="325120" lvl="1" indent="-228600">
              <a:lnSpc>
                <a:spcPct val="100200"/>
              </a:lnSpc>
              <a:spcBef>
                <a:spcPts val="665"/>
              </a:spcBef>
              <a:buChar char="•"/>
              <a:tabLst>
                <a:tab pos="1155700" algn="l"/>
              </a:tabLst>
            </a:pPr>
            <a:r>
              <a:rPr lang="en-GB" sz="2000" spc="-5" dirty="0">
                <a:latin typeface="Times New Roman"/>
                <a:cs typeface="Times New Roman"/>
              </a:rPr>
              <a:t>According to Edward Freeman - management’s social responsibility goes beyond  making profits to include protecting and improving  society’s</a:t>
            </a:r>
            <a:r>
              <a:rPr lang="en-GB" sz="2000" spc="-25" dirty="0">
                <a:latin typeface="Times New Roman"/>
                <a:cs typeface="Times New Roman"/>
              </a:rPr>
              <a:t> </a:t>
            </a:r>
            <a:r>
              <a:rPr lang="en-GB" sz="2000" spc="-5" dirty="0">
                <a:latin typeface="Times New Roman"/>
                <a:cs typeface="Times New Roman"/>
              </a:rPr>
              <a:t>welfare</a:t>
            </a:r>
            <a:endParaRPr lang="en-GB"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670"/>
              </a:spcBef>
              <a:buChar char="•"/>
              <a:tabLst>
                <a:tab pos="1155700" algn="l"/>
              </a:tabLst>
            </a:pPr>
            <a:r>
              <a:rPr lang="en-GB" sz="2000" spc="-5" dirty="0">
                <a:latin typeface="Times New Roman"/>
                <a:cs typeface="Times New Roman"/>
              </a:rPr>
              <a:t>businesses have responsibility to a society</a:t>
            </a:r>
            <a:r>
              <a:rPr lang="en-GB" sz="2000" spc="10" dirty="0">
                <a:latin typeface="Times New Roman"/>
                <a:cs typeface="Times New Roman"/>
              </a:rPr>
              <a:t> </a:t>
            </a:r>
            <a:r>
              <a:rPr lang="en-GB" sz="2000" spc="-5" dirty="0">
                <a:latin typeface="Times New Roman"/>
                <a:cs typeface="Times New Roman"/>
              </a:rPr>
              <a:t>that:</a:t>
            </a:r>
            <a:endParaRPr lang="en-GB" sz="2000" dirty="0">
              <a:latin typeface="Times New Roman"/>
              <a:cs typeface="Times New Roman"/>
            </a:endParaRPr>
          </a:p>
          <a:p>
            <a:pPr marL="1612265" marR="1398905" lvl="2" indent="-228600">
              <a:lnSpc>
                <a:spcPct val="100400"/>
              </a:lnSpc>
              <a:spcBef>
                <a:spcPts val="660"/>
              </a:spcBef>
              <a:buChar char="–"/>
              <a:tabLst>
                <a:tab pos="1612900" algn="l"/>
              </a:tabLst>
            </a:pPr>
            <a:r>
              <a:rPr lang="en-GB" sz="2000" spc="-5" dirty="0">
                <a:latin typeface="Times New Roman"/>
                <a:cs typeface="Times New Roman"/>
              </a:rPr>
              <a:t>endorses their creation through laws and  </a:t>
            </a:r>
            <a:r>
              <a:rPr lang="en-GB" sz="2000" spc="-10" dirty="0">
                <a:latin typeface="Times New Roman"/>
                <a:cs typeface="Times New Roman"/>
              </a:rPr>
              <a:t>regulations</a:t>
            </a:r>
            <a:endParaRPr lang="en-GB" sz="2000" dirty="0">
              <a:latin typeface="Times New Roman"/>
              <a:cs typeface="Times New Roman"/>
            </a:endParaRPr>
          </a:p>
          <a:p>
            <a:pPr marL="1612900" lvl="2" indent="-229235">
              <a:lnSpc>
                <a:spcPct val="100000"/>
              </a:lnSpc>
              <a:spcBef>
                <a:spcPts val="675"/>
              </a:spcBef>
              <a:buChar char="–"/>
              <a:tabLst>
                <a:tab pos="1612900" algn="l"/>
              </a:tabLst>
            </a:pPr>
            <a:r>
              <a:rPr lang="en-GB" sz="2000" spc="-5" dirty="0">
                <a:latin typeface="Times New Roman"/>
                <a:cs typeface="Times New Roman"/>
              </a:rPr>
              <a:t>supports them by buying their</a:t>
            </a:r>
            <a:r>
              <a:rPr lang="en-GB" sz="2000" spc="-15" dirty="0">
                <a:latin typeface="Times New Roman"/>
                <a:cs typeface="Times New Roman"/>
              </a:rPr>
              <a:t> </a:t>
            </a:r>
            <a:r>
              <a:rPr lang="en-GB" sz="2000" spc="-5" dirty="0">
                <a:latin typeface="Times New Roman"/>
                <a:cs typeface="Times New Roman"/>
              </a:rPr>
              <a:t>products/services</a:t>
            </a:r>
            <a:endParaRPr lang="en-GB" sz="2000" dirty="0">
              <a:latin typeface="Times New Roman"/>
              <a:cs typeface="Times New Roman"/>
            </a:endParaRPr>
          </a:p>
          <a:p>
            <a:pPr marL="1155065" marR="170180" lvl="1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1155700" algn="l"/>
              </a:tabLst>
            </a:pPr>
            <a:r>
              <a:rPr lang="en-GB" sz="2000" spc="-5" dirty="0">
                <a:latin typeface="Times New Roman"/>
                <a:cs typeface="Times New Roman"/>
              </a:rPr>
              <a:t>more organisations around the world have increased  their social</a:t>
            </a:r>
            <a:r>
              <a:rPr lang="en-GB" sz="2000" spc="-10" dirty="0">
                <a:latin typeface="Times New Roman"/>
                <a:cs typeface="Times New Roman"/>
              </a:rPr>
              <a:t> </a:t>
            </a:r>
            <a:r>
              <a:rPr lang="en-GB" sz="2000" spc="-5" dirty="0">
                <a:latin typeface="Times New Roman"/>
                <a:cs typeface="Times New Roman"/>
              </a:rPr>
              <a:t>responsibility</a:t>
            </a:r>
            <a:endParaRPr lang="en-GB" sz="2000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0AC8C-CFF0-4052-BCBE-FF0F699D6677}"/>
              </a:ext>
            </a:extLst>
          </p:cNvPr>
          <p:cNvSpPr txBox="1"/>
          <p:nvPr/>
        </p:nvSpPr>
        <p:spPr>
          <a:xfrm>
            <a:off x="609600" y="897825"/>
            <a:ext cx="50292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855"/>
              </a:spcBef>
            </a:pPr>
            <a:r>
              <a:rPr lang="en-US" sz="1800" b="1" spc="-5" dirty="0"/>
              <a:t>Two Opposing Views of Social Responsibility</a:t>
            </a:r>
            <a:endParaRPr lang="en-US" sz="1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1B3B1A-3D04-4451-B580-F25B9095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33" y="562253"/>
            <a:ext cx="3008931" cy="36054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25F692-E79A-4919-BA55-F0AFDAE3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37" y="4602673"/>
            <a:ext cx="2641630" cy="2894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00990" cy="7772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6232163" cy="77723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66" y="1408748"/>
            <a:ext cx="3180969" cy="4954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Social Responsibility</a:t>
            </a:r>
            <a:r>
              <a:rPr lang="en-US" sz="4100" kern="1200" spc="-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701" y="0"/>
            <a:ext cx="4447699" cy="77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447700" y="381001"/>
            <a:ext cx="538209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445"/>
              </a:spcBef>
            </a:pPr>
            <a:r>
              <a:rPr lang="en-US" sz="2000" b="1" spc="-5" dirty="0">
                <a:solidFill>
                  <a:srgbClr val="0070C0"/>
                </a:solidFill>
              </a:rPr>
              <a:t>From Obligations to</a:t>
            </a:r>
            <a:r>
              <a:rPr lang="en-US" sz="2000" b="1" spc="-10" dirty="0">
                <a:solidFill>
                  <a:srgbClr val="0070C0"/>
                </a:solidFill>
              </a:rPr>
              <a:t> </a:t>
            </a:r>
            <a:r>
              <a:rPr lang="en-US" sz="2000" b="1" spc="-5" dirty="0">
                <a:solidFill>
                  <a:srgbClr val="0070C0"/>
                </a:solidFill>
              </a:rPr>
              <a:t>Responsiveness…</a:t>
            </a:r>
          </a:p>
          <a:p>
            <a:pPr marL="12700" indent="-228600">
              <a:lnSpc>
                <a:spcPct val="9000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56285" marR="5080" indent="-228600">
              <a:lnSpc>
                <a:spcPct val="90000"/>
              </a:lnSpc>
              <a:spcBef>
                <a:spcPts val="7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b="1" i="1" spc="-5" dirty="0">
                <a:solidFill>
                  <a:srgbClr val="000000"/>
                </a:solidFill>
              </a:rPr>
              <a:t>social responsibility </a:t>
            </a:r>
            <a:r>
              <a:rPr lang="en-US" sz="2000" spc="-5" dirty="0">
                <a:solidFill>
                  <a:srgbClr val="000000"/>
                </a:solidFill>
              </a:rPr>
              <a:t>- a business’s obligation to pursue  long-term </a:t>
            </a:r>
            <a:r>
              <a:rPr lang="en-US" sz="2000" spc="-10" dirty="0">
                <a:solidFill>
                  <a:srgbClr val="000000"/>
                </a:solidFill>
              </a:rPr>
              <a:t>goals that help</a:t>
            </a:r>
            <a:r>
              <a:rPr lang="en-US" sz="2000" spc="5" dirty="0">
                <a:solidFill>
                  <a:srgbClr val="000000"/>
                </a:solidFill>
              </a:rPr>
              <a:t> </a:t>
            </a:r>
            <a:r>
              <a:rPr lang="en-US" sz="2000" spc="-10" dirty="0">
                <a:solidFill>
                  <a:srgbClr val="000000"/>
                </a:solidFill>
              </a:rPr>
              <a:t>society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goes beyond legal and economic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requirements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views business as a moral</a:t>
            </a:r>
            <a:r>
              <a:rPr lang="en-US" sz="2000" spc="-1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agent</a:t>
            </a:r>
          </a:p>
          <a:p>
            <a:pPr marL="927100" lvl="1">
              <a:lnSpc>
                <a:spcPct val="90000"/>
              </a:lnSpc>
              <a:spcBef>
                <a:spcPts val="335"/>
              </a:spcBef>
              <a:tabLst>
                <a:tab pos="11557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756285" marR="180340" indent="-228600">
              <a:lnSpc>
                <a:spcPct val="90000"/>
              </a:lnSpc>
              <a:spcBef>
                <a:spcPts val="7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b="1" i="1" spc="-5" dirty="0">
                <a:solidFill>
                  <a:srgbClr val="000000"/>
                </a:solidFill>
              </a:rPr>
              <a:t>social obligation </a:t>
            </a:r>
            <a:r>
              <a:rPr lang="en-US" sz="2000" spc="-5" dirty="0">
                <a:solidFill>
                  <a:srgbClr val="000000"/>
                </a:solidFill>
              </a:rPr>
              <a:t>- obligation of a business to meet its  </a:t>
            </a:r>
            <a:r>
              <a:rPr lang="en-US" sz="2000" spc="-10" dirty="0">
                <a:solidFill>
                  <a:srgbClr val="000000"/>
                </a:solidFill>
              </a:rPr>
              <a:t>economic and legal</a:t>
            </a:r>
            <a:r>
              <a:rPr lang="en-US" sz="2000" spc="5" dirty="0">
                <a:solidFill>
                  <a:srgbClr val="000000"/>
                </a:solidFill>
              </a:rPr>
              <a:t> </a:t>
            </a:r>
            <a:r>
              <a:rPr lang="en-US" sz="2000" spc="-10" dirty="0">
                <a:solidFill>
                  <a:srgbClr val="000000"/>
                </a:solidFill>
              </a:rPr>
              <a:t>responsibilities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marR="412750" lvl="1" indent="-228600">
              <a:lnSpc>
                <a:spcPct val="900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pursues social goals only when they contribute to  economic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spc="-5" dirty="0">
                <a:solidFill>
                  <a:srgbClr val="000000"/>
                </a:solidFill>
              </a:rPr>
              <a:t>goals</a:t>
            </a:r>
          </a:p>
          <a:p>
            <a:pPr marL="927100" marR="412750" lvl="1">
              <a:lnSpc>
                <a:spcPct val="90000"/>
              </a:lnSpc>
              <a:spcBef>
                <a:spcPts val="680"/>
              </a:spcBef>
              <a:tabLst>
                <a:tab pos="11557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756285" marR="318135" indent="-228600">
              <a:lnSpc>
                <a:spcPct val="90000"/>
              </a:lnSpc>
              <a:spcBef>
                <a:spcPts val="69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000" b="1" i="1" spc="-5" dirty="0">
                <a:solidFill>
                  <a:srgbClr val="000000"/>
                </a:solidFill>
              </a:rPr>
              <a:t>social responsiveness </a:t>
            </a:r>
            <a:r>
              <a:rPr lang="en-US" sz="2000" spc="-5" dirty="0">
                <a:solidFill>
                  <a:srgbClr val="000000"/>
                </a:solidFill>
              </a:rPr>
              <a:t>- capacity of a firm to adapt to  changing </a:t>
            </a:r>
            <a:r>
              <a:rPr lang="en-US" sz="2000" spc="-10" dirty="0">
                <a:solidFill>
                  <a:srgbClr val="000000"/>
                </a:solidFill>
              </a:rPr>
              <a:t>societal conditions</a:t>
            </a:r>
            <a:endParaRPr lang="en-US" sz="2000" dirty="0">
              <a:solidFill>
                <a:srgbClr val="000000"/>
              </a:solidFill>
            </a:endParaRPr>
          </a:p>
          <a:p>
            <a:pPr marL="1155700" lvl="1" indent="-228600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000" spc="-5" dirty="0">
                <a:solidFill>
                  <a:srgbClr val="000000"/>
                </a:solidFill>
              </a:rPr>
              <a:t>tries to </a:t>
            </a:r>
            <a:r>
              <a:rPr lang="en-US" sz="2000" spc="-10" dirty="0">
                <a:solidFill>
                  <a:srgbClr val="000000"/>
                </a:solidFill>
              </a:rPr>
              <a:t>satisfy social needs </a:t>
            </a:r>
            <a:r>
              <a:rPr lang="en-US" sz="2000" spc="-5" dirty="0">
                <a:solidFill>
                  <a:srgbClr val="000000"/>
                </a:solidFill>
              </a:rPr>
              <a:t>in line </a:t>
            </a:r>
            <a:r>
              <a:rPr lang="en-US" sz="2000" spc="-10" dirty="0">
                <a:solidFill>
                  <a:srgbClr val="000000"/>
                </a:solidFill>
              </a:rPr>
              <a:t>with social</a:t>
            </a:r>
            <a:r>
              <a:rPr lang="en-US" sz="2000" spc="85" dirty="0">
                <a:solidFill>
                  <a:srgbClr val="000000"/>
                </a:solidFill>
              </a:rPr>
              <a:t> </a:t>
            </a:r>
            <a:r>
              <a:rPr lang="en-US" sz="2000" spc="-10" dirty="0">
                <a:solidFill>
                  <a:srgbClr val="000000"/>
                </a:solidFill>
              </a:rPr>
              <a:t>norms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5040" y="6756118"/>
            <a:ext cx="3213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  <a:spcAft>
                <a:spcPts val="600"/>
              </a:spcAft>
            </a:pPr>
            <a:r>
              <a:rPr sz="1600" b="1" spc="-5" dirty="0">
                <a:latin typeface="Times New Roman"/>
                <a:cs typeface="Times New Roman"/>
              </a:rPr>
              <a:t>5-</a:t>
            </a:r>
            <a:fld id="{81D60167-4931-47E6-BA6A-407CBD079E47}" type="slidenum">
              <a:rPr sz="1600" b="1" spc="-5" dirty="0">
                <a:latin typeface="Times New Roman"/>
                <a:cs typeface="Times New Roman"/>
              </a:rPr>
              <a:pPr marL="12700">
                <a:lnSpc>
                  <a:spcPts val="1839"/>
                </a:lnSpc>
                <a:spcAft>
                  <a:spcPts val="600"/>
                </a:spcAft>
              </a:pPr>
              <a:t>5</a:t>
            </a:fld>
            <a:endParaRPr lang="en-GB" sz="1600">
              <a:latin typeface="Times New Roman"/>
              <a:cs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390A18-FA5E-4A45-BFD7-860236AED2DE}"/>
              </a:ext>
            </a:extLst>
          </p:cNvPr>
          <p:cNvSpPr/>
          <p:nvPr/>
        </p:nvSpPr>
        <p:spPr>
          <a:xfrm>
            <a:off x="737964" y="1605419"/>
            <a:ext cx="3326646" cy="4719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9640"/>
            <a:ext cx="9372600" cy="571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Social Responsibility </a:t>
            </a:r>
            <a:r>
              <a:rPr b="1" spc="-10" dirty="0"/>
              <a:t>versus  </a:t>
            </a:r>
            <a:r>
              <a:rPr b="1" spc="-5" dirty="0"/>
              <a:t>Social</a:t>
            </a:r>
            <a:r>
              <a:rPr b="1" spc="5" dirty="0"/>
              <a:t> </a:t>
            </a:r>
            <a:r>
              <a:rPr b="1" spc="-10" dirty="0"/>
              <a:t>Responsiveness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5040" y="6756118"/>
            <a:ext cx="32131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b="1" spc="-5" dirty="0">
                <a:latin typeface="Times New Roman"/>
                <a:cs typeface="Times New Roman"/>
              </a:rPr>
              <a:t>5-</a:t>
            </a:r>
            <a:fld id="{81D60167-4931-47E6-BA6A-407CBD079E47}" type="slidenum">
              <a:rPr sz="1600" b="1" spc="-5" dirty="0">
                <a:latin typeface="Times New Roman"/>
                <a:cs typeface="Times New Roman"/>
              </a:rPr>
              <a:t>6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9871" y="2000504"/>
            <a:ext cx="2445385" cy="8801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0965" marR="5080" indent="-88900">
              <a:lnSpc>
                <a:spcPct val="100400"/>
              </a:lnSpc>
              <a:spcBef>
                <a:spcPts val="80"/>
              </a:spcBef>
            </a:pPr>
            <a:r>
              <a:rPr sz="2800" b="1" spc="-5" dirty="0">
                <a:latin typeface="Times New Roman"/>
                <a:cs typeface="Times New Roman"/>
              </a:rPr>
              <a:t>Social 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Responsiveness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9870" y="3282188"/>
            <a:ext cx="2979929" cy="25450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sz="2800" b="1" spc="-5" dirty="0">
                <a:latin typeface="Times New Roman"/>
                <a:cs typeface="Times New Roman"/>
              </a:rPr>
              <a:t>Pragmatic  </a:t>
            </a:r>
            <a:endParaRPr lang="en-GB" sz="2800" b="1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sz="2800" b="1" spc="-5" dirty="0">
                <a:latin typeface="Times New Roman"/>
                <a:cs typeface="Times New Roman"/>
              </a:rPr>
              <a:t>Means  Responses  Medium</a:t>
            </a:r>
            <a:endParaRPr lang="en-GB"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GB" sz="2800" b="1" spc="-5" dirty="0">
                <a:latin typeface="Times New Roman"/>
                <a:cs typeface="Times New Roman"/>
              </a:rPr>
              <a:t>S</a:t>
            </a:r>
            <a:r>
              <a:rPr sz="2800" b="1" spc="-5" dirty="0" err="1">
                <a:latin typeface="Times New Roman"/>
                <a:cs typeface="Times New Roman"/>
              </a:rPr>
              <a:t>hort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term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4979" y="2000504"/>
            <a:ext cx="2181860" cy="8801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sz="2800" b="1" spc="-5" dirty="0">
                <a:latin typeface="Times New Roman"/>
                <a:cs typeface="Times New Roman"/>
              </a:rPr>
              <a:t>Social  </a:t>
            </a:r>
            <a:r>
              <a:rPr sz="28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Responsibility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493" y="3297669"/>
            <a:ext cx="1644014" cy="25194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sz="2800" b="1" spc="-5" dirty="0">
                <a:latin typeface="Times New Roman"/>
                <a:cs typeface="Times New Roman"/>
              </a:rPr>
              <a:t>Ethical  Ends  Obligation  Long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term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016" y="3298952"/>
            <a:ext cx="3133090" cy="2518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80"/>
              </a:spcBef>
            </a:pPr>
            <a:r>
              <a:rPr sz="2800" b="1" spc="-5" dirty="0">
                <a:latin typeface="Times New Roman"/>
                <a:cs typeface="Times New Roman"/>
              </a:rPr>
              <a:t>Major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consideration  Focus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latin typeface="Times New Roman"/>
                <a:cs typeface="Times New Roman"/>
              </a:rPr>
              <a:t>Emphasis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latin typeface="Times New Roman"/>
                <a:cs typeface="Times New Roman"/>
              </a:rPr>
              <a:t>Decision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framework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64A93-176C-4E3E-9806-BAC439F890C0}"/>
              </a:ext>
            </a:extLst>
          </p:cNvPr>
          <p:cNvSpPr/>
          <p:nvPr/>
        </p:nvSpPr>
        <p:spPr>
          <a:xfrm>
            <a:off x="4068584" y="1600200"/>
            <a:ext cx="2566758" cy="4724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63C22-2D57-4E86-AF1F-6A768D186C2F}"/>
              </a:ext>
            </a:extLst>
          </p:cNvPr>
          <p:cNvSpPr/>
          <p:nvPr/>
        </p:nvSpPr>
        <p:spPr>
          <a:xfrm>
            <a:off x="6639316" y="1605419"/>
            <a:ext cx="3050610" cy="4724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41424D-E268-4D4E-B636-9A2FD3DE0660}"/>
              </a:ext>
            </a:extLst>
          </p:cNvPr>
          <p:cNvCxnSpPr/>
          <p:nvPr/>
        </p:nvCxnSpPr>
        <p:spPr>
          <a:xfrm>
            <a:off x="763016" y="3886200"/>
            <a:ext cx="8926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711F3B-3301-4AC2-8992-CAD3DEB3A1D4}"/>
              </a:ext>
            </a:extLst>
          </p:cNvPr>
          <p:cNvCxnSpPr/>
          <p:nvPr/>
        </p:nvCxnSpPr>
        <p:spPr>
          <a:xfrm>
            <a:off x="762000" y="4648200"/>
            <a:ext cx="8926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9A247D-C7BA-4362-B99A-E0DFA70C761A}"/>
              </a:ext>
            </a:extLst>
          </p:cNvPr>
          <p:cNvCxnSpPr/>
          <p:nvPr/>
        </p:nvCxnSpPr>
        <p:spPr>
          <a:xfrm>
            <a:off x="762000" y="5334000"/>
            <a:ext cx="8926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7B025B-4C4B-4B01-A247-D0AFE0E810DF}"/>
              </a:ext>
            </a:extLst>
          </p:cNvPr>
          <p:cNvCxnSpPr/>
          <p:nvPr/>
        </p:nvCxnSpPr>
        <p:spPr>
          <a:xfrm>
            <a:off x="750490" y="3124200"/>
            <a:ext cx="8926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3353"/>
            <a:ext cx="8603615" cy="1772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2270">
              <a:lnSpc>
                <a:spcPct val="122200"/>
              </a:lnSpc>
              <a:spcBef>
                <a:spcPts val="95"/>
              </a:spcBef>
            </a:pPr>
            <a:r>
              <a:rPr lang="en-GB" sz="3200" b="1" spc="-5" dirty="0"/>
              <a:t>Social Responsibility And Economic Performance  </a:t>
            </a:r>
            <a:br>
              <a:rPr lang="en-GB" sz="3200" b="1" spc="-5" dirty="0"/>
            </a:br>
            <a:br>
              <a:rPr lang="en-GB" sz="3200" b="1" spc="-5" dirty="0"/>
            </a:br>
            <a:r>
              <a:rPr lang="en-GB" sz="3200" spc="-5" dirty="0"/>
              <a:t>Most Research Shows </a:t>
            </a:r>
            <a:r>
              <a:rPr lang="en-GB" sz="3200" dirty="0"/>
              <a:t>a </a:t>
            </a:r>
            <a:r>
              <a:rPr lang="en-GB" sz="3200" spc="-5" dirty="0"/>
              <a:t>Positive</a:t>
            </a:r>
            <a:r>
              <a:rPr lang="en-GB" sz="3200" spc="10" dirty="0"/>
              <a:t> </a:t>
            </a:r>
            <a:r>
              <a:rPr lang="en-GB" sz="3200" spc="-5" dirty="0"/>
              <a:t>Relationship</a:t>
            </a:r>
            <a:endParaRPr lang="en-GB"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8575040" y="6756118"/>
            <a:ext cx="32131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lang="en-GB" sz="1600" b="1" spc="-5">
                <a:latin typeface="Times New Roman"/>
                <a:cs typeface="Times New Roman"/>
              </a:rPr>
              <a:t>5-</a:t>
            </a:r>
            <a:fld id="{81D60167-4931-47E6-BA6A-407CBD079E47}" type="slidenum">
              <a:rPr sz="1600" b="1" spc="-5" smtClean="0">
                <a:latin typeface="Times New Roman"/>
                <a:cs typeface="Times New Roman"/>
              </a:rPr>
              <a:t>7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4365"/>
            <a:ext cx="8856980" cy="4953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6285" marR="880110" indent="-287020">
              <a:lnSpc>
                <a:spcPct val="100200"/>
              </a:lnSpc>
              <a:spcBef>
                <a:spcPts val="90"/>
              </a:spcBef>
              <a:buChar char="–"/>
              <a:tabLst>
                <a:tab pos="756920" algn="l"/>
              </a:tabLst>
            </a:pPr>
            <a:r>
              <a:rPr lang="en-GB" sz="2800" spc="-5" dirty="0">
                <a:latin typeface="Times New Roman"/>
                <a:cs typeface="Times New Roman"/>
              </a:rPr>
              <a:t>methodological questions associated with trying to  </a:t>
            </a:r>
            <a:r>
              <a:rPr lang="en-GB" sz="2800" spc="-10" dirty="0">
                <a:latin typeface="Times New Roman"/>
                <a:cs typeface="Times New Roman"/>
              </a:rPr>
              <a:t>measure “social responsibility” and “economic  </a:t>
            </a:r>
            <a:r>
              <a:rPr lang="en-GB" sz="2800" spc="-5" dirty="0">
                <a:latin typeface="Times New Roman"/>
                <a:cs typeface="Times New Roman"/>
              </a:rPr>
              <a:t>performance”</a:t>
            </a:r>
            <a:endParaRPr lang="en-GB" sz="28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en-GB" sz="2800" spc="-5" dirty="0">
                <a:latin typeface="Times New Roman"/>
                <a:cs typeface="Times New Roman"/>
              </a:rPr>
              <a:t>issue of</a:t>
            </a:r>
            <a:r>
              <a:rPr lang="en-GB" sz="2800" spc="-10" dirty="0">
                <a:latin typeface="Times New Roman"/>
                <a:cs typeface="Times New Roman"/>
              </a:rPr>
              <a:t> </a:t>
            </a:r>
            <a:r>
              <a:rPr lang="en-GB" sz="2800" spc="-5" dirty="0">
                <a:latin typeface="Times New Roman"/>
                <a:cs typeface="Times New Roman"/>
              </a:rPr>
              <a:t>causation</a:t>
            </a:r>
            <a:endParaRPr lang="en-GB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GB" sz="3200" spc="-5" dirty="0">
                <a:latin typeface="Times New Roman"/>
                <a:cs typeface="Times New Roman"/>
              </a:rPr>
              <a:t>Evaluation of Socially Conscious Mutual Stock</a:t>
            </a:r>
            <a:r>
              <a:rPr lang="en-GB" sz="3200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Funds</a:t>
            </a:r>
            <a:endParaRPr lang="en-GB" sz="32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700"/>
              </a:spcBef>
              <a:buChar char="–"/>
              <a:tabLst>
                <a:tab pos="756920" algn="l"/>
              </a:tabLst>
            </a:pPr>
            <a:r>
              <a:rPr lang="en-GB" sz="2800" spc="-5" dirty="0">
                <a:latin typeface="Times New Roman"/>
                <a:cs typeface="Times New Roman"/>
              </a:rPr>
              <a:t>social screening - applying social criteria to</a:t>
            </a:r>
            <a:r>
              <a:rPr lang="en-GB" sz="2800" spc="25" dirty="0">
                <a:latin typeface="Times New Roman"/>
                <a:cs typeface="Times New Roman"/>
              </a:rPr>
              <a:t> </a:t>
            </a:r>
            <a:r>
              <a:rPr lang="en-GB" sz="2800" spc="-5" dirty="0">
                <a:latin typeface="Times New Roman"/>
                <a:cs typeface="Times New Roman"/>
              </a:rPr>
              <a:t>investment</a:t>
            </a:r>
            <a:endParaRPr lang="en-GB" sz="2800" dirty="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1155700" algn="l"/>
              </a:tabLst>
            </a:pPr>
            <a:r>
              <a:rPr lang="en-GB" sz="2800" spc="-5" dirty="0">
                <a:latin typeface="Times New Roman"/>
                <a:cs typeface="Times New Roman"/>
              </a:rPr>
              <a:t>these funds often outperform the market</a:t>
            </a:r>
            <a:r>
              <a:rPr lang="en-GB" sz="2800" spc="5" dirty="0">
                <a:latin typeface="Times New Roman"/>
                <a:cs typeface="Times New Roman"/>
              </a:rPr>
              <a:t> </a:t>
            </a:r>
            <a:r>
              <a:rPr lang="en-GB" sz="2800" spc="-5" dirty="0">
                <a:latin typeface="Times New Roman"/>
                <a:cs typeface="Times New Roman"/>
              </a:rPr>
              <a:t>average</a:t>
            </a:r>
            <a:endParaRPr lang="en-GB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GB" sz="3200" dirty="0">
                <a:latin typeface="Times New Roman"/>
                <a:cs typeface="Times New Roman"/>
              </a:rPr>
              <a:t>Conclusion</a:t>
            </a:r>
          </a:p>
          <a:p>
            <a:pPr marL="756285" marR="217804" indent="-287020">
              <a:lnSpc>
                <a:spcPct val="1004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lang="en-GB" sz="2800" spc="-5" dirty="0">
                <a:latin typeface="Times New Roman"/>
                <a:cs typeface="Times New Roman"/>
              </a:rPr>
              <a:t>a company’s socially responsible actions do not hurt its  long-term </a:t>
            </a:r>
            <a:r>
              <a:rPr lang="en-GB" sz="2800" spc="-10" dirty="0">
                <a:latin typeface="Times New Roman"/>
                <a:cs typeface="Times New Roman"/>
              </a:rPr>
              <a:t>economic</a:t>
            </a:r>
            <a:r>
              <a:rPr lang="en-GB" sz="2800" spc="1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performance</a:t>
            </a:r>
            <a:endParaRPr lang="en-GB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00990" cy="7772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6232163" cy="77723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66" y="1408748"/>
            <a:ext cx="3180969" cy="4954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Values-Based</a:t>
            </a:r>
            <a:r>
              <a:rPr lang="en-US" sz="4100" kern="1200" spc="-7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701" y="0"/>
            <a:ext cx="4447699" cy="77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72000" y="362929"/>
            <a:ext cx="5334000" cy="708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127000" indent="-342900">
              <a:lnSpc>
                <a:spcPct val="90000"/>
              </a:lnSpc>
              <a:spcBef>
                <a:spcPts val="91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rgbClr val="000000"/>
                </a:solidFill>
              </a:rPr>
              <a:t>Definition</a:t>
            </a:r>
            <a:endParaRPr lang="en-US" sz="2400" dirty="0">
              <a:solidFill>
                <a:srgbClr val="000000"/>
              </a:solidFill>
            </a:endParaRPr>
          </a:p>
          <a:p>
            <a:pPr marL="756285" marR="365760" indent="-228600">
              <a:lnSpc>
                <a:spcPct val="9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an approach to managing in which managers establish,  promote, and practice an organization’s shared</a:t>
            </a:r>
            <a:r>
              <a:rPr lang="en-US" sz="2400" spc="3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values</a:t>
            </a:r>
            <a:endParaRPr lang="en-US" sz="2400" dirty="0">
              <a:solidFill>
                <a:srgbClr val="000000"/>
              </a:solidFill>
            </a:endParaRPr>
          </a:p>
          <a:p>
            <a:pPr marL="698500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values reflect what it stands for and what it believes</a:t>
            </a:r>
            <a:r>
              <a:rPr lang="en-US" sz="2400" spc="5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in</a:t>
            </a:r>
          </a:p>
          <a:p>
            <a:pPr marL="469900">
              <a:lnSpc>
                <a:spcPct val="90000"/>
              </a:lnSpc>
              <a:spcBef>
                <a:spcPts val="670"/>
              </a:spcBef>
              <a:tabLst>
                <a:tab pos="11557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marL="127000" indent="-342900">
              <a:lnSpc>
                <a:spcPct val="90000"/>
              </a:lnSpc>
              <a:spcBef>
                <a:spcPts val="73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rgbClr val="000000"/>
                </a:solidFill>
              </a:rPr>
              <a:t>Purposes of Shared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Values</a:t>
            </a:r>
            <a:endParaRPr lang="en-US" sz="24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act as guideposts for managerial decisions and</a:t>
            </a:r>
            <a:r>
              <a:rPr lang="en-US" sz="2400" spc="2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actions</a:t>
            </a:r>
            <a:endParaRPr lang="en-US" sz="2400" dirty="0">
              <a:solidFill>
                <a:srgbClr val="000000"/>
              </a:solidFill>
            </a:endParaRPr>
          </a:p>
          <a:p>
            <a:pPr marL="698500" marR="88265" indent="-228600">
              <a:lnSpc>
                <a:spcPct val="90000"/>
              </a:lnSpc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shape employee behavior by communicating what the  organization expects of its members</a:t>
            </a:r>
            <a:endParaRPr lang="en-US" sz="24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influence marketing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efforts</a:t>
            </a:r>
            <a:endParaRPr lang="en-US" sz="2400" dirty="0">
              <a:solidFill>
                <a:srgbClr val="000000"/>
              </a:solidFill>
            </a:endParaRPr>
          </a:p>
          <a:p>
            <a:pPr marL="756285" indent="-228600">
              <a:lnSpc>
                <a:spcPct val="9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build team</a:t>
            </a:r>
            <a:r>
              <a:rPr lang="en-US" sz="2400" spc="-10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spirit</a:t>
            </a:r>
            <a:endParaRPr lang="en-US" sz="2400" dirty="0">
              <a:solidFill>
                <a:srgbClr val="000000"/>
              </a:solidFill>
            </a:endParaRPr>
          </a:p>
          <a:p>
            <a:pPr marL="6985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2400" spc="-5" dirty="0">
                <a:solidFill>
                  <a:srgbClr val="000000"/>
                </a:solidFill>
              </a:rPr>
              <a:t>inspire greater commitment to work and</a:t>
            </a:r>
            <a:r>
              <a:rPr lang="en-US" sz="2400" spc="45" dirty="0">
                <a:solidFill>
                  <a:srgbClr val="000000"/>
                </a:solidFill>
              </a:rPr>
              <a:t> </a:t>
            </a:r>
            <a:r>
              <a:rPr lang="en-US" sz="2400" spc="-5" dirty="0">
                <a:solidFill>
                  <a:srgbClr val="000000"/>
                </a:solidFill>
              </a:rPr>
              <a:t>responsibility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1392" y="7053528"/>
            <a:ext cx="470850" cy="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spc="-5">
                <a:solidFill>
                  <a:srgbClr val="898989"/>
                </a:solidFill>
              </a:rPr>
              <a:t>5-</a:t>
            </a:r>
            <a:fld id="{81D60167-4931-47E6-BA6A-407CBD079E47}" type="slidenum">
              <a:rPr lang="en-US" sz="1000" spc="-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 spc="-5">
              <a:solidFill>
                <a:srgbClr val="898989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472" y="459740"/>
            <a:ext cx="5042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Purposes Of </a:t>
            </a:r>
            <a:r>
              <a:rPr dirty="0"/>
              <a:t>Shared</a:t>
            </a:r>
            <a:r>
              <a:rPr spc="-15" dirty="0"/>
              <a:t> </a:t>
            </a:r>
            <a:r>
              <a:rPr spc="-5" dirty="0"/>
              <a:t>Values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5-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82177" y="2098782"/>
            <a:ext cx="4200525" cy="1368318"/>
            <a:chOff x="2928937" y="1671637"/>
            <a:chExt cx="4200525" cy="1838325"/>
          </a:xfrm>
        </p:grpSpPr>
        <p:sp>
          <p:nvSpPr>
            <p:cNvPr id="4" name="object 4"/>
            <p:cNvSpPr/>
            <p:nvPr/>
          </p:nvSpPr>
          <p:spPr>
            <a:xfrm>
              <a:off x="2933700" y="1676400"/>
              <a:ext cx="41910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933700" y="1676400"/>
              <a:ext cx="4191000" cy="1828800"/>
            </a:xfrm>
            <a:custGeom>
              <a:avLst/>
              <a:gdLst/>
              <a:ahLst/>
              <a:cxnLst/>
              <a:rect l="l" t="t" r="r" b="b"/>
              <a:pathLst>
                <a:path w="4191000" h="1828800">
                  <a:moveTo>
                    <a:pt x="304800" y="0"/>
                  </a:move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4" y="89535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0" y="1524000"/>
                  </a:lnTo>
                  <a:lnTo>
                    <a:pt x="4008" y="1573270"/>
                  </a:lnTo>
                  <a:lnTo>
                    <a:pt x="15605" y="1620072"/>
                  </a:lnTo>
                  <a:lnTo>
                    <a:pt x="34152" y="1663766"/>
                  </a:lnTo>
                  <a:lnTo>
                    <a:pt x="59009" y="1703710"/>
                  </a:lnTo>
                  <a:lnTo>
                    <a:pt x="89534" y="1739264"/>
                  </a:lnTo>
                  <a:lnTo>
                    <a:pt x="125089" y="1769790"/>
                  </a:lnTo>
                  <a:lnTo>
                    <a:pt x="165033" y="1794647"/>
                  </a:lnTo>
                  <a:lnTo>
                    <a:pt x="208727" y="1813194"/>
                  </a:lnTo>
                  <a:lnTo>
                    <a:pt x="255529" y="1824791"/>
                  </a:lnTo>
                  <a:lnTo>
                    <a:pt x="304800" y="1828800"/>
                  </a:lnTo>
                  <a:lnTo>
                    <a:pt x="3886200" y="1828800"/>
                  </a:lnTo>
                  <a:lnTo>
                    <a:pt x="3935470" y="1824791"/>
                  </a:lnTo>
                  <a:lnTo>
                    <a:pt x="3982272" y="1813194"/>
                  </a:lnTo>
                  <a:lnTo>
                    <a:pt x="4025966" y="1794647"/>
                  </a:lnTo>
                  <a:lnTo>
                    <a:pt x="4065910" y="1769790"/>
                  </a:lnTo>
                  <a:lnTo>
                    <a:pt x="4101464" y="1739264"/>
                  </a:lnTo>
                  <a:lnTo>
                    <a:pt x="4131990" y="1703710"/>
                  </a:lnTo>
                  <a:lnTo>
                    <a:pt x="4156847" y="1663766"/>
                  </a:lnTo>
                  <a:lnTo>
                    <a:pt x="4175394" y="1620072"/>
                  </a:lnTo>
                  <a:lnTo>
                    <a:pt x="4186991" y="1573270"/>
                  </a:lnTo>
                  <a:lnTo>
                    <a:pt x="4191000" y="1524000"/>
                  </a:lnTo>
                  <a:lnTo>
                    <a:pt x="4191000" y="304800"/>
                  </a:lnTo>
                  <a:lnTo>
                    <a:pt x="4186991" y="255529"/>
                  </a:lnTo>
                  <a:lnTo>
                    <a:pt x="4175394" y="208727"/>
                  </a:lnTo>
                  <a:lnTo>
                    <a:pt x="4156847" y="165033"/>
                  </a:lnTo>
                  <a:lnTo>
                    <a:pt x="4131990" y="125089"/>
                  </a:lnTo>
                  <a:lnTo>
                    <a:pt x="4101465" y="89535"/>
                  </a:lnTo>
                  <a:lnTo>
                    <a:pt x="4065910" y="59009"/>
                  </a:lnTo>
                  <a:lnTo>
                    <a:pt x="4025966" y="34152"/>
                  </a:lnTo>
                  <a:lnTo>
                    <a:pt x="3982272" y="15605"/>
                  </a:lnTo>
                  <a:lnTo>
                    <a:pt x="3935470" y="4008"/>
                  </a:lnTo>
                  <a:lnTo>
                    <a:pt x="3886200" y="0"/>
                  </a:lnTo>
                  <a:lnTo>
                    <a:pt x="304800" y="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33329" y="2222236"/>
            <a:ext cx="198882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99800"/>
              </a:lnSpc>
              <a:spcBef>
                <a:spcPts val="105"/>
              </a:spcBef>
            </a:pPr>
            <a:r>
              <a:rPr sz="2400" b="1" spc="-10" dirty="0">
                <a:latin typeface="Times New Roman"/>
                <a:cs typeface="Times New Roman"/>
              </a:rPr>
              <a:t>Shared  Organizational  </a:t>
            </a:r>
            <a:r>
              <a:rPr sz="2400" b="1" spc="-5" dirty="0"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410200"/>
            <a:ext cx="2562225" cy="7118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97155" marR="88265" indent="236220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latin typeface="Times New Roman"/>
                <a:cs typeface="Times New Roman"/>
              </a:rPr>
              <a:t>Guide Managers’  Decisions and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Actions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505200"/>
            <a:ext cx="3276600" cy="1828800"/>
          </a:xfrm>
          <a:custGeom>
            <a:avLst/>
            <a:gdLst/>
            <a:ahLst/>
            <a:cxnLst/>
            <a:rect l="l" t="t" r="r" b="b"/>
            <a:pathLst>
              <a:path w="3276600" h="1828800">
                <a:moveTo>
                  <a:pt x="3276600" y="0"/>
                </a:moveTo>
                <a:lnTo>
                  <a:pt x="0" y="1828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0200" y="5410200"/>
            <a:ext cx="2173605" cy="7118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97155" marR="86360" indent="481330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latin typeface="Times New Roman"/>
                <a:cs typeface="Times New Roman"/>
              </a:rPr>
              <a:t>Influence  Marketing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Efforts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9200" y="3505200"/>
            <a:ext cx="2971800" cy="1905000"/>
          </a:xfrm>
          <a:custGeom>
            <a:avLst/>
            <a:gdLst/>
            <a:ahLst/>
            <a:cxnLst/>
            <a:rect l="l" t="t" r="r" b="b"/>
            <a:pathLst>
              <a:path w="2971800" h="1905000">
                <a:moveTo>
                  <a:pt x="2971800" y="1905000"/>
                </a:moveTo>
                <a:lnTo>
                  <a:pt x="0" y="0"/>
                </a:lnTo>
                <a:lnTo>
                  <a:pt x="0" y="1905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00400" y="5410200"/>
            <a:ext cx="2152015" cy="711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0005" rIns="0" bIns="0" rtlCol="0">
            <a:spAutoFit/>
          </a:bodyPr>
          <a:lstStyle/>
          <a:p>
            <a:pPr marL="766445" marR="429259" indent="-329565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latin typeface="Times New Roman"/>
                <a:cs typeface="Times New Roman"/>
              </a:rPr>
              <a:t>Build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Team  </a:t>
            </a:r>
            <a:r>
              <a:rPr sz="2000" b="1" spc="-10" dirty="0">
                <a:latin typeface="Times New Roman"/>
                <a:cs typeface="Times New Roman"/>
              </a:rPr>
              <a:t>Spirit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2400" y="5410200"/>
            <a:ext cx="1828800" cy="685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27939" rIns="0" bIns="0" rtlCol="0">
            <a:spAutoFit/>
          </a:bodyPr>
          <a:lstStyle/>
          <a:p>
            <a:pPr marL="481330" marR="49530" indent="-422275">
              <a:lnSpc>
                <a:spcPct val="100000"/>
              </a:lnSpc>
              <a:spcBef>
                <a:spcPts val="219"/>
              </a:spcBef>
            </a:pPr>
            <a:r>
              <a:rPr sz="2000" spc="-5" dirty="0">
                <a:latin typeface="Times New Roman"/>
                <a:cs typeface="Times New Roman"/>
              </a:rPr>
              <a:t>Shape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  Behavior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1746</Words>
  <Application>Microsoft Office PowerPoint</Application>
  <PresentationFormat>Custom</PresentationFormat>
  <Paragraphs>285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Georgia Pro Black</vt:lpstr>
      <vt:lpstr>Times New Roman</vt:lpstr>
      <vt:lpstr>Wingdings</vt:lpstr>
      <vt:lpstr>Office Theme</vt:lpstr>
      <vt:lpstr>SOCIAL  RESPONSIBILITY  AND MANAGERIAL  ETHICS </vt:lpstr>
      <vt:lpstr>Learning Objectives</vt:lpstr>
      <vt:lpstr>Learning Objectives (cont.)</vt:lpstr>
      <vt:lpstr>What Is Social Responsibility?</vt:lpstr>
      <vt:lpstr>What Is Social Responsibility (cont.)</vt:lpstr>
      <vt:lpstr>Social Responsibility versus  Social Responsiveness</vt:lpstr>
      <vt:lpstr>Social Responsibility And Economic Performance    Most Research Shows a Positive Relationship</vt:lpstr>
      <vt:lpstr>Values-Based Management</vt:lpstr>
      <vt:lpstr>Purposes Of Shared Values</vt:lpstr>
      <vt:lpstr>Values-Based Management (cont.)</vt:lpstr>
      <vt:lpstr>Suggestions for Creating a Good Corporate Values Statement</vt:lpstr>
      <vt:lpstr>The “Greening” Of Management</vt:lpstr>
      <vt:lpstr>The “Greening” Of Management (cont.)</vt:lpstr>
      <vt:lpstr>Approaches To Being Green</vt:lpstr>
      <vt:lpstr>The “Greening” Of Management (cont.)</vt:lpstr>
      <vt:lpstr>The “Greening” Of Management (cont.)</vt:lpstr>
      <vt:lpstr>To Whom Is Management Responsible?</vt:lpstr>
      <vt:lpstr>Managerial Ethics</vt:lpstr>
      <vt:lpstr>Managerial Ethics (cont.)</vt:lpstr>
      <vt:lpstr>Managerial Ethics (cont.)</vt:lpstr>
      <vt:lpstr>Stages of Moral Development</vt:lpstr>
      <vt:lpstr>Managerial Ethics (cont.)</vt:lpstr>
      <vt:lpstr>Managerial Ethics (cont.)</vt:lpstr>
      <vt:lpstr>Managerial Ethics (cont.)</vt:lpstr>
      <vt:lpstr>Determinants of Issue Intensity</vt:lpstr>
      <vt:lpstr>Factors That Affect Ethical And Unethical  Behavior</vt:lpstr>
      <vt:lpstr>Managerial Ethics (cont.)</vt:lpstr>
      <vt:lpstr>Managerial Ethics (cont.)</vt:lpstr>
      <vt:lpstr>Clusters of Variables Found in 83 Corporate Codes of Business Ethics</vt:lpstr>
      <vt:lpstr>Managerial Ethics (cont.)</vt:lpstr>
      <vt:lpstr>Managerial Ethics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 RESPONSIBILITY  AND MANAGERIAL  ETHICS</dc:title>
  <dc:creator>guru srinivasan</dc:creator>
  <cp:lastModifiedBy>guru srinivasan</cp:lastModifiedBy>
  <cp:revision>1</cp:revision>
  <dcterms:created xsi:type="dcterms:W3CDTF">2020-07-14T16:47:42Z</dcterms:created>
  <dcterms:modified xsi:type="dcterms:W3CDTF">2020-07-15T14:34:51Z</dcterms:modified>
</cp:coreProperties>
</file>