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sldIdLst>
    <p:sldId id="256" r:id="rId2"/>
    <p:sldId id="257" r:id="rId3"/>
    <p:sldId id="258" r:id="rId4"/>
    <p:sldId id="259" r:id="rId5"/>
    <p:sldId id="260" r:id="rId6"/>
    <p:sldId id="261" r:id="rId7"/>
    <p:sldId id="273" r:id="rId8"/>
    <p:sldId id="263" r:id="rId9"/>
    <p:sldId id="274" r:id="rId10"/>
    <p:sldId id="264" r:id="rId11"/>
    <p:sldId id="265" r:id="rId12"/>
    <p:sldId id="275" r:id="rId13"/>
    <p:sldId id="267" r:id="rId14"/>
    <p:sldId id="268" r:id="rId15"/>
    <p:sldId id="269" r:id="rId16"/>
    <p:sldId id="270" r:id="rId17"/>
    <p:sldId id="276" r:id="rId18"/>
    <p:sldId id="271" r:id="rId19"/>
    <p:sldId id="277"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22" autoAdjust="0"/>
  </p:normalViewPr>
  <p:slideViewPr>
    <p:cSldViewPr>
      <p:cViewPr varScale="1">
        <p:scale>
          <a:sx n="68" d="100"/>
          <a:sy n="68" d="100"/>
        </p:scale>
        <p:origin x="187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80F54-15F8-4D3F-BF7D-8C3F958910DE}"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C83DBE7E-D66D-457F-8ECC-E5964262C52E}">
      <dgm:prSet/>
      <dgm:spPr/>
      <dgm:t>
        <a:bodyPr/>
        <a:lstStyle/>
        <a:p>
          <a:pPr>
            <a:defRPr cap="all"/>
          </a:pPr>
          <a:r>
            <a:rPr lang="en-US" b="1"/>
            <a:t>Leadership is one of the four functions of management</a:t>
          </a:r>
          <a:endParaRPr lang="en-US"/>
        </a:p>
      </dgm:t>
    </dgm:pt>
    <dgm:pt modelId="{AC00550E-4EFC-46FA-AC1D-A04EF039DED9}" type="parTrans" cxnId="{B700CD4E-45BE-45D2-8B62-17D661C06951}">
      <dgm:prSet/>
      <dgm:spPr/>
      <dgm:t>
        <a:bodyPr/>
        <a:lstStyle/>
        <a:p>
          <a:endParaRPr lang="en-US" sz="1400"/>
        </a:p>
      </dgm:t>
    </dgm:pt>
    <dgm:pt modelId="{1AEAB4DA-A99F-4E37-A3AF-94F28501EB5F}" type="sibTrans" cxnId="{B700CD4E-45BE-45D2-8B62-17D661C06951}">
      <dgm:prSet/>
      <dgm:spPr/>
      <dgm:t>
        <a:bodyPr/>
        <a:lstStyle/>
        <a:p>
          <a:endParaRPr lang="en-US"/>
        </a:p>
      </dgm:t>
    </dgm:pt>
    <dgm:pt modelId="{92259216-6770-44FB-BF1D-45ECA966686B}">
      <dgm:prSet/>
      <dgm:spPr/>
      <dgm:t>
        <a:bodyPr/>
        <a:lstStyle/>
        <a:p>
          <a:pPr>
            <a:defRPr cap="all"/>
          </a:pPr>
          <a:r>
            <a:rPr lang="en-US" b="1"/>
            <a:t>Leadership relies on use of position power and personal power</a:t>
          </a:r>
          <a:endParaRPr lang="en-US"/>
        </a:p>
      </dgm:t>
    </dgm:pt>
    <dgm:pt modelId="{C63C512E-D324-4C8F-965D-D52952FA26E0}" type="parTrans" cxnId="{2211B20C-BA0B-444B-8142-F40F48809286}">
      <dgm:prSet/>
      <dgm:spPr/>
      <dgm:t>
        <a:bodyPr/>
        <a:lstStyle/>
        <a:p>
          <a:endParaRPr lang="en-US" sz="1400"/>
        </a:p>
      </dgm:t>
    </dgm:pt>
    <dgm:pt modelId="{8E941F5D-BD93-4224-9293-887CAC4466D0}" type="sibTrans" cxnId="{2211B20C-BA0B-444B-8142-F40F48809286}">
      <dgm:prSet/>
      <dgm:spPr/>
      <dgm:t>
        <a:bodyPr/>
        <a:lstStyle/>
        <a:p>
          <a:endParaRPr lang="en-US"/>
        </a:p>
      </dgm:t>
    </dgm:pt>
    <dgm:pt modelId="{57B1059D-3293-43E5-B490-F709F8EA5CEF}">
      <dgm:prSet/>
      <dgm:spPr/>
      <dgm:t>
        <a:bodyPr/>
        <a:lstStyle/>
        <a:p>
          <a:pPr>
            <a:defRPr cap="all"/>
          </a:pPr>
          <a:r>
            <a:rPr lang="en-US" b="1"/>
            <a:t>Leadership traits and styles can influence leadership effectiveness </a:t>
          </a:r>
          <a:endParaRPr lang="en-US"/>
        </a:p>
      </dgm:t>
    </dgm:pt>
    <dgm:pt modelId="{CC8B396C-59D5-4B0F-83E8-65E8ADB0C8F1}" type="parTrans" cxnId="{30945E1C-7C19-45BB-8455-60897370BCF4}">
      <dgm:prSet/>
      <dgm:spPr/>
      <dgm:t>
        <a:bodyPr/>
        <a:lstStyle/>
        <a:p>
          <a:endParaRPr lang="en-US" sz="1400"/>
        </a:p>
      </dgm:t>
    </dgm:pt>
    <dgm:pt modelId="{179FE846-261F-410F-8B2D-80BBE2B80702}" type="sibTrans" cxnId="{30945E1C-7C19-45BB-8455-60897370BCF4}">
      <dgm:prSet/>
      <dgm:spPr/>
      <dgm:t>
        <a:bodyPr/>
        <a:lstStyle/>
        <a:p>
          <a:endParaRPr lang="en-US"/>
        </a:p>
      </dgm:t>
    </dgm:pt>
    <dgm:pt modelId="{09B15751-894D-4434-83FD-C10EF01A81D4}">
      <dgm:prSet/>
      <dgm:spPr/>
      <dgm:t>
        <a:bodyPr/>
        <a:lstStyle/>
        <a:p>
          <a:pPr>
            <a:defRPr cap="all"/>
          </a:pPr>
          <a:r>
            <a:rPr lang="en-US" b="1"/>
            <a:t>Fiedler’s contingency model matches leadership styles with situational differences </a:t>
          </a:r>
          <a:endParaRPr lang="en-US"/>
        </a:p>
      </dgm:t>
    </dgm:pt>
    <dgm:pt modelId="{1F1C6BFA-07A5-4312-B44E-A3B74046D002}" type="parTrans" cxnId="{CCCF3826-80B6-4055-8B48-B021A53302AF}">
      <dgm:prSet/>
      <dgm:spPr/>
      <dgm:t>
        <a:bodyPr/>
        <a:lstStyle/>
        <a:p>
          <a:endParaRPr lang="en-US" sz="1400"/>
        </a:p>
      </dgm:t>
    </dgm:pt>
    <dgm:pt modelId="{353657C8-48A8-4808-8694-7ABB0FC92939}" type="sibTrans" cxnId="{CCCF3826-80B6-4055-8B48-B021A53302AF}">
      <dgm:prSet/>
      <dgm:spPr/>
      <dgm:t>
        <a:bodyPr/>
        <a:lstStyle/>
        <a:p>
          <a:endParaRPr lang="en-US"/>
        </a:p>
      </dgm:t>
    </dgm:pt>
    <dgm:pt modelId="{14783C3C-94EF-4BB2-B98B-EDC02C8ADF0C}">
      <dgm:prSet/>
      <dgm:spPr/>
      <dgm:t>
        <a:bodyPr/>
        <a:lstStyle/>
        <a:p>
          <a:pPr>
            <a:defRPr cap="all"/>
          </a:pPr>
          <a:r>
            <a:rPr lang="en-US" b="1" dirty="0"/>
            <a:t>House’s path-goal theory matches leadership styles with task and follower characteristics </a:t>
          </a:r>
          <a:endParaRPr lang="en-US" dirty="0"/>
        </a:p>
      </dgm:t>
    </dgm:pt>
    <dgm:pt modelId="{09C7AD4D-94DD-4F76-A2DC-7157C0BA9607}" type="parTrans" cxnId="{E091A21A-E38C-4835-885C-08DEA502EECC}">
      <dgm:prSet/>
      <dgm:spPr/>
      <dgm:t>
        <a:bodyPr/>
        <a:lstStyle/>
        <a:p>
          <a:endParaRPr lang="en-US" sz="1400"/>
        </a:p>
      </dgm:t>
    </dgm:pt>
    <dgm:pt modelId="{081223C7-121A-4BF6-921B-A571CC8D0AEA}" type="sibTrans" cxnId="{E091A21A-E38C-4835-885C-08DEA502EECC}">
      <dgm:prSet/>
      <dgm:spPr/>
      <dgm:t>
        <a:bodyPr/>
        <a:lstStyle/>
        <a:p>
          <a:endParaRPr lang="en-US"/>
        </a:p>
      </dgm:t>
    </dgm:pt>
    <dgm:pt modelId="{055F013E-68FD-4B15-996C-95FDF28C05ED}" type="pres">
      <dgm:prSet presAssocID="{49280F54-15F8-4D3F-BF7D-8C3F958910DE}" presName="linear" presStyleCnt="0">
        <dgm:presLayoutVars>
          <dgm:animLvl val="lvl"/>
          <dgm:resizeHandles val="exact"/>
        </dgm:presLayoutVars>
      </dgm:prSet>
      <dgm:spPr/>
      <dgm:t>
        <a:bodyPr/>
        <a:lstStyle/>
        <a:p>
          <a:endParaRPr lang="en-US"/>
        </a:p>
      </dgm:t>
    </dgm:pt>
    <dgm:pt modelId="{32CE853A-5C30-4CB3-A2E2-BBCACC6F5289}" type="pres">
      <dgm:prSet presAssocID="{C83DBE7E-D66D-457F-8ECC-E5964262C52E}" presName="parentText" presStyleLbl="node1" presStyleIdx="0" presStyleCnt="5">
        <dgm:presLayoutVars>
          <dgm:chMax val="0"/>
          <dgm:bulletEnabled val="1"/>
        </dgm:presLayoutVars>
      </dgm:prSet>
      <dgm:spPr/>
      <dgm:t>
        <a:bodyPr/>
        <a:lstStyle/>
        <a:p>
          <a:endParaRPr lang="en-US"/>
        </a:p>
      </dgm:t>
    </dgm:pt>
    <dgm:pt modelId="{33516435-EEC9-4277-BE01-DA685DB8F1C7}" type="pres">
      <dgm:prSet presAssocID="{1AEAB4DA-A99F-4E37-A3AF-94F28501EB5F}" presName="spacer" presStyleCnt="0"/>
      <dgm:spPr/>
    </dgm:pt>
    <dgm:pt modelId="{116C9F2A-A801-45C4-B4B2-C421A0C1C36D}" type="pres">
      <dgm:prSet presAssocID="{92259216-6770-44FB-BF1D-45ECA966686B}" presName="parentText" presStyleLbl="node1" presStyleIdx="1" presStyleCnt="5">
        <dgm:presLayoutVars>
          <dgm:chMax val="0"/>
          <dgm:bulletEnabled val="1"/>
        </dgm:presLayoutVars>
      </dgm:prSet>
      <dgm:spPr/>
      <dgm:t>
        <a:bodyPr/>
        <a:lstStyle/>
        <a:p>
          <a:endParaRPr lang="en-US"/>
        </a:p>
      </dgm:t>
    </dgm:pt>
    <dgm:pt modelId="{B8DB5DED-0718-45FD-A25A-5BCED2EB963F}" type="pres">
      <dgm:prSet presAssocID="{8E941F5D-BD93-4224-9293-887CAC4466D0}" presName="spacer" presStyleCnt="0"/>
      <dgm:spPr/>
    </dgm:pt>
    <dgm:pt modelId="{4E7C3FE0-1A08-4716-8065-C8D021CB8766}" type="pres">
      <dgm:prSet presAssocID="{57B1059D-3293-43E5-B490-F709F8EA5CEF}" presName="parentText" presStyleLbl="node1" presStyleIdx="2" presStyleCnt="5">
        <dgm:presLayoutVars>
          <dgm:chMax val="0"/>
          <dgm:bulletEnabled val="1"/>
        </dgm:presLayoutVars>
      </dgm:prSet>
      <dgm:spPr/>
      <dgm:t>
        <a:bodyPr/>
        <a:lstStyle/>
        <a:p>
          <a:endParaRPr lang="en-US"/>
        </a:p>
      </dgm:t>
    </dgm:pt>
    <dgm:pt modelId="{13D423AC-92DC-4441-907D-FD49CFF78C4D}" type="pres">
      <dgm:prSet presAssocID="{179FE846-261F-410F-8B2D-80BBE2B80702}" presName="spacer" presStyleCnt="0"/>
      <dgm:spPr/>
    </dgm:pt>
    <dgm:pt modelId="{6B2C76C5-70DC-4F5A-8C83-63749D831828}" type="pres">
      <dgm:prSet presAssocID="{09B15751-894D-4434-83FD-C10EF01A81D4}" presName="parentText" presStyleLbl="node1" presStyleIdx="3" presStyleCnt="5">
        <dgm:presLayoutVars>
          <dgm:chMax val="0"/>
          <dgm:bulletEnabled val="1"/>
        </dgm:presLayoutVars>
      </dgm:prSet>
      <dgm:spPr/>
      <dgm:t>
        <a:bodyPr/>
        <a:lstStyle/>
        <a:p>
          <a:endParaRPr lang="en-US"/>
        </a:p>
      </dgm:t>
    </dgm:pt>
    <dgm:pt modelId="{D21B1701-6FD5-4B71-833D-BD15231B7954}" type="pres">
      <dgm:prSet presAssocID="{353657C8-48A8-4808-8694-7ABB0FC92939}" presName="spacer" presStyleCnt="0"/>
      <dgm:spPr/>
    </dgm:pt>
    <dgm:pt modelId="{52FBCC35-83CC-425F-BD06-09296392FDE8}" type="pres">
      <dgm:prSet presAssocID="{14783C3C-94EF-4BB2-B98B-EDC02C8ADF0C}" presName="parentText" presStyleLbl="node1" presStyleIdx="4" presStyleCnt="5">
        <dgm:presLayoutVars>
          <dgm:chMax val="0"/>
          <dgm:bulletEnabled val="1"/>
        </dgm:presLayoutVars>
      </dgm:prSet>
      <dgm:spPr/>
      <dgm:t>
        <a:bodyPr/>
        <a:lstStyle/>
        <a:p>
          <a:endParaRPr lang="en-US"/>
        </a:p>
      </dgm:t>
    </dgm:pt>
  </dgm:ptLst>
  <dgm:cxnLst>
    <dgm:cxn modelId="{FEECAA36-2130-4F2B-981A-DE670E3AA1FD}" type="presOf" srcId="{57B1059D-3293-43E5-B490-F709F8EA5CEF}" destId="{4E7C3FE0-1A08-4716-8065-C8D021CB8766}" srcOrd="0" destOrd="0" presId="urn:microsoft.com/office/officeart/2005/8/layout/vList2"/>
    <dgm:cxn modelId="{CAD4CB97-21CE-4403-98DC-89FFD453BE11}" type="presOf" srcId="{14783C3C-94EF-4BB2-B98B-EDC02C8ADF0C}" destId="{52FBCC35-83CC-425F-BD06-09296392FDE8}" srcOrd="0" destOrd="0" presId="urn:microsoft.com/office/officeart/2005/8/layout/vList2"/>
    <dgm:cxn modelId="{6AD96943-E6CD-48EC-ABF5-62F0EB968A15}" type="presOf" srcId="{09B15751-894D-4434-83FD-C10EF01A81D4}" destId="{6B2C76C5-70DC-4F5A-8C83-63749D831828}" srcOrd="0" destOrd="0" presId="urn:microsoft.com/office/officeart/2005/8/layout/vList2"/>
    <dgm:cxn modelId="{120459AC-1EBD-427A-8D39-1EE32F78672C}" type="presOf" srcId="{92259216-6770-44FB-BF1D-45ECA966686B}" destId="{116C9F2A-A801-45C4-B4B2-C421A0C1C36D}" srcOrd="0" destOrd="0" presId="urn:microsoft.com/office/officeart/2005/8/layout/vList2"/>
    <dgm:cxn modelId="{30945E1C-7C19-45BB-8455-60897370BCF4}" srcId="{49280F54-15F8-4D3F-BF7D-8C3F958910DE}" destId="{57B1059D-3293-43E5-B490-F709F8EA5CEF}" srcOrd="2" destOrd="0" parTransId="{CC8B396C-59D5-4B0F-83E8-65E8ADB0C8F1}" sibTransId="{179FE846-261F-410F-8B2D-80BBE2B80702}"/>
    <dgm:cxn modelId="{E091A21A-E38C-4835-885C-08DEA502EECC}" srcId="{49280F54-15F8-4D3F-BF7D-8C3F958910DE}" destId="{14783C3C-94EF-4BB2-B98B-EDC02C8ADF0C}" srcOrd="4" destOrd="0" parTransId="{09C7AD4D-94DD-4F76-A2DC-7157C0BA9607}" sibTransId="{081223C7-121A-4BF6-921B-A571CC8D0AEA}"/>
    <dgm:cxn modelId="{B700CD4E-45BE-45D2-8B62-17D661C06951}" srcId="{49280F54-15F8-4D3F-BF7D-8C3F958910DE}" destId="{C83DBE7E-D66D-457F-8ECC-E5964262C52E}" srcOrd="0" destOrd="0" parTransId="{AC00550E-4EFC-46FA-AC1D-A04EF039DED9}" sibTransId="{1AEAB4DA-A99F-4E37-A3AF-94F28501EB5F}"/>
    <dgm:cxn modelId="{DEB59971-C751-4E76-B785-340DC53B2158}" type="presOf" srcId="{C83DBE7E-D66D-457F-8ECC-E5964262C52E}" destId="{32CE853A-5C30-4CB3-A2E2-BBCACC6F5289}" srcOrd="0" destOrd="0" presId="urn:microsoft.com/office/officeart/2005/8/layout/vList2"/>
    <dgm:cxn modelId="{CCCF3826-80B6-4055-8B48-B021A53302AF}" srcId="{49280F54-15F8-4D3F-BF7D-8C3F958910DE}" destId="{09B15751-894D-4434-83FD-C10EF01A81D4}" srcOrd="3" destOrd="0" parTransId="{1F1C6BFA-07A5-4312-B44E-A3B74046D002}" sibTransId="{353657C8-48A8-4808-8694-7ABB0FC92939}"/>
    <dgm:cxn modelId="{2211B20C-BA0B-444B-8142-F40F48809286}" srcId="{49280F54-15F8-4D3F-BF7D-8C3F958910DE}" destId="{92259216-6770-44FB-BF1D-45ECA966686B}" srcOrd="1" destOrd="0" parTransId="{C63C512E-D324-4C8F-965D-D52952FA26E0}" sibTransId="{8E941F5D-BD93-4224-9293-887CAC4466D0}"/>
    <dgm:cxn modelId="{5F2B036D-85F7-4B18-B11F-E526914D5E7A}" type="presOf" srcId="{49280F54-15F8-4D3F-BF7D-8C3F958910DE}" destId="{055F013E-68FD-4B15-996C-95FDF28C05ED}" srcOrd="0" destOrd="0" presId="urn:microsoft.com/office/officeart/2005/8/layout/vList2"/>
    <dgm:cxn modelId="{BADE57FA-18CB-47F3-BF34-EC31AE05FF0D}" type="presParOf" srcId="{055F013E-68FD-4B15-996C-95FDF28C05ED}" destId="{32CE853A-5C30-4CB3-A2E2-BBCACC6F5289}" srcOrd="0" destOrd="0" presId="urn:microsoft.com/office/officeart/2005/8/layout/vList2"/>
    <dgm:cxn modelId="{3DEEAFB7-F8D1-43B1-AD8F-8245B614E085}" type="presParOf" srcId="{055F013E-68FD-4B15-996C-95FDF28C05ED}" destId="{33516435-EEC9-4277-BE01-DA685DB8F1C7}" srcOrd="1" destOrd="0" presId="urn:microsoft.com/office/officeart/2005/8/layout/vList2"/>
    <dgm:cxn modelId="{8706F059-CB20-42FF-8D06-ADE669C30110}" type="presParOf" srcId="{055F013E-68FD-4B15-996C-95FDF28C05ED}" destId="{116C9F2A-A801-45C4-B4B2-C421A0C1C36D}" srcOrd="2" destOrd="0" presId="urn:microsoft.com/office/officeart/2005/8/layout/vList2"/>
    <dgm:cxn modelId="{37C9F0BE-717E-4E8F-8DEB-E58B0E228E87}" type="presParOf" srcId="{055F013E-68FD-4B15-996C-95FDF28C05ED}" destId="{B8DB5DED-0718-45FD-A25A-5BCED2EB963F}" srcOrd="3" destOrd="0" presId="urn:microsoft.com/office/officeart/2005/8/layout/vList2"/>
    <dgm:cxn modelId="{A4FDD557-FB3F-4632-B594-803C2A122136}" type="presParOf" srcId="{055F013E-68FD-4B15-996C-95FDF28C05ED}" destId="{4E7C3FE0-1A08-4716-8065-C8D021CB8766}" srcOrd="4" destOrd="0" presId="urn:microsoft.com/office/officeart/2005/8/layout/vList2"/>
    <dgm:cxn modelId="{D41A6700-9E1D-49BB-8ED6-15FFD316B90C}" type="presParOf" srcId="{055F013E-68FD-4B15-996C-95FDF28C05ED}" destId="{13D423AC-92DC-4441-907D-FD49CFF78C4D}" srcOrd="5" destOrd="0" presId="urn:microsoft.com/office/officeart/2005/8/layout/vList2"/>
    <dgm:cxn modelId="{084798B1-F409-4F96-8D6C-563220C22326}" type="presParOf" srcId="{055F013E-68FD-4B15-996C-95FDF28C05ED}" destId="{6B2C76C5-70DC-4F5A-8C83-63749D831828}" srcOrd="6" destOrd="0" presId="urn:microsoft.com/office/officeart/2005/8/layout/vList2"/>
    <dgm:cxn modelId="{2A52494F-D43B-4236-84B2-0D9FEAEBA3AE}" type="presParOf" srcId="{055F013E-68FD-4B15-996C-95FDF28C05ED}" destId="{D21B1701-6FD5-4B71-833D-BD15231B7954}" srcOrd="7" destOrd="0" presId="urn:microsoft.com/office/officeart/2005/8/layout/vList2"/>
    <dgm:cxn modelId="{FFA18BF3-0BA5-42C3-B8B9-186815D1B239}" type="presParOf" srcId="{055F013E-68FD-4B15-996C-95FDF28C05ED}" destId="{52FBCC35-83CC-425F-BD06-09296392FDE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B0651-2637-495A-887A-FEED8F8EF0CC}"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B82370A1-0C53-4025-8FC4-9842CD29D51B}">
      <dgm:prSet/>
      <dgm:spPr/>
      <dgm:t>
        <a:bodyPr/>
        <a:lstStyle/>
        <a:p>
          <a:r>
            <a:rPr lang="en-US"/>
            <a:t>Power </a:t>
          </a:r>
        </a:p>
      </dgm:t>
    </dgm:pt>
    <dgm:pt modelId="{74FC8F55-E4D6-445C-A843-D7E8FABBACEC}" type="parTrans" cxnId="{6F600290-533B-4508-A3DB-F86A39EA4C81}">
      <dgm:prSet/>
      <dgm:spPr/>
      <dgm:t>
        <a:bodyPr/>
        <a:lstStyle/>
        <a:p>
          <a:endParaRPr lang="en-US"/>
        </a:p>
      </dgm:t>
    </dgm:pt>
    <dgm:pt modelId="{35244804-22B3-4879-8956-120E1B5F79A1}" type="sibTrans" cxnId="{6F600290-533B-4508-A3DB-F86A39EA4C81}">
      <dgm:prSet/>
      <dgm:spPr/>
      <dgm:t>
        <a:bodyPr/>
        <a:lstStyle/>
        <a:p>
          <a:endParaRPr lang="en-US"/>
        </a:p>
      </dgm:t>
    </dgm:pt>
    <dgm:pt modelId="{F3CAA609-D5E7-43F6-B7D0-2E5CF347EE99}">
      <dgm:prSet/>
      <dgm:spPr/>
      <dgm:t>
        <a:bodyPr/>
        <a:lstStyle/>
        <a:p>
          <a:r>
            <a:rPr lang="en-US"/>
            <a:t>the ability to get others to do what you want them to do</a:t>
          </a:r>
        </a:p>
      </dgm:t>
    </dgm:pt>
    <dgm:pt modelId="{9FB32767-89F9-41FC-B9E2-21BC71014F9F}" type="parTrans" cxnId="{2A5C5914-2CFB-40DA-9631-A5EABB09E4E8}">
      <dgm:prSet/>
      <dgm:spPr/>
      <dgm:t>
        <a:bodyPr/>
        <a:lstStyle/>
        <a:p>
          <a:endParaRPr lang="en-US"/>
        </a:p>
      </dgm:t>
    </dgm:pt>
    <dgm:pt modelId="{AA68FFAD-9FFE-4DEA-B313-6DC84443AC83}" type="sibTrans" cxnId="{2A5C5914-2CFB-40DA-9631-A5EABB09E4E8}">
      <dgm:prSet/>
      <dgm:spPr/>
      <dgm:t>
        <a:bodyPr/>
        <a:lstStyle/>
        <a:p>
          <a:endParaRPr lang="en-US"/>
        </a:p>
      </dgm:t>
    </dgm:pt>
    <dgm:pt modelId="{4418AA06-8180-4E81-9D95-6CED8690C514}">
      <dgm:prSet/>
      <dgm:spPr/>
      <dgm:t>
        <a:bodyPr/>
        <a:lstStyle/>
        <a:p>
          <a:r>
            <a:rPr lang="en-US"/>
            <a:t>Reward Power</a:t>
          </a:r>
        </a:p>
      </dgm:t>
    </dgm:pt>
    <dgm:pt modelId="{D6233C44-5678-4EED-B0E8-57A58C9DE21A}" type="parTrans" cxnId="{D20A0807-ED34-425A-ADF2-26E3810805A9}">
      <dgm:prSet/>
      <dgm:spPr/>
      <dgm:t>
        <a:bodyPr/>
        <a:lstStyle/>
        <a:p>
          <a:endParaRPr lang="en-US"/>
        </a:p>
      </dgm:t>
    </dgm:pt>
    <dgm:pt modelId="{17CA9E20-5281-447C-89C3-137FF6EE5802}" type="sibTrans" cxnId="{D20A0807-ED34-425A-ADF2-26E3810805A9}">
      <dgm:prSet/>
      <dgm:spPr/>
      <dgm:t>
        <a:bodyPr/>
        <a:lstStyle/>
        <a:p>
          <a:endParaRPr lang="en-US"/>
        </a:p>
      </dgm:t>
    </dgm:pt>
    <dgm:pt modelId="{A9AFCA97-12E5-4926-935C-9505F984279E}">
      <dgm:prSet/>
      <dgm:spPr/>
      <dgm:t>
        <a:bodyPr/>
        <a:lstStyle/>
        <a:p>
          <a:r>
            <a:rPr lang="en-US"/>
            <a:t>The capacity to offer something of value as a means of influencing other people</a:t>
          </a:r>
        </a:p>
      </dgm:t>
    </dgm:pt>
    <dgm:pt modelId="{4C543A10-825D-480C-B5E7-44F90C01FCE6}" type="parTrans" cxnId="{07275F46-9A65-464C-B956-F8D74F00E534}">
      <dgm:prSet/>
      <dgm:spPr/>
      <dgm:t>
        <a:bodyPr/>
        <a:lstStyle/>
        <a:p>
          <a:endParaRPr lang="en-US"/>
        </a:p>
      </dgm:t>
    </dgm:pt>
    <dgm:pt modelId="{71405832-9AC5-49CC-B498-A64B1D079703}" type="sibTrans" cxnId="{07275F46-9A65-464C-B956-F8D74F00E534}">
      <dgm:prSet/>
      <dgm:spPr/>
      <dgm:t>
        <a:bodyPr/>
        <a:lstStyle/>
        <a:p>
          <a:endParaRPr lang="en-US"/>
        </a:p>
      </dgm:t>
    </dgm:pt>
    <dgm:pt modelId="{5EC9C1F8-B386-4337-8FAA-D7DE22CCA878}">
      <dgm:prSet/>
      <dgm:spPr/>
      <dgm:t>
        <a:bodyPr/>
        <a:lstStyle/>
        <a:p>
          <a:r>
            <a:rPr lang="en-US"/>
            <a:t>Coercive Power</a:t>
          </a:r>
        </a:p>
      </dgm:t>
    </dgm:pt>
    <dgm:pt modelId="{FB7F13E2-C6E4-40C7-820A-48C0363CC014}" type="parTrans" cxnId="{04969DCA-F8FB-4844-BFC1-4EA1D3EE31AA}">
      <dgm:prSet/>
      <dgm:spPr/>
      <dgm:t>
        <a:bodyPr/>
        <a:lstStyle/>
        <a:p>
          <a:endParaRPr lang="en-US"/>
        </a:p>
      </dgm:t>
    </dgm:pt>
    <dgm:pt modelId="{E7CEEA05-05E3-45F7-96FA-91432D0E9ED2}" type="sibTrans" cxnId="{04969DCA-F8FB-4844-BFC1-4EA1D3EE31AA}">
      <dgm:prSet/>
      <dgm:spPr/>
      <dgm:t>
        <a:bodyPr/>
        <a:lstStyle/>
        <a:p>
          <a:endParaRPr lang="en-US"/>
        </a:p>
      </dgm:t>
    </dgm:pt>
    <dgm:pt modelId="{35FFA7AB-F353-42A0-A216-DC2D9EF72B77}">
      <dgm:prSet/>
      <dgm:spPr/>
      <dgm:t>
        <a:bodyPr/>
        <a:lstStyle/>
        <a:p>
          <a:r>
            <a:rPr lang="en-US"/>
            <a:t>The capacity to punish or withhold positive outcomes as a means of influencing other people.</a:t>
          </a:r>
        </a:p>
      </dgm:t>
    </dgm:pt>
    <dgm:pt modelId="{506239B9-8DB9-446B-B364-BC8EB1E6D7DA}" type="parTrans" cxnId="{3DFF24F9-8E9C-4396-9BF5-B93276F37FC0}">
      <dgm:prSet/>
      <dgm:spPr/>
      <dgm:t>
        <a:bodyPr/>
        <a:lstStyle/>
        <a:p>
          <a:endParaRPr lang="en-US"/>
        </a:p>
      </dgm:t>
    </dgm:pt>
    <dgm:pt modelId="{E97AA6EF-C9FC-4610-BF8A-0A5084903827}" type="sibTrans" cxnId="{3DFF24F9-8E9C-4396-9BF5-B93276F37FC0}">
      <dgm:prSet/>
      <dgm:spPr/>
      <dgm:t>
        <a:bodyPr/>
        <a:lstStyle/>
        <a:p>
          <a:endParaRPr lang="en-US"/>
        </a:p>
      </dgm:t>
    </dgm:pt>
    <dgm:pt modelId="{DE76E81A-E9E0-48E4-B0DE-6FA741219AFA}">
      <dgm:prSet/>
      <dgm:spPr/>
      <dgm:t>
        <a:bodyPr/>
        <a:lstStyle/>
        <a:p>
          <a:r>
            <a:rPr lang="en-US"/>
            <a:t>Legitimate Power</a:t>
          </a:r>
        </a:p>
      </dgm:t>
    </dgm:pt>
    <dgm:pt modelId="{4CAAB625-0EEA-4C28-AE38-8056C19AD6B5}" type="parTrans" cxnId="{8AF30796-DFFE-447D-8E72-09B0FE51E37F}">
      <dgm:prSet/>
      <dgm:spPr/>
      <dgm:t>
        <a:bodyPr/>
        <a:lstStyle/>
        <a:p>
          <a:endParaRPr lang="en-US"/>
        </a:p>
      </dgm:t>
    </dgm:pt>
    <dgm:pt modelId="{77EA25CB-F405-455F-9F8F-426DCF869BA0}" type="sibTrans" cxnId="{8AF30796-DFFE-447D-8E72-09B0FE51E37F}">
      <dgm:prSet/>
      <dgm:spPr/>
      <dgm:t>
        <a:bodyPr/>
        <a:lstStyle/>
        <a:p>
          <a:endParaRPr lang="en-US"/>
        </a:p>
      </dgm:t>
    </dgm:pt>
    <dgm:pt modelId="{F5B510D1-B82C-4ACD-B1DA-40DA30AB7D90}">
      <dgm:prSet/>
      <dgm:spPr/>
      <dgm:t>
        <a:bodyPr/>
        <a:lstStyle/>
        <a:p>
          <a:r>
            <a:rPr lang="en-US"/>
            <a:t>The capacity to influence other people by virtue of formal authority or the rights of office.</a:t>
          </a:r>
        </a:p>
      </dgm:t>
    </dgm:pt>
    <dgm:pt modelId="{A1C50BB0-88E2-4F96-889F-69765F95B337}" type="parTrans" cxnId="{A6D6B871-BA71-4125-8253-651EA293D535}">
      <dgm:prSet/>
      <dgm:spPr/>
      <dgm:t>
        <a:bodyPr/>
        <a:lstStyle/>
        <a:p>
          <a:endParaRPr lang="en-US"/>
        </a:p>
      </dgm:t>
    </dgm:pt>
    <dgm:pt modelId="{56795AF5-328B-45C4-B133-FBE0AAE9EF75}" type="sibTrans" cxnId="{A6D6B871-BA71-4125-8253-651EA293D535}">
      <dgm:prSet/>
      <dgm:spPr/>
      <dgm:t>
        <a:bodyPr/>
        <a:lstStyle/>
        <a:p>
          <a:endParaRPr lang="en-US"/>
        </a:p>
      </dgm:t>
    </dgm:pt>
    <dgm:pt modelId="{E174C62C-06A6-43E1-B601-0D1E048D75F9}">
      <dgm:prSet/>
      <dgm:spPr/>
      <dgm:t>
        <a:bodyPr/>
        <a:lstStyle/>
        <a:p>
          <a:r>
            <a:rPr lang="en-US"/>
            <a:t>Expert Power </a:t>
          </a:r>
        </a:p>
      </dgm:t>
    </dgm:pt>
    <dgm:pt modelId="{C84FA33B-169A-43BD-B91A-AF9F020B58C7}" type="parTrans" cxnId="{06B5EFDB-75D4-4953-A403-7CFE7056202A}">
      <dgm:prSet/>
      <dgm:spPr/>
      <dgm:t>
        <a:bodyPr/>
        <a:lstStyle/>
        <a:p>
          <a:endParaRPr lang="en-US"/>
        </a:p>
      </dgm:t>
    </dgm:pt>
    <dgm:pt modelId="{264DBB58-2F74-4FFC-8A0A-DA7E4B27415B}" type="sibTrans" cxnId="{06B5EFDB-75D4-4953-A403-7CFE7056202A}">
      <dgm:prSet/>
      <dgm:spPr/>
      <dgm:t>
        <a:bodyPr/>
        <a:lstStyle/>
        <a:p>
          <a:endParaRPr lang="en-US"/>
        </a:p>
      </dgm:t>
    </dgm:pt>
    <dgm:pt modelId="{8D6F0589-9350-4807-B898-876244526F70}">
      <dgm:prSet/>
      <dgm:spPr/>
      <dgm:t>
        <a:bodyPr/>
        <a:lstStyle/>
        <a:p>
          <a:r>
            <a:rPr lang="en-US"/>
            <a:t>The capacity to influence other people by virtue of specialized knowledge.</a:t>
          </a:r>
        </a:p>
      </dgm:t>
    </dgm:pt>
    <dgm:pt modelId="{55DC9785-17C0-40D1-B184-729772DAF0BD}" type="parTrans" cxnId="{7317CEA1-AF06-46F0-B274-857E6E9BDBA9}">
      <dgm:prSet/>
      <dgm:spPr/>
      <dgm:t>
        <a:bodyPr/>
        <a:lstStyle/>
        <a:p>
          <a:endParaRPr lang="en-US"/>
        </a:p>
      </dgm:t>
    </dgm:pt>
    <dgm:pt modelId="{2698C10B-31EA-4B15-AE2D-1043DBDDAFF2}" type="sibTrans" cxnId="{7317CEA1-AF06-46F0-B274-857E6E9BDBA9}">
      <dgm:prSet/>
      <dgm:spPr/>
      <dgm:t>
        <a:bodyPr/>
        <a:lstStyle/>
        <a:p>
          <a:endParaRPr lang="en-US"/>
        </a:p>
      </dgm:t>
    </dgm:pt>
    <dgm:pt modelId="{7476FD57-49FF-4C26-9313-7957864A6450}">
      <dgm:prSet/>
      <dgm:spPr/>
      <dgm:t>
        <a:bodyPr/>
        <a:lstStyle/>
        <a:p>
          <a:r>
            <a:rPr lang="en-US"/>
            <a:t>Referent Power </a:t>
          </a:r>
        </a:p>
      </dgm:t>
    </dgm:pt>
    <dgm:pt modelId="{2C3387F2-0846-4FF6-8F23-B6F13E38B5CE}" type="parTrans" cxnId="{6FE2AAB8-E9F7-4C51-A934-E0080D4DD1D7}">
      <dgm:prSet/>
      <dgm:spPr/>
      <dgm:t>
        <a:bodyPr/>
        <a:lstStyle/>
        <a:p>
          <a:endParaRPr lang="en-US"/>
        </a:p>
      </dgm:t>
    </dgm:pt>
    <dgm:pt modelId="{129A03BB-0868-4495-9A0D-448060431D97}" type="sibTrans" cxnId="{6FE2AAB8-E9F7-4C51-A934-E0080D4DD1D7}">
      <dgm:prSet/>
      <dgm:spPr/>
      <dgm:t>
        <a:bodyPr/>
        <a:lstStyle/>
        <a:p>
          <a:endParaRPr lang="en-US"/>
        </a:p>
      </dgm:t>
    </dgm:pt>
    <dgm:pt modelId="{A983CEE7-E7BD-401E-9B5A-7D1579179B4F}">
      <dgm:prSet/>
      <dgm:spPr/>
      <dgm:t>
        <a:bodyPr/>
        <a:lstStyle/>
        <a:p>
          <a:r>
            <a:rPr lang="en-US"/>
            <a:t>The capacity to influence other people because of their desire to identify personally with you</a:t>
          </a:r>
        </a:p>
      </dgm:t>
    </dgm:pt>
    <dgm:pt modelId="{0283432D-4A59-4783-B5C1-073EF89D3BAA}" type="parTrans" cxnId="{33BB6F2F-30F7-4C2C-BB6D-CAE553C06C3A}">
      <dgm:prSet/>
      <dgm:spPr/>
      <dgm:t>
        <a:bodyPr/>
        <a:lstStyle/>
        <a:p>
          <a:endParaRPr lang="en-US"/>
        </a:p>
      </dgm:t>
    </dgm:pt>
    <dgm:pt modelId="{FBE0B477-3732-49E2-A1D3-F3DD898416B9}" type="sibTrans" cxnId="{33BB6F2F-30F7-4C2C-BB6D-CAE553C06C3A}">
      <dgm:prSet/>
      <dgm:spPr/>
      <dgm:t>
        <a:bodyPr/>
        <a:lstStyle/>
        <a:p>
          <a:endParaRPr lang="en-US"/>
        </a:p>
      </dgm:t>
    </dgm:pt>
    <dgm:pt modelId="{8829AE6D-04FA-4646-B03E-8B7F71672943}" type="pres">
      <dgm:prSet presAssocID="{737B0651-2637-495A-887A-FEED8F8EF0CC}" presName="linear" presStyleCnt="0">
        <dgm:presLayoutVars>
          <dgm:animLvl val="lvl"/>
          <dgm:resizeHandles val="exact"/>
        </dgm:presLayoutVars>
      </dgm:prSet>
      <dgm:spPr/>
      <dgm:t>
        <a:bodyPr/>
        <a:lstStyle/>
        <a:p>
          <a:endParaRPr lang="en-US"/>
        </a:p>
      </dgm:t>
    </dgm:pt>
    <dgm:pt modelId="{43334EB8-2CB6-4AC8-A6D9-6D676964EB6B}" type="pres">
      <dgm:prSet presAssocID="{B82370A1-0C53-4025-8FC4-9842CD29D51B}" presName="parentText" presStyleLbl="node1" presStyleIdx="0" presStyleCnt="6">
        <dgm:presLayoutVars>
          <dgm:chMax val="0"/>
          <dgm:bulletEnabled val="1"/>
        </dgm:presLayoutVars>
      </dgm:prSet>
      <dgm:spPr/>
      <dgm:t>
        <a:bodyPr/>
        <a:lstStyle/>
        <a:p>
          <a:endParaRPr lang="en-US"/>
        </a:p>
      </dgm:t>
    </dgm:pt>
    <dgm:pt modelId="{EE402BBA-695A-4F0E-AF41-3A69E529C19C}" type="pres">
      <dgm:prSet presAssocID="{B82370A1-0C53-4025-8FC4-9842CD29D51B}" presName="childText" presStyleLbl="revTx" presStyleIdx="0" presStyleCnt="6">
        <dgm:presLayoutVars>
          <dgm:bulletEnabled val="1"/>
        </dgm:presLayoutVars>
      </dgm:prSet>
      <dgm:spPr/>
      <dgm:t>
        <a:bodyPr/>
        <a:lstStyle/>
        <a:p>
          <a:endParaRPr lang="en-US"/>
        </a:p>
      </dgm:t>
    </dgm:pt>
    <dgm:pt modelId="{4043CBD1-B9BA-421E-8361-5BE2EB43F1AE}" type="pres">
      <dgm:prSet presAssocID="{4418AA06-8180-4E81-9D95-6CED8690C514}" presName="parentText" presStyleLbl="node1" presStyleIdx="1" presStyleCnt="6">
        <dgm:presLayoutVars>
          <dgm:chMax val="0"/>
          <dgm:bulletEnabled val="1"/>
        </dgm:presLayoutVars>
      </dgm:prSet>
      <dgm:spPr/>
      <dgm:t>
        <a:bodyPr/>
        <a:lstStyle/>
        <a:p>
          <a:endParaRPr lang="en-US"/>
        </a:p>
      </dgm:t>
    </dgm:pt>
    <dgm:pt modelId="{50EBF78A-D35A-4A32-9527-78DD94E5F049}" type="pres">
      <dgm:prSet presAssocID="{4418AA06-8180-4E81-9D95-6CED8690C514}" presName="childText" presStyleLbl="revTx" presStyleIdx="1" presStyleCnt="6">
        <dgm:presLayoutVars>
          <dgm:bulletEnabled val="1"/>
        </dgm:presLayoutVars>
      </dgm:prSet>
      <dgm:spPr/>
      <dgm:t>
        <a:bodyPr/>
        <a:lstStyle/>
        <a:p>
          <a:endParaRPr lang="en-US"/>
        </a:p>
      </dgm:t>
    </dgm:pt>
    <dgm:pt modelId="{90F0F295-69F1-44FB-9169-179AAB22C8BF}" type="pres">
      <dgm:prSet presAssocID="{5EC9C1F8-B386-4337-8FAA-D7DE22CCA878}" presName="parentText" presStyleLbl="node1" presStyleIdx="2" presStyleCnt="6">
        <dgm:presLayoutVars>
          <dgm:chMax val="0"/>
          <dgm:bulletEnabled val="1"/>
        </dgm:presLayoutVars>
      </dgm:prSet>
      <dgm:spPr/>
      <dgm:t>
        <a:bodyPr/>
        <a:lstStyle/>
        <a:p>
          <a:endParaRPr lang="en-US"/>
        </a:p>
      </dgm:t>
    </dgm:pt>
    <dgm:pt modelId="{B8E53B52-8474-415A-80FC-884DA4C0E582}" type="pres">
      <dgm:prSet presAssocID="{5EC9C1F8-B386-4337-8FAA-D7DE22CCA878}" presName="childText" presStyleLbl="revTx" presStyleIdx="2" presStyleCnt="6">
        <dgm:presLayoutVars>
          <dgm:bulletEnabled val="1"/>
        </dgm:presLayoutVars>
      </dgm:prSet>
      <dgm:spPr/>
      <dgm:t>
        <a:bodyPr/>
        <a:lstStyle/>
        <a:p>
          <a:endParaRPr lang="en-US"/>
        </a:p>
      </dgm:t>
    </dgm:pt>
    <dgm:pt modelId="{4066C954-3692-47D3-96E4-DDF05FE0691F}" type="pres">
      <dgm:prSet presAssocID="{DE76E81A-E9E0-48E4-B0DE-6FA741219AFA}" presName="parentText" presStyleLbl="node1" presStyleIdx="3" presStyleCnt="6">
        <dgm:presLayoutVars>
          <dgm:chMax val="0"/>
          <dgm:bulletEnabled val="1"/>
        </dgm:presLayoutVars>
      </dgm:prSet>
      <dgm:spPr/>
      <dgm:t>
        <a:bodyPr/>
        <a:lstStyle/>
        <a:p>
          <a:endParaRPr lang="en-US"/>
        </a:p>
      </dgm:t>
    </dgm:pt>
    <dgm:pt modelId="{E4FD7768-FD62-401A-AD05-A86F161152D2}" type="pres">
      <dgm:prSet presAssocID="{DE76E81A-E9E0-48E4-B0DE-6FA741219AFA}" presName="childText" presStyleLbl="revTx" presStyleIdx="3" presStyleCnt="6">
        <dgm:presLayoutVars>
          <dgm:bulletEnabled val="1"/>
        </dgm:presLayoutVars>
      </dgm:prSet>
      <dgm:spPr/>
      <dgm:t>
        <a:bodyPr/>
        <a:lstStyle/>
        <a:p>
          <a:endParaRPr lang="en-US"/>
        </a:p>
      </dgm:t>
    </dgm:pt>
    <dgm:pt modelId="{B364D74A-D477-425D-98A5-8DA5809E7479}" type="pres">
      <dgm:prSet presAssocID="{E174C62C-06A6-43E1-B601-0D1E048D75F9}" presName="parentText" presStyleLbl="node1" presStyleIdx="4" presStyleCnt="6">
        <dgm:presLayoutVars>
          <dgm:chMax val="0"/>
          <dgm:bulletEnabled val="1"/>
        </dgm:presLayoutVars>
      </dgm:prSet>
      <dgm:spPr/>
      <dgm:t>
        <a:bodyPr/>
        <a:lstStyle/>
        <a:p>
          <a:endParaRPr lang="en-US"/>
        </a:p>
      </dgm:t>
    </dgm:pt>
    <dgm:pt modelId="{99AFBD4F-F364-45FC-B430-8E320725D50F}" type="pres">
      <dgm:prSet presAssocID="{E174C62C-06A6-43E1-B601-0D1E048D75F9}" presName="childText" presStyleLbl="revTx" presStyleIdx="4" presStyleCnt="6">
        <dgm:presLayoutVars>
          <dgm:bulletEnabled val="1"/>
        </dgm:presLayoutVars>
      </dgm:prSet>
      <dgm:spPr/>
      <dgm:t>
        <a:bodyPr/>
        <a:lstStyle/>
        <a:p>
          <a:endParaRPr lang="en-US"/>
        </a:p>
      </dgm:t>
    </dgm:pt>
    <dgm:pt modelId="{BF28DFEF-0E5F-48CA-85C2-7A6780EE6F6E}" type="pres">
      <dgm:prSet presAssocID="{7476FD57-49FF-4C26-9313-7957864A6450}" presName="parentText" presStyleLbl="node1" presStyleIdx="5" presStyleCnt="6">
        <dgm:presLayoutVars>
          <dgm:chMax val="0"/>
          <dgm:bulletEnabled val="1"/>
        </dgm:presLayoutVars>
      </dgm:prSet>
      <dgm:spPr/>
      <dgm:t>
        <a:bodyPr/>
        <a:lstStyle/>
        <a:p>
          <a:endParaRPr lang="en-US"/>
        </a:p>
      </dgm:t>
    </dgm:pt>
    <dgm:pt modelId="{159D5952-F550-469F-A753-A9463ECB8C5B}" type="pres">
      <dgm:prSet presAssocID="{7476FD57-49FF-4C26-9313-7957864A6450}" presName="childText" presStyleLbl="revTx" presStyleIdx="5" presStyleCnt="6">
        <dgm:presLayoutVars>
          <dgm:bulletEnabled val="1"/>
        </dgm:presLayoutVars>
      </dgm:prSet>
      <dgm:spPr/>
      <dgm:t>
        <a:bodyPr/>
        <a:lstStyle/>
        <a:p>
          <a:endParaRPr lang="en-US"/>
        </a:p>
      </dgm:t>
    </dgm:pt>
  </dgm:ptLst>
  <dgm:cxnLst>
    <dgm:cxn modelId="{4BF83795-4BDD-450F-BF7D-F525BE3D5D98}" type="presOf" srcId="{F5B510D1-B82C-4ACD-B1DA-40DA30AB7D90}" destId="{E4FD7768-FD62-401A-AD05-A86F161152D2}" srcOrd="0" destOrd="0" presId="urn:microsoft.com/office/officeart/2005/8/layout/vList2"/>
    <dgm:cxn modelId="{2A5C5914-2CFB-40DA-9631-A5EABB09E4E8}" srcId="{B82370A1-0C53-4025-8FC4-9842CD29D51B}" destId="{F3CAA609-D5E7-43F6-B7D0-2E5CF347EE99}" srcOrd="0" destOrd="0" parTransId="{9FB32767-89F9-41FC-B9E2-21BC71014F9F}" sibTransId="{AA68FFAD-9FFE-4DEA-B313-6DC84443AC83}"/>
    <dgm:cxn modelId="{145B6354-4C8E-488A-91AB-847BA2841250}" type="presOf" srcId="{A983CEE7-E7BD-401E-9B5A-7D1579179B4F}" destId="{159D5952-F550-469F-A753-A9463ECB8C5B}" srcOrd="0" destOrd="0" presId="urn:microsoft.com/office/officeart/2005/8/layout/vList2"/>
    <dgm:cxn modelId="{8AF30796-DFFE-447D-8E72-09B0FE51E37F}" srcId="{737B0651-2637-495A-887A-FEED8F8EF0CC}" destId="{DE76E81A-E9E0-48E4-B0DE-6FA741219AFA}" srcOrd="3" destOrd="0" parTransId="{4CAAB625-0EEA-4C28-AE38-8056C19AD6B5}" sibTransId="{77EA25CB-F405-455F-9F8F-426DCF869BA0}"/>
    <dgm:cxn modelId="{A6D6B871-BA71-4125-8253-651EA293D535}" srcId="{DE76E81A-E9E0-48E4-B0DE-6FA741219AFA}" destId="{F5B510D1-B82C-4ACD-B1DA-40DA30AB7D90}" srcOrd="0" destOrd="0" parTransId="{A1C50BB0-88E2-4F96-889F-69765F95B337}" sibTransId="{56795AF5-328B-45C4-B133-FBE0AAE9EF75}"/>
    <dgm:cxn modelId="{89A69153-E151-4000-9C0A-1D7DA7304AE2}" type="presOf" srcId="{DE76E81A-E9E0-48E4-B0DE-6FA741219AFA}" destId="{4066C954-3692-47D3-96E4-DDF05FE0691F}" srcOrd="0" destOrd="0" presId="urn:microsoft.com/office/officeart/2005/8/layout/vList2"/>
    <dgm:cxn modelId="{FED11A0A-3E6D-4C01-A531-1DBCB0F14158}" type="presOf" srcId="{F3CAA609-D5E7-43F6-B7D0-2E5CF347EE99}" destId="{EE402BBA-695A-4F0E-AF41-3A69E529C19C}" srcOrd="0" destOrd="0" presId="urn:microsoft.com/office/officeart/2005/8/layout/vList2"/>
    <dgm:cxn modelId="{0E9E6551-F249-4890-940A-5DEEDAFFDE0E}" type="presOf" srcId="{7476FD57-49FF-4C26-9313-7957864A6450}" destId="{BF28DFEF-0E5F-48CA-85C2-7A6780EE6F6E}" srcOrd="0" destOrd="0" presId="urn:microsoft.com/office/officeart/2005/8/layout/vList2"/>
    <dgm:cxn modelId="{9CC6EFDD-E416-4B90-9AB0-E1A7FE507EEC}" type="presOf" srcId="{4418AA06-8180-4E81-9D95-6CED8690C514}" destId="{4043CBD1-B9BA-421E-8361-5BE2EB43F1AE}" srcOrd="0" destOrd="0" presId="urn:microsoft.com/office/officeart/2005/8/layout/vList2"/>
    <dgm:cxn modelId="{16AFC819-9984-4CD4-ACA4-1CC05ED1B712}" type="presOf" srcId="{A9AFCA97-12E5-4926-935C-9505F984279E}" destId="{50EBF78A-D35A-4A32-9527-78DD94E5F049}" srcOrd="0" destOrd="0" presId="urn:microsoft.com/office/officeart/2005/8/layout/vList2"/>
    <dgm:cxn modelId="{3DFF24F9-8E9C-4396-9BF5-B93276F37FC0}" srcId="{5EC9C1F8-B386-4337-8FAA-D7DE22CCA878}" destId="{35FFA7AB-F353-42A0-A216-DC2D9EF72B77}" srcOrd="0" destOrd="0" parTransId="{506239B9-8DB9-446B-B364-BC8EB1E6D7DA}" sibTransId="{E97AA6EF-C9FC-4610-BF8A-0A5084903827}"/>
    <dgm:cxn modelId="{07275F46-9A65-464C-B956-F8D74F00E534}" srcId="{4418AA06-8180-4E81-9D95-6CED8690C514}" destId="{A9AFCA97-12E5-4926-935C-9505F984279E}" srcOrd="0" destOrd="0" parTransId="{4C543A10-825D-480C-B5E7-44F90C01FCE6}" sibTransId="{71405832-9AC5-49CC-B498-A64B1D079703}"/>
    <dgm:cxn modelId="{3C47DCE5-0049-4FD4-A8A9-3BB3E7385D3D}" type="presOf" srcId="{E174C62C-06A6-43E1-B601-0D1E048D75F9}" destId="{B364D74A-D477-425D-98A5-8DA5809E7479}" srcOrd="0" destOrd="0" presId="urn:microsoft.com/office/officeart/2005/8/layout/vList2"/>
    <dgm:cxn modelId="{6F600290-533B-4508-A3DB-F86A39EA4C81}" srcId="{737B0651-2637-495A-887A-FEED8F8EF0CC}" destId="{B82370A1-0C53-4025-8FC4-9842CD29D51B}" srcOrd="0" destOrd="0" parTransId="{74FC8F55-E4D6-445C-A843-D7E8FABBACEC}" sibTransId="{35244804-22B3-4879-8956-120E1B5F79A1}"/>
    <dgm:cxn modelId="{76792F3E-149C-4BE5-87D6-21AD9869BEBD}" type="presOf" srcId="{737B0651-2637-495A-887A-FEED8F8EF0CC}" destId="{8829AE6D-04FA-4646-B03E-8B7F71672943}" srcOrd="0" destOrd="0" presId="urn:microsoft.com/office/officeart/2005/8/layout/vList2"/>
    <dgm:cxn modelId="{04969DCA-F8FB-4844-BFC1-4EA1D3EE31AA}" srcId="{737B0651-2637-495A-887A-FEED8F8EF0CC}" destId="{5EC9C1F8-B386-4337-8FAA-D7DE22CCA878}" srcOrd="2" destOrd="0" parTransId="{FB7F13E2-C6E4-40C7-820A-48C0363CC014}" sibTransId="{E7CEEA05-05E3-45F7-96FA-91432D0E9ED2}"/>
    <dgm:cxn modelId="{D20A0807-ED34-425A-ADF2-26E3810805A9}" srcId="{737B0651-2637-495A-887A-FEED8F8EF0CC}" destId="{4418AA06-8180-4E81-9D95-6CED8690C514}" srcOrd="1" destOrd="0" parTransId="{D6233C44-5678-4EED-B0E8-57A58C9DE21A}" sibTransId="{17CA9E20-5281-447C-89C3-137FF6EE5802}"/>
    <dgm:cxn modelId="{B51D1FDB-19AD-4718-B953-920A56BA90A9}" type="presOf" srcId="{35FFA7AB-F353-42A0-A216-DC2D9EF72B77}" destId="{B8E53B52-8474-415A-80FC-884DA4C0E582}" srcOrd="0" destOrd="0" presId="urn:microsoft.com/office/officeart/2005/8/layout/vList2"/>
    <dgm:cxn modelId="{15107C51-EB38-4467-9E76-C0576D82AF55}" type="presOf" srcId="{5EC9C1F8-B386-4337-8FAA-D7DE22CCA878}" destId="{90F0F295-69F1-44FB-9169-179AAB22C8BF}" srcOrd="0" destOrd="0" presId="urn:microsoft.com/office/officeart/2005/8/layout/vList2"/>
    <dgm:cxn modelId="{06B5EFDB-75D4-4953-A403-7CFE7056202A}" srcId="{737B0651-2637-495A-887A-FEED8F8EF0CC}" destId="{E174C62C-06A6-43E1-B601-0D1E048D75F9}" srcOrd="4" destOrd="0" parTransId="{C84FA33B-169A-43BD-B91A-AF9F020B58C7}" sibTransId="{264DBB58-2F74-4FFC-8A0A-DA7E4B27415B}"/>
    <dgm:cxn modelId="{6FE2AAB8-E9F7-4C51-A934-E0080D4DD1D7}" srcId="{737B0651-2637-495A-887A-FEED8F8EF0CC}" destId="{7476FD57-49FF-4C26-9313-7957864A6450}" srcOrd="5" destOrd="0" parTransId="{2C3387F2-0846-4FF6-8F23-B6F13E38B5CE}" sibTransId="{129A03BB-0868-4495-9A0D-448060431D97}"/>
    <dgm:cxn modelId="{51A64195-7BB3-4AF0-8475-6CD92DC72215}" type="presOf" srcId="{B82370A1-0C53-4025-8FC4-9842CD29D51B}" destId="{43334EB8-2CB6-4AC8-A6D9-6D676964EB6B}" srcOrd="0" destOrd="0" presId="urn:microsoft.com/office/officeart/2005/8/layout/vList2"/>
    <dgm:cxn modelId="{33BB6F2F-30F7-4C2C-BB6D-CAE553C06C3A}" srcId="{7476FD57-49FF-4C26-9313-7957864A6450}" destId="{A983CEE7-E7BD-401E-9B5A-7D1579179B4F}" srcOrd="0" destOrd="0" parTransId="{0283432D-4A59-4783-B5C1-073EF89D3BAA}" sibTransId="{FBE0B477-3732-49E2-A1D3-F3DD898416B9}"/>
    <dgm:cxn modelId="{7317CEA1-AF06-46F0-B274-857E6E9BDBA9}" srcId="{E174C62C-06A6-43E1-B601-0D1E048D75F9}" destId="{8D6F0589-9350-4807-B898-876244526F70}" srcOrd="0" destOrd="0" parTransId="{55DC9785-17C0-40D1-B184-729772DAF0BD}" sibTransId="{2698C10B-31EA-4B15-AE2D-1043DBDDAFF2}"/>
    <dgm:cxn modelId="{5CB6B516-B558-42C8-BB8E-9E03B23C443E}" type="presOf" srcId="{8D6F0589-9350-4807-B898-876244526F70}" destId="{99AFBD4F-F364-45FC-B430-8E320725D50F}" srcOrd="0" destOrd="0" presId="urn:microsoft.com/office/officeart/2005/8/layout/vList2"/>
    <dgm:cxn modelId="{C4D7F895-541B-4B2D-B4B8-5E321ED224A0}" type="presParOf" srcId="{8829AE6D-04FA-4646-B03E-8B7F71672943}" destId="{43334EB8-2CB6-4AC8-A6D9-6D676964EB6B}" srcOrd="0" destOrd="0" presId="urn:microsoft.com/office/officeart/2005/8/layout/vList2"/>
    <dgm:cxn modelId="{F6CEC14C-B506-4F92-8FC1-19BF9E2DD2D4}" type="presParOf" srcId="{8829AE6D-04FA-4646-B03E-8B7F71672943}" destId="{EE402BBA-695A-4F0E-AF41-3A69E529C19C}" srcOrd="1" destOrd="0" presId="urn:microsoft.com/office/officeart/2005/8/layout/vList2"/>
    <dgm:cxn modelId="{BF615FDC-CD21-4F0D-AE4E-8156C9E21DF0}" type="presParOf" srcId="{8829AE6D-04FA-4646-B03E-8B7F71672943}" destId="{4043CBD1-B9BA-421E-8361-5BE2EB43F1AE}" srcOrd="2" destOrd="0" presId="urn:microsoft.com/office/officeart/2005/8/layout/vList2"/>
    <dgm:cxn modelId="{FB0DAA1F-A248-4911-A9BC-2DA8F8A9502F}" type="presParOf" srcId="{8829AE6D-04FA-4646-B03E-8B7F71672943}" destId="{50EBF78A-D35A-4A32-9527-78DD94E5F049}" srcOrd="3" destOrd="0" presId="urn:microsoft.com/office/officeart/2005/8/layout/vList2"/>
    <dgm:cxn modelId="{F345942D-504D-4662-8978-C7F7425B5AEA}" type="presParOf" srcId="{8829AE6D-04FA-4646-B03E-8B7F71672943}" destId="{90F0F295-69F1-44FB-9169-179AAB22C8BF}" srcOrd="4" destOrd="0" presId="urn:microsoft.com/office/officeart/2005/8/layout/vList2"/>
    <dgm:cxn modelId="{8FDCDD9D-E9E6-446E-9EA6-5E6BA14E673C}" type="presParOf" srcId="{8829AE6D-04FA-4646-B03E-8B7F71672943}" destId="{B8E53B52-8474-415A-80FC-884DA4C0E582}" srcOrd="5" destOrd="0" presId="urn:microsoft.com/office/officeart/2005/8/layout/vList2"/>
    <dgm:cxn modelId="{6EAF5B52-81AB-4E6E-8DB5-BA09AC2A6CD7}" type="presParOf" srcId="{8829AE6D-04FA-4646-B03E-8B7F71672943}" destId="{4066C954-3692-47D3-96E4-DDF05FE0691F}" srcOrd="6" destOrd="0" presId="urn:microsoft.com/office/officeart/2005/8/layout/vList2"/>
    <dgm:cxn modelId="{12FF20B9-982A-43D0-939A-0B26E37CDE21}" type="presParOf" srcId="{8829AE6D-04FA-4646-B03E-8B7F71672943}" destId="{E4FD7768-FD62-401A-AD05-A86F161152D2}" srcOrd="7" destOrd="0" presId="urn:microsoft.com/office/officeart/2005/8/layout/vList2"/>
    <dgm:cxn modelId="{91B7D7B2-95C4-4A7D-92D2-BCCE612EE218}" type="presParOf" srcId="{8829AE6D-04FA-4646-B03E-8B7F71672943}" destId="{B364D74A-D477-425D-98A5-8DA5809E7479}" srcOrd="8" destOrd="0" presId="urn:microsoft.com/office/officeart/2005/8/layout/vList2"/>
    <dgm:cxn modelId="{05B7EABE-D123-4C61-AF50-A6AE29B7031E}" type="presParOf" srcId="{8829AE6D-04FA-4646-B03E-8B7F71672943}" destId="{99AFBD4F-F364-45FC-B430-8E320725D50F}" srcOrd="9" destOrd="0" presId="urn:microsoft.com/office/officeart/2005/8/layout/vList2"/>
    <dgm:cxn modelId="{0D57AD8E-4F17-4127-826B-7AB914C4A83C}" type="presParOf" srcId="{8829AE6D-04FA-4646-B03E-8B7F71672943}" destId="{BF28DFEF-0E5F-48CA-85C2-7A6780EE6F6E}" srcOrd="10" destOrd="0" presId="urn:microsoft.com/office/officeart/2005/8/layout/vList2"/>
    <dgm:cxn modelId="{BF02BC36-C513-43CC-B26A-833733CE7C8C}" type="presParOf" srcId="{8829AE6D-04FA-4646-B03E-8B7F71672943}" destId="{159D5952-F550-469F-A753-A9463ECB8C5B}"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BE41507-9D4C-4F29-9E76-69D0B2993B7F}" type="doc">
      <dgm:prSet loTypeId="urn:microsoft.com/office/officeart/2005/8/layout/vList2" loCatId="list" qsTypeId="urn:microsoft.com/office/officeart/2005/8/quickstyle/3d4" qsCatId="3D" csTypeId="urn:microsoft.com/office/officeart/2005/8/colors/colorful2" csCatId="colorful" phldr="1"/>
      <dgm:spPr/>
      <dgm:t>
        <a:bodyPr/>
        <a:lstStyle/>
        <a:p>
          <a:endParaRPr lang="en-US"/>
        </a:p>
      </dgm:t>
    </dgm:pt>
    <dgm:pt modelId="{F695A0DD-8D04-4EFC-96A2-A09A80D69703}">
      <dgm:prSet/>
      <dgm:spPr>
        <a:solidFill>
          <a:srgbClr val="7030A0"/>
        </a:solidFill>
      </dgm:spPr>
      <dgm:t>
        <a:bodyPr/>
        <a:lstStyle/>
        <a:p>
          <a:r>
            <a:rPr lang="en-US" dirty="0"/>
            <a:t>Charismatic Leader </a:t>
          </a:r>
        </a:p>
      </dgm:t>
    </dgm:pt>
    <dgm:pt modelId="{8DFF2426-DE38-4EC1-A615-816D7919B2DC}" type="parTrans" cxnId="{1FF1779A-FDA7-4E8B-BEE6-9E27A70EE86D}">
      <dgm:prSet/>
      <dgm:spPr/>
      <dgm:t>
        <a:bodyPr/>
        <a:lstStyle/>
        <a:p>
          <a:endParaRPr lang="en-US"/>
        </a:p>
      </dgm:t>
    </dgm:pt>
    <dgm:pt modelId="{1EB17920-8424-4441-823D-EAD756264883}" type="sibTrans" cxnId="{1FF1779A-FDA7-4E8B-BEE6-9E27A70EE86D}">
      <dgm:prSet/>
      <dgm:spPr/>
      <dgm:t>
        <a:bodyPr/>
        <a:lstStyle/>
        <a:p>
          <a:endParaRPr lang="en-US"/>
        </a:p>
      </dgm:t>
    </dgm:pt>
    <dgm:pt modelId="{0FD1A104-020B-4EB4-90CC-2335B3CB3826}">
      <dgm:prSet/>
      <dgm:spPr/>
      <dgm:t>
        <a:bodyPr/>
        <a:lstStyle/>
        <a:p>
          <a:r>
            <a:rPr lang="en-US"/>
            <a:t>develops special leader–follower relationships and inspires followers in extraordinary ways.</a:t>
          </a:r>
        </a:p>
      </dgm:t>
    </dgm:pt>
    <dgm:pt modelId="{1516F09A-3CF1-4BE4-A826-79A0EA64CC3C}" type="parTrans" cxnId="{E851B26D-0788-4614-AFED-FD73B1E20648}">
      <dgm:prSet/>
      <dgm:spPr/>
      <dgm:t>
        <a:bodyPr/>
        <a:lstStyle/>
        <a:p>
          <a:endParaRPr lang="en-US"/>
        </a:p>
      </dgm:t>
    </dgm:pt>
    <dgm:pt modelId="{D49D199A-D535-4A36-8C89-26E1456963FF}" type="sibTrans" cxnId="{E851B26D-0788-4614-AFED-FD73B1E20648}">
      <dgm:prSet/>
      <dgm:spPr/>
      <dgm:t>
        <a:bodyPr/>
        <a:lstStyle/>
        <a:p>
          <a:endParaRPr lang="en-US"/>
        </a:p>
      </dgm:t>
    </dgm:pt>
    <dgm:pt modelId="{E41548AA-E6F9-4987-AF43-6A971A6E001A}">
      <dgm:prSet/>
      <dgm:spPr>
        <a:solidFill>
          <a:srgbClr val="0070C0"/>
        </a:solidFill>
      </dgm:spPr>
      <dgm:t>
        <a:bodyPr/>
        <a:lstStyle/>
        <a:p>
          <a:r>
            <a:rPr lang="en-US"/>
            <a:t>Transactional Leader </a:t>
          </a:r>
        </a:p>
      </dgm:t>
    </dgm:pt>
    <dgm:pt modelId="{A0C629B9-39B7-4493-8879-F40A1F29C869}" type="parTrans" cxnId="{17219EB6-9CB4-499F-84E6-9D9BF6872C7E}">
      <dgm:prSet/>
      <dgm:spPr/>
      <dgm:t>
        <a:bodyPr/>
        <a:lstStyle/>
        <a:p>
          <a:endParaRPr lang="en-US"/>
        </a:p>
      </dgm:t>
    </dgm:pt>
    <dgm:pt modelId="{47974371-C2DB-4799-BBB6-9B592320460D}" type="sibTrans" cxnId="{17219EB6-9CB4-499F-84E6-9D9BF6872C7E}">
      <dgm:prSet/>
      <dgm:spPr/>
      <dgm:t>
        <a:bodyPr/>
        <a:lstStyle/>
        <a:p>
          <a:endParaRPr lang="en-US"/>
        </a:p>
      </dgm:t>
    </dgm:pt>
    <dgm:pt modelId="{397DB5C4-F5BD-4555-A1F5-CE5723C2C247}">
      <dgm:prSet/>
      <dgm:spPr/>
      <dgm:t>
        <a:bodyPr/>
        <a:lstStyle/>
        <a:p>
          <a:r>
            <a:rPr lang="en-US"/>
            <a:t>directs the efforts of others through tasks, rewards, and structures. </a:t>
          </a:r>
        </a:p>
      </dgm:t>
    </dgm:pt>
    <dgm:pt modelId="{6F94465D-C58D-42FA-9162-49D1AB83D005}" type="parTrans" cxnId="{86E98C76-6891-4A63-923E-985447E4358A}">
      <dgm:prSet/>
      <dgm:spPr/>
      <dgm:t>
        <a:bodyPr/>
        <a:lstStyle/>
        <a:p>
          <a:endParaRPr lang="en-US"/>
        </a:p>
      </dgm:t>
    </dgm:pt>
    <dgm:pt modelId="{ED270F45-5D87-4A1B-B2AA-7EF9F1082BBC}" type="sibTrans" cxnId="{86E98C76-6891-4A63-923E-985447E4358A}">
      <dgm:prSet/>
      <dgm:spPr/>
      <dgm:t>
        <a:bodyPr/>
        <a:lstStyle/>
        <a:p>
          <a:endParaRPr lang="en-US"/>
        </a:p>
      </dgm:t>
    </dgm:pt>
    <dgm:pt modelId="{B8066D03-4687-4AE3-BC46-34EBB487C34B}">
      <dgm:prSet/>
      <dgm:spPr>
        <a:solidFill>
          <a:srgbClr val="92D050"/>
        </a:solidFill>
      </dgm:spPr>
      <dgm:t>
        <a:bodyPr/>
        <a:lstStyle/>
        <a:p>
          <a:r>
            <a:rPr lang="en-US" dirty="0"/>
            <a:t>Transformational Leader </a:t>
          </a:r>
        </a:p>
      </dgm:t>
    </dgm:pt>
    <dgm:pt modelId="{42D99236-5222-4001-A96F-C731BD8DC6E1}" type="parTrans" cxnId="{4DB46200-15BF-480B-9C41-AD517966455D}">
      <dgm:prSet/>
      <dgm:spPr/>
      <dgm:t>
        <a:bodyPr/>
        <a:lstStyle/>
        <a:p>
          <a:endParaRPr lang="en-US"/>
        </a:p>
      </dgm:t>
    </dgm:pt>
    <dgm:pt modelId="{F79935EC-355B-4944-A8BE-3786764D2B21}" type="sibTrans" cxnId="{4DB46200-15BF-480B-9C41-AD517966455D}">
      <dgm:prSet/>
      <dgm:spPr/>
      <dgm:t>
        <a:bodyPr/>
        <a:lstStyle/>
        <a:p>
          <a:endParaRPr lang="en-US"/>
        </a:p>
      </dgm:t>
    </dgm:pt>
    <dgm:pt modelId="{9720836F-924D-499D-94C8-F751D7347BD9}">
      <dgm:prSet/>
      <dgm:spPr/>
      <dgm:t>
        <a:bodyPr/>
        <a:lstStyle/>
        <a:p>
          <a:r>
            <a:rPr lang="en-US"/>
            <a:t>Inspires Enthusiasm and Extraordinary Performance </a:t>
          </a:r>
        </a:p>
      </dgm:t>
    </dgm:pt>
    <dgm:pt modelId="{22429245-E883-4F59-A0BF-47D1C103B01A}" type="parTrans" cxnId="{80ADBA48-CAEB-4C25-BA4B-C489DD6A02BE}">
      <dgm:prSet/>
      <dgm:spPr/>
      <dgm:t>
        <a:bodyPr/>
        <a:lstStyle/>
        <a:p>
          <a:endParaRPr lang="en-US"/>
        </a:p>
      </dgm:t>
    </dgm:pt>
    <dgm:pt modelId="{F22BB3DC-528C-4AA6-83B4-E601322ADB68}" type="sibTrans" cxnId="{80ADBA48-CAEB-4C25-BA4B-C489DD6A02BE}">
      <dgm:prSet/>
      <dgm:spPr/>
      <dgm:t>
        <a:bodyPr/>
        <a:lstStyle/>
        <a:p>
          <a:endParaRPr lang="en-US"/>
        </a:p>
      </dgm:t>
    </dgm:pt>
    <dgm:pt modelId="{803BEDC8-CB39-49B8-B486-1C5DFFB363E9}" type="pres">
      <dgm:prSet presAssocID="{1BE41507-9D4C-4F29-9E76-69D0B2993B7F}" presName="linear" presStyleCnt="0">
        <dgm:presLayoutVars>
          <dgm:animLvl val="lvl"/>
          <dgm:resizeHandles val="exact"/>
        </dgm:presLayoutVars>
      </dgm:prSet>
      <dgm:spPr/>
      <dgm:t>
        <a:bodyPr/>
        <a:lstStyle/>
        <a:p>
          <a:endParaRPr lang="en-US"/>
        </a:p>
      </dgm:t>
    </dgm:pt>
    <dgm:pt modelId="{A9ED71D5-AB47-4F1D-A046-2E4181A2B162}" type="pres">
      <dgm:prSet presAssocID="{F695A0DD-8D04-4EFC-96A2-A09A80D69703}" presName="parentText" presStyleLbl="node1" presStyleIdx="0" presStyleCnt="3">
        <dgm:presLayoutVars>
          <dgm:chMax val="0"/>
          <dgm:bulletEnabled val="1"/>
        </dgm:presLayoutVars>
      </dgm:prSet>
      <dgm:spPr/>
      <dgm:t>
        <a:bodyPr/>
        <a:lstStyle/>
        <a:p>
          <a:endParaRPr lang="en-US"/>
        </a:p>
      </dgm:t>
    </dgm:pt>
    <dgm:pt modelId="{8288C998-D87D-49B8-9487-B70617346745}" type="pres">
      <dgm:prSet presAssocID="{F695A0DD-8D04-4EFC-96A2-A09A80D69703}" presName="childText" presStyleLbl="revTx" presStyleIdx="0" presStyleCnt="3">
        <dgm:presLayoutVars>
          <dgm:bulletEnabled val="1"/>
        </dgm:presLayoutVars>
      </dgm:prSet>
      <dgm:spPr/>
      <dgm:t>
        <a:bodyPr/>
        <a:lstStyle/>
        <a:p>
          <a:endParaRPr lang="en-US"/>
        </a:p>
      </dgm:t>
    </dgm:pt>
    <dgm:pt modelId="{E89ED653-896B-4703-BC85-56E693EFBE98}" type="pres">
      <dgm:prSet presAssocID="{E41548AA-E6F9-4987-AF43-6A971A6E001A}" presName="parentText" presStyleLbl="node1" presStyleIdx="1" presStyleCnt="3">
        <dgm:presLayoutVars>
          <dgm:chMax val="0"/>
          <dgm:bulletEnabled val="1"/>
        </dgm:presLayoutVars>
      </dgm:prSet>
      <dgm:spPr/>
      <dgm:t>
        <a:bodyPr/>
        <a:lstStyle/>
        <a:p>
          <a:endParaRPr lang="en-US"/>
        </a:p>
      </dgm:t>
    </dgm:pt>
    <dgm:pt modelId="{D2CDB2A3-7689-4ADA-A926-47AF2E89DB8B}" type="pres">
      <dgm:prSet presAssocID="{E41548AA-E6F9-4987-AF43-6A971A6E001A}" presName="childText" presStyleLbl="revTx" presStyleIdx="1" presStyleCnt="3">
        <dgm:presLayoutVars>
          <dgm:bulletEnabled val="1"/>
        </dgm:presLayoutVars>
      </dgm:prSet>
      <dgm:spPr/>
      <dgm:t>
        <a:bodyPr/>
        <a:lstStyle/>
        <a:p>
          <a:endParaRPr lang="en-US"/>
        </a:p>
      </dgm:t>
    </dgm:pt>
    <dgm:pt modelId="{C84A1254-037E-4329-AEFD-6B247C950FF8}" type="pres">
      <dgm:prSet presAssocID="{B8066D03-4687-4AE3-BC46-34EBB487C34B}" presName="parentText" presStyleLbl="node1" presStyleIdx="2" presStyleCnt="3" custLinFactNeighborX="168" custLinFactNeighborY="4350">
        <dgm:presLayoutVars>
          <dgm:chMax val="0"/>
          <dgm:bulletEnabled val="1"/>
        </dgm:presLayoutVars>
      </dgm:prSet>
      <dgm:spPr/>
      <dgm:t>
        <a:bodyPr/>
        <a:lstStyle/>
        <a:p>
          <a:endParaRPr lang="en-US"/>
        </a:p>
      </dgm:t>
    </dgm:pt>
    <dgm:pt modelId="{971F7EF9-DD0A-4FD9-8C0C-5074D31734FF}" type="pres">
      <dgm:prSet presAssocID="{B8066D03-4687-4AE3-BC46-34EBB487C34B}" presName="childText" presStyleLbl="revTx" presStyleIdx="2" presStyleCnt="3">
        <dgm:presLayoutVars>
          <dgm:bulletEnabled val="1"/>
        </dgm:presLayoutVars>
      </dgm:prSet>
      <dgm:spPr/>
      <dgm:t>
        <a:bodyPr/>
        <a:lstStyle/>
        <a:p>
          <a:endParaRPr lang="en-US"/>
        </a:p>
      </dgm:t>
    </dgm:pt>
  </dgm:ptLst>
  <dgm:cxnLst>
    <dgm:cxn modelId="{BF2CB6AA-F476-4307-9CC9-998E248B8DFD}" type="presOf" srcId="{0FD1A104-020B-4EB4-90CC-2335B3CB3826}" destId="{8288C998-D87D-49B8-9487-B70617346745}" srcOrd="0" destOrd="0" presId="urn:microsoft.com/office/officeart/2005/8/layout/vList2"/>
    <dgm:cxn modelId="{F95B20EC-2B79-465F-A85F-6B41FEDE2046}" type="presOf" srcId="{B8066D03-4687-4AE3-BC46-34EBB487C34B}" destId="{C84A1254-037E-4329-AEFD-6B247C950FF8}" srcOrd="0" destOrd="0" presId="urn:microsoft.com/office/officeart/2005/8/layout/vList2"/>
    <dgm:cxn modelId="{88DDA218-3A20-444E-AEBC-BE4E59788879}" type="presOf" srcId="{F695A0DD-8D04-4EFC-96A2-A09A80D69703}" destId="{A9ED71D5-AB47-4F1D-A046-2E4181A2B162}" srcOrd="0" destOrd="0" presId="urn:microsoft.com/office/officeart/2005/8/layout/vList2"/>
    <dgm:cxn modelId="{80ADBA48-CAEB-4C25-BA4B-C489DD6A02BE}" srcId="{B8066D03-4687-4AE3-BC46-34EBB487C34B}" destId="{9720836F-924D-499D-94C8-F751D7347BD9}" srcOrd="0" destOrd="0" parTransId="{22429245-E883-4F59-A0BF-47D1C103B01A}" sibTransId="{F22BB3DC-528C-4AA6-83B4-E601322ADB68}"/>
    <dgm:cxn modelId="{2FEC8DF7-5A34-4107-9D45-FCB8819D3F9F}" type="presOf" srcId="{1BE41507-9D4C-4F29-9E76-69D0B2993B7F}" destId="{803BEDC8-CB39-49B8-B486-1C5DFFB363E9}" srcOrd="0" destOrd="0" presId="urn:microsoft.com/office/officeart/2005/8/layout/vList2"/>
    <dgm:cxn modelId="{E851B26D-0788-4614-AFED-FD73B1E20648}" srcId="{F695A0DD-8D04-4EFC-96A2-A09A80D69703}" destId="{0FD1A104-020B-4EB4-90CC-2335B3CB3826}" srcOrd="0" destOrd="0" parTransId="{1516F09A-3CF1-4BE4-A826-79A0EA64CC3C}" sibTransId="{D49D199A-D535-4A36-8C89-26E1456963FF}"/>
    <dgm:cxn modelId="{17219EB6-9CB4-499F-84E6-9D9BF6872C7E}" srcId="{1BE41507-9D4C-4F29-9E76-69D0B2993B7F}" destId="{E41548AA-E6F9-4987-AF43-6A971A6E001A}" srcOrd="1" destOrd="0" parTransId="{A0C629B9-39B7-4493-8879-F40A1F29C869}" sibTransId="{47974371-C2DB-4799-BBB6-9B592320460D}"/>
    <dgm:cxn modelId="{1FF1779A-FDA7-4E8B-BEE6-9E27A70EE86D}" srcId="{1BE41507-9D4C-4F29-9E76-69D0B2993B7F}" destId="{F695A0DD-8D04-4EFC-96A2-A09A80D69703}" srcOrd="0" destOrd="0" parTransId="{8DFF2426-DE38-4EC1-A615-816D7919B2DC}" sibTransId="{1EB17920-8424-4441-823D-EAD756264883}"/>
    <dgm:cxn modelId="{ED5DDA66-1B62-41E6-A90A-EED3AEF11F07}" type="presOf" srcId="{397DB5C4-F5BD-4555-A1F5-CE5723C2C247}" destId="{D2CDB2A3-7689-4ADA-A926-47AF2E89DB8B}" srcOrd="0" destOrd="0" presId="urn:microsoft.com/office/officeart/2005/8/layout/vList2"/>
    <dgm:cxn modelId="{4DB46200-15BF-480B-9C41-AD517966455D}" srcId="{1BE41507-9D4C-4F29-9E76-69D0B2993B7F}" destId="{B8066D03-4687-4AE3-BC46-34EBB487C34B}" srcOrd="2" destOrd="0" parTransId="{42D99236-5222-4001-A96F-C731BD8DC6E1}" sibTransId="{F79935EC-355B-4944-A8BE-3786764D2B21}"/>
    <dgm:cxn modelId="{C52FA67D-98FA-4D54-A8E7-54604AC6C26C}" type="presOf" srcId="{9720836F-924D-499D-94C8-F751D7347BD9}" destId="{971F7EF9-DD0A-4FD9-8C0C-5074D31734FF}" srcOrd="0" destOrd="0" presId="urn:microsoft.com/office/officeart/2005/8/layout/vList2"/>
    <dgm:cxn modelId="{BE188A15-87B7-486D-89B4-3FAABF6C3D64}" type="presOf" srcId="{E41548AA-E6F9-4987-AF43-6A971A6E001A}" destId="{E89ED653-896B-4703-BC85-56E693EFBE98}" srcOrd="0" destOrd="0" presId="urn:microsoft.com/office/officeart/2005/8/layout/vList2"/>
    <dgm:cxn modelId="{86E98C76-6891-4A63-923E-985447E4358A}" srcId="{E41548AA-E6F9-4987-AF43-6A971A6E001A}" destId="{397DB5C4-F5BD-4555-A1F5-CE5723C2C247}" srcOrd="0" destOrd="0" parTransId="{6F94465D-C58D-42FA-9162-49D1AB83D005}" sibTransId="{ED270F45-5D87-4A1B-B2AA-7EF9F1082BBC}"/>
    <dgm:cxn modelId="{BDBD015F-8F26-4728-87BC-9DDDE8950BEF}" type="presParOf" srcId="{803BEDC8-CB39-49B8-B486-1C5DFFB363E9}" destId="{A9ED71D5-AB47-4F1D-A046-2E4181A2B162}" srcOrd="0" destOrd="0" presId="urn:microsoft.com/office/officeart/2005/8/layout/vList2"/>
    <dgm:cxn modelId="{02F31B94-7906-4FA2-8028-4B583E19B7D6}" type="presParOf" srcId="{803BEDC8-CB39-49B8-B486-1C5DFFB363E9}" destId="{8288C998-D87D-49B8-9487-B70617346745}" srcOrd="1" destOrd="0" presId="urn:microsoft.com/office/officeart/2005/8/layout/vList2"/>
    <dgm:cxn modelId="{23A34F71-0D54-4C23-BDD1-97A43A8CC39A}" type="presParOf" srcId="{803BEDC8-CB39-49B8-B486-1C5DFFB363E9}" destId="{E89ED653-896B-4703-BC85-56E693EFBE98}" srcOrd="2" destOrd="0" presId="urn:microsoft.com/office/officeart/2005/8/layout/vList2"/>
    <dgm:cxn modelId="{1CE29EB2-7DD7-4933-B0C7-90D987ED860D}" type="presParOf" srcId="{803BEDC8-CB39-49B8-B486-1C5DFFB363E9}" destId="{D2CDB2A3-7689-4ADA-A926-47AF2E89DB8B}" srcOrd="3" destOrd="0" presId="urn:microsoft.com/office/officeart/2005/8/layout/vList2"/>
    <dgm:cxn modelId="{1930917E-AFD7-4476-A707-D12DBDC4489A}" type="presParOf" srcId="{803BEDC8-CB39-49B8-B486-1C5DFFB363E9}" destId="{C84A1254-037E-4329-AEFD-6B247C950FF8}" srcOrd="4" destOrd="0" presId="urn:microsoft.com/office/officeart/2005/8/layout/vList2"/>
    <dgm:cxn modelId="{3789AED6-5C3A-4AD8-BE7F-38C7C8BF0100}" type="presParOf" srcId="{803BEDC8-CB39-49B8-B486-1C5DFFB363E9}" destId="{971F7EF9-DD0A-4FD9-8C0C-5074D31734F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E853A-5C30-4CB3-A2E2-BBCACC6F5289}">
      <dsp:nvSpPr>
        <dsp:cNvPr id="0" name=""/>
        <dsp:cNvSpPr/>
      </dsp:nvSpPr>
      <dsp:spPr>
        <a:xfrm>
          <a:off x="0" y="267195"/>
          <a:ext cx="4945856" cy="955597"/>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defRPr cap="all"/>
          </a:pPr>
          <a:r>
            <a:rPr lang="en-US" sz="1800" b="1" kern="1200"/>
            <a:t>Leadership is one of the four functions of management</a:t>
          </a:r>
          <a:endParaRPr lang="en-US" sz="1800" kern="1200"/>
        </a:p>
      </dsp:txBody>
      <dsp:txXfrm>
        <a:off x="46648" y="313843"/>
        <a:ext cx="4852560" cy="862301"/>
      </dsp:txXfrm>
    </dsp:sp>
    <dsp:sp modelId="{116C9F2A-A801-45C4-B4B2-C421A0C1C36D}">
      <dsp:nvSpPr>
        <dsp:cNvPr id="0" name=""/>
        <dsp:cNvSpPr/>
      </dsp:nvSpPr>
      <dsp:spPr>
        <a:xfrm>
          <a:off x="0" y="1274632"/>
          <a:ext cx="4945856" cy="955597"/>
        </a:xfrm>
        <a:prstGeom prst="roundRect">
          <a:avLst/>
        </a:prstGeom>
        <a:solidFill>
          <a:schemeClr val="accent1">
            <a:shade val="50000"/>
            <a:hueOff val="68537"/>
            <a:satOff val="25540"/>
            <a:lumOff val="128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defRPr cap="all"/>
          </a:pPr>
          <a:r>
            <a:rPr lang="en-US" sz="1800" b="1" kern="1200"/>
            <a:t>Leadership relies on use of position power and personal power</a:t>
          </a:r>
          <a:endParaRPr lang="en-US" sz="1800" kern="1200"/>
        </a:p>
      </dsp:txBody>
      <dsp:txXfrm>
        <a:off x="46648" y="1321280"/>
        <a:ext cx="4852560" cy="862301"/>
      </dsp:txXfrm>
    </dsp:sp>
    <dsp:sp modelId="{4E7C3FE0-1A08-4716-8065-C8D021CB8766}">
      <dsp:nvSpPr>
        <dsp:cNvPr id="0" name=""/>
        <dsp:cNvSpPr/>
      </dsp:nvSpPr>
      <dsp:spPr>
        <a:xfrm>
          <a:off x="0" y="2282070"/>
          <a:ext cx="4945856" cy="955597"/>
        </a:xfrm>
        <a:prstGeom prst="roundRect">
          <a:avLst/>
        </a:prstGeom>
        <a:solidFill>
          <a:schemeClr val="accent1">
            <a:shade val="50000"/>
            <a:hueOff val="137074"/>
            <a:satOff val="51080"/>
            <a:lumOff val="256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defRPr cap="all"/>
          </a:pPr>
          <a:r>
            <a:rPr lang="en-US" sz="1800" b="1" kern="1200"/>
            <a:t>Leadership traits and styles can influence leadership effectiveness </a:t>
          </a:r>
          <a:endParaRPr lang="en-US" sz="1800" kern="1200"/>
        </a:p>
      </dsp:txBody>
      <dsp:txXfrm>
        <a:off x="46648" y="2328718"/>
        <a:ext cx="4852560" cy="862301"/>
      </dsp:txXfrm>
    </dsp:sp>
    <dsp:sp modelId="{6B2C76C5-70DC-4F5A-8C83-63749D831828}">
      <dsp:nvSpPr>
        <dsp:cNvPr id="0" name=""/>
        <dsp:cNvSpPr/>
      </dsp:nvSpPr>
      <dsp:spPr>
        <a:xfrm>
          <a:off x="0" y="3289507"/>
          <a:ext cx="4945856" cy="955597"/>
        </a:xfrm>
        <a:prstGeom prst="roundRect">
          <a:avLst/>
        </a:prstGeom>
        <a:solidFill>
          <a:schemeClr val="accent1">
            <a:shade val="50000"/>
            <a:hueOff val="137074"/>
            <a:satOff val="51080"/>
            <a:lumOff val="256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defRPr cap="all"/>
          </a:pPr>
          <a:r>
            <a:rPr lang="en-US" sz="1800" b="1" kern="1200"/>
            <a:t>Fiedler’s contingency model matches leadership styles with situational differences </a:t>
          </a:r>
          <a:endParaRPr lang="en-US" sz="1800" kern="1200"/>
        </a:p>
      </dsp:txBody>
      <dsp:txXfrm>
        <a:off x="46648" y="3336155"/>
        <a:ext cx="4852560" cy="862301"/>
      </dsp:txXfrm>
    </dsp:sp>
    <dsp:sp modelId="{52FBCC35-83CC-425F-BD06-09296392FDE8}">
      <dsp:nvSpPr>
        <dsp:cNvPr id="0" name=""/>
        <dsp:cNvSpPr/>
      </dsp:nvSpPr>
      <dsp:spPr>
        <a:xfrm>
          <a:off x="0" y="4296945"/>
          <a:ext cx="4945856" cy="955597"/>
        </a:xfrm>
        <a:prstGeom prst="roundRect">
          <a:avLst/>
        </a:prstGeom>
        <a:solidFill>
          <a:schemeClr val="accent1">
            <a:shade val="50000"/>
            <a:hueOff val="68537"/>
            <a:satOff val="25540"/>
            <a:lumOff val="128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defRPr cap="all"/>
          </a:pPr>
          <a:r>
            <a:rPr lang="en-US" sz="1800" b="1" kern="1200" dirty="0"/>
            <a:t>House’s path-goal theory matches leadership styles with task and follower characteristics </a:t>
          </a:r>
          <a:endParaRPr lang="en-US" sz="1800" kern="1200" dirty="0"/>
        </a:p>
      </dsp:txBody>
      <dsp:txXfrm>
        <a:off x="46648" y="4343593"/>
        <a:ext cx="4852560" cy="862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34EB8-2CB6-4AC8-A6D9-6D676964EB6B}">
      <dsp:nvSpPr>
        <dsp:cNvPr id="0" name=""/>
        <dsp:cNvSpPr/>
      </dsp:nvSpPr>
      <dsp:spPr>
        <a:xfrm>
          <a:off x="0" y="17828"/>
          <a:ext cx="7886700"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Power </a:t>
          </a:r>
        </a:p>
      </dsp:txBody>
      <dsp:txXfrm>
        <a:off x="20561" y="38389"/>
        <a:ext cx="7845578" cy="380078"/>
      </dsp:txXfrm>
    </dsp:sp>
    <dsp:sp modelId="{EE402BBA-695A-4F0E-AF41-3A69E529C19C}">
      <dsp:nvSpPr>
        <dsp:cNvPr id="0" name=""/>
        <dsp:cNvSpPr/>
      </dsp:nvSpPr>
      <dsp:spPr>
        <a:xfrm>
          <a:off x="0" y="439028"/>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ability to get others to do what you want them to do</a:t>
          </a:r>
        </a:p>
      </dsp:txBody>
      <dsp:txXfrm>
        <a:off x="0" y="439028"/>
        <a:ext cx="7886700" cy="298080"/>
      </dsp:txXfrm>
    </dsp:sp>
    <dsp:sp modelId="{4043CBD1-B9BA-421E-8361-5BE2EB43F1AE}">
      <dsp:nvSpPr>
        <dsp:cNvPr id="0" name=""/>
        <dsp:cNvSpPr/>
      </dsp:nvSpPr>
      <dsp:spPr>
        <a:xfrm>
          <a:off x="0" y="737109"/>
          <a:ext cx="7886700"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Reward Power</a:t>
          </a:r>
        </a:p>
      </dsp:txBody>
      <dsp:txXfrm>
        <a:off x="20561" y="757670"/>
        <a:ext cx="7845578" cy="380078"/>
      </dsp:txXfrm>
    </dsp:sp>
    <dsp:sp modelId="{50EBF78A-D35A-4A32-9527-78DD94E5F049}">
      <dsp:nvSpPr>
        <dsp:cNvPr id="0" name=""/>
        <dsp:cNvSpPr/>
      </dsp:nvSpPr>
      <dsp:spPr>
        <a:xfrm>
          <a:off x="0" y="115830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capacity to offer something of value as a means of influencing other people</a:t>
          </a:r>
        </a:p>
      </dsp:txBody>
      <dsp:txXfrm>
        <a:off x="0" y="1158309"/>
        <a:ext cx="7886700" cy="298080"/>
      </dsp:txXfrm>
    </dsp:sp>
    <dsp:sp modelId="{90F0F295-69F1-44FB-9169-179AAB22C8BF}">
      <dsp:nvSpPr>
        <dsp:cNvPr id="0" name=""/>
        <dsp:cNvSpPr/>
      </dsp:nvSpPr>
      <dsp:spPr>
        <a:xfrm>
          <a:off x="0" y="1456389"/>
          <a:ext cx="7886700"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Coercive Power</a:t>
          </a:r>
        </a:p>
      </dsp:txBody>
      <dsp:txXfrm>
        <a:off x="20561" y="1476950"/>
        <a:ext cx="7845578" cy="380078"/>
      </dsp:txXfrm>
    </dsp:sp>
    <dsp:sp modelId="{B8E53B52-8474-415A-80FC-884DA4C0E582}">
      <dsp:nvSpPr>
        <dsp:cNvPr id="0" name=""/>
        <dsp:cNvSpPr/>
      </dsp:nvSpPr>
      <dsp:spPr>
        <a:xfrm>
          <a:off x="0" y="187758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capacity to punish or withhold positive outcomes as a means of influencing other people.</a:t>
          </a:r>
        </a:p>
      </dsp:txBody>
      <dsp:txXfrm>
        <a:off x="0" y="1877589"/>
        <a:ext cx="7886700" cy="298080"/>
      </dsp:txXfrm>
    </dsp:sp>
    <dsp:sp modelId="{4066C954-3692-47D3-96E4-DDF05FE0691F}">
      <dsp:nvSpPr>
        <dsp:cNvPr id="0" name=""/>
        <dsp:cNvSpPr/>
      </dsp:nvSpPr>
      <dsp:spPr>
        <a:xfrm>
          <a:off x="0" y="2175669"/>
          <a:ext cx="7886700"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Legitimate Power</a:t>
          </a:r>
        </a:p>
      </dsp:txBody>
      <dsp:txXfrm>
        <a:off x="20561" y="2196230"/>
        <a:ext cx="7845578" cy="380078"/>
      </dsp:txXfrm>
    </dsp:sp>
    <dsp:sp modelId="{E4FD7768-FD62-401A-AD05-A86F161152D2}">
      <dsp:nvSpPr>
        <dsp:cNvPr id="0" name=""/>
        <dsp:cNvSpPr/>
      </dsp:nvSpPr>
      <dsp:spPr>
        <a:xfrm>
          <a:off x="0" y="259686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capacity to influence other people by virtue of formal authority or the rights of office.</a:t>
          </a:r>
        </a:p>
      </dsp:txBody>
      <dsp:txXfrm>
        <a:off x="0" y="2596869"/>
        <a:ext cx="7886700" cy="298080"/>
      </dsp:txXfrm>
    </dsp:sp>
    <dsp:sp modelId="{B364D74A-D477-425D-98A5-8DA5809E7479}">
      <dsp:nvSpPr>
        <dsp:cNvPr id="0" name=""/>
        <dsp:cNvSpPr/>
      </dsp:nvSpPr>
      <dsp:spPr>
        <a:xfrm>
          <a:off x="0" y="2894949"/>
          <a:ext cx="7886700"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Expert Power </a:t>
          </a:r>
        </a:p>
      </dsp:txBody>
      <dsp:txXfrm>
        <a:off x="20561" y="2915510"/>
        <a:ext cx="7845578" cy="380078"/>
      </dsp:txXfrm>
    </dsp:sp>
    <dsp:sp modelId="{99AFBD4F-F364-45FC-B430-8E320725D50F}">
      <dsp:nvSpPr>
        <dsp:cNvPr id="0" name=""/>
        <dsp:cNvSpPr/>
      </dsp:nvSpPr>
      <dsp:spPr>
        <a:xfrm>
          <a:off x="0" y="331614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capacity to influence other people by virtue of specialized knowledge.</a:t>
          </a:r>
        </a:p>
      </dsp:txBody>
      <dsp:txXfrm>
        <a:off x="0" y="3316149"/>
        <a:ext cx="7886700" cy="298080"/>
      </dsp:txXfrm>
    </dsp:sp>
    <dsp:sp modelId="{BF28DFEF-0E5F-48CA-85C2-7A6780EE6F6E}">
      <dsp:nvSpPr>
        <dsp:cNvPr id="0" name=""/>
        <dsp:cNvSpPr/>
      </dsp:nvSpPr>
      <dsp:spPr>
        <a:xfrm>
          <a:off x="0" y="3614229"/>
          <a:ext cx="7886700"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Referent Power </a:t>
          </a:r>
        </a:p>
      </dsp:txBody>
      <dsp:txXfrm>
        <a:off x="20561" y="3634790"/>
        <a:ext cx="7845578" cy="380078"/>
      </dsp:txXfrm>
    </dsp:sp>
    <dsp:sp modelId="{159D5952-F550-469F-A753-A9463ECB8C5B}">
      <dsp:nvSpPr>
        <dsp:cNvPr id="0" name=""/>
        <dsp:cNvSpPr/>
      </dsp:nvSpPr>
      <dsp:spPr>
        <a:xfrm>
          <a:off x="0" y="403542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capacity to influence other people because of their desire to identify personally with you</a:t>
          </a:r>
        </a:p>
      </dsp:txBody>
      <dsp:txXfrm>
        <a:off x="0" y="4035429"/>
        <a:ext cx="7886700" cy="298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D71D5-AB47-4F1D-A046-2E4181A2B162}">
      <dsp:nvSpPr>
        <dsp:cNvPr id="0" name=""/>
        <dsp:cNvSpPr/>
      </dsp:nvSpPr>
      <dsp:spPr>
        <a:xfrm>
          <a:off x="0" y="27941"/>
          <a:ext cx="5051582" cy="748800"/>
        </a:xfrm>
        <a:prstGeom prst="roundRect">
          <a:avLst/>
        </a:prstGeom>
        <a:solidFill>
          <a:srgbClr val="7030A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a:t>Charismatic Leader </a:t>
          </a:r>
        </a:p>
      </dsp:txBody>
      <dsp:txXfrm>
        <a:off x="36553" y="64494"/>
        <a:ext cx="4978476" cy="675694"/>
      </dsp:txXfrm>
    </dsp:sp>
    <dsp:sp modelId="{8288C998-D87D-49B8-9487-B70617346745}">
      <dsp:nvSpPr>
        <dsp:cNvPr id="0" name=""/>
        <dsp:cNvSpPr/>
      </dsp:nvSpPr>
      <dsp:spPr>
        <a:xfrm>
          <a:off x="0" y="776741"/>
          <a:ext cx="5051582"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develops special leader–follower relationships and inspires followers in extraordinary ways.</a:t>
          </a:r>
        </a:p>
      </dsp:txBody>
      <dsp:txXfrm>
        <a:off x="0" y="776741"/>
        <a:ext cx="5051582" cy="1424160"/>
      </dsp:txXfrm>
    </dsp:sp>
    <dsp:sp modelId="{E89ED653-896B-4703-BC85-56E693EFBE98}">
      <dsp:nvSpPr>
        <dsp:cNvPr id="0" name=""/>
        <dsp:cNvSpPr/>
      </dsp:nvSpPr>
      <dsp:spPr>
        <a:xfrm>
          <a:off x="0" y="2200901"/>
          <a:ext cx="5051582" cy="748800"/>
        </a:xfrm>
        <a:prstGeom prst="roundRect">
          <a:avLst/>
        </a:prstGeom>
        <a:solidFill>
          <a:srgbClr val="0070C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a:t>Transactional Leader </a:t>
          </a:r>
        </a:p>
      </dsp:txBody>
      <dsp:txXfrm>
        <a:off x="36553" y="2237454"/>
        <a:ext cx="4978476" cy="675694"/>
      </dsp:txXfrm>
    </dsp:sp>
    <dsp:sp modelId="{D2CDB2A3-7689-4ADA-A926-47AF2E89DB8B}">
      <dsp:nvSpPr>
        <dsp:cNvPr id="0" name=""/>
        <dsp:cNvSpPr/>
      </dsp:nvSpPr>
      <dsp:spPr>
        <a:xfrm>
          <a:off x="0" y="2949701"/>
          <a:ext cx="5051582"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directs the efforts of others through tasks, rewards, and structures. </a:t>
          </a:r>
        </a:p>
      </dsp:txBody>
      <dsp:txXfrm>
        <a:off x="0" y="2949701"/>
        <a:ext cx="5051582" cy="1092960"/>
      </dsp:txXfrm>
    </dsp:sp>
    <dsp:sp modelId="{C84A1254-037E-4329-AEFD-6B247C950FF8}">
      <dsp:nvSpPr>
        <dsp:cNvPr id="0" name=""/>
        <dsp:cNvSpPr/>
      </dsp:nvSpPr>
      <dsp:spPr>
        <a:xfrm>
          <a:off x="0" y="4075077"/>
          <a:ext cx="5051582" cy="748800"/>
        </a:xfrm>
        <a:prstGeom prst="roundRect">
          <a:avLst/>
        </a:prstGeom>
        <a:solidFill>
          <a:srgbClr val="92D05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a:t>Transformational Leader </a:t>
          </a:r>
        </a:p>
      </dsp:txBody>
      <dsp:txXfrm>
        <a:off x="36553" y="4111630"/>
        <a:ext cx="4978476" cy="675694"/>
      </dsp:txXfrm>
    </dsp:sp>
    <dsp:sp modelId="{971F7EF9-DD0A-4FD9-8C0C-5074D31734FF}">
      <dsp:nvSpPr>
        <dsp:cNvPr id="0" name=""/>
        <dsp:cNvSpPr/>
      </dsp:nvSpPr>
      <dsp:spPr>
        <a:xfrm>
          <a:off x="0" y="4791461"/>
          <a:ext cx="5051582"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Inspires Enthusiasm and Extraordinary Performance </a:t>
          </a:r>
        </a:p>
      </dsp:txBody>
      <dsp:txXfrm>
        <a:off x="0" y="4791461"/>
        <a:ext cx="5051582" cy="745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A9F805-011F-490D-B3A9-9C81A675904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3555" name="Rectangle 3">
            <a:extLst>
              <a:ext uri="{FF2B5EF4-FFF2-40B4-BE49-F238E27FC236}">
                <a16:creationId xmlns:a16="http://schemas.microsoft.com/office/drawing/2014/main" id="{32D3547B-A266-4B94-AD49-E45CA3A8205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B7F18C47-F230-4A46-8158-FD0C153E8B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a:extLst>
              <a:ext uri="{FF2B5EF4-FFF2-40B4-BE49-F238E27FC236}">
                <a16:creationId xmlns:a16="http://schemas.microsoft.com/office/drawing/2014/main" id="{32FC9DEA-4CAA-4777-9425-C87BA4ED5C3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3558" name="Rectangle 6">
            <a:extLst>
              <a:ext uri="{FF2B5EF4-FFF2-40B4-BE49-F238E27FC236}">
                <a16:creationId xmlns:a16="http://schemas.microsoft.com/office/drawing/2014/main" id="{944B5226-4F71-4916-98E6-B3610BF40CB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3559" name="Rectangle 7">
            <a:extLst>
              <a:ext uri="{FF2B5EF4-FFF2-40B4-BE49-F238E27FC236}">
                <a16:creationId xmlns:a16="http://schemas.microsoft.com/office/drawing/2014/main" id="{1008B749-AC2B-481F-A3C4-EE1773C5DD0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D55DF85-B54F-44D8-A345-5B503CF56D0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3997485-E9EE-4828-A7BD-484E3722FC4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52F5C2-87D5-4E38-B824-6F77319E480F}" type="slidenum">
              <a:rPr lang="en-US" altLang="en-US"/>
              <a:pPr/>
              <a:t>1</a:t>
            </a:fld>
            <a:endParaRPr lang="en-US" altLang="en-US"/>
          </a:p>
        </p:txBody>
      </p:sp>
      <p:sp>
        <p:nvSpPr>
          <p:cNvPr id="5123" name="Rectangle 2">
            <a:extLst>
              <a:ext uri="{FF2B5EF4-FFF2-40B4-BE49-F238E27FC236}">
                <a16:creationId xmlns:a16="http://schemas.microsoft.com/office/drawing/2014/main" id="{70F2F73A-3085-4767-AD71-C16225271493}"/>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4196375-1348-456F-99D3-236F6E37E15B}"/>
              </a:ext>
            </a:extLst>
          </p:cNvPr>
          <p:cNvSpPr>
            <a:spLocks noGrp="1" noChangeArrowheads="1"/>
          </p:cNvSpPr>
          <p:nvPr>
            <p:ph type="body" idx="1"/>
          </p:nvPr>
        </p:nvSpPr>
        <p:spPr>
          <a:noFill/>
        </p:spPr>
        <p:txBody>
          <a:bodyPr/>
          <a:lstStyle/>
          <a:p>
            <a:pPr eaLnBrk="1" hangingPunct="1"/>
            <a:r>
              <a:rPr lang="en-US" altLang="en-US"/>
              <a:t>We will see that leadership and management, although not the same, have a lot in common.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924C3C6-57A4-4F57-9AE3-699C271DE4A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10DBB2-523E-4A45-BB0B-703120E75A24}" type="slidenum">
              <a:rPr lang="en-US" altLang="en-US"/>
              <a:pPr/>
              <a:t>10</a:t>
            </a:fld>
            <a:endParaRPr lang="en-US" altLang="en-US"/>
          </a:p>
        </p:txBody>
      </p:sp>
      <p:sp>
        <p:nvSpPr>
          <p:cNvPr id="23555" name="Rectangle 2">
            <a:extLst>
              <a:ext uri="{FF2B5EF4-FFF2-40B4-BE49-F238E27FC236}">
                <a16:creationId xmlns:a16="http://schemas.microsoft.com/office/drawing/2014/main" id="{DA4284B3-F0E0-4CFB-86E2-8581063BE13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14A4BC1-E78C-4C72-9F55-C15174B87990}"/>
              </a:ext>
            </a:extLst>
          </p:cNvPr>
          <p:cNvSpPr>
            <a:spLocks noGrp="1" noChangeArrowheads="1"/>
          </p:cNvSpPr>
          <p:nvPr>
            <p:ph type="body" idx="1"/>
          </p:nvPr>
        </p:nvSpPr>
        <p:spPr>
          <a:noFill/>
        </p:spPr>
        <p:txBody>
          <a:bodyPr/>
          <a:lstStyle/>
          <a:p>
            <a:pPr eaLnBrk="1" hangingPunct="1"/>
            <a:r>
              <a:rPr lang="en-US" altLang="en-US"/>
              <a:t>Each person has different professional and personal needs. An effective leader needs to recognize this and to adjust his style depending on the situation and the individual that he/she is leading.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F18D69B-3DA6-4088-A2BF-1568DCDFBC9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12659C-040E-4005-86B4-120082672807}" type="slidenum">
              <a:rPr lang="en-US" altLang="en-US"/>
              <a:pPr/>
              <a:t>11</a:t>
            </a:fld>
            <a:endParaRPr lang="en-US" altLang="en-US"/>
          </a:p>
        </p:txBody>
      </p:sp>
      <p:sp>
        <p:nvSpPr>
          <p:cNvPr id="25603" name="Rectangle 2">
            <a:extLst>
              <a:ext uri="{FF2B5EF4-FFF2-40B4-BE49-F238E27FC236}">
                <a16:creationId xmlns:a16="http://schemas.microsoft.com/office/drawing/2014/main" id="{3808FC0F-9B25-4976-AFB9-DE4CB859B37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BDDA833-EFBB-4D29-B2CA-557387204DDC}"/>
              </a:ext>
            </a:extLst>
          </p:cNvPr>
          <p:cNvSpPr>
            <a:spLocks noGrp="1" noChangeArrowheads="1"/>
          </p:cNvSpPr>
          <p:nvPr>
            <p:ph type="body" idx="1"/>
          </p:nvPr>
        </p:nvSpPr>
        <p:spPr>
          <a:noFill/>
        </p:spPr>
        <p:txBody>
          <a:bodyPr/>
          <a:lstStyle/>
          <a:p>
            <a:pPr eaLnBrk="1" hangingPunct="1"/>
            <a:r>
              <a:rPr lang="en-US" altLang="en-US"/>
              <a:t>Just as there are many types of management, there are many types of leaders.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A073122-B30D-4754-A29E-7FDF9D36BA2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A0918B-5A0D-4E72-A710-55DCC9310345}" type="slidenum">
              <a:rPr lang="en-US" altLang="en-US"/>
              <a:pPr/>
              <a:t>12</a:t>
            </a:fld>
            <a:endParaRPr lang="en-US" altLang="en-US"/>
          </a:p>
        </p:txBody>
      </p:sp>
      <p:sp>
        <p:nvSpPr>
          <p:cNvPr id="27651" name="Rectangle 2">
            <a:extLst>
              <a:ext uri="{FF2B5EF4-FFF2-40B4-BE49-F238E27FC236}">
                <a16:creationId xmlns:a16="http://schemas.microsoft.com/office/drawing/2014/main" id="{DEE27606-A3D3-4343-BEAE-1F86EEC852B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176644-0D27-402F-A139-C06B18A7B015}"/>
              </a:ext>
            </a:extLst>
          </p:cNvPr>
          <p:cNvSpPr>
            <a:spLocks noGrp="1" noChangeArrowheads="1"/>
          </p:cNvSpPr>
          <p:nvPr>
            <p:ph type="body" idx="1"/>
          </p:nvPr>
        </p:nvSpPr>
        <p:spPr>
          <a:noFill/>
        </p:spPr>
        <p:txBody>
          <a:bodyPr/>
          <a:lstStyle/>
          <a:p>
            <a:pPr eaLnBrk="1" hangingPunct="1"/>
            <a:r>
              <a:rPr lang="en-US" altLang="en-US"/>
              <a:t>By this data, workers do not have a very high opinion of their managers / leaders and its true. Employee confidence in management has been steadily decreasing for more than a decade.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E5F2F86-1CAA-4BA9-8F40-5EC0738EAF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3FDDD0-4B66-45E8-8ABB-26DF7A7C1481}" type="slidenum">
              <a:rPr lang="en-US" altLang="en-US"/>
              <a:pPr/>
              <a:t>13</a:t>
            </a:fld>
            <a:endParaRPr lang="en-US" altLang="en-US"/>
          </a:p>
        </p:txBody>
      </p:sp>
      <p:sp>
        <p:nvSpPr>
          <p:cNvPr id="29699" name="Rectangle 2">
            <a:extLst>
              <a:ext uri="{FF2B5EF4-FFF2-40B4-BE49-F238E27FC236}">
                <a16:creationId xmlns:a16="http://schemas.microsoft.com/office/drawing/2014/main" id="{BF94D232-FFA9-431E-BD55-9F1B8C40D4C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4EC3987B-2120-4433-9083-0D85DC00C87C}"/>
              </a:ext>
            </a:extLst>
          </p:cNvPr>
          <p:cNvSpPr>
            <a:spLocks noGrp="1" noChangeArrowheads="1"/>
          </p:cNvSpPr>
          <p:nvPr>
            <p:ph type="body" idx="1"/>
          </p:nvPr>
        </p:nvSpPr>
        <p:spPr>
          <a:noFill/>
        </p:spPr>
        <p:txBody>
          <a:bodyPr/>
          <a:lstStyle/>
          <a:p>
            <a:pPr eaLnBrk="1" hangingPunct="1"/>
            <a:r>
              <a:rPr lang="en-US" altLang="en-US"/>
              <a:t>Transactional leaders are generally good at short term crisis or stable situations. Transformational leaders tend to build long term effective organizations.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7DFD974-DBB6-408A-AE25-AB3D11D73CF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56540D-44F0-4B1F-8E5D-75B66B1A8085}" type="slidenum">
              <a:rPr lang="en-US" altLang="en-US"/>
              <a:pPr/>
              <a:t>14</a:t>
            </a:fld>
            <a:endParaRPr lang="en-US" altLang="en-US"/>
          </a:p>
        </p:txBody>
      </p:sp>
      <p:sp>
        <p:nvSpPr>
          <p:cNvPr id="31747" name="Rectangle 2">
            <a:extLst>
              <a:ext uri="{FF2B5EF4-FFF2-40B4-BE49-F238E27FC236}">
                <a16:creationId xmlns:a16="http://schemas.microsoft.com/office/drawing/2014/main" id="{7324527C-C22A-46E0-8025-1058FBDCECA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E8A4C392-53FC-4824-8A59-B204063BF0B3}"/>
              </a:ext>
            </a:extLst>
          </p:cNvPr>
          <p:cNvSpPr>
            <a:spLocks noGrp="1" noChangeArrowheads="1"/>
          </p:cNvSpPr>
          <p:nvPr>
            <p:ph type="body" idx="1"/>
          </p:nvPr>
        </p:nvSpPr>
        <p:spPr>
          <a:noFill/>
        </p:spPr>
        <p:txBody>
          <a:bodyPr/>
          <a:lstStyle/>
          <a:p>
            <a:pPr eaLnBrk="1" hangingPunct="1"/>
            <a:r>
              <a:rPr lang="en-US" altLang="en-US"/>
              <a:t>Notice the similarity between effective managers and transformational leaders.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222C69B-EDB0-4029-82E2-561DCEA9A27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4F04E1-A04E-4A6E-88E0-4BB4FBF462D5}" type="slidenum">
              <a:rPr lang="en-US" altLang="en-US"/>
              <a:pPr/>
              <a:t>15</a:t>
            </a:fld>
            <a:endParaRPr lang="en-US" altLang="en-US"/>
          </a:p>
        </p:txBody>
      </p:sp>
      <p:sp>
        <p:nvSpPr>
          <p:cNvPr id="33795" name="Rectangle 2">
            <a:extLst>
              <a:ext uri="{FF2B5EF4-FFF2-40B4-BE49-F238E27FC236}">
                <a16:creationId xmlns:a16="http://schemas.microsoft.com/office/drawing/2014/main" id="{7C63FC67-E457-4833-A12C-07411913761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E95B348-9DB1-4B8D-A0E5-A551942A697E}"/>
              </a:ext>
            </a:extLst>
          </p:cNvPr>
          <p:cNvSpPr>
            <a:spLocks noGrp="1" noChangeArrowheads="1"/>
          </p:cNvSpPr>
          <p:nvPr>
            <p:ph type="body" idx="1"/>
          </p:nvPr>
        </p:nvSpPr>
        <p:spPr>
          <a:noFill/>
        </p:spPr>
        <p:txBody>
          <a:bodyPr/>
          <a:lstStyle/>
          <a:p>
            <a:pPr eaLnBrk="1" hangingPunct="1"/>
            <a:r>
              <a:rPr lang="en-US" altLang="en-US"/>
              <a:t>Emotional intelligence is thought by some to be more important IQ.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5CB35DA-89A0-409C-9E24-74F63D079A6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F7C5A-2C92-49F6-B08F-BB433AAA3E33}" type="slidenum">
              <a:rPr lang="en-US" altLang="en-US"/>
              <a:pPr/>
              <a:t>16</a:t>
            </a:fld>
            <a:endParaRPr lang="en-US" altLang="en-US"/>
          </a:p>
        </p:txBody>
      </p:sp>
      <p:sp>
        <p:nvSpPr>
          <p:cNvPr id="35843" name="Rectangle 2">
            <a:extLst>
              <a:ext uri="{FF2B5EF4-FFF2-40B4-BE49-F238E27FC236}">
                <a16:creationId xmlns:a16="http://schemas.microsoft.com/office/drawing/2014/main" id="{48FB9FED-527B-4137-A67C-E38A070AEED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E86214D-0A4B-4A5D-AD88-F360C1108372}"/>
              </a:ext>
            </a:extLst>
          </p:cNvPr>
          <p:cNvSpPr>
            <a:spLocks noGrp="1" noChangeArrowheads="1"/>
          </p:cNvSpPr>
          <p:nvPr>
            <p:ph type="body" idx="1"/>
          </p:nvPr>
        </p:nvSpPr>
        <p:spPr>
          <a:noFill/>
        </p:spPr>
        <p:txBody>
          <a:bodyPr/>
          <a:lstStyle/>
          <a:p>
            <a:pPr eaLnBrk="1" hangingPunct="1"/>
            <a:r>
              <a:rPr lang="en-US" altLang="en-US"/>
              <a:t>Peter Drucker also had good old fashion common sense.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54D741E-AD95-401D-A2A4-5EF80CB1570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87A71-3FD9-4058-AC37-4E39722C16AF}" type="slidenum">
              <a:rPr lang="en-US" altLang="en-US"/>
              <a:pPr/>
              <a:t>17</a:t>
            </a:fld>
            <a:endParaRPr lang="en-US" altLang="en-US"/>
          </a:p>
        </p:txBody>
      </p:sp>
      <p:sp>
        <p:nvSpPr>
          <p:cNvPr id="37891" name="Rectangle 2">
            <a:extLst>
              <a:ext uri="{FF2B5EF4-FFF2-40B4-BE49-F238E27FC236}">
                <a16:creationId xmlns:a16="http://schemas.microsoft.com/office/drawing/2014/main" id="{53A85731-7948-45E6-B888-1039C572F80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10AEB85-0EF1-4B27-BD97-DC01DE36A638}"/>
              </a:ext>
            </a:extLst>
          </p:cNvPr>
          <p:cNvSpPr>
            <a:spLocks noGrp="1" noChangeArrowheads="1"/>
          </p:cNvSpPr>
          <p:nvPr>
            <p:ph type="body" idx="1"/>
          </p:nvPr>
        </p:nvSpPr>
        <p:spPr>
          <a:noFill/>
        </p:spPr>
        <p:txBody>
          <a:bodyPr/>
          <a:lstStyle/>
          <a:p>
            <a:pPr eaLnBrk="1" hangingPunct="1"/>
            <a:r>
              <a:rPr lang="en-US" altLang="en-US" dirty="0"/>
              <a:t>These statements cover the essence of what management is supposed to be.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When Peter Drucker died at the age of 95 in the year 2005, the former CEO of GE, Jack Welch, said: “The world knows he was the greatest management thinker of the last century." That could be an understatement. Drucker was renowned worldwide for his many books, consultancies, newspaper columns, and sage advice on matters of management, organizations, business and society, and executive leadership. Here’s a sampler of his enduring advice: </a:t>
            </a:r>
          </a:p>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3D68ED2-625A-4A39-BD09-33538E13E2F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BE7B7-5886-4BD8-BA6B-ECBFAD7C60C5}" type="slidenum">
              <a:rPr lang="en-US" altLang="en-US"/>
              <a:pPr/>
              <a:t>18</a:t>
            </a:fld>
            <a:endParaRPr lang="en-US" altLang="en-US"/>
          </a:p>
        </p:txBody>
      </p:sp>
      <p:sp>
        <p:nvSpPr>
          <p:cNvPr id="39939" name="Rectangle 2">
            <a:extLst>
              <a:ext uri="{FF2B5EF4-FFF2-40B4-BE49-F238E27FC236}">
                <a16:creationId xmlns:a16="http://schemas.microsoft.com/office/drawing/2014/main" id="{96E448B5-5084-42CE-81AE-B958B033855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73C989F-4E06-4CDB-88AA-4B5DA8333778}"/>
              </a:ext>
            </a:extLst>
          </p:cNvPr>
          <p:cNvSpPr>
            <a:spLocks noGrp="1" noChangeArrowheads="1"/>
          </p:cNvSpPr>
          <p:nvPr>
            <p:ph type="body" idx="1"/>
          </p:nvPr>
        </p:nvSpPr>
        <p:spPr>
          <a:noFill/>
        </p:spPr>
        <p:txBody>
          <a:bodyPr/>
          <a:lstStyle/>
          <a:p>
            <a:pPr eaLnBrk="1" hangingPunct="1"/>
            <a:r>
              <a:rPr lang="en-US" altLang="en-US" dirty="0"/>
              <a:t>Given the corporate fraud of recent years, it is obvious that some very large corporations have not followed these trends.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B5BA4D5-976F-40B8-8A7E-35421C87BDF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EC2F9A-DD7E-4091-87E0-B6241A017D8B}" type="slidenum">
              <a:rPr lang="en-US" altLang="en-US"/>
              <a:pPr/>
              <a:t>2</a:t>
            </a:fld>
            <a:endParaRPr lang="en-US" altLang="en-US"/>
          </a:p>
        </p:txBody>
      </p:sp>
      <p:sp>
        <p:nvSpPr>
          <p:cNvPr id="7171" name="Rectangle 2">
            <a:extLst>
              <a:ext uri="{FF2B5EF4-FFF2-40B4-BE49-F238E27FC236}">
                <a16:creationId xmlns:a16="http://schemas.microsoft.com/office/drawing/2014/main" id="{4353D734-0CA2-45EF-B451-1960EE1F5BE0}"/>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DC2D9DA-FFD3-4737-B5B7-99EE9BF91EFA}"/>
              </a:ext>
            </a:extLst>
          </p:cNvPr>
          <p:cNvSpPr>
            <a:spLocks noGrp="1" noChangeArrowheads="1"/>
          </p:cNvSpPr>
          <p:nvPr>
            <p:ph type="body" idx="1"/>
          </p:nvPr>
        </p:nvSpPr>
        <p:spPr>
          <a:noFill/>
        </p:spPr>
        <p:txBody>
          <a:bodyPr/>
          <a:lstStyle/>
          <a:p>
            <a:pPr eaLnBrk="1" hangingPunct="1"/>
            <a:r>
              <a:rPr lang="en-US" altLang="en-US"/>
              <a:t>Leadership traits and styles are a lot like effective manager’s traits and styles. However manager’s tend to rely more on position power.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D6D4715-DE2D-4678-81CC-FA5E33906A6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14168E-D394-4712-8A87-48538AC0E7C0}" type="slidenum">
              <a:rPr lang="en-US" altLang="en-US"/>
              <a:pPr/>
              <a:t>3</a:t>
            </a:fld>
            <a:endParaRPr lang="en-US" altLang="en-US"/>
          </a:p>
        </p:txBody>
      </p:sp>
      <p:sp>
        <p:nvSpPr>
          <p:cNvPr id="9219" name="Rectangle 2">
            <a:extLst>
              <a:ext uri="{FF2B5EF4-FFF2-40B4-BE49-F238E27FC236}">
                <a16:creationId xmlns:a16="http://schemas.microsoft.com/office/drawing/2014/main" id="{499FB7D4-27EB-49D8-B31E-850999D6EF69}"/>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BAB30007-4BC8-490B-9B1C-79877A97173A}"/>
              </a:ext>
            </a:extLst>
          </p:cNvPr>
          <p:cNvSpPr>
            <a:spLocks noGrp="1" noChangeArrowheads="1"/>
          </p:cNvSpPr>
          <p:nvPr>
            <p:ph type="body" idx="1"/>
          </p:nvPr>
        </p:nvSpPr>
        <p:spPr>
          <a:noFill/>
        </p:spPr>
        <p:txBody>
          <a:bodyPr/>
          <a:lstStyle/>
          <a:p>
            <a:pPr eaLnBrk="1" hangingPunct="1"/>
            <a:r>
              <a:rPr lang="en-US" altLang="en-US"/>
              <a:t>It is true that leadership is one of the 4 functions of management but that does not mean that all managers are effective leaders.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C1D553B-5898-4D7E-9827-1C61DAF8BC1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5767A8-FD7F-4039-883B-139BBFEFD816}" type="slidenum">
              <a:rPr lang="en-US" altLang="en-US"/>
              <a:pPr/>
              <a:t>4</a:t>
            </a:fld>
            <a:endParaRPr lang="en-US" altLang="en-US"/>
          </a:p>
        </p:txBody>
      </p:sp>
      <p:sp>
        <p:nvSpPr>
          <p:cNvPr id="11267" name="Rectangle 2">
            <a:extLst>
              <a:ext uri="{FF2B5EF4-FFF2-40B4-BE49-F238E27FC236}">
                <a16:creationId xmlns:a16="http://schemas.microsoft.com/office/drawing/2014/main" id="{872CA5C5-5B3B-43BC-B926-663D5C9DF34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BA8F7820-CF51-4888-AD86-9169BA21DB64}"/>
              </a:ext>
            </a:extLst>
          </p:cNvPr>
          <p:cNvSpPr>
            <a:spLocks noGrp="1" noChangeArrowheads="1"/>
          </p:cNvSpPr>
          <p:nvPr>
            <p:ph type="body" idx="1"/>
          </p:nvPr>
        </p:nvSpPr>
        <p:spPr>
          <a:noFill/>
        </p:spPr>
        <p:txBody>
          <a:bodyPr/>
          <a:lstStyle/>
          <a:p>
            <a:pPr eaLnBrk="1" hangingPunct="1"/>
            <a:r>
              <a:rPr lang="en-US" altLang="en-US"/>
              <a:t>Reward power and Coercive power, the authority to reward and punish, are a part of legitimate power.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C50C061-B38A-4F93-9B9C-FA057FC4A59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EF9FA3-9903-4CB6-9891-F0AE16A8C51F}" type="slidenum">
              <a:rPr lang="en-US" altLang="en-US"/>
              <a:pPr/>
              <a:t>5</a:t>
            </a:fld>
            <a:endParaRPr lang="en-US" altLang="en-US"/>
          </a:p>
        </p:txBody>
      </p:sp>
      <p:sp>
        <p:nvSpPr>
          <p:cNvPr id="13315" name="Rectangle 2">
            <a:extLst>
              <a:ext uri="{FF2B5EF4-FFF2-40B4-BE49-F238E27FC236}">
                <a16:creationId xmlns:a16="http://schemas.microsoft.com/office/drawing/2014/main" id="{815CD887-298B-4B23-8227-2331E2EF133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25E4D50-358D-4191-A2AA-75939B94ACF1}"/>
              </a:ext>
            </a:extLst>
          </p:cNvPr>
          <p:cNvSpPr>
            <a:spLocks noGrp="1" noChangeArrowheads="1"/>
          </p:cNvSpPr>
          <p:nvPr>
            <p:ph type="body" idx="1"/>
          </p:nvPr>
        </p:nvSpPr>
        <p:spPr>
          <a:noFill/>
        </p:spPr>
        <p:txBody>
          <a:bodyPr/>
          <a:lstStyle/>
          <a:p>
            <a:pPr eaLnBrk="1" hangingPunct="1"/>
            <a:r>
              <a:rPr lang="en-US" altLang="en-US"/>
              <a:t>Position power should be used sparingly. Personal power, though more difficult to obtain, is more effective in the long term.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756AD37-CB12-4EFC-8930-8865AF2183F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586D5-9975-4294-A0E9-10CB46D08A8A}" type="slidenum">
              <a:rPr lang="en-US" altLang="en-US"/>
              <a:pPr/>
              <a:t>6</a:t>
            </a:fld>
            <a:endParaRPr lang="en-US" altLang="en-US"/>
          </a:p>
        </p:txBody>
      </p:sp>
      <p:sp>
        <p:nvSpPr>
          <p:cNvPr id="15363" name="Rectangle 2">
            <a:extLst>
              <a:ext uri="{FF2B5EF4-FFF2-40B4-BE49-F238E27FC236}">
                <a16:creationId xmlns:a16="http://schemas.microsoft.com/office/drawing/2014/main" id="{AC968593-FD6A-4ECF-9F55-686A5AB015EF}"/>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BA70C5E-9EA1-47FF-9E32-782AEC2F7517}"/>
              </a:ext>
            </a:extLst>
          </p:cNvPr>
          <p:cNvSpPr>
            <a:spLocks noGrp="1" noChangeArrowheads="1"/>
          </p:cNvSpPr>
          <p:nvPr>
            <p:ph type="body" idx="1"/>
          </p:nvPr>
        </p:nvSpPr>
        <p:spPr>
          <a:noFill/>
        </p:spPr>
        <p:txBody>
          <a:bodyPr/>
          <a:lstStyle/>
          <a:p>
            <a:pPr eaLnBrk="1" hangingPunct="1"/>
            <a:r>
              <a:rPr lang="en-US" altLang="en-US"/>
              <a:t>A manager that is low on risks and people is unlikely to do much for the organization.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4DA2439-010C-4A80-A5D0-72E63729AC1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FF5042-1539-4245-9C1D-969AF7E2A456}" type="slidenum">
              <a:rPr lang="en-US" altLang="en-US"/>
              <a:pPr/>
              <a:t>7</a:t>
            </a:fld>
            <a:endParaRPr lang="en-US" altLang="en-US"/>
          </a:p>
        </p:txBody>
      </p:sp>
      <p:sp>
        <p:nvSpPr>
          <p:cNvPr id="17411" name="Rectangle 2">
            <a:extLst>
              <a:ext uri="{FF2B5EF4-FFF2-40B4-BE49-F238E27FC236}">
                <a16:creationId xmlns:a16="http://schemas.microsoft.com/office/drawing/2014/main" id="{F2D99189-83F4-4455-8742-907C599CBEA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FD012F5-EA93-4CD8-BAC4-1D807B4A11D7}"/>
              </a:ext>
            </a:extLst>
          </p:cNvPr>
          <p:cNvSpPr>
            <a:spLocks noGrp="1" noChangeArrowheads="1"/>
          </p:cNvSpPr>
          <p:nvPr>
            <p:ph type="body" idx="1"/>
          </p:nvPr>
        </p:nvSpPr>
        <p:spPr>
          <a:noFill/>
        </p:spPr>
        <p:txBody>
          <a:bodyPr/>
          <a:lstStyle/>
          <a:p>
            <a:pPr eaLnBrk="1" hangingPunct="1"/>
            <a:r>
              <a:rPr lang="en-US" altLang="en-US"/>
              <a:t>Of course, not all effective leaders have all these traits but, then again, the more of these traits a leader has, the more effective he/she is likely to be.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AE468C8-E5C0-43F5-8572-4FE8655A81B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C7E235-4FA0-43BA-8BE7-E5A05B825AF5}" type="slidenum">
              <a:rPr lang="en-US" altLang="en-US"/>
              <a:pPr/>
              <a:t>8</a:t>
            </a:fld>
            <a:endParaRPr lang="en-US" altLang="en-US"/>
          </a:p>
        </p:txBody>
      </p:sp>
      <p:sp>
        <p:nvSpPr>
          <p:cNvPr id="19459" name="Rectangle 2">
            <a:extLst>
              <a:ext uri="{FF2B5EF4-FFF2-40B4-BE49-F238E27FC236}">
                <a16:creationId xmlns:a16="http://schemas.microsoft.com/office/drawing/2014/main" id="{19A0A524-0C94-4E2E-B749-3E93100857B6}"/>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0EBC13-5A7E-4D85-A306-48D749CEA629}"/>
              </a:ext>
            </a:extLst>
          </p:cNvPr>
          <p:cNvSpPr>
            <a:spLocks noGrp="1" noChangeArrowheads="1"/>
          </p:cNvSpPr>
          <p:nvPr>
            <p:ph type="body" idx="1"/>
          </p:nvPr>
        </p:nvSpPr>
        <p:spPr>
          <a:noFill/>
        </p:spPr>
        <p:txBody>
          <a:bodyPr/>
          <a:lstStyle/>
          <a:p>
            <a:pPr eaLnBrk="1" hangingPunct="1"/>
            <a:r>
              <a:rPr lang="en-US" altLang="en-US"/>
              <a:t>Fiedler not only believed but conducted studies to show that effective leadership style is situational. His Task-motivated leader would be similar to the classical/mechanistic style of management while his Relationship-motivated style would be similar to the humanistic/organic management style.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B6A935D-CF33-47F0-A7B6-6654053B72B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DCABB7-E0E5-401E-843F-BD3208D07C21}" type="slidenum">
              <a:rPr lang="en-US" altLang="en-US"/>
              <a:pPr/>
              <a:t>9</a:t>
            </a:fld>
            <a:endParaRPr lang="en-US" altLang="en-US"/>
          </a:p>
        </p:txBody>
      </p:sp>
      <p:sp>
        <p:nvSpPr>
          <p:cNvPr id="21507" name="Rectangle 2">
            <a:extLst>
              <a:ext uri="{FF2B5EF4-FFF2-40B4-BE49-F238E27FC236}">
                <a16:creationId xmlns:a16="http://schemas.microsoft.com/office/drawing/2014/main" id="{CEE6BE0F-9FF4-46EE-967F-080CFFEECDFE}"/>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0A3191DF-8611-49EE-814A-C5E493E32D2B}"/>
              </a:ext>
            </a:extLst>
          </p:cNvPr>
          <p:cNvSpPr>
            <a:spLocks noGrp="1" noChangeArrowheads="1"/>
          </p:cNvSpPr>
          <p:nvPr>
            <p:ph type="body" idx="1"/>
          </p:nvPr>
        </p:nvSpPr>
        <p:spPr>
          <a:noFill/>
        </p:spPr>
        <p:txBody>
          <a:bodyPr/>
          <a:lstStyle/>
          <a:p>
            <a:pPr eaLnBrk="1" hangingPunct="1"/>
            <a:r>
              <a:rPr lang="en-US" altLang="en-US"/>
              <a:t>In the end, Fiddler's Contingency Theory can be summed up as “When it comes to the most effective leadership style, it all depends on the situation.”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6859C03-9473-4CF3-9E1C-11EFCBD478BD}"/>
              </a:ext>
            </a:extLst>
          </p:cNvPr>
          <p:cNvGrpSpPr>
            <a:grpSpLocks/>
          </p:cNvGrpSpPr>
          <p:nvPr/>
        </p:nvGrpSpPr>
        <p:grpSpPr bwMode="auto">
          <a:xfrm>
            <a:off x="0" y="927100"/>
            <a:ext cx="8991600" cy="4495800"/>
            <a:chOff x="0" y="584"/>
            <a:chExt cx="5664" cy="2832"/>
          </a:xfrm>
        </p:grpSpPr>
        <p:sp>
          <p:nvSpPr>
            <p:cNvPr id="5" name="AutoShape 3">
              <a:extLst>
                <a:ext uri="{FF2B5EF4-FFF2-40B4-BE49-F238E27FC236}">
                  <a16:creationId xmlns:a16="http://schemas.microsoft.com/office/drawing/2014/main" id="{93BD80A6-3D2E-47BD-951B-826A3BF0667F}"/>
                </a:ext>
              </a:extLst>
            </p:cNvPr>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D138D064-C092-43A1-9FF5-52B0C0BCBC8C}"/>
                </a:ext>
              </a:extLst>
            </p:cNvPr>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7" name="AutoShape 5">
              <a:extLst>
                <a:ext uri="{FF2B5EF4-FFF2-40B4-BE49-F238E27FC236}">
                  <a16:creationId xmlns:a16="http://schemas.microsoft.com/office/drawing/2014/main" id="{7E129065-8931-42A0-B816-3196B269C30F}"/>
                </a:ext>
              </a:extLst>
            </p:cNvPr>
            <p:cNvSpPr>
              <a:spLocks noChangeArrowheads="1"/>
            </p:cNvSpPr>
            <p:nvPr userDrawn="1"/>
          </p:nvSpPr>
          <p:spPr bwMode="blackWhite">
            <a:xfrm>
              <a:off x="0" y="872"/>
              <a:ext cx="5664" cy="1152"/>
            </a:xfrm>
            <a:custGeom>
              <a:avLst/>
              <a:gdLst>
                <a:gd name="T0" fmla="*/ 0 w 4917"/>
                <a:gd name="T1" fmla="*/ 0 h 1000"/>
                <a:gd name="T2" fmla="*/ 38240 w 4917"/>
                <a:gd name="T3" fmla="*/ 0 h 1000"/>
                <a:gd name="T4" fmla="*/ 42569 w 4917"/>
                <a:gd name="T5" fmla="*/ 881 h 1000"/>
                <a:gd name="T6" fmla="*/ 38240 w 4917"/>
                <a:gd name="T7" fmla="*/ 1761 h 1000"/>
                <a:gd name="T8" fmla="*/ 0 w 4917"/>
                <a:gd name="T9" fmla="*/ 176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7" y="0"/>
                  </a:lnTo>
                  <a:cubicBezTo>
                    <a:pt x="4693" y="0"/>
                    <a:pt x="4917" y="223"/>
                    <a:pt x="4917" y="500"/>
                  </a:cubicBezTo>
                  <a:cubicBezTo>
                    <a:pt x="4917" y="776"/>
                    <a:pt x="4693" y="1000"/>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8" name="Line 6">
              <a:extLst>
                <a:ext uri="{FF2B5EF4-FFF2-40B4-BE49-F238E27FC236}">
                  <a16:creationId xmlns:a16="http://schemas.microsoft.com/office/drawing/2014/main" id="{B6DBDFE4-8C90-4EAD-B90F-8F19835AFE06}"/>
                </a:ext>
              </a:extLst>
            </p:cNvPr>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9159" name="Rectangle 7"/>
          <p:cNvSpPr>
            <a:spLocks noGrp="1" noChangeArrowheads="1"/>
          </p:cNvSpPr>
          <p:nvPr>
            <p:ph type="ctrTitle"/>
          </p:nvPr>
        </p:nvSpPr>
        <p:spPr>
          <a:xfrm>
            <a:off x="228600" y="1427163"/>
            <a:ext cx="8077200" cy="1609725"/>
          </a:xfrm>
        </p:spPr>
        <p:txBody>
          <a:bodyPr/>
          <a:lstStyle>
            <a:lvl1pPr>
              <a:defRPr sz="4000"/>
            </a:lvl1pPr>
          </a:lstStyle>
          <a:p>
            <a:pPr lvl="0"/>
            <a:r>
              <a:rPr lang="en-US" altLang="en-US" noProof="0"/>
              <a:t>Click to edit Master title style</a:t>
            </a:r>
          </a:p>
        </p:txBody>
      </p:sp>
      <p:sp>
        <p:nvSpPr>
          <p:cNvPr id="49160" name="Rectangle 8"/>
          <p:cNvSpPr>
            <a:spLocks noGrp="1" noChangeArrowheads="1"/>
          </p:cNvSpPr>
          <p:nvPr>
            <p:ph type="subTitle" idx="1"/>
          </p:nvPr>
        </p:nvSpPr>
        <p:spPr>
          <a:xfrm>
            <a:off x="1066800" y="3441700"/>
            <a:ext cx="6629400" cy="16764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9" name="Rectangle 9">
            <a:extLst>
              <a:ext uri="{FF2B5EF4-FFF2-40B4-BE49-F238E27FC236}">
                <a16:creationId xmlns:a16="http://schemas.microsoft.com/office/drawing/2014/main" id="{C41DD113-6029-49F0-9EC7-AD33E2D3F162}"/>
              </a:ext>
            </a:extLst>
          </p:cNvPr>
          <p:cNvSpPr>
            <a:spLocks noGrp="1" noChangeArrowheads="1"/>
          </p:cNvSpPr>
          <p:nvPr>
            <p:ph type="dt" sz="half" idx="10"/>
          </p:nvPr>
        </p:nvSpPr>
        <p:spPr bwMode="auto">
          <a:xfrm>
            <a:off x="457200" y="6248400"/>
            <a:ext cx="2133600" cy="4714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0" name="Rectangle 10">
            <a:extLst>
              <a:ext uri="{FF2B5EF4-FFF2-40B4-BE49-F238E27FC236}">
                <a16:creationId xmlns:a16="http://schemas.microsoft.com/office/drawing/2014/main" id="{A9785E00-23A4-4519-A7FE-32B66D1108DF}"/>
              </a:ext>
            </a:extLst>
          </p:cNvPr>
          <p:cNvSpPr>
            <a:spLocks noGrp="1" noChangeArrowheads="1"/>
          </p:cNvSpPr>
          <p:nvPr>
            <p:ph type="ftr" sz="quarter" idx="11"/>
          </p:nvPr>
        </p:nvSpPr>
        <p:spPr bwMode="auto">
          <a:xfrm>
            <a:off x="3124200" y="6253163"/>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11" name="Rectangle 11">
            <a:extLst>
              <a:ext uri="{FF2B5EF4-FFF2-40B4-BE49-F238E27FC236}">
                <a16:creationId xmlns:a16="http://schemas.microsoft.com/office/drawing/2014/main" id="{2F9F5FAD-2573-4A76-93E2-4B39B5D470A3}"/>
              </a:ext>
            </a:extLst>
          </p:cNvPr>
          <p:cNvSpPr>
            <a:spLocks noGrp="1" noChangeArrowheads="1"/>
          </p:cNvSpPr>
          <p:nvPr>
            <p:ph type="sldNum" sz="quarter" idx="12"/>
          </p:nvPr>
        </p:nvSpPr>
        <p:spPr bwMode="auto">
          <a:xfrm>
            <a:off x="6553200" y="6248400"/>
            <a:ext cx="2133600" cy="4714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F7BCD2EF-71B1-4BD9-8E4A-F8F8A804F555}" type="slidenum">
              <a:rPr lang="en-US" altLang="en-US"/>
              <a:pPr/>
              <a:t>‹#›</a:t>
            </a:fld>
            <a:endParaRPr lang="en-US" altLang="en-US"/>
          </a:p>
        </p:txBody>
      </p:sp>
    </p:spTree>
    <p:extLst>
      <p:ext uri="{BB962C8B-B14F-4D97-AF65-F5344CB8AC3E}">
        <p14:creationId xmlns:p14="http://schemas.microsoft.com/office/powerpoint/2010/main" val="30765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7105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228600"/>
            <a:ext cx="2103437" cy="6172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5263" y="228600"/>
            <a:ext cx="61595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8762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6999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57417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6300" y="1600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3812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860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4290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17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9938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2645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FE7076B-1A87-46CE-997D-6D86B2865AAF}"/>
              </a:ext>
            </a:extLst>
          </p:cNvPr>
          <p:cNvGrpSpPr>
            <a:grpSpLocks/>
          </p:cNvGrpSpPr>
          <p:nvPr/>
        </p:nvGrpSpPr>
        <p:grpSpPr bwMode="auto">
          <a:xfrm>
            <a:off x="0" y="152400"/>
            <a:ext cx="8915400" cy="6324600"/>
            <a:chOff x="0" y="96"/>
            <a:chExt cx="5472" cy="3840"/>
          </a:xfrm>
        </p:grpSpPr>
        <p:sp>
          <p:nvSpPr>
            <p:cNvPr id="1029" name="AutoShape 3">
              <a:extLst>
                <a:ext uri="{FF2B5EF4-FFF2-40B4-BE49-F238E27FC236}">
                  <a16:creationId xmlns:a16="http://schemas.microsoft.com/office/drawing/2014/main" id="{E446C26B-6A62-4EF3-BB97-4601E3C41DDE}"/>
                </a:ext>
              </a:extLst>
            </p:cNvPr>
            <p:cNvSpPr>
              <a:spLocks noChangeArrowheads="1"/>
            </p:cNvSpPr>
            <p:nvPr/>
          </p:nvSpPr>
          <p:spPr bwMode="auto">
            <a:xfrm>
              <a:off x="240" y="336"/>
              <a:ext cx="5232" cy="3600"/>
            </a:xfrm>
            <a:prstGeom prst="roundRect">
              <a:avLst>
                <a:gd name="adj" fmla="val 13727"/>
              </a:avLst>
            </a:prstGeom>
            <a:noFill/>
            <a:ln w="317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0" name="AutoShape 4">
              <a:extLst>
                <a:ext uri="{FF2B5EF4-FFF2-40B4-BE49-F238E27FC236}">
                  <a16:creationId xmlns:a16="http://schemas.microsoft.com/office/drawing/2014/main" id="{768F3F21-1B52-4C5C-8C02-1A896B4B375F}"/>
                </a:ext>
              </a:extLst>
            </p:cNvPr>
            <p:cNvSpPr>
              <a:spLocks noChangeArrowheads="1"/>
            </p:cNvSpPr>
            <p:nvPr/>
          </p:nvSpPr>
          <p:spPr bwMode="blackWhite">
            <a:xfrm>
              <a:off x="0" y="96"/>
              <a:ext cx="5376" cy="768"/>
            </a:xfrm>
            <a:custGeom>
              <a:avLst/>
              <a:gdLst>
                <a:gd name="T0" fmla="*/ 0 w 7000"/>
                <a:gd name="T1" fmla="*/ 0 h 1000"/>
                <a:gd name="T2" fmla="*/ 15640 w 7000"/>
                <a:gd name="T3" fmla="*/ 0 h 1000"/>
                <a:gd name="T4" fmla="*/ 16857 w 7000"/>
                <a:gd name="T5" fmla="*/ 174 h 1000"/>
                <a:gd name="T6" fmla="*/ 15640 w 7000"/>
                <a:gd name="T7" fmla="*/ 348 h 1000"/>
                <a:gd name="T8" fmla="*/ 0 w 7000"/>
                <a:gd name="T9" fmla="*/ 34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22" y="0"/>
                  </a:lnTo>
                  <a:cubicBezTo>
                    <a:pt x="6698" y="0"/>
                    <a:pt x="6922" y="223"/>
                    <a:pt x="6922" y="500"/>
                  </a:cubicBezTo>
                  <a:cubicBezTo>
                    <a:pt x="6922" y="776"/>
                    <a:pt x="6698" y="1000"/>
                    <a:pt x="6422" y="1000"/>
                  </a:cubicBezTo>
                  <a:lnTo>
                    <a:pt x="0" y="100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31" name="Line 5">
              <a:extLst>
                <a:ext uri="{FF2B5EF4-FFF2-40B4-BE49-F238E27FC236}">
                  <a16:creationId xmlns:a16="http://schemas.microsoft.com/office/drawing/2014/main" id="{B7FDBEA5-C907-435E-A555-A529918C4DD1}"/>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27" name="Rectangle 6">
            <a:extLst>
              <a:ext uri="{FF2B5EF4-FFF2-40B4-BE49-F238E27FC236}">
                <a16:creationId xmlns:a16="http://schemas.microsoft.com/office/drawing/2014/main" id="{D750AADB-3F1F-49D0-9FF2-ED2188B0DA15}"/>
              </a:ext>
            </a:extLst>
          </p:cNvPr>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14D19C1F-76D9-4622-B78F-737C9CFA372F}"/>
              </a:ext>
            </a:extLst>
          </p:cNvPr>
          <p:cNvSpPr>
            <a:spLocks noGrp="1" noChangeArrowheads="1"/>
          </p:cNvSpPr>
          <p:nvPr>
            <p:ph type="body" idx="1"/>
          </p:nvPr>
        </p:nvSpPr>
        <p:spPr bwMode="auto">
          <a:xfrm>
            <a:off x="609600" y="1600200"/>
            <a:ext cx="8001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3600" i="1" kern="1200">
          <a:solidFill>
            <a:schemeClr val="tx1"/>
          </a:solidFill>
          <a:latin typeface="+mj-lt"/>
          <a:ea typeface="+mj-ea"/>
          <a:cs typeface="+mj-cs"/>
        </a:defRPr>
      </a:lvl1pPr>
      <a:lvl2pPr algn="l" rtl="0" eaLnBrk="0" fontAlgn="base" hangingPunct="0">
        <a:spcBef>
          <a:spcPct val="0"/>
        </a:spcBef>
        <a:spcAft>
          <a:spcPct val="0"/>
        </a:spcAft>
        <a:defRPr sz="3600" i="1">
          <a:solidFill>
            <a:schemeClr val="tx1"/>
          </a:solidFill>
          <a:latin typeface="Comic Sans MS" panose="030F0702030302020204" pitchFamily="66" charset="0"/>
        </a:defRPr>
      </a:lvl2pPr>
      <a:lvl3pPr algn="l" rtl="0" eaLnBrk="0" fontAlgn="base" hangingPunct="0">
        <a:spcBef>
          <a:spcPct val="0"/>
        </a:spcBef>
        <a:spcAft>
          <a:spcPct val="0"/>
        </a:spcAft>
        <a:defRPr sz="3600" i="1">
          <a:solidFill>
            <a:schemeClr val="tx1"/>
          </a:solidFill>
          <a:latin typeface="Comic Sans MS" panose="030F0702030302020204" pitchFamily="66" charset="0"/>
        </a:defRPr>
      </a:lvl3pPr>
      <a:lvl4pPr algn="l" rtl="0" eaLnBrk="0" fontAlgn="base" hangingPunct="0">
        <a:spcBef>
          <a:spcPct val="0"/>
        </a:spcBef>
        <a:spcAft>
          <a:spcPct val="0"/>
        </a:spcAft>
        <a:defRPr sz="3600" i="1">
          <a:solidFill>
            <a:schemeClr val="tx1"/>
          </a:solidFill>
          <a:latin typeface="Comic Sans MS" panose="030F0702030302020204" pitchFamily="66" charset="0"/>
        </a:defRPr>
      </a:lvl4pPr>
      <a:lvl5pPr algn="l" rtl="0" eaLnBrk="0" fontAlgn="base" hangingPunct="0">
        <a:spcBef>
          <a:spcPct val="0"/>
        </a:spcBef>
        <a:spcAft>
          <a:spcPct val="0"/>
        </a:spcAft>
        <a:defRPr sz="3600" i="1">
          <a:solidFill>
            <a:schemeClr val="tx1"/>
          </a:solidFill>
          <a:latin typeface="Comic Sans MS" panose="030F0702030302020204" pitchFamily="66" charset="0"/>
        </a:defRPr>
      </a:lvl5pPr>
      <a:lvl6pPr marL="457200" algn="l" rtl="0" fontAlgn="base">
        <a:spcBef>
          <a:spcPct val="0"/>
        </a:spcBef>
        <a:spcAft>
          <a:spcPct val="0"/>
        </a:spcAft>
        <a:defRPr sz="3600" i="1">
          <a:solidFill>
            <a:schemeClr val="tx1"/>
          </a:solidFill>
          <a:latin typeface="Comic Sans MS" panose="030F0702030302020204" pitchFamily="66" charset="0"/>
        </a:defRPr>
      </a:lvl6pPr>
      <a:lvl7pPr marL="914400" algn="l" rtl="0" fontAlgn="base">
        <a:spcBef>
          <a:spcPct val="0"/>
        </a:spcBef>
        <a:spcAft>
          <a:spcPct val="0"/>
        </a:spcAft>
        <a:defRPr sz="3600" i="1">
          <a:solidFill>
            <a:schemeClr val="tx1"/>
          </a:solidFill>
          <a:latin typeface="Comic Sans MS" panose="030F0702030302020204" pitchFamily="66" charset="0"/>
        </a:defRPr>
      </a:lvl7pPr>
      <a:lvl8pPr marL="1371600" algn="l" rtl="0" fontAlgn="base">
        <a:spcBef>
          <a:spcPct val="0"/>
        </a:spcBef>
        <a:spcAft>
          <a:spcPct val="0"/>
        </a:spcAft>
        <a:defRPr sz="3600" i="1">
          <a:solidFill>
            <a:schemeClr val="tx1"/>
          </a:solidFill>
          <a:latin typeface="Comic Sans MS" panose="030F0702030302020204" pitchFamily="66" charset="0"/>
        </a:defRPr>
      </a:lvl8pPr>
      <a:lvl9pPr marL="1828800" algn="l" rtl="0" fontAlgn="base">
        <a:spcBef>
          <a:spcPct val="0"/>
        </a:spcBef>
        <a:spcAft>
          <a:spcPct val="0"/>
        </a:spcAft>
        <a:defRPr sz="3600" i="1">
          <a:solidFill>
            <a:schemeClr val="tx1"/>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b="1" kern="1200">
          <a:solidFill>
            <a:srgbClr val="336699"/>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l"/>
        <a:defRPr sz="2800" kern="1200">
          <a:solidFill>
            <a:srgbClr val="660066"/>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l"/>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l"/>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7">
            <a:extLst>
              <a:ext uri="{FF2B5EF4-FFF2-40B4-BE49-F238E27FC236}">
                <a16:creationId xmlns:a16="http://schemas.microsoft.com/office/drawing/2014/main" id="{90EAB9FC-12F0-40CD-A81D-614FF4F3D8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999" b="-1"/>
          <a:stretch/>
        </p:blipFill>
        <p:spPr bwMode="auto">
          <a:xfrm>
            <a:off x="20" y="-91430"/>
            <a:ext cx="9143979"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4512879"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098" name="Rectangle 4">
            <a:extLst>
              <a:ext uri="{FF2B5EF4-FFF2-40B4-BE49-F238E27FC236}">
                <a16:creationId xmlns:a16="http://schemas.microsoft.com/office/drawing/2014/main" id="{44D863F3-6889-49C7-A7D1-A98AE0FE723A}"/>
              </a:ext>
            </a:extLst>
          </p:cNvPr>
          <p:cNvSpPr>
            <a:spLocks noGrp="1" noChangeArrowheads="1"/>
          </p:cNvSpPr>
          <p:nvPr>
            <p:ph type="title"/>
          </p:nvPr>
        </p:nvSpPr>
        <p:spPr>
          <a:xfrm>
            <a:off x="532086" y="1913950"/>
            <a:ext cx="3153102" cy="1342754"/>
          </a:xfrm>
        </p:spPr>
        <p:txBody>
          <a:bodyPr>
            <a:normAutofit/>
          </a:bodyPr>
          <a:lstStyle/>
          <a:p>
            <a:pPr algn="ctr" eaLnBrk="1" hangingPunct="1"/>
            <a:r>
              <a:rPr lang="en-US" altLang="en-US" sz="3100"/>
              <a:t>Lesson 3</a:t>
            </a:r>
            <a:br>
              <a:rPr lang="en-US" altLang="en-US" sz="3100"/>
            </a:br>
            <a:r>
              <a:rPr lang="en-US" altLang="en-US" sz="3100"/>
              <a:t>LEADERSHIP</a:t>
            </a:r>
          </a:p>
        </p:txBody>
      </p:sp>
      <p:cxnSp>
        <p:nvCxnSpPr>
          <p:cNvPr id="4104" name="Straight Connector 75">
            <a:extLst>
              <a:ext uri="{FF2B5EF4-FFF2-40B4-BE49-F238E27FC236}">
                <a16:creationId xmlns:a16="http://schemas.microsoft.com/office/drawing/2014/main" id="{20E3A342-4D61-4E3F-AF90-1AB42AEB96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15288" y="3337139"/>
            <a:ext cx="701565"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099" name="Rectangle 5">
            <a:extLst>
              <a:ext uri="{FF2B5EF4-FFF2-40B4-BE49-F238E27FC236}">
                <a16:creationId xmlns:a16="http://schemas.microsoft.com/office/drawing/2014/main" id="{F73BCA03-3769-4FCB-9E64-5C05C64539AE}"/>
              </a:ext>
            </a:extLst>
          </p:cNvPr>
          <p:cNvSpPr>
            <a:spLocks noGrp="1" noChangeArrowheads="1"/>
          </p:cNvSpPr>
          <p:nvPr>
            <p:ph type="body" idx="1"/>
          </p:nvPr>
        </p:nvSpPr>
        <p:spPr>
          <a:xfrm>
            <a:off x="1676400" y="3352800"/>
            <a:ext cx="2949488" cy="507410"/>
          </a:xfrm>
        </p:spPr>
        <p:txBody>
          <a:bodyPr anchor="ctr">
            <a:normAutofit fontScale="92500"/>
          </a:bodyPr>
          <a:lstStyle/>
          <a:p>
            <a:pPr eaLnBrk="1" hangingPunct="1">
              <a:buFont typeface="Wingdings" panose="05000000000000000000" pitchFamily="2" charset="2"/>
              <a:buNone/>
            </a:pPr>
            <a:r>
              <a:rPr lang="en-US" altLang="en-US" sz="1600" i="1" dirty="0"/>
              <a:t>“A leader lives in each of us” </a:t>
            </a:r>
          </a:p>
        </p:txBody>
      </p:sp>
      <p:sp>
        <p:nvSpPr>
          <p:cNvPr id="4100" name="Text Box 6">
            <a:extLst>
              <a:ext uri="{FF2B5EF4-FFF2-40B4-BE49-F238E27FC236}">
                <a16:creationId xmlns:a16="http://schemas.microsoft.com/office/drawing/2014/main" id="{70BABEFE-7BEF-4A78-A83F-42E16963DC61}"/>
              </a:ext>
            </a:extLst>
          </p:cNvPr>
          <p:cNvSpPr txBox="1">
            <a:spLocks noChangeArrowheads="1"/>
          </p:cNvSpPr>
          <p:nvPr/>
        </p:nvSpPr>
        <p:spPr bwMode="auto">
          <a:xfrm>
            <a:off x="228600" y="4289159"/>
            <a:ext cx="43434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anose="05000000000000000000" pitchFamily="2" charset="2"/>
              <a:buChar char="l"/>
              <a:defRPr sz="3200" b="1">
                <a:solidFill>
                  <a:srgbClr val="336699"/>
                </a:solidFill>
                <a:latin typeface="Frutiger Linotype" pitchFamily="34" charset="0"/>
              </a:defRPr>
            </a:lvl1pPr>
            <a:lvl2pPr marL="742950" indent="-285750">
              <a:spcBef>
                <a:spcPct val="20000"/>
              </a:spcBef>
              <a:buClr>
                <a:schemeClr val="accent1"/>
              </a:buClr>
              <a:buFont typeface="Wingdings" panose="05000000000000000000" pitchFamily="2" charset="2"/>
              <a:buChar char="l"/>
              <a:defRPr sz="2800">
                <a:solidFill>
                  <a:srgbClr val="660066"/>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9pPr>
          </a:lstStyle>
          <a:p>
            <a:pPr marL="342900" indent="-342900">
              <a:spcBef>
                <a:spcPct val="50000"/>
              </a:spcBef>
              <a:buClrTx/>
              <a:buFont typeface="Wingdings" panose="05000000000000000000" pitchFamily="2" charset="2"/>
              <a:buChar char="§"/>
            </a:pPr>
            <a:r>
              <a:rPr lang="en-US" altLang="en-US" sz="2000" b="0" dirty="0">
                <a:solidFill>
                  <a:schemeClr val="tx1"/>
                </a:solidFill>
                <a:latin typeface="Arial" panose="020B0604020202020204" pitchFamily="34" charset="0"/>
              </a:rPr>
              <a:t>What are the foundations for effective leadership? </a:t>
            </a:r>
          </a:p>
          <a:p>
            <a:pPr marL="342900" indent="-342900">
              <a:spcBef>
                <a:spcPct val="50000"/>
              </a:spcBef>
              <a:buClrTx/>
              <a:buFont typeface="Wingdings" panose="05000000000000000000" pitchFamily="2" charset="2"/>
              <a:buChar char="§"/>
            </a:pPr>
            <a:r>
              <a:rPr lang="en-US" altLang="en-US" sz="2000" b="0" dirty="0">
                <a:solidFill>
                  <a:schemeClr val="tx1"/>
                </a:solidFill>
                <a:latin typeface="Arial" panose="020B0604020202020204" pitchFamily="34" charset="0"/>
              </a:rPr>
              <a:t>What are current issues and directions in leadership development?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6" name="Rectangle 138">
            <a:extLst>
              <a:ext uri="{FF2B5EF4-FFF2-40B4-BE49-F238E27FC236}">
                <a16:creationId xmlns:a16="http://schemas.microsoft.com/office/drawing/2014/main" id="{70DFA0FD-AB28-4B25-B870-4D2BBC35BA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4" name="Picture 22533">
            <a:extLst>
              <a:ext uri="{FF2B5EF4-FFF2-40B4-BE49-F238E27FC236}">
                <a16:creationId xmlns:a16="http://schemas.microsoft.com/office/drawing/2014/main" id="{CA1E93EC-549A-458F-A0E7-3C8D5AED8E60}"/>
              </a:ext>
            </a:extLst>
          </p:cNvPr>
          <p:cNvPicPr>
            <a:picLocks noChangeAspect="1"/>
          </p:cNvPicPr>
          <p:nvPr/>
        </p:nvPicPr>
        <p:blipFill rotWithShape="1">
          <a:blip r:embed="rId3">
            <a:alphaModFix/>
          </a:blip>
          <a:srcRect l="12612" r="40361" b="-2"/>
          <a:stretch/>
        </p:blipFill>
        <p:spPr>
          <a:xfrm>
            <a:off x="4375482" y="-168432"/>
            <a:ext cx="4795614" cy="6857990"/>
          </a:xfrm>
          <a:prstGeom prst="rect">
            <a:avLst/>
          </a:prstGeom>
        </p:spPr>
      </p:pic>
      <p:grpSp>
        <p:nvGrpSpPr>
          <p:cNvPr id="22537" name="Group 140">
            <a:extLst>
              <a:ext uri="{FF2B5EF4-FFF2-40B4-BE49-F238E27FC236}">
                <a16:creationId xmlns:a16="http://schemas.microsoft.com/office/drawing/2014/main" id="{0D628DFB-9CD1-4E2B-8B44-9FDF7E80F6D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84674" y="0"/>
            <a:ext cx="4986424" cy="6858000"/>
            <a:chOff x="5705128" y="0"/>
            <a:chExt cx="6648564" cy="6858000"/>
          </a:xfrm>
        </p:grpSpPr>
        <p:sp>
          <p:nvSpPr>
            <p:cNvPr id="142" name="Freeform: Shape 141">
              <a:extLst>
                <a:ext uri="{FF2B5EF4-FFF2-40B4-BE49-F238E27FC236}">
                  <a16:creationId xmlns:a16="http://schemas.microsoft.com/office/drawing/2014/main" id="{4CB07514-66C4-498E-85FA-6CCDFB2531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8" name="Freeform: Shape 142">
              <a:extLst>
                <a:ext uri="{FF2B5EF4-FFF2-40B4-BE49-F238E27FC236}">
                  <a16:creationId xmlns:a16="http://schemas.microsoft.com/office/drawing/2014/main" id="{13BFB38F-216C-4A75-8C1C-DAF998A5CB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4DF24F7D-73CE-4EF0-86BC-1C1C4C5CB7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539" name="Freeform: Shape 144">
              <a:extLst>
                <a:ext uri="{FF2B5EF4-FFF2-40B4-BE49-F238E27FC236}">
                  <a16:creationId xmlns:a16="http://schemas.microsoft.com/office/drawing/2014/main" id="{EC3445B6-9C0D-4865-BF68-CD74892D0E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6" name="Freeform: Shape 145">
              <a:extLst>
                <a:ext uri="{FF2B5EF4-FFF2-40B4-BE49-F238E27FC236}">
                  <a16:creationId xmlns:a16="http://schemas.microsoft.com/office/drawing/2014/main" id="{1905757E-C772-4187-BD34-A12DC33F3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30" name="Rectangle 2">
            <a:extLst>
              <a:ext uri="{FF2B5EF4-FFF2-40B4-BE49-F238E27FC236}">
                <a16:creationId xmlns:a16="http://schemas.microsoft.com/office/drawing/2014/main" id="{F9FCE308-8731-4A3A-A0B2-B14038BD8BC4}"/>
              </a:ext>
            </a:extLst>
          </p:cNvPr>
          <p:cNvSpPr>
            <a:spLocks noGrp="1" noChangeArrowheads="1"/>
          </p:cNvSpPr>
          <p:nvPr>
            <p:ph type="title"/>
          </p:nvPr>
        </p:nvSpPr>
        <p:spPr>
          <a:xfrm>
            <a:off x="17018" y="-36095"/>
            <a:ext cx="6012391" cy="1225677"/>
          </a:xfrm>
        </p:spPr>
        <p:txBody>
          <a:bodyPr anchor="b">
            <a:normAutofit/>
          </a:bodyPr>
          <a:lstStyle/>
          <a:p>
            <a:pPr eaLnBrk="1" hangingPunct="1">
              <a:lnSpc>
                <a:spcPct val="90000"/>
              </a:lnSpc>
            </a:pPr>
            <a:r>
              <a:rPr lang="en-US" altLang="en-US" sz="1900" dirty="0">
                <a:solidFill>
                  <a:schemeClr val="accent6">
                    <a:lumMod val="75000"/>
                  </a:schemeClr>
                </a:solidFill>
              </a:rPr>
              <a:t>FOUNDATIONS FOR EFFECTIVE LEADERSHIP</a:t>
            </a:r>
            <a:br>
              <a:rPr lang="en-US" altLang="en-US" sz="1900" dirty="0">
                <a:solidFill>
                  <a:schemeClr val="accent6">
                    <a:lumMod val="75000"/>
                  </a:schemeClr>
                </a:solidFill>
              </a:rPr>
            </a:br>
            <a:r>
              <a:rPr lang="en-US" altLang="en-US" sz="1900" dirty="0" err="1">
                <a:solidFill>
                  <a:schemeClr val="accent6">
                    <a:lumMod val="75000"/>
                  </a:schemeClr>
                </a:solidFill>
              </a:rPr>
              <a:t>Leadership</a:t>
            </a:r>
            <a:r>
              <a:rPr lang="en-US" altLang="en-US" sz="1900" dirty="0">
                <a:solidFill>
                  <a:schemeClr val="accent6">
                    <a:lumMod val="75000"/>
                  </a:schemeClr>
                </a:solidFill>
              </a:rPr>
              <a:t> Styles </a:t>
            </a:r>
            <a:br>
              <a:rPr lang="en-US" altLang="en-US" sz="1900" dirty="0">
                <a:solidFill>
                  <a:schemeClr val="accent6">
                    <a:lumMod val="75000"/>
                  </a:schemeClr>
                </a:solidFill>
              </a:rPr>
            </a:br>
            <a:endParaRPr lang="en-US" altLang="en-US" sz="1900" dirty="0">
              <a:solidFill>
                <a:schemeClr val="accent6">
                  <a:lumMod val="75000"/>
                </a:schemeClr>
              </a:solidFill>
            </a:endParaRPr>
          </a:p>
        </p:txBody>
      </p:sp>
      <p:sp>
        <p:nvSpPr>
          <p:cNvPr id="22531" name="Rectangle 3">
            <a:extLst>
              <a:ext uri="{FF2B5EF4-FFF2-40B4-BE49-F238E27FC236}">
                <a16:creationId xmlns:a16="http://schemas.microsoft.com/office/drawing/2014/main" id="{5C791CDB-6AB0-4128-84CB-973A4F6300D7}"/>
              </a:ext>
            </a:extLst>
          </p:cNvPr>
          <p:cNvSpPr>
            <a:spLocks noGrp="1" noChangeArrowheads="1"/>
          </p:cNvSpPr>
          <p:nvPr>
            <p:ph type="body" idx="1"/>
          </p:nvPr>
        </p:nvSpPr>
        <p:spPr>
          <a:xfrm>
            <a:off x="17018" y="795996"/>
            <a:ext cx="4412191" cy="2629566"/>
          </a:xfrm>
        </p:spPr>
        <p:txBody>
          <a:bodyPr anchor="ctr">
            <a:normAutofit/>
          </a:bodyPr>
          <a:lstStyle/>
          <a:p>
            <a:pPr marL="0" indent="0" eaLnBrk="1" hangingPunct="1">
              <a:buNone/>
            </a:pPr>
            <a:r>
              <a:rPr lang="en-US" altLang="en-US" sz="2400" dirty="0">
                <a:solidFill>
                  <a:srgbClr val="7030A0"/>
                </a:solidFill>
              </a:rPr>
              <a:t>House’s Path Goal Theory</a:t>
            </a:r>
          </a:p>
          <a:p>
            <a:pPr marL="457200" lvl="1" indent="0" eaLnBrk="1" hangingPunct="1">
              <a:buNone/>
            </a:pPr>
            <a:r>
              <a:rPr lang="en-US" altLang="en-US" sz="1600" dirty="0">
                <a:solidFill>
                  <a:srgbClr val="7030A0"/>
                </a:solidFill>
              </a:rPr>
              <a:t>Leaders are most effective when they help followers move along paths through which they can achieve both professional and personal goals</a:t>
            </a:r>
          </a:p>
          <a:p>
            <a:pPr lvl="1" eaLnBrk="1" hangingPunct="1"/>
            <a:endParaRPr lang="en-US" altLang="en-US" sz="1600" dirty="0">
              <a:solidFill>
                <a:srgbClr val="7030A0"/>
              </a:solidFill>
            </a:endParaRPr>
          </a:p>
        </p:txBody>
      </p:sp>
      <p:sp>
        <p:nvSpPr>
          <p:cNvPr id="22532" name="Rectangle 4">
            <a:extLst>
              <a:ext uri="{FF2B5EF4-FFF2-40B4-BE49-F238E27FC236}">
                <a16:creationId xmlns:a16="http://schemas.microsoft.com/office/drawing/2014/main" id="{1C02DE31-03DC-4A9D-A7A2-C90C028BD4C7}"/>
              </a:ext>
            </a:extLst>
          </p:cNvPr>
          <p:cNvSpPr>
            <a:spLocks noChangeArrowheads="1"/>
          </p:cNvSpPr>
          <p:nvPr/>
        </p:nvSpPr>
        <p:spPr bwMode="auto">
          <a:xfrm>
            <a:off x="126619" y="2907725"/>
            <a:ext cx="8693032"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anose="05000000000000000000" pitchFamily="2" charset="2"/>
              <a:buChar char="l"/>
              <a:defRPr sz="3200" b="1">
                <a:solidFill>
                  <a:srgbClr val="336699"/>
                </a:solidFill>
                <a:latin typeface="Frutiger Linotype" pitchFamily="34" charset="0"/>
              </a:defRPr>
            </a:lvl1pPr>
            <a:lvl2pPr marL="742950" indent="-285750">
              <a:spcBef>
                <a:spcPct val="20000"/>
              </a:spcBef>
              <a:buClr>
                <a:schemeClr val="accent1"/>
              </a:buClr>
              <a:buFont typeface="Wingdings" panose="05000000000000000000" pitchFamily="2" charset="2"/>
              <a:buChar char="l"/>
              <a:defRPr sz="2800">
                <a:solidFill>
                  <a:srgbClr val="660066"/>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spcAft>
                <a:spcPts val="600"/>
              </a:spcAft>
              <a:buClrTx/>
              <a:buFontTx/>
              <a:buNone/>
            </a:pPr>
            <a:r>
              <a:rPr lang="en-US" altLang="en-US" sz="2400" u="sng" dirty="0">
                <a:solidFill>
                  <a:schemeClr val="tx1"/>
                </a:solidFill>
                <a:effectLst>
                  <a:outerShdw blurRad="38100" dist="38100" dir="2700000" algn="tl">
                    <a:srgbClr val="000000">
                      <a:alpha val="43137"/>
                    </a:srgbClr>
                  </a:outerShdw>
                </a:effectLst>
                <a:latin typeface="Arial" panose="020B0604020202020204" pitchFamily="34" charset="0"/>
              </a:rPr>
              <a:t>House’s Four Path-Goal Leadership Styles </a:t>
            </a:r>
          </a:p>
          <a:p>
            <a:pPr>
              <a:spcBef>
                <a:spcPct val="0"/>
              </a:spcBef>
              <a:spcAft>
                <a:spcPts val="600"/>
              </a:spcAft>
              <a:buClrTx/>
              <a:buFontTx/>
              <a:buNone/>
            </a:pPr>
            <a:endParaRPr lang="en-US" altLang="en-US" sz="2000" b="0" dirty="0">
              <a:solidFill>
                <a:schemeClr val="tx1"/>
              </a:solidFill>
              <a:latin typeface="Arial" panose="020B0604020202020204" pitchFamily="34" charset="0"/>
            </a:endParaRPr>
          </a:p>
          <a:p>
            <a:pPr>
              <a:spcBef>
                <a:spcPct val="0"/>
              </a:spcBef>
              <a:spcAft>
                <a:spcPts val="600"/>
              </a:spcAft>
              <a:buClrTx/>
              <a:buFontTx/>
              <a:buNone/>
            </a:pPr>
            <a:r>
              <a:rPr lang="en-US" altLang="en-US" sz="2000" b="0" dirty="0">
                <a:solidFill>
                  <a:schemeClr val="tx1"/>
                </a:solidFill>
                <a:latin typeface="Arial" panose="020B0604020202020204" pitchFamily="34" charset="0"/>
              </a:rPr>
              <a:t>1. “Directive leader” lets others know what is expected; gives </a:t>
            </a:r>
          </a:p>
          <a:p>
            <a:pPr>
              <a:spcBef>
                <a:spcPct val="0"/>
              </a:spcBef>
              <a:spcAft>
                <a:spcPts val="600"/>
              </a:spcAft>
              <a:buClrTx/>
              <a:buFontTx/>
              <a:buNone/>
            </a:pPr>
            <a:r>
              <a:rPr lang="en-US" altLang="en-US" sz="2000" b="0" dirty="0">
                <a:solidFill>
                  <a:schemeClr val="tx1"/>
                </a:solidFill>
                <a:latin typeface="Arial" panose="020B0604020202020204" pitchFamily="34" charset="0"/>
              </a:rPr>
              <a:t>    directions, maintains standards. </a:t>
            </a:r>
          </a:p>
          <a:p>
            <a:pPr>
              <a:spcBef>
                <a:spcPct val="0"/>
              </a:spcBef>
              <a:spcAft>
                <a:spcPts val="600"/>
              </a:spcAft>
              <a:buClrTx/>
              <a:buFontTx/>
              <a:buNone/>
            </a:pPr>
            <a:r>
              <a:rPr lang="en-US" altLang="en-US" sz="2000" b="0" dirty="0">
                <a:solidFill>
                  <a:schemeClr val="tx1"/>
                </a:solidFill>
                <a:latin typeface="Arial" panose="020B0604020202020204" pitchFamily="34" charset="0"/>
              </a:rPr>
              <a:t>2. “Supportive leader” makes work more pleasant; treats   </a:t>
            </a:r>
          </a:p>
          <a:p>
            <a:pPr>
              <a:spcBef>
                <a:spcPct val="0"/>
              </a:spcBef>
              <a:spcAft>
                <a:spcPts val="600"/>
              </a:spcAft>
              <a:buClrTx/>
              <a:buFontTx/>
              <a:buNone/>
            </a:pPr>
            <a:r>
              <a:rPr lang="en-US" altLang="en-US" sz="2000" b="0" dirty="0">
                <a:solidFill>
                  <a:schemeClr val="tx1"/>
                </a:solidFill>
                <a:latin typeface="Arial" panose="020B0604020202020204" pitchFamily="34" charset="0"/>
              </a:rPr>
              <a:t>    others as equals, acts friendly, shows concern. </a:t>
            </a:r>
          </a:p>
          <a:p>
            <a:pPr>
              <a:spcBef>
                <a:spcPct val="0"/>
              </a:spcBef>
              <a:spcAft>
                <a:spcPts val="600"/>
              </a:spcAft>
              <a:buClrTx/>
              <a:buFontTx/>
              <a:buNone/>
            </a:pPr>
            <a:r>
              <a:rPr lang="en-US" altLang="en-US" sz="2000" b="0" dirty="0">
                <a:solidFill>
                  <a:schemeClr val="tx1"/>
                </a:solidFill>
                <a:latin typeface="Arial" panose="020B0604020202020204" pitchFamily="34" charset="0"/>
              </a:rPr>
              <a:t>3. “Achievement-oriented leader” sets challenging goals;  </a:t>
            </a:r>
          </a:p>
          <a:p>
            <a:pPr>
              <a:spcBef>
                <a:spcPct val="0"/>
              </a:spcBef>
              <a:spcAft>
                <a:spcPts val="600"/>
              </a:spcAft>
              <a:buClrTx/>
              <a:buFontTx/>
              <a:buNone/>
            </a:pPr>
            <a:r>
              <a:rPr lang="en-US" altLang="en-US" sz="2000" b="0" dirty="0">
                <a:solidFill>
                  <a:schemeClr val="tx1"/>
                </a:solidFill>
                <a:latin typeface="Arial" panose="020B0604020202020204" pitchFamily="34" charset="0"/>
              </a:rPr>
              <a:t>    expects high performance, shows confidence. </a:t>
            </a:r>
          </a:p>
          <a:p>
            <a:pPr>
              <a:spcBef>
                <a:spcPct val="0"/>
              </a:spcBef>
              <a:spcAft>
                <a:spcPts val="600"/>
              </a:spcAft>
              <a:buClrTx/>
              <a:buFontTx/>
              <a:buNone/>
            </a:pPr>
            <a:r>
              <a:rPr lang="en-US" altLang="en-US" sz="2000" b="0" dirty="0">
                <a:solidFill>
                  <a:schemeClr val="tx1"/>
                </a:solidFill>
                <a:latin typeface="Arial" panose="020B0604020202020204" pitchFamily="34" charset="0"/>
              </a:rPr>
              <a:t>4. “Participative leader” involves others in decision making; </a:t>
            </a:r>
          </a:p>
          <a:p>
            <a:pPr>
              <a:spcBef>
                <a:spcPct val="0"/>
              </a:spcBef>
              <a:spcAft>
                <a:spcPts val="600"/>
              </a:spcAft>
              <a:buClrTx/>
              <a:buFontTx/>
              <a:buNone/>
            </a:pPr>
            <a:r>
              <a:rPr lang="en-US" altLang="en-US" sz="2000" b="0" dirty="0">
                <a:solidFill>
                  <a:schemeClr val="tx1"/>
                </a:solidFill>
                <a:latin typeface="Arial" panose="020B0604020202020204" pitchFamily="34" charset="0"/>
              </a:rPr>
              <a:t>    asks for and uses suggestions.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a:extLst>
              <a:ext uri="{FF2B5EF4-FFF2-40B4-BE49-F238E27FC236}">
                <a16:creationId xmlns:a16="http://schemas.microsoft.com/office/drawing/2014/main" id="{70521168-1F92-4F70-AA2F-9D2D3D2738EF}"/>
              </a:ext>
            </a:extLst>
          </p:cNvPr>
          <p:cNvSpPr>
            <a:spLocks noGrp="1" noChangeArrowheads="1"/>
          </p:cNvSpPr>
          <p:nvPr>
            <p:ph type="title"/>
          </p:nvPr>
        </p:nvSpPr>
        <p:spPr>
          <a:xfrm>
            <a:off x="878304" y="1396686"/>
            <a:ext cx="2626895" cy="4064628"/>
          </a:xfrm>
        </p:spPr>
        <p:txBody>
          <a:bodyPr>
            <a:normAutofit/>
          </a:bodyPr>
          <a:lstStyle/>
          <a:p>
            <a:pPr eaLnBrk="1" hangingPunct="1"/>
            <a:r>
              <a:rPr lang="en-US" altLang="en-US" sz="2800" b="1" dirty="0">
                <a:solidFill>
                  <a:srgbClr val="FFFFFF"/>
                </a:solidFill>
              </a:rPr>
              <a:t>LEADERSHIP</a:t>
            </a:r>
            <a:r>
              <a:rPr lang="en-US" altLang="en-US" sz="2500" dirty="0">
                <a:solidFill>
                  <a:srgbClr val="FFFFFF"/>
                </a:solidFill>
              </a:rPr>
              <a:t/>
            </a:r>
            <a:br>
              <a:rPr lang="en-US" altLang="en-US" sz="2500" dirty="0">
                <a:solidFill>
                  <a:srgbClr val="FFFFFF"/>
                </a:solidFill>
              </a:rPr>
            </a:br>
            <a:r>
              <a:rPr lang="en-US" altLang="en-US" sz="2500" dirty="0">
                <a:solidFill>
                  <a:srgbClr val="FFFFFF"/>
                </a:solidFill>
              </a:rPr>
              <a:t/>
            </a:r>
            <a:br>
              <a:rPr lang="en-US" altLang="en-US" sz="2500" dirty="0">
                <a:solidFill>
                  <a:srgbClr val="FFFFFF"/>
                </a:solidFill>
              </a:rPr>
            </a:br>
            <a:r>
              <a:rPr lang="en-US" altLang="en-US" sz="2500" dirty="0">
                <a:solidFill>
                  <a:srgbClr val="FFFFFF"/>
                </a:solidFill>
              </a:rPr>
              <a:t>Trends In Leadership Development</a:t>
            </a:r>
          </a:p>
        </p:txBody>
      </p:sp>
      <p:sp>
        <p:nvSpPr>
          <p:cNvPr id="76" name="Arc 75">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579" name="Rectangle 3">
            <a:extLst>
              <a:ext uri="{FF2B5EF4-FFF2-40B4-BE49-F238E27FC236}">
                <a16:creationId xmlns:a16="http://schemas.microsoft.com/office/drawing/2014/main" id="{02801C79-55C0-471A-82DA-4C7C94006728}"/>
              </a:ext>
            </a:extLst>
          </p:cNvPr>
          <p:cNvSpPr>
            <a:spLocks noGrp="1" noChangeArrowheads="1"/>
          </p:cNvSpPr>
          <p:nvPr>
            <p:ph type="body" idx="1"/>
          </p:nvPr>
        </p:nvSpPr>
        <p:spPr>
          <a:xfrm>
            <a:off x="4027614" y="1526033"/>
            <a:ext cx="4152298" cy="3935281"/>
          </a:xfrm>
        </p:spPr>
        <p:txBody>
          <a:bodyPr>
            <a:normAutofit lnSpcReduction="10000"/>
          </a:bodyPr>
          <a:lstStyle/>
          <a:p>
            <a:pPr eaLnBrk="1" hangingPunct="1">
              <a:lnSpc>
                <a:spcPct val="90000"/>
              </a:lnSpc>
              <a:buFont typeface="Wingdings" panose="05000000000000000000" pitchFamily="2" charset="2"/>
              <a:buNone/>
            </a:pPr>
            <a:r>
              <a:rPr lang="en-US" altLang="en-US" sz="2000"/>
              <a:t>• 	Transformational leadership inspires enthusiasm and extraordinary performance. </a:t>
            </a:r>
          </a:p>
          <a:p>
            <a:pPr eaLnBrk="1" hangingPunct="1">
              <a:lnSpc>
                <a:spcPct val="90000"/>
              </a:lnSpc>
              <a:buFont typeface="Wingdings" panose="05000000000000000000" pitchFamily="2" charset="2"/>
              <a:buNone/>
            </a:pPr>
            <a:r>
              <a:rPr lang="en-US" altLang="en-US" sz="2000"/>
              <a:t>• 	Emotionally intelligent leadership handles emotions and relationships well. </a:t>
            </a:r>
          </a:p>
          <a:p>
            <a:pPr eaLnBrk="1" hangingPunct="1">
              <a:lnSpc>
                <a:spcPct val="90000"/>
              </a:lnSpc>
              <a:buFont typeface="Wingdings" panose="05000000000000000000" pitchFamily="2" charset="2"/>
              <a:buNone/>
            </a:pPr>
            <a:r>
              <a:rPr lang="en-US" altLang="en-US" sz="2000"/>
              <a:t>•	Interactive leadership emphasizes communication, listening, and participation. </a:t>
            </a:r>
          </a:p>
          <a:p>
            <a:pPr eaLnBrk="1" hangingPunct="1">
              <a:lnSpc>
                <a:spcPct val="90000"/>
              </a:lnSpc>
              <a:buFont typeface="Wingdings" panose="05000000000000000000" pitchFamily="2" charset="2"/>
              <a:buNone/>
            </a:pPr>
            <a:r>
              <a:rPr lang="en-US" altLang="en-US" sz="2000"/>
              <a:t>• 	Moral leadership builds trust from a foundation of personal integrity. </a:t>
            </a:r>
          </a:p>
          <a:p>
            <a:pPr eaLnBrk="1" hangingPunct="1">
              <a:lnSpc>
                <a:spcPct val="90000"/>
              </a:lnSpc>
              <a:buFont typeface="Wingdings" panose="05000000000000000000" pitchFamily="2" charset="2"/>
              <a:buNone/>
            </a:pPr>
            <a:r>
              <a:rPr lang="en-US" altLang="en-US" sz="2000"/>
              <a:t>•  Servant leadership is follower centered and empowering.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192D2501-44A4-4783-BDAE-1CFA6D1BEA59}"/>
              </a:ext>
            </a:extLst>
          </p:cNvPr>
          <p:cNvSpPr>
            <a:spLocks noGrp="1" noChangeArrowheads="1"/>
          </p:cNvSpPr>
          <p:nvPr>
            <p:ph type="title"/>
          </p:nvPr>
        </p:nvSpPr>
        <p:spPr>
          <a:xfrm>
            <a:off x="1041958" y="1233241"/>
            <a:ext cx="2430380" cy="4064628"/>
          </a:xfrm>
        </p:spPr>
        <p:txBody>
          <a:bodyPr>
            <a:normAutofit/>
          </a:bodyPr>
          <a:lstStyle/>
          <a:p>
            <a:pPr eaLnBrk="1" hangingPunct="1"/>
            <a:r>
              <a:rPr lang="en-US" altLang="en-US" sz="2500">
                <a:solidFill>
                  <a:srgbClr val="FFFFFF"/>
                </a:solidFill>
              </a:rPr>
              <a:t>LEADERSHIP</a:t>
            </a:r>
            <a:br>
              <a:rPr lang="en-US" altLang="en-US" sz="2500">
                <a:solidFill>
                  <a:srgbClr val="FFFFFF"/>
                </a:solidFill>
              </a:rPr>
            </a:br>
            <a:r>
              <a:rPr lang="en-US" altLang="en-US" sz="2500">
                <a:solidFill>
                  <a:srgbClr val="FFFFFF"/>
                </a:solidFill>
              </a:rPr>
              <a:t>Trends In Leadership Development</a:t>
            </a:r>
          </a:p>
        </p:txBody>
      </p:sp>
      <p:sp>
        <p:nvSpPr>
          <p:cNvPr id="76" name="Freeform: Shape 75">
            <a:extLst>
              <a:ext uri="{FF2B5EF4-FFF2-40B4-BE49-F238E27FC236}">
                <a16:creationId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627" name="Rectangle 3">
            <a:extLst>
              <a:ext uri="{FF2B5EF4-FFF2-40B4-BE49-F238E27FC236}">
                <a16:creationId xmlns:a16="http://schemas.microsoft.com/office/drawing/2014/main" id="{EEC2A66A-BF60-42AE-A4C0-4FD65796BC87}"/>
              </a:ext>
            </a:extLst>
          </p:cNvPr>
          <p:cNvSpPr>
            <a:spLocks noGrp="1" noChangeArrowheads="1"/>
          </p:cNvSpPr>
          <p:nvPr>
            <p:ph type="body" idx="1"/>
          </p:nvPr>
        </p:nvSpPr>
        <p:spPr>
          <a:xfrm>
            <a:off x="4572000" y="820880"/>
            <a:ext cx="4419600" cy="4889350"/>
          </a:xfrm>
        </p:spPr>
        <p:txBody>
          <a:bodyPr anchor="t">
            <a:noAutofit/>
          </a:bodyPr>
          <a:lstStyle/>
          <a:p>
            <a:pPr eaLnBrk="1" hangingPunct="1">
              <a:lnSpc>
                <a:spcPct val="90000"/>
              </a:lnSpc>
              <a:buFont typeface="Wingdings" panose="05000000000000000000" pitchFamily="2" charset="2"/>
              <a:buNone/>
            </a:pPr>
            <a:r>
              <a:rPr lang="en-US" altLang="en-US" sz="2000" u="sng" dirty="0"/>
              <a:t>Leadership surveys of U.S. workers report:</a:t>
            </a:r>
            <a:r>
              <a:rPr lang="en-US" altLang="en-US" sz="2000" dirty="0"/>
              <a:t> </a:t>
            </a:r>
          </a:p>
          <a:p>
            <a:pPr lvl="1" eaLnBrk="1" hangingPunct="1">
              <a:lnSpc>
                <a:spcPct val="90000"/>
              </a:lnSpc>
              <a:buFont typeface="Wingdings" panose="05000000000000000000" pitchFamily="2" charset="2"/>
              <a:buNone/>
            </a:pPr>
            <a:endParaRPr lang="en-US" altLang="en-US" sz="2000" dirty="0"/>
          </a:p>
          <a:p>
            <a:pPr lvl="1" eaLnBrk="1" hangingPunct="1">
              <a:lnSpc>
                <a:spcPct val="90000"/>
              </a:lnSpc>
              <a:buFont typeface="Wingdings" panose="05000000000000000000" pitchFamily="2" charset="2"/>
              <a:buNone/>
            </a:pPr>
            <a:r>
              <a:rPr lang="en-US" altLang="en-US" sz="2000" dirty="0"/>
              <a:t>• 	39% believe leaders most often act in best interest of </a:t>
            </a:r>
            <a:r>
              <a:rPr lang="en-US" altLang="en-US" sz="2000" dirty="0" err="1"/>
              <a:t>organisation</a:t>
            </a:r>
            <a:r>
              <a:rPr lang="en-US" altLang="en-US" sz="2000" dirty="0"/>
              <a:t>. </a:t>
            </a:r>
          </a:p>
          <a:p>
            <a:pPr lvl="1" eaLnBrk="1" hangingPunct="1">
              <a:lnSpc>
                <a:spcPct val="90000"/>
              </a:lnSpc>
              <a:buFont typeface="Wingdings" panose="05000000000000000000" pitchFamily="2" charset="2"/>
              <a:buNone/>
            </a:pPr>
            <a:r>
              <a:rPr lang="en-US" altLang="en-US" sz="2000" dirty="0"/>
              <a:t>• 22% see leaders as ready to admit mistakes. </a:t>
            </a:r>
          </a:p>
          <a:p>
            <a:pPr lvl="1" eaLnBrk="1" hangingPunct="1">
              <a:lnSpc>
                <a:spcPct val="90000"/>
              </a:lnSpc>
              <a:buFont typeface="Wingdings" panose="05000000000000000000" pitchFamily="2" charset="2"/>
              <a:buNone/>
            </a:pPr>
            <a:r>
              <a:rPr lang="en-US" altLang="en-US" sz="2000" dirty="0"/>
              <a:t>• 46% believe their organisations give them freedom to do their jobs. </a:t>
            </a:r>
          </a:p>
          <a:p>
            <a:pPr lvl="1" eaLnBrk="1" hangingPunct="1">
              <a:lnSpc>
                <a:spcPct val="90000"/>
              </a:lnSpc>
              <a:buFont typeface="Wingdings" panose="05000000000000000000" pitchFamily="2" charset="2"/>
              <a:buNone/>
            </a:pPr>
            <a:r>
              <a:rPr lang="en-US" altLang="en-US" sz="2000" dirty="0"/>
              <a:t>• 25% of women and 16% of men believe their organisations pick the best people for leadership. </a:t>
            </a:r>
          </a:p>
          <a:p>
            <a:pPr lvl="1" eaLnBrk="1" hangingPunct="1">
              <a:lnSpc>
                <a:spcPct val="90000"/>
              </a:lnSpc>
              <a:buFont typeface="Wingdings" panose="05000000000000000000" pitchFamily="2" charset="2"/>
              <a:buNone/>
            </a:pPr>
            <a:r>
              <a:rPr lang="en-US" altLang="en-US" sz="2000" dirty="0"/>
              <a:t>• 33% of managers are perceived as “strong leaders.” </a:t>
            </a:r>
          </a:p>
        </p:txBody>
      </p:sp>
      <p:sp>
        <p:nvSpPr>
          <p:cNvPr id="82" name="Freeform: Shape 81">
            <a:extLst>
              <a:ext uri="{FF2B5EF4-FFF2-40B4-BE49-F238E27FC236}">
                <a16:creationId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E5A632B-B15A-489E-8337-BC0F40DBC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6E895C8D-1379-40B8-8B1B-B6F5AEAF0A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946" y="859948"/>
            <a:ext cx="2240924"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8674" name="Rectangle 2">
            <a:extLst>
              <a:ext uri="{FF2B5EF4-FFF2-40B4-BE49-F238E27FC236}">
                <a16:creationId xmlns:a16="http://schemas.microsoft.com/office/drawing/2014/main" id="{7F9DE760-C1CE-42AE-843A-71335DB91808}"/>
              </a:ext>
            </a:extLst>
          </p:cNvPr>
          <p:cNvSpPr>
            <a:spLocks noGrp="1" noChangeArrowheads="1"/>
          </p:cNvSpPr>
          <p:nvPr>
            <p:ph type="title"/>
          </p:nvPr>
        </p:nvSpPr>
        <p:spPr>
          <a:xfrm>
            <a:off x="707391" y="3733799"/>
            <a:ext cx="2134662" cy="2480733"/>
          </a:xfrm>
          <a:solidFill>
            <a:schemeClr val="bg1"/>
          </a:solidFill>
        </p:spPr>
        <p:txBody>
          <a:bodyPr>
            <a:normAutofit/>
          </a:bodyPr>
          <a:lstStyle/>
          <a:p>
            <a:pPr eaLnBrk="1" hangingPunct="1"/>
            <a:r>
              <a:rPr lang="en-US" altLang="en-US" sz="2300" dirty="0">
                <a:solidFill>
                  <a:sysClr val="windowText" lastClr="000000"/>
                </a:solidFill>
              </a:rPr>
              <a:t>LEADERSHIP</a:t>
            </a:r>
            <a:br>
              <a:rPr lang="en-US" altLang="en-US" sz="2300" dirty="0">
                <a:solidFill>
                  <a:sysClr val="windowText" lastClr="000000"/>
                </a:solidFill>
              </a:rPr>
            </a:br>
            <a:r>
              <a:rPr lang="en-US" altLang="en-US" sz="2300" dirty="0">
                <a:solidFill>
                  <a:sysClr val="windowText" lastClr="000000"/>
                </a:solidFill>
              </a:rPr>
              <a:t/>
            </a:r>
            <a:br>
              <a:rPr lang="en-US" altLang="en-US" sz="2300" dirty="0">
                <a:solidFill>
                  <a:sysClr val="windowText" lastClr="000000"/>
                </a:solidFill>
              </a:rPr>
            </a:br>
            <a:r>
              <a:rPr lang="en-US" altLang="en-US" sz="2300" dirty="0">
                <a:solidFill>
                  <a:sysClr val="windowText" lastClr="000000"/>
                </a:solidFill>
              </a:rPr>
              <a:t>Trends In Leadership Development</a:t>
            </a:r>
            <a:br>
              <a:rPr lang="en-US" altLang="en-US" sz="2300" dirty="0">
                <a:solidFill>
                  <a:sysClr val="windowText" lastClr="000000"/>
                </a:solidFill>
              </a:rPr>
            </a:br>
            <a:endParaRPr lang="en-US" altLang="en-US" sz="2300" b="1" dirty="0">
              <a:solidFill>
                <a:sysClr val="windowText" lastClr="000000"/>
              </a:solidFill>
            </a:endParaRPr>
          </a:p>
        </p:txBody>
      </p:sp>
      <p:sp>
        <p:nvSpPr>
          <p:cNvPr id="77" name="Rectangle: Rounded Corners 76">
            <a:extLst>
              <a:ext uri="{FF2B5EF4-FFF2-40B4-BE49-F238E27FC236}">
                <a16:creationId xmlns:a16="http://schemas.microsoft.com/office/drawing/2014/main" id="{651547D7-AD18-407B-A5F4-F8225B5DCF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4089" y="434266"/>
            <a:ext cx="5413275"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677" name="Rectangle 3">
            <a:extLst>
              <a:ext uri="{FF2B5EF4-FFF2-40B4-BE49-F238E27FC236}">
                <a16:creationId xmlns:a16="http://schemas.microsoft.com/office/drawing/2014/main" id="{F9DE1768-9EC4-4E7A-A589-39D8E2FBB61E}"/>
              </a:ext>
            </a:extLst>
          </p:cNvPr>
          <p:cNvGraphicFramePr/>
          <p:nvPr>
            <p:extLst>
              <p:ext uri="{D42A27DB-BD31-4B8C-83A1-F6EECF244321}">
                <p14:modId xmlns:p14="http://schemas.microsoft.com/office/powerpoint/2010/main" val="2840273386"/>
              </p:ext>
            </p:extLst>
          </p:nvPr>
        </p:nvGraphicFramePr>
        <p:xfrm>
          <a:off x="3572933" y="609600"/>
          <a:ext cx="5051582" cy="5564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5" descr="Image result for leadership clipart">
            <a:extLst>
              <a:ext uri="{FF2B5EF4-FFF2-40B4-BE49-F238E27FC236}">
                <a16:creationId xmlns:a16="http://schemas.microsoft.com/office/drawing/2014/main" id="{F43AA1EC-627B-4DB7-BFC2-76C68F4E2A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391" y="1601119"/>
            <a:ext cx="2109874" cy="21098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a:extLst>
              <a:ext uri="{FF2B5EF4-FFF2-40B4-BE49-F238E27FC236}">
                <a16:creationId xmlns:a16="http://schemas.microsoft.com/office/drawing/2014/main" id="{496B19BF-DCB0-4564-9A38-3F4EC1000F04}"/>
              </a:ext>
            </a:extLst>
          </p:cNvPr>
          <p:cNvSpPr>
            <a:spLocks noGrp="1" noChangeArrowheads="1"/>
          </p:cNvSpPr>
          <p:nvPr>
            <p:ph type="title"/>
          </p:nvPr>
        </p:nvSpPr>
        <p:spPr>
          <a:xfrm>
            <a:off x="515125" y="1153572"/>
            <a:ext cx="2400300" cy="4461163"/>
          </a:xfrm>
        </p:spPr>
        <p:txBody>
          <a:bodyPr>
            <a:normAutofit/>
          </a:bodyPr>
          <a:lstStyle/>
          <a:p>
            <a:pPr eaLnBrk="1" hangingPunct="1"/>
            <a:r>
              <a:rPr lang="en-US" altLang="en-US" sz="2500" dirty="0">
                <a:solidFill>
                  <a:srgbClr val="FFFFFF"/>
                </a:solidFill>
              </a:rPr>
              <a:t>LEADERSHIP</a:t>
            </a:r>
            <a:br>
              <a:rPr lang="en-US" altLang="en-US" sz="2500" dirty="0">
                <a:solidFill>
                  <a:srgbClr val="FFFFFF"/>
                </a:solidFill>
              </a:rPr>
            </a:br>
            <a:r>
              <a:rPr lang="en-US" altLang="en-US" sz="2500" dirty="0">
                <a:solidFill>
                  <a:srgbClr val="FFFFFF"/>
                </a:solidFill>
              </a:rPr>
              <a:t/>
            </a:r>
            <a:br>
              <a:rPr lang="en-US" altLang="en-US" sz="2500" dirty="0">
                <a:solidFill>
                  <a:srgbClr val="FFFFFF"/>
                </a:solidFill>
              </a:rPr>
            </a:br>
            <a:r>
              <a:rPr lang="en-US" altLang="en-US" sz="2500" dirty="0">
                <a:solidFill>
                  <a:srgbClr val="FFFFFF"/>
                </a:solidFill>
              </a:rPr>
              <a:t/>
            </a:r>
            <a:br>
              <a:rPr lang="en-US" altLang="en-US" sz="2500" dirty="0">
                <a:solidFill>
                  <a:srgbClr val="FFFFFF"/>
                </a:solidFill>
              </a:rPr>
            </a:br>
            <a:r>
              <a:rPr lang="en-US" altLang="en-US" sz="2500" dirty="0">
                <a:solidFill>
                  <a:srgbClr val="FFFFFF"/>
                </a:solidFill>
              </a:rPr>
              <a:t>Trends In Leadership Development</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23" name="Rectangle 3">
            <a:extLst>
              <a:ext uri="{FF2B5EF4-FFF2-40B4-BE49-F238E27FC236}">
                <a16:creationId xmlns:a16="http://schemas.microsoft.com/office/drawing/2014/main" id="{FDC9C318-EB19-4DF5-A7BE-EAE36CD8AE81}"/>
              </a:ext>
            </a:extLst>
          </p:cNvPr>
          <p:cNvSpPr>
            <a:spLocks noGrp="1" noChangeArrowheads="1"/>
          </p:cNvSpPr>
          <p:nvPr>
            <p:ph type="body" idx="1"/>
          </p:nvPr>
        </p:nvSpPr>
        <p:spPr>
          <a:xfrm>
            <a:off x="2667000" y="228600"/>
            <a:ext cx="5961875" cy="5738019"/>
          </a:xfrm>
        </p:spPr>
        <p:txBody>
          <a:bodyPr anchor="ctr">
            <a:noAutofit/>
          </a:bodyPr>
          <a:lstStyle/>
          <a:p>
            <a:pPr eaLnBrk="1" hangingPunct="1">
              <a:lnSpc>
                <a:spcPct val="90000"/>
              </a:lnSpc>
              <a:buFont typeface="Wingdings" panose="05000000000000000000" pitchFamily="2" charset="2"/>
              <a:buNone/>
            </a:pPr>
            <a:r>
              <a:rPr lang="en-US" altLang="en-US" sz="2400" u="sng" dirty="0"/>
              <a:t>Characteristics of a Transformational Leader </a:t>
            </a:r>
          </a:p>
          <a:p>
            <a:pPr lvl="1" eaLnBrk="1" hangingPunct="1">
              <a:lnSpc>
                <a:spcPct val="90000"/>
              </a:lnSpc>
            </a:pPr>
            <a:endParaRPr lang="en-US" altLang="en-US" sz="1600" u="sng" dirty="0"/>
          </a:p>
          <a:p>
            <a:pPr lvl="1" eaLnBrk="1" hangingPunct="1">
              <a:lnSpc>
                <a:spcPct val="90000"/>
              </a:lnSpc>
            </a:pPr>
            <a:r>
              <a:rPr lang="en-US" altLang="en-US" sz="1600" dirty="0"/>
              <a:t>Vision Has ideas and a clear sense of direction; communicates them to others; develops excitement about accomplishing shared “dreams.” </a:t>
            </a:r>
          </a:p>
          <a:p>
            <a:pPr lvl="1" eaLnBrk="1" hangingPunct="1">
              <a:lnSpc>
                <a:spcPct val="90000"/>
              </a:lnSpc>
            </a:pPr>
            <a:r>
              <a:rPr lang="en-US" altLang="en-US" sz="1600" dirty="0"/>
              <a:t>Charisma Uses power of personal reference and emotion to arouse others’ enthusiasm, faith, loyalty, pride, and trust in themselves. </a:t>
            </a:r>
          </a:p>
          <a:p>
            <a:pPr lvl="1" eaLnBrk="1" hangingPunct="1">
              <a:lnSpc>
                <a:spcPct val="90000"/>
              </a:lnSpc>
            </a:pPr>
            <a:r>
              <a:rPr lang="en-US" altLang="en-US" sz="1600" dirty="0"/>
              <a:t>Symbolism Identifies “heroes” and holds spontaneous and planned ceremonies to celebrate excellence and high achievement. </a:t>
            </a:r>
          </a:p>
          <a:p>
            <a:pPr lvl="1" eaLnBrk="1" hangingPunct="1">
              <a:lnSpc>
                <a:spcPct val="90000"/>
              </a:lnSpc>
            </a:pPr>
            <a:r>
              <a:rPr lang="en-US" altLang="en-US" sz="1600" dirty="0"/>
              <a:t>Empowerment Helps others grow and develop by removing performance obstacles, sharing responsibilities, and delegating truly challenging work. </a:t>
            </a:r>
          </a:p>
          <a:p>
            <a:pPr lvl="1" eaLnBrk="1" hangingPunct="1">
              <a:lnSpc>
                <a:spcPct val="90000"/>
              </a:lnSpc>
            </a:pPr>
            <a:r>
              <a:rPr lang="en-US" altLang="en-US" sz="1600" dirty="0"/>
              <a:t>Intellectual stimulation Gains the involvement of others by creating awareness of problems and stirring their imaginations. </a:t>
            </a:r>
          </a:p>
          <a:p>
            <a:pPr lvl="1" eaLnBrk="1" hangingPunct="1">
              <a:lnSpc>
                <a:spcPct val="90000"/>
              </a:lnSpc>
            </a:pPr>
            <a:r>
              <a:rPr lang="en-US" altLang="en-US" sz="1600" dirty="0"/>
              <a:t>Integrity Is honest and credible; acts consistently and out of personal conviction; follows through on commitments.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05E4F47-B148-49E0-B472-BBF1493155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7479" y="0"/>
            <a:ext cx="481629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7A2CE8EB-F719-4F84-9E91-F538438CAC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32770" name="Rectangle 2">
            <a:extLst>
              <a:ext uri="{FF2B5EF4-FFF2-40B4-BE49-F238E27FC236}">
                <a16:creationId xmlns:a16="http://schemas.microsoft.com/office/drawing/2014/main" id="{B8C82EE1-2AE2-4E27-810E-54B59FE3BCB0}"/>
              </a:ext>
            </a:extLst>
          </p:cNvPr>
          <p:cNvSpPr>
            <a:spLocks noGrp="1" noChangeArrowheads="1"/>
          </p:cNvSpPr>
          <p:nvPr>
            <p:ph type="title"/>
          </p:nvPr>
        </p:nvSpPr>
        <p:spPr>
          <a:xfrm>
            <a:off x="43982" y="152400"/>
            <a:ext cx="5290018" cy="1454051"/>
          </a:xfrm>
        </p:spPr>
        <p:txBody>
          <a:bodyPr>
            <a:normAutofit/>
          </a:bodyPr>
          <a:lstStyle/>
          <a:p>
            <a:pPr eaLnBrk="1" hangingPunct="1">
              <a:lnSpc>
                <a:spcPct val="90000"/>
              </a:lnSpc>
            </a:pPr>
            <a:r>
              <a:rPr lang="en-US" altLang="en-US" sz="2400" dirty="0">
                <a:solidFill>
                  <a:srgbClr val="000000"/>
                </a:solidFill>
              </a:rPr>
              <a:t>LEADERSHIP</a:t>
            </a:r>
            <a:br>
              <a:rPr lang="en-US" altLang="en-US" sz="2400" dirty="0">
                <a:solidFill>
                  <a:srgbClr val="000000"/>
                </a:solidFill>
              </a:rPr>
            </a:br>
            <a:r>
              <a:rPr lang="en-US" altLang="en-US" sz="2400" dirty="0">
                <a:solidFill>
                  <a:srgbClr val="000000"/>
                </a:solidFill>
              </a:rPr>
              <a:t/>
            </a:r>
            <a:br>
              <a:rPr lang="en-US" altLang="en-US" sz="2400" dirty="0">
                <a:solidFill>
                  <a:srgbClr val="000000"/>
                </a:solidFill>
              </a:rPr>
            </a:br>
            <a:r>
              <a:rPr lang="en-US" altLang="en-US" sz="2400" dirty="0">
                <a:solidFill>
                  <a:srgbClr val="000000"/>
                </a:solidFill>
              </a:rPr>
              <a:t>Trends In Leadership Development</a:t>
            </a:r>
          </a:p>
        </p:txBody>
      </p:sp>
      <p:sp>
        <p:nvSpPr>
          <p:cNvPr id="77"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5340" y="581159"/>
            <a:ext cx="4098660"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2772" name="Picture 4" descr="w0078-nn">
            <a:extLst>
              <a:ext uri="{FF2B5EF4-FFF2-40B4-BE49-F238E27FC236}">
                <a16:creationId xmlns:a16="http://schemas.microsoft.com/office/drawing/2014/main" id="{9BA18740-DC95-4175-8639-25D136EAE18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6442" y="2819400"/>
            <a:ext cx="4315558" cy="29686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9D1458D1-0EB3-4767-860A-A1C2C63943B3}"/>
              </a:ext>
            </a:extLst>
          </p:cNvPr>
          <p:cNvSpPr>
            <a:spLocks noGrp="1" noChangeArrowheads="1"/>
          </p:cNvSpPr>
          <p:nvPr>
            <p:ph type="body" idx="1"/>
          </p:nvPr>
        </p:nvSpPr>
        <p:spPr>
          <a:xfrm>
            <a:off x="5588860" y="2042841"/>
            <a:ext cx="3574461" cy="3353476"/>
          </a:xfrm>
        </p:spPr>
        <p:txBody>
          <a:bodyPr anchor="t">
            <a:normAutofit lnSpcReduction="10000"/>
          </a:bodyPr>
          <a:lstStyle/>
          <a:p>
            <a:pPr eaLnBrk="1" hangingPunct="1"/>
            <a:r>
              <a:rPr lang="en-US" altLang="en-US" sz="2000" dirty="0">
                <a:solidFill>
                  <a:srgbClr val="000000"/>
                </a:solidFill>
              </a:rPr>
              <a:t>Interactive Leadership </a:t>
            </a:r>
          </a:p>
          <a:p>
            <a:pPr lvl="1" eaLnBrk="1" hangingPunct="1"/>
            <a:r>
              <a:rPr lang="en-US" altLang="en-US" sz="2000" dirty="0">
                <a:solidFill>
                  <a:srgbClr val="000000"/>
                </a:solidFill>
              </a:rPr>
              <a:t>is strong on motivating, communicating, listening, and relating positively to others</a:t>
            </a:r>
          </a:p>
          <a:p>
            <a:pPr marL="457200" lvl="1" indent="0" eaLnBrk="1" hangingPunct="1">
              <a:buNone/>
            </a:pPr>
            <a:r>
              <a:rPr lang="en-US" altLang="en-US" sz="2000" dirty="0">
                <a:solidFill>
                  <a:srgbClr val="000000"/>
                </a:solidFill>
              </a:rPr>
              <a:t> </a:t>
            </a:r>
          </a:p>
          <a:p>
            <a:pPr eaLnBrk="1" hangingPunct="1"/>
            <a:r>
              <a:rPr lang="en-US" altLang="en-US" sz="2000" dirty="0">
                <a:solidFill>
                  <a:srgbClr val="000000"/>
                </a:solidFill>
              </a:rPr>
              <a:t>Emotional Intelligence (EI) </a:t>
            </a:r>
          </a:p>
          <a:p>
            <a:pPr lvl="1" eaLnBrk="1" hangingPunct="1"/>
            <a:r>
              <a:rPr lang="en-US" altLang="en-US" sz="2000" dirty="0">
                <a:solidFill>
                  <a:srgbClr val="000000"/>
                </a:solidFill>
              </a:rPr>
              <a:t>is the ability to manage our emotions in social relationships. </a:t>
            </a:r>
          </a:p>
          <a:p>
            <a:pPr lvl="1" eaLnBrk="1" hangingPunct="1"/>
            <a:endParaRPr lang="en-US" altLang="en-US" sz="2000" dirty="0">
              <a:solidFill>
                <a:srgbClr val="000000"/>
              </a:solidFill>
            </a:endParaRPr>
          </a:p>
          <a:p>
            <a:pPr eaLnBrk="1" hangingPunct="1"/>
            <a:endParaRPr lang="en-US" altLang="en-US" sz="20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2"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3"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24"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4818" name="Rectangle 2">
            <a:extLst>
              <a:ext uri="{FF2B5EF4-FFF2-40B4-BE49-F238E27FC236}">
                <a16:creationId xmlns:a16="http://schemas.microsoft.com/office/drawing/2014/main" id="{E4EB4557-EA71-4D54-A9F4-8CC412B7691F}"/>
              </a:ext>
            </a:extLst>
          </p:cNvPr>
          <p:cNvSpPr>
            <a:spLocks noGrp="1" noChangeArrowheads="1"/>
          </p:cNvSpPr>
          <p:nvPr>
            <p:ph type="title"/>
          </p:nvPr>
        </p:nvSpPr>
        <p:spPr>
          <a:xfrm>
            <a:off x="3276599" y="152399"/>
            <a:ext cx="5867399" cy="1524001"/>
          </a:xfrm>
        </p:spPr>
        <p:txBody>
          <a:bodyPr>
            <a:normAutofit/>
          </a:bodyPr>
          <a:lstStyle/>
          <a:p>
            <a:pPr eaLnBrk="1" hangingPunct="1"/>
            <a:r>
              <a:rPr lang="en-US" altLang="en-US" sz="3100" b="1" dirty="0">
                <a:solidFill>
                  <a:srgbClr val="7030A0"/>
                </a:solidFill>
              </a:rPr>
              <a:t>LEADERSHIP</a:t>
            </a:r>
            <a:br>
              <a:rPr lang="en-US" altLang="en-US" sz="3100" b="1" dirty="0">
                <a:solidFill>
                  <a:srgbClr val="7030A0"/>
                </a:solidFill>
              </a:rPr>
            </a:br>
            <a:r>
              <a:rPr lang="en-US" altLang="en-US" sz="3100" dirty="0">
                <a:solidFill>
                  <a:schemeClr val="accent1">
                    <a:lumMod val="50000"/>
                  </a:schemeClr>
                </a:solidFill>
              </a:rPr>
              <a:t/>
            </a:r>
            <a:br>
              <a:rPr lang="en-US" altLang="en-US" sz="3100" dirty="0">
                <a:solidFill>
                  <a:schemeClr val="accent1">
                    <a:lumMod val="50000"/>
                  </a:schemeClr>
                </a:solidFill>
              </a:rPr>
            </a:br>
            <a:r>
              <a:rPr lang="en-US" altLang="en-US" sz="2400" dirty="0">
                <a:solidFill>
                  <a:schemeClr val="accent1">
                    <a:lumMod val="50000"/>
                  </a:schemeClr>
                </a:solidFill>
              </a:rPr>
              <a:t>Trends In Leadership Development</a:t>
            </a:r>
          </a:p>
        </p:txBody>
      </p:sp>
      <p:sp>
        <p:nvSpPr>
          <p:cNvPr id="34819" name="Rectangle 3">
            <a:extLst>
              <a:ext uri="{FF2B5EF4-FFF2-40B4-BE49-F238E27FC236}">
                <a16:creationId xmlns:a16="http://schemas.microsoft.com/office/drawing/2014/main" id="{EDD306E9-B9EF-4621-A3D6-CC31418548E0}"/>
              </a:ext>
            </a:extLst>
          </p:cNvPr>
          <p:cNvSpPr>
            <a:spLocks noGrp="1" noChangeArrowheads="1"/>
          </p:cNvSpPr>
          <p:nvPr>
            <p:ph type="body" idx="1"/>
          </p:nvPr>
        </p:nvSpPr>
        <p:spPr>
          <a:xfrm>
            <a:off x="-228600" y="4090735"/>
            <a:ext cx="3979563" cy="1114931"/>
          </a:xfrm>
        </p:spPr>
        <p:txBody>
          <a:bodyPr anchor="ctr">
            <a:normAutofit/>
          </a:bodyPr>
          <a:lstStyle/>
          <a:p>
            <a:pPr eaLnBrk="1" hangingPunct="1"/>
            <a:r>
              <a:rPr lang="en-US" altLang="en-US" sz="1600" dirty="0">
                <a:solidFill>
                  <a:srgbClr val="000000"/>
                </a:solidFill>
              </a:rPr>
              <a:t>Peter Drucker – One of the most influential management consultants of the 20</a:t>
            </a:r>
            <a:r>
              <a:rPr lang="en-US" altLang="en-US" sz="1600" baseline="30000" dirty="0">
                <a:solidFill>
                  <a:srgbClr val="000000"/>
                </a:solidFill>
              </a:rPr>
              <a:t>th</a:t>
            </a:r>
            <a:r>
              <a:rPr lang="en-US" altLang="en-US" sz="1600" dirty="0">
                <a:solidFill>
                  <a:srgbClr val="000000"/>
                </a:solidFill>
              </a:rPr>
              <a:t> century.</a:t>
            </a:r>
          </a:p>
          <a:p>
            <a:pPr eaLnBrk="1" hangingPunct="1"/>
            <a:endParaRPr lang="en-US" altLang="en-US" sz="1600" dirty="0">
              <a:solidFill>
                <a:srgbClr val="000000"/>
              </a:solidFill>
            </a:endParaRPr>
          </a:p>
        </p:txBody>
      </p:sp>
      <p:sp>
        <p:nvSpPr>
          <p:cNvPr id="34820" name="Rectangle 5">
            <a:extLst>
              <a:ext uri="{FF2B5EF4-FFF2-40B4-BE49-F238E27FC236}">
                <a16:creationId xmlns:a16="http://schemas.microsoft.com/office/drawing/2014/main" id="{C77A56B3-E1CB-41BE-A7AF-81662E717479}"/>
              </a:ext>
            </a:extLst>
          </p:cNvPr>
          <p:cNvSpPr>
            <a:spLocks noChangeArrowheads="1"/>
          </p:cNvSpPr>
          <p:nvPr/>
        </p:nvSpPr>
        <p:spPr bwMode="auto">
          <a:xfrm>
            <a:off x="3750963" y="1945085"/>
            <a:ext cx="5393037"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anose="05000000000000000000" pitchFamily="2" charset="2"/>
              <a:buChar char="l"/>
              <a:defRPr sz="3200" b="1">
                <a:solidFill>
                  <a:srgbClr val="336699"/>
                </a:solidFill>
                <a:latin typeface="Frutiger Linotype" pitchFamily="34" charset="0"/>
              </a:defRPr>
            </a:lvl1pPr>
            <a:lvl2pPr marL="742950" indent="-285750">
              <a:spcBef>
                <a:spcPct val="20000"/>
              </a:spcBef>
              <a:buClr>
                <a:schemeClr val="accent1"/>
              </a:buClr>
              <a:buFont typeface="Wingdings" panose="05000000000000000000" pitchFamily="2" charset="2"/>
              <a:buChar char="l"/>
              <a:defRPr sz="2800">
                <a:solidFill>
                  <a:srgbClr val="660066"/>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spcAft>
                <a:spcPts val="600"/>
              </a:spcAft>
              <a:buClrTx/>
              <a:buFontTx/>
              <a:buNone/>
            </a:pPr>
            <a:r>
              <a:rPr lang="en-US" altLang="en-US" sz="2000" b="0" u="sng" dirty="0">
                <a:solidFill>
                  <a:schemeClr val="tx1"/>
                </a:solidFill>
                <a:latin typeface="Arial" panose="020B0604020202020204" pitchFamily="34" charset="0"/>
              </a:rPr>
              <a:t>Peter Drucker’s “Good Old-Fashioned Leadership”</a:t>
            </a:r>
            <a:r>
              <a:rPr lang="en-US" altLang="en-US" sz="2000" b="0" dirty="0">
                <a:solidFill>
                  <a:schemeClr val="tx1"/>
                </a:solidFill>
                <a:latin typeface="Arial" panose="020B0604020202020204" pitchFamily="34" charset="0"/>
              </a:rPr>
              <a:t> </a:t>
            </a:r>
          </a:p>
          <a:p>
            <a:pPr>
              <a:spcBef>
                <a:spcPct val="0"/>
              </a:spcBef>
              <a:spcAft>
                <a:spcPts val="600"/>
              </a:spcAft>
              <a:buClrTx/>
              <a:buFontTx/>
              <a:buChar char="•"/>
            </a:pPr>
            <a:endParaRPr lang="en-US" altLang="en-US" sz="2000" b="0" dirty="0">
              <a:solidFill>
                <a:schemeClr val="tx1"/>
              </a:solidFill>
              <a:latin typeface="Arial" panose="020B0604020202020204" pitchFamily="34" charset="0"/>
            </a:endParaRPr>
          </a:p>
          <a:p>
            <a:pPr>
              <a:spcBef>
                <a:spcPct val="0"/>
              </a:spcBef>
              <a:spcAft>
                <a:spcPts val="600"/>
              </a:spcAft>
              <a:buClrTx/>
              <a:buFontTx/>
              <a:buChar char="•"/>
            </a:pPr>
            <a:r>
              <a:rPr lang="en-US" altLang="en-US" sz="1800" b="0" dirty="0">
                <a:solidFill>
                  <a:schemeClr val="tx1"/>
                </a:solidFill>
                <a:latin typeface="Arial" panose="020B0604020202020204" pitchFamily="34" charset="0"/>
              </a:rPr>
              <a:t> </a:t>
            </a:r>
            <a:r>
              <a:rPr lang="en-US" altLang="en-US" sz="2000" b="0" dirty="0">
                <a:solidFill>
                  <a:schemeClr val="tx1"/>
                </a:solidFill>
                <a:latin typeface="Arial" panose="020B0604020202020204" pitchFamily="34" charset="0"/>
              </a:rPr>
              <a:t>Good leaders have integrity; they mean what they say, earning  </a:t>
            </a:r>
          </a:p>
          <a:p>
            <a:pPr>
              <a:spcBef>
                <a:spcPct val="0"/>
              </a:spcBef>
              <a:spcAft>
                <a:spcPts val="600"/>
              </a:spcAft>
              <a:buClrTx/>
              <a:buFontTx/>
              <a:buNone/>
            </a:pPr>
            <a:r>
              <a:rPr lang="en-US" altLang="en-US" sz="2000" b="0" dirty="0">
                <a:solidFill>
                  <a:schemeClr val="tx1"/>
                </a:solidFill>
                <a:latin typeface="Arial" panose="020B0604020202020204" pitchFamily="34" charset="0"/>
              </a:rPr>
              <a:t>  and keeping the trust of followers. </a:t>
            </a:r>
          </a:p>
          <a:p>
            <a:pPr>
              <a:spcBef>
                <a:spcPct val="0"/>
              </a:spcBef>
              <a:spcAft>
                <a:spcPts val="600"/>
              </a:spcAft>
              <a:buClrTx/>
              <a:buFontTx/>
              <a:buChar char="•"/>
            </a:pPr>
            <a:r>
              <a:rPr lang="en-US" altLang="en-US" sz="2000" b="0" dirty="0">
                <a:solidFill>
                  <a:schemeClr val="tx1"/>
                </a:solidFill>
                <a:latin typeface="Arial" panose="020B0604020202020204" pitchFamily="34" charset="0"/>
              </a:rPr>
              <a:t> Good leaders define and establish a sense of mission; they set  </a:t>
            </a:r>
          </a:p>
          <a:p>
            <a:pPr>
              <a:spcBef>
                <a:spcPct val="0"/>
              </a:spcBef>
              <a:spcAft>
                <a:spcPts val="600"/>
              </a:spcAft>
              <a:buClrTx/>
              <a:buFontTx/>
              <a:buNone/>
            </a:pPr>
            <a:r>
              <a:rPr lang="en-US" altLang="en-US" sz="2000" b="0" dirty="0">
                <a:solidFill>
                  <a:schemeClr val="tx1"/>
                </a:solidFill>
                <a:latin typeface="Arial" panose="020B0604020202020204" pitchFamily="34" charset="0"/>
              </a:rPr>
              <a:t>  goals, priorities and standards. </a:t>
            </a:r>
          </a:p>
          <a:p>
            <a:pPr>
              <a:spcBef>
                <a:spcPct val="0"/>
              </a:spcBef>
              <a:spcAft>
                <a:spcPts val="600"/>
              </a:spcAft>
              <a:buClrTx/>
              <a:buFontTx/>
              <a:buChar char="•"/>
            </a:pPr>
            <a:r>
              <a:rPr lang="en-US" altLang="en-US" sz="2000" b="0" dirty="0">
                <a:solidFill>
                  <a:schemeClr val="tx1"/>
                </a:solidFill>
                <a:latin typeface="Arial" panose="020B0604020202020204" pitchFamily="34" charset="0"/>
              </a:rPr>
              <a:t> Good leaders accept leadership as responsibility, not a </a:t>
            </a:r>
          </a:p>
          <a:p>
            <a:pPr>
              <a:spcBef>
                <a:spcPct val="0"/>
              </a:spcBef>
              <a:spcAft>
                <a:spcPts val="600"/>
              </a:spcAft>
              <a:buClrTx/>
              <a:buFontTx/>
              <a:buNone/>
            </a:pPr>
            <a:r>
              <a:rPr lang="en-US" altLang="en-US" sz="2000" b="0" dirty="0">
                <a:solidFill>
                  <a:schemeClr val="tx1"/>
                </a:solidFill>
                <a:latin typeface="Arial" panose="020B0604020202020204" pitchFamily="34" charset="0"/>
              </a:rPr>
              <a:t>  rank; they surround themselves with talented people. </a:t>
            </a:r>
          </a:p>
        </p:txBody>
      </p:sp>
      <p:pic>
        <p:nvPicPr>
          <p:cNvPr id="2" name="Picture 6" descr="How to Implement Peter Drucker's Management Theory - Business News ...">
            <a:extLst>
              <a:ext uri="{FF2B5EF4-FFF2-40B4-BE49-F238E27FC236}">
                <a16:creationId xmlns:a16="http://schemas.microsoft.com/office/drawing/2014/main" id="{675AF2A0-E756-4F61-A1CF-4C1E357EA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8" y="1282572"/>
            <a:ext cx="3280690" cy="28081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6866" name="Rectangle 2">
            <a:extLst>
              <a:ext uri="{FF2B5EF4-FFF2-40B4-BE49-F238E27FC236}">
                <a16:creationId xmlns:a16="http://schemas.microsoft.com/office/drawing/2014/main" id="{017C8E94-9A4B-4295-AD3F-8866E49EB00B}"/>
              </a:ext>
            </a:extLst>
          </p:cNvPr>
          <p:cNvSpPr>
            <a:spLocks noGrp="1" noChangeArrowheads="1"/>
          </p:cNvSpPr>
          <p:nvPr>
            <p:ph type="title"/>
          </p:nvPr>
        </p:nvSpPr>
        <p:spPr>
          <a:xfrm>
            <a:off x="884419" y="826680"/>
            <a:ext cx="7375161" cy="1325563"/>
          </a:xfrm>
        </p:spPr>
        <p:txBody>
          <a:bodyPr>
            <a:normAutofit/>
          </a:bodyPr>
          <a:lstStyle/>
          <a:p>
            <a:pPr algn="ctr" eaLnBrk="1" hangingPunct="1">
              <a:lnSpc>
                <a:spcPct val="90000"/>
              </a:lnSpc>
            </a:pPr>
            <a:r>
              <a:rPr lang="en-US" altLang="en-US" sz="2200">
                <a:solidFill>
                  <a:srgbClr val="FFFFFF"/>
                </a:solidFill>
              </a:rPr>
              <a:t>MORE DRUCKER</a:t>
            </a:r>
            <a:br>
              <a:rPr lang="en-US" altLang="en-US" sz="2200">
                <a:solidFill>
                  <a:srgbClr val="FFFFFF"/>
                </a:solidFill>
              </a:rPr>
            </a:br>
            <a:r>
              <a:rPr lang="en-US" altLang="en-US" sz="2200">
                <a:solidFill>
                  <a:srgbClr val="FFFFFF"/>
                </a:solidFill>
              </a:rPr>
              <a:t>Why Peter Drucker’s leadership advice still matters </a:t>
            </a:r>
            <a:br>
              <a:rPr lang="en-US" altLang="en-US" sz="2200">
                <a:solidFill>
                  <a:srgbClr val="FFFFFF"/>
                </a:solidFill>
              </a:rPr>
            </a:br>
            <a:endParaRPr lang="en-US" altLang="en-US" sz="2200">
              <a:solidFill>
                <a:srgbClr val="FFFFFF"/>
              </a:solidFill>
            </a:endParaRPr>
          </a:p>
        </p:txBody>
      </p:sp>
      <p:sp>
        <p:nvSpPr>
          <p:cNvPr id="36867" name="Rectangle 3">
            <a:extLst>
              <a:ext uri="{FF2B5EF4-FFF2-40B4-BE49-F238E27FC236}">
                <a16:creationId xmlns:a16="http://schemas.microsoft.com/office/drawing/2014/main" id="{D59944D4-1AB1-4D4E-89A1-7444AEE9A0B8}"/>
              </a:ext>
            </a:extLst>
          </p:cNvPr>
          <p:cNvSpPr>
            <a:spLocks noGrp="1" noChangeArrowheads="1"/>
          </p:cNvSpPr>
          <p:nvPr>
            <p:ph type="body" idx="1"/>
          </p:nvPr>
        </p:nvSpPr>
        <p:spPr>
          <a:xfrm>
            <a:off x="0" y="2362200"/>
            <a:ext cx="8877071" cy="2693976"/>
          </a:xfrm>
        </p:spPr>
        <p:txBody>
          <a:bodyPr>
            <a:noAutofit/>
          </a:bodyPr>
          <a:lstStyle/>
          <a:p>
            <a:pPr eaLnBrk="1" hangingPunct="1">
              <a:lnSpc>
                <a:spcPct val="90000"/>
              </a:lnSpc>
              <a:buFont typeface="Wingdings" panose="05000000000000000000" pitchFamily="2" charset="2"/>
              <a:buNone/>
            </a:pPr>
            <a:r>
              <a:rPr lang="en-US" altLang="en-US" sz="2000" dirty="0">
                <a:solidFill>
                  <a:srgbClr val="000000"/>
                </a:solidFill>
              </a:rPr>
              <a:t>	</a:t>
            </a:r>
          </a:p>
          <a:p>
            <a:pPr eaLnBrk="1" hangingPunct="1">
              <a:lnSpc>
                <a:spcPct val="90000"/>
              </a:lnSpc>
              <a:buFont typeface="Wingdings" panose="05000000000000000000" pitchFamily="2" charset="2"/>
              <a:buNone/>
            </a:pPr>
            <a:r>
              <a:rPr lang="en-US" altLang="en-US" sz="2000" dirty="0">
                <a:solidFill>
                  <a:srgbClr val="000000"/>
                </a:solidFill>
              </a:rPr>
              <a:t>	</a:t>
            </a:r>
          </a:p>
          <a:p>
            <a:pPr lvl="2" eaLnBrk="1" hangingPunct="1">
              <a:lnSpc>
                <a:spcPct val="90000"/>
              </a:lnSpc>
              <a:buFont typeface="Wingdings" panose="05000000000000000000" pitchFamily="2" charset="2"/>
              <a:buNone/>
            </a:pPr>
            <a:r>
              <a:rPr lang="en-US" altLang="en-US" sz="2000" dirty="0">
                <a:solidFill>
                  <a:srgbClr val="000000"/>
                </a:solidFill>
              </a:rPr>
              <a:t>•	Management is about human beings. </a:t>
            </a:r>
          </a:p>
          <a:p>
            <a:pPr lvl="2" eaLnBrk="1" hangingPunct="1">
              <a:lnSpc>
                <a:spcPct val="90000"/>
              </a:lnSpc>
              <a:buFont typeface="Wingdings" panose="05000000000000000000" pitchFamily="2" charset="2"/>
              <a:buNone/>
            </a:pPr>
            <a:r>
              <a:rPr lang="en-US" altLang="en-US" sz="2000" dirty="0">
                <a:solidFill>
                  <a:srgbClr val="000000"/>
                </a:solidFill>
              </a:rPr>
              <a:t>•	Don’t ever think or say “I.” Think and say “We.” </a:t>
            </a:r>
          </a:p>
          <a:p>
            <a:pPr lvl="2" eaLnBrk="1" hangingPunct="1">
              <a:lnSpc>
                <a:spcPct val="90000"/>
              </a:lnSpc>
              <a:buFont typeface="Wingdings" panose="05000000000000000000" pitchFamily="2" charset="2"/>
              <a:buNone/>
            </a:pPr>
            <a:r>
              <a:rPr lang="en-US" altLang="en-US" sz="2000" dirty="0">
                <a:solidFill>
                  <a:srgbClr val="000000"/>
                </a:solidFill>
              </a:rPr>
              <a:t>•  Attracting and holding talent have become two of the central tasks of management. </a:t>
            </a:r>
          </a:p>
          <a:p>
            <a:pPr lvl="2" eaLnBrk="1" hangingPunct="1">
              <a:lnSpc>
                <a:spcPct val="90000"/>
              </a:lnSpc>
              <a:buFont typeface="Wingdings" panose="05000000000000000000" pitchFamily="2" charset="2"/>
              <a:buNone/>
            </a:pPr>
            <a:r>
              <a:rPr lang="en-US" altLang="en-US" sz="2000" dirty="0">
                <a:solidFill>
                  <a:srgbClr val="000000"/>
                </a:solidFill>
              </a:rPr>
              <a:t>•  Every decision is risky. </a:t>
            </a:r>
          </a:p>
          <a:p>
            <a:pPr lvl="2" eaLnBrk="1" hangingPunct="1">
              <a:lnSpc>
                <a:spcPct val="90000"/>
              </a:lnSpc>
              <a:buFont typeface="Wingdings" panose="05000000000000000000" pitchFamily="2" charset="2"/>
              <a:buNone/>
            </a:pPr>
            <a:r>
              <a:rPr lang="en-US" altLang="en-US" sz="2000" dirty="0">
                <a:solidFill>
                  <a:srgbClr val="000000"/>
                </a:solidFill>
              </a:rPr>
              <a:t>•  Levels of management should be kept to the minimum. </a:t>
            </a:r>
          </a:p>
          <a:p>
            <a:pPr lvl="2" eaLnBrk="1" hangingPunct="1">
              <a:lnSpc>
                <a:spcPct val="90000"/>
              </a:lnSpc>
              <a:buFont typeface="Wingdings" panose="05000000000000000000" pitchFamily="2" charset="2"/>
              <a:buNone/>
            </a:pPr>
            <a:r>
              <a:rPr lang="en-US" altLang="en-US" sz="2000" dirty="0">
                <a:solidFill>
                  <a:srgbClr val="000000"/>
                </a:solidFill>
              </a:rPr>
              <a:t>•  Effective organizations exist not to satisfy themselves but to fill a customer need. </a:t>
            </a:r>
          </a:p>
          <a:p>
            <a:pPr lvl="2" eaLnBrk="1" hangingPunct="1">
              <a:lnSpc>
                <a:spcPct val="90000"/>
              </a:lnSpc>
              <a:buFont typeface="Wingdings" panose="05000000000000000000" pitchFamily="2" charset="2"/>
              <a:buNone/>
            </a:pPr>
            <a:r>
              <a:rPr lang="en-US" altLang="en-US" sz="2000" dirty="0">
                <a:solidFill>
                  <a:srgbClr val="000000"/>
                </a:solidFill>
              </a:rPr>
              <a:t>•  I’m not going to give you any answers. . . . I’m going to give you the questions you should ask.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8914" name="Rectangle 2">
            <a:extLst>
              <a:ext uri="{FF2B5EF4-FFF2-40B4-BE49-F238E27FC236}">
                <a16:creationId xmlns:a16="http://schemas.microsoft.com/office/drawing/2014/main" id="{0B963C72-9259-4EAD-A7D9-D6F34A00F333}"/>
              </a:ext>
            </a:extLst>
          </p:cNvPr>
          <p:cNvSpPr>
            <a:spLocks noGrp="1" noChangeArrowheads="1"/>
          </p:cNvSpPr>
          <p:nvPr>
            <p:ph type="title"/>
          </p:nvPr>
        </p:nvSpPr>
        <p:spPr>
          <a:xfrm>
            <a:off x="480059" y="2053641"/>
            <a:ext cx="2751871" cy="2760098"/>
          </a:xfrm>
        </p:spPr>
        <p:txBody>
          <a:bodyPr>
            <a:normAutofit/>
          </a:bodyPr>
          <a:lstStyle/>
          <a:p>
            <a:pPr eaLnBrk="1" hangingPunct="1"/>
            <a:r>
              <a:rPr lang="en-US" altLang="en-US" sz="3100">
                <a:solidFill>
                  <a:srgbClr val="FFFFFF"/>
                </a:solidFill>
              </a:rPr>
              <a:t>LEADERSHIP</a:t>
            </a:r>
            <a:br>
              <a:rPr lang="en-US" altLang="en-US" sz="3100">
                <a:solidFill>
                  <a:srgbClr val="FFFFFF"/>
                </a:solidFill>
              </a:rPr>
            </a:br>
            <a:r>
              <a:rPr lang="en-US" altLang="en-US" sz="3100">
                <a:solidFill>
                  <a:srgbClr val="FFFFFF"/>
                </a:solidFill>
              </a:rPr>
              <a:t>Trends In Leadership Development</a:t>
            </a:r>
          </a:p>
        </p:txBody>
      </p:sp>
      <p:sp>
        <p:nvSpPr>
          <p:cNvPr id="38915" name="Rectangle 3">
            <a:extLst>
              <a:ext uri="{FF2B5EF4-FFF2-40B4-BE49-F238E27FC236}">
                <a16:creationId xmlns:a16="http://schemas.microsoft.com/office/drawing/2014/main" id="{581B2DD1-0BEB-4A84-BC8E-40E2C57B491B}"/>
              </a:ext>
            </a:extLst>
          </p:cNvPr>
          <p:cNvSpPr>
            <a:spLocks noGrp="1" noChangeArrowheads="1"/>
          </p:cNvSpPr>
          <p:nvPr>
            <p:ph type="body" idx="1"/>
          </p:nvPr>
        </p:nvSpPr>
        <p:spPr>
          <a:xfrm>
            <a:off x="3962400" y="1066800"/>
            <a:ext cx="4957070" cy="5486400"/>
          </a:xfrm>
        </p:spPr>
        <p:txBody>
          <a:bodyPr anchor="ctr">
            <a:noAutofit/>
          </a:bodyPr>
          <a:lstStyle/>
          <a:p>
            <a:pPr eaLnBrk="1" hangingPunct="1">
              <a:lnSpc>
                <a:spcPct val="90000"/>
              </a:lnSpc>
              <a:buClr>
                <a:schemeClr val="accent6">
                  <a:lumMod val="60000"/>
                  <a:lumOff val="40000"/>
                </a:schemeClr>
              </a:buClr>
            </a:pPr>
            <a:r>
              <a:rPr lang="en-US" altLang="en-US" sz="2000" dirty="0">
                <a:solidFill>
                  <a:srgbClr val="000000"/>
                </a:solidFill>
                <a:latin typeface="Arial" panose="020B0604020202020204" pitchFamily="34" charset="0"/>
              </a:rPr>
              <a:t>Moral Leadership </a:t>
            </a:r>
          </a:p>
          <a:p>
            <a:pPr lvl="1" eaLnBrk="1" hangingPunct="1">
              <a:lnSpc>
                <a:spcPct val="90000"/>
              </a:lnSpc>
            </a:pPr>
            <a:r>
              <a:rPr lang="en-US" altLang="en-US" sz="2000" dirty="0">
                <a:solidFill>
                  <a:srgbClr val="000000"/>
                </a:solidFill>
              </a:rPr>
              <a:t>Builds trust from a foundation of personal integrity </a:t>
            </a:r>
          </a:p>
          <a:p>
            <a:pPr eaLnBrk="1" hangingPunct="1">
              <a:lnSpc>
                <a:spcPct val="90000"/>
              </a:lnSpc>
              <a:buClr>
                <a:schemeClr val="accent6">
                  <a:lumMod val="60000"/>
                  <a:lumOff val="40000"/>
                </a:schemeClr>
              </a:buClr>
            </a:pPr>
            <a:r>
              <a:rPr lang="en-US" altLang="en-US" sz="2000" dirty="0">
                <a:solidFill>
                  <a:srgbClr val="000000"/>
                </a:solidFill>
                <a:latin typeface="Arial" panose="020B0604020202020204" pitchFamily="34" charset="0"/>
              </a:rPr>
              <a:t>Ethical Leadership </a:t>
            </a:r>
          </a:p>
          <a:p>
            <a:pPr lvl="1" eaLnBrk="1" hangingPunct="1">
              <a:lnSpc>
                <a:spcPct val="90000"/>
              </a:lnSpc>
            </a:pPr>
            <a:r>
              <a:rPr lang="en-US" altLang="en-US" sz="2000" dirty="0">
                <a:solidFill>
                  <a:srgbClr val="000000"/>
                </a:solidFill>
              </a:rPr>
              <a:t>Has integrity and appears to others as “good” and “right” by moral standards</a:t>
            </a:r>
          </a:p>
          <a:p>
            <a:pPr eaLnBrk="1" hangingPunct="1">
              <a:lnSpc>
                <a:spcPct val="90000"/>
              </a:lnSpc>
              <a:buClr>
                <a:schemeClr val="accent6">
                  <a:lumMod val="60000"/>
                  <a:lumOff val="40000"/>
                </a:schemeClr>
              </a:buClr>
            </a:pPr>
            <a:r>
              <a:rPr lang="en-US" altLang="en-US" sz="2000" dirty="0">
                <a:solidFill>
                  <a:srgbClr val="000000"/>
                </a:solidFill>
                <a:latin typeface="Arial" panose="020B0604020202020204" pitchFamily="34" charset="0"/>
              </a:rPr>
              <a:t>Integrity</a:t>
            </a:r>
          </a:p>
          <a:p>
            <a:pPr lvl="1" eaLnBrk="1" hangingPunct="1">
              <a:lnSpc>
                <a:spcPct val="90000"/>
              </a:lnSpc>
            </a:pPr>
            <a:r>
              <a:rPr lang="en-US" altLang="en-US" sz="2000" dirty="0">
                <a:solidFill>
                  <a:srgbClr val="000000"/>
                </a:solidFill>
              </a:rPr>
              <a:t>In leadership is honesty, credibility and consistency in putting values into action</a:t>
            </a:r>
          </a:p>
          <a:p>
            <a:pPr eaLnBrk="1" hangingPunct="1">
              <a:lnSpc>
                <a:spcPct val="90000"/>
              </a:lnSpc>
              <a:buClr>
                <a:schemeClr val="accent6">
                  <a:lumMod val="60000"/>
                  <a:lumOff val="40000"/>
                </a:schemeClr>
              </a:buClr>
            </a:pPr>
            <a:r>
              <a:rPr lang="en-US" altLang="en-US" sz="2000" dirty="0">
                <a:solidFill>
                  <a:srgbClr val="000000"/>
                </a:solidFill>
                <a:latin typeface="Arial" panose="020B0604020202020204" pitchFamily="34" charset="0"/>
              </a:rPr>
              <a:t>Servant</a:t>
            </a:r>
            <a:r>
              <a:rPr lang="en-US" altLang="en-US" sz="2000" dirty="0">
                <a:solidFill>
                  <a:srgbClr val="000000"/>
                </a:solidFill>
              </a:rPr>
              <a:t> Leadership</a:t>
            </a:r>
          </a:p>
          <a:p>
            <a:pPr lvl="1" eaLnBrk="1" hangingPunct="1">
              <a:lnSpc>
                <a:spcPct val="90000"/>
              </a:lnSpc>
            </a:pPr>
            <a:r>
              <a:rPr lang="en-US" altLang="en-US" sz="2000" dirty="0">
                <a:solidFill>
                  <a:srgbClr val="000000"/>
                </a:solidFill>
              </a:rPr>
              <a:t>Means serving others, helping them use their talents to help organizations best serve society </a:t>
            </a:r>
          </a:p>
          <a:p>
            <a:pPr eaLnBrk="1" hangingPunct="1">
              <a:lnSpc>
                <a:spcPct val="90000"/>
              </a:lnSpc>
              <a:buClr>
                <a:schemeClr val="accent6">
                  <a:lumMod val="60000"/>
                  <a:lumOff val="40000"/>
                </a:schemeClr>
              </a:buClr>
            </a:pPr>
            <a:r>
              <a:rPr lang="en-US" altLang="en-US" sz="2000" dirty="0">
                <a:solidFill>
                  <a:srgbClr val="000000"/>
                </a:solidFill>
                <a:latin typeface="Arial" panose="020B0604020202020204" pitchFamily="34" charset="0"/>
              </a:rPr>
              <a:t>Empowerment</a:t>
            </a:r>
          </a:p>
          <a:p>
            <a:pPr lvl="1" eaLnBrk="1" hangingPunct="1">
              <a:lnSpc>
                <a:spcPct val="90000"/>
              </a:lnSpc>
            </a:pPr>
            <a:r>
              <a:rPr lang="en-US" altLang="en-US" sz="2000" dirty="0">
                <a:solidFill>
                  <a:srgbClr val="000000"/>
                </a:solidFill>
              </a:rPr>
              <a:t>Gives employees job freedom and power to influence affairs in the organization</a:t>
            </a:r>
          </a:p>
          <a:p>
            <a:pPr lvl="1" eaLnBrk="1" hangingPunct="1">
              <a:lnSpc>
                <a:spcPct val="90000"/>
              </a:lnSpc>
            </a:pPr>
            <a:endParaRPr lang="en-US" altLang="en-US" sz="2000" dirty="0">
              <a:solidFill>
                <a:srgbClr val="000000"/>
              </a:solidFill>
            </a:endParaRPr>
          </a:p>
          <a:p>
            <a:pPr lvl="1" eaLnBrk="1" hangingPunct="1">
              <a:lnSpc>
                <a:spcPct val="90000"/>
              </a:lnSpc>
            </a:pPr>
            <a:endParaRPr lang="en-US" altLang="en-US" sz="20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6F1F2C8-798B-4CCE-A851-94AFAF350B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95C8010-1539-4283-8BB5-D28E99EB43F6}"/>
              </a:ext>
            </a:extLst>
          </p:cNvPr>
          <p:cNvSpPr>
            <a:spLocks noGrp="1"/>
          </p:cNvSpPr>
          <p:nvPr>
            <p:ph type="title"/>
          </p:nvPr>
        </p:nvSpPr>
        <p:spPr>
          <a:xfrm>
            <a:off x="728181" y="1220919"/>
            <a:ext cx="4069335" cy="2387600"/>
          </a:xfrm>
        </p:spPr>
        <p:txBody>
          <a:bodyPr vert="horz" lIns="91440" tIns="45720" rIns="91440" bIns="45720" rtlCol="0" anchor="b">
            <a:normAutofit/>
          </a:bodyPr>
          <a:lstStyle/>
          <a:p>
            <a:pPr eaLnBrk="1" hangingPunct="1">
              <a:lnSpc>
                <a:spcPct val="90000"/>
              </a:lnSpc>
            </a:pPr>
            <a:r>
              <a:rPr lang="en-US" sz="6600" kern="1200" dirty="0">
                <a:solidFill>
                  <a:schemeClr val="tx1"/>
                </a:solidFill>
                <a:latin typeface="+mj-lt"/>
                <a:ea typeface="+mj-ea"/>
                <a:cs typeface="+mj-cs"/>
              </a:rPr>
              <a:t>The End</a:t>
            </a:r>
          </a:p>
        </p:txBody>
      </p:sp>
      <p:sp>
        <p:nvSpPr>
          <p:cNvPr id="44" name="Freeform: Shape 36">
            <a:extLst>
              <a:ext uri="{FF2B5EF4-FFF2-40B4-BE49-F238E27FC236}">
                <a16:creationId xmlns:a16="http://schemas.microsoft.com/office/drawing/2014/main" id="{755E9CD0-04B0-4A3C-B291-AD913379C7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38">
            <a:extLst>
              <a:ext uri="{FF2B5EF4-FFF2-40B4-BE49-F238E27FC236}">
                <a16:creationId xmlns:a16="http://schemas.microsoft.com/office/drawing/2014/main" id="{1DD8BF3B-6066-418C-8D1A-75C5E396FC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Block Arc 40">
            <a:extLst>
              <a:ext uri="{FF2B5EF4-FFF2-40B4-BE49-F238E27FC236}">
                <a16:creationId xmlns:a16="http://schemas.microsoft.com/office/drawing/2014/main" id="{80BC66F9-7A74-4286-AD22-1174052CC2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D8142CC3-2B5C-48E6-9DF0-6C8ACBAF23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5" name="Straight Connector 44">
            <a:extLst>
              <a:ext uri="{FF2B5EF4-FFF2-40B4-BE49-F238E27FC236}">
                <a16:creationId xmlns:a16="http://schemas.microsoft.com/office/drawing/2014/main" id="{7B2D303B-3DD0-4319-9EAD-361847FEC71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46A89C79-8EF3-4AF9-B3D9-59A883F41C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9" name="Arc 48">
            <a:extLst>
              <a:ext uri="{FF2B5EF4-FFF2-40B4-BE49-F238E27FC236}">
                <a16:creationId xmlns:a16="http://schemas.microsoft.com/office/drawing/2014/main" id="{EFE5CE34-4543-42E5-B82C-1F3D12422C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72AF41FE-63D7-4695-81D2-66D2510E4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27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60" y="321731"/>
            <a:ext cx="3106572"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3255E7C0-E826-4006-A220-95B495952D92}"/>
              </a:ext>
            </a:extLst>
          </p:cNvPr>
          <p:cNvSpPr>
            <a:spLocks noGrp="1" noChangeArrowheads="1"/>
          </p:cNvSpPr>
          <p:nvPr>
            <p:ph type="title"/>
          </p:nvPr>
        </p:nvSpPr>
        <p:spPr>
          <a:xfrm>
            <a:off x="393192" y="583616"/>
            <a:ext cx="2791605" cy="5520579"/>
          </a:xfrm>
          <a:solidFill>
            <a:schemeClr val="accent2">
              <a:lumMod val="90000"/>
            </a:schemeClr>
          </a:solidFill>
        </p:spPr>
        <p:txBody>
          <a:bodyPr>
            <a:normAutofit/>
          </a:bodyPr>
          <a:lstStyle/>
          <a:p>
            <a:pPr eaLnBrk="1" hangingPunct="1">
              <a:lnSpc>
                <a:spcPct val="90000"/>
              </a:lnSpc>
            </a:pPr>
            <a:r>
              <a:rPr lang="en-US" altLang="en-US" sz="3100" dirty="0" smtClean="0">
                <a:solidFill>
                  <a:srgbClr val="FFFFFF"/>
                </a:solidFill>
              </a:rPr>
              <a:t>LEADERSHIP</a:t>
            </a:r>
            <a:br>
              <a:rPr lang="en-US" altLang="en-US" sz="3100" dirty="0" smtClean="0">
                <a:solidFill>
                  <a:srgbClr val="FFFFFF"/>
                </a:solidFill>
              </a:rPr>
            </a:br>
            <a:r>
              <a:rPr lang="en-US" altLang="en-US" sz="3100" dirty="0">
                <a:solidFill>
                  <a:srgbClr val="FFFFFF"/>
                </a:solidFill>
              </a:rPr>
              <a:t/>
            </a:r>
            <a:br>
              <a:rPr lang="en-US" altLang="en-US" sz="3100" dirty="0">
                <a:solidFill>
                  <a:srgbClr val="FFFFFF"/>
                </a:solidFill>
              </a:rPr>
            </a:br>
            <a:r>
              <a:rPr lang="en-US" altLang="en-US" sz="3100" dirty="0">
                <a:solidFill>
                  <a:srgbClr val="FFFFFF"/>
                </a:solidFill>
              </a:rPr>
              <a:t/>
            </a:r>
            <a:br>
              <a:rPr lang="en-US" altLang="en-US" sz="3100" dirty="0">
                <a:solidFill>
                  <a:srgbClr val="FFFFFF"/>
                </a:solidFill>
              </a:rPr>
            </a:br>
            <a:r>
              <a:rPr lang="en-US" altLang="en-US" sz="3100" dirty="0">
                <a:solidFill>
                  <a:srgbClr val="FFFFFF"/>
                </a:solidFill>
              </a:rPr>
              <a:t> Foundations For Effective Leadership</a:t>
            </a:r>
            <a:br>
              <a:rPr lang="en-US" altLang="en-US" sz="3100" dirty="0">
                <a:solidFill>
                  <a:srgbClr val="FFFFFF"/>
                </a:solidFill>
              </a:rPr>
            </a:br>
            <a:r>
              <a:rPr lang="en-US" altLang="en-US" sz="3100" dirty="0">
                <a:solidFill>
                  <a:srgbClr val="FFFFFF"/>
                </a:solidFill>
              </a:rPr>
              <a:t/>
            </a:r>
            <a:br>
              <a:rPr lang="en-US" altLang="en-US" sz="3100" dirty="0">
                <a:solidFill>
                  <a:srgbClr val="FFFFFF"/>
                </a:solidFill>
              </a:rPr>
            </a:br>
            <a:r>
              <a:rPr lang="en-US" altLang="en-US" sz="3100" b="1" dirty="0">
                <a:solidFill>
                  <a:srgbClr val="FFFFFF"/>
                </a:solidFill>
              </a:rPr>
              <a:t/>
            </a:r>
            <a:br>
              <a:rPr lang="en-US" altLang="en-US" sz="3100" b="1" dirty="0">
                <a:solidFill>
                  <a:srgbClr val="FFFFFF"/>
                </a:solidFill>
              </a:rPr>
            </a:br>
            <a:endParaRPr lang="en-US" altLang="en-US" sz="3100" b="1" dirty="0">
              <a:solidFill>
                <a:srgbClr val="FFFFFF"/>
              </a:solidFill>
            </a:endParaRPr>
          </a:p>
        </p:txBody>
      </p:sp>
      <p:sp>
        <p:nvSpPr>
          <p:cNvPr id="76" name="Rectangle 75">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127" y="321732"/>
            <a:ext cx="5430574"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149" name="Rectangle 3">
            <a:extLst>
              <a:ext uri="{FF2B5EF4-FFF2-40B4-BE49-F238E27FC236}">
                <a16:creationId xmlns:a16="http://schemas.microsoft.com/office/drawing/2014/main" id="{4901116E-38A9-4242-B973-DD4A1EDBCF8E}"/>
              </a:ext>
            </a:extLst>
          </p:cNvPr>
          <p:cNvGraphicFramePr/>
          <p:nvPr>
            <p:extLst>
              <p:ext uri="{D42A27DB-BD31-4B8C-83A1-F6EECF244321}">
                <p14:modId xmlns:p14="http://schemas.microsoft.com/office/powerpoint/2010/main" val="1165689517"/>
              </p:ext>
            </p:extLst>
          </p:nvPr>
        </p:nvGraphicFramePr>
        <p:xfrm>
          <a:off x="3700462" y="584200"/>
          <a:ext cx="4945856" cy="551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7F04A06E-EB8D-4E9D-8D92-62E0091287B3}"/>
              </a:ext>
            </a:extLst>
          </p:cNvPr>
          <p:cNvSpPr>
            <a:spLocks noGrp="1" noChangeArrowheads="1"/>
          </p:cNvSpPr>
          <p:nvPr>
            <p:ph type="body" idx="1"/>
          </p:nvPr>
        </p:nvSpPr>
        <p:spPr>
          <a:xfrm>
            <a:off x="381000" y="1462331"/>
            <a:ext cx="8534400" cy="1295400"/>
          </a:xfrm>
        </p:spPr>
        <p:txBody>
          <a:bodyPr/>
          <a:lstStyle/>
          <a:p>
            <a:pPr marL="0" indent="0" eaLnBrk="1" hangingPunct="1">
              <a:buNone/>
            </a:pPr>
            <a:r>
              <a:rPr lang="en-US" altLang="en-US" dirty="0"/>
              <a:t>Leadership is one of the four functions of </a:t>
            </a:r>
            <a:r>
              <a:rPr lang="en-US" altLang="en-US" dirty="0" smtClean="0"/>
              <a:t>management</a:t>
            </a:r>
            <a:endParaRPr lang="en-US" altLang="en-US" dirty="0"/>
          </a:p>
          <a:p>
            <a:pPr eaLnBrk="1" hangingPunct="1"/>
            <a:endParaRPr lang="en-US" altLang="en-US" dirty="0"/>
          </a:p>
        </p:txBody>
      </p:sp>
      <p:sp>
        <p:nvSpPr>
          <p:cNvPr id="8194" name="Rectangle 2">
            <a:extLst>
              <a:ext uri="{FF2B5EF4-FFF2-40B4-BE49-F238E27FC236}">
                <a16:creationId xmlns:a16="http://schemas.microsoft.com/office/drawing/2014/main" id="{DF5C6B3D-D371-49DD-9537-C8589DD1FECA}"/>
              </a:ext>
            </a:extLst>
          </p:cNvPr>
          <p:cNvSpPr>
            <a:spLocks noGrp="1" noChangeArrowheads="1"/>
          </p:cNvSpPr>
          <p:nvPr>
            <p:ph type="title"/>
          </p:nvPr>
        </p:nvSpPr>
        <p:spPr/>
        <p:txBody>
          <a:bodyPr/>
          <a:lstStyle/>
          <a:p>
            <a:pPr eaLnBrk="1" hangingPunct="1"/>
            <a:r>
              <a:rPr lang="en-US" altLang="en-US" sz="1600" dirty="0"/>
              <a:t/>
            </a:r>
            <a:br>
              <a:rPr lang="en-US" altLang="en-US" sz="1600" dirty="0"/>
            </a:br>
            <a:r>
              <a:rPr lang="en-US" altLang="en-US" sz="1400" dirty="0"/>
              <a:t> </a:t>
            </a:r>
            <a:r>
              <a:rPr lang="en-US" altLang="en-US" sz="3200" dirty="0">
                <a:solidFill>
                  <a:srgbClr val="6600CC"/>
                </a:solidFill>
              </a:rPr>
              <a:t>Foundations For Effective Leadership</a:t>
            </a:r>
          </a:p>
        </p:txBody>
      </p:sp>
      <p:grpSp>
        <p:nvGrpSpPr>
          <p:cNvPr id="6" name="Group 5">
            <a:extLst>
              <a:ext uri="{FF2B5EF4-FFF2-40B4-BE49-F238E27FC236}">
                <a16:creationId xmlns:a16="http://schemas.microsoft.com/office/drawing/2014/main" id="{D816D992-CBE7-48DB-BA12-DA1F3D45B45A}"/>
              </a:ext>
            </a:extLst>
          </p:cNvPr>
          <p:cNvGrpSpPr/>
          <p:nvPr/>
        </p:nvGrpSpPr>
        <p:grpSpPr>
          <a:xfrm>
            <a:off x="609600" y="2199968"/>
            <a:ext cx="8153401" cy="4200832"/>
            <a:chOff x="1403041" y="1447642"/>
            <a:chExt cx="8153401" cy="4200832"/>
          </a:xfrm>
        </p:grpSpPr>
        <p:sp>
          <p:nvSpPr>
            <p:cNvPr id="2" name="TextBox 1">
              <a:extLst>
                <a:ext uri="{FF2B5EF4-FFF2-40B4-BE49-F238E27FC236}">
                  <a16:creationId xmlns:a16="http://schemas.microsoft.com/office/drawing/2014/main" id="{4D642284-3E60-4867-914A-3B8E0C12FE96}"/>
                </a:ext>
              </a:extLst>
            </p:cNvPr>
            <p:cNvSpPr txBox="1"/>
            <p:nvPr/>
          </p:nvSpPr>
          <p:spPr>
            <a:xfrm>
              <a:off x="4767321" y="3524478"/>
              <a:ext cx="167639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GB" b="1" dirty="0"/>
                <a:t>Management </a:t>
              </a:r>
            </a:p>
            <a:p>
              <a:pPr algn="ctr"/>
              <a:r>
                <a:rPr lang="en-GB" b="1" dirty="0"/>
                <a:t>Process</a:t>
              </a:r>
            </a:p>
          </p:txBody>
        </p:sp>
        <p:sp>
          <p:nvSpPr>
            <p:cNvPr id="7" name="TextBox 6">
              <a:extLst>
                <a:ext uri="{FF2B5EF4-FFF2-40B4-BE49-F238E27FC236}">
                  <a16:creationId xmlns:a16="http://schemas.microsoft.com/office/drawing/2014/main" id="{297A3208-8410-4269-9B6B-48B032628418}"/>
                </a:ext>
              </a:extLst>
            </p:cNvPr>
            <p:cNvSpPr txBox="1"/>
            <p:nvPr/>
          </p:nvSpPr>
          <p:spPr>
            <a:xfrm>
              <a:off x="4004371" y="1447642"/>
              <a:ext cx="2876318" cy="1538883"/>
            </a:xfrm>
            <a:prstGeom prst="rect">
              <a:avLst/>
            </a:prstGeom>
            <a:solidFill>
              <a:schemeClr val="accent2">
                <a:lumMod val="75000"/>
              </a:schemeClr>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GB" b="1" dirty="0"/>
                <a:t>Leading – </a:t>
              </a:r>
              <a:r>
                <a:rPr lang="en-GB" sz="1600" dirty="0"/>
                <a:t>to inspire effort</a:t>
              </a:r>
              <a:endParaRPr lang="en-GB" dirty="0"/>
            </a:p>
            <a:p>
              <a:pPr algn="ctr"/>
              <a:endParaRPr lang="en-GB" sz="1200" b="1" dirty="0"/>
            </a:p>
            <a:p>
              <a:pPr marL="285750" indent="-285750">
                <a:buFont typeface="Arial" panose="020B0604020202020204" pitchFamily="34" charset="0"/>
                <a:buChar char="•"/>
              </a:pPr>
              <a:r>
                <a:rPr lang="en-GB" sz="1600" b="1" dirty="0"/>
                <a:t>Communicate the Vision</a:t>
              </a:r>
            </a:p>
            <a:p>
              <a:pPr marL="285750" indent="-285750">
                <a:buFont typeface="Arial" panose="020B0604020202020204" pitchFamily="34" charset="0"/>
                <a:buChar char="•"/>
              </a:pPr>
              <a:r>
                <a:rPr lang="en-GB" sz="1600" b="1" dirty="0"/>
                <a:t>Build enthusiasm</a:t>
              </a:r>
            </a:p>
            <a:p>
              <a:pPr marL="285750" indent="-285750">
                <a:buFont typeface="Arial" panose="020B0604020202020204" pitchFamily="34" charset="0"/>
                <a:buChar char="•"/>
              </a:pPr>
              <a:r>
                <a:rPr lang="en-GB" sz="1600" b="1" dirty="0"/>
                <a:t>Motivate commitment and hard work</a:t>
              </a:r>
            </a:p>
          </p:txBody>
        </p:sp>
        <p:sp>
          <p:nvSpPr>
            <p:cNvPr id="4" name="TextBox 3">
              <a:extLst>
                <a:ext uri="{FF2B5EF4-FFF2-40B4-BE49-F238E27FC236}">
                  <a16:creationId xmlns:a16="http://schemas.microsoft.com/office/drawing/2014/main" id="{402F3527-2CC1-4153-B9A1-AF57BC3F83B1}"/>
                </a:ext>
              </a:extLst>
            </p:cNvPr>
            <p:cNvSpPr txBox="1"/>
            <p:nvPr/>
          </p:nvSpPr>
          <p:spPr>
            <a:xfrm>
              <a:off x="6983226" y="3309034"/>
              <a:ext cx="2573216" cy="1138773"/>
            </a:xfrm>
            <a:prstGeom prst="rect">
              <a:avLst/>
            </a:prstGeom>
            <a:solidFill>
              <a:schemeClr val="accent5">
                <a:lumMod val="75000"/>
              </a:scheme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GB" b="1" dirty="0"/>
            </a:p>
            <a:p>
              <a:r>
                <a:rPr lang="en-GB" b="1" dirty="0"/>
                <a:t>Controlling</a:t>
              </a:r>
              <a:r>
                <a:rPr lang="en-GB" dirty="0"/>
                <a:t> – </a:t>
              </a:r>
              <a:r>
                <a:rPr lang="en-GB" sz="1600" dirty="0"/>
                <a:t>to ensure results</a:t>
              </a:r>
            </a:p>
            <a:p>
              <a:endParaRPr lang="en-GB" sz="1600" dirty="0"/>
            </a:p>
          </p:txBody>
        </p:sp>
        <p:sp>
          <p:nvSpPr>
            <p:cNvPr id="9" name="TextBox 8">
              <a:extLst>
                <a:ext uri="{FF2B5EF4-FFF2-40B4-BE49-F238E27FC236}">
                  <a16:creationId xmlns:a16="http://schemas.microsoft.com/office/drawing/2014/main" id="{022035CC-B75A-4B83-812D-23B4B07887E2}"/>
                </a:ext>
              </a:extLst>
            </p:cNvPr>
            <p:cNvSpPr txBox="1"/>
            <p:nvPr/>
          </p:nvSpPr>
          <p:spPr>
            <a:xfrm>
              <a:off x="4202906" y="4648200"/>
              <a:ext cx="2479249" cy="1000274"/>
            </a:xfrm>
            <a:prstGeom prst="rect">
              <a:avLst/>
            </a:prstGeom>
            <a:solidFill>
              <a:srgbClr val="00B050"/>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GB" sz="1400" b="1" dirty="0"/>
            </a:p>
            <a:p>
              <a:r>
                <a:rPr lang="en-GB" b="1" dirty="0"/>
                <a:t>Organising</a:t>
              </a:r>
              <a:r>
                <a:rPr lang="en-GB" dirty="0"/>
                <a:t> – </a:t>
              </a:r>
              <a:r>
                <a:rPr lang="en-GB" sz="1600" dirty="0"/>
                <a:t>to create structures</a:t>
              </a:r>
            </a:p>
            <a:p>
              <a:endParaRPr lang="en-GB" sz="1100" dirty="0"/>
            </a:p>
          </p:txBody>
        </p:sp>
        <p:sp>
          <p:nvSpPr>
            <p:cNvPr id="11" name="TextBox 10">
              <a:extLst>
                <a:ext uri="{FF2B5EF4-FFF2-40B4-BE49-F238E27FC236}">
                  <a16:creationId xmlns:a16="http://schemas.microsoft.com/office/drawing/2014/main" id="{DD798430-287E-4816-B020-82DC206861E3}"/>
                </a:ext>
              </a:extLst>
            </p:cNvPr>
            <p:cNvSpPr txBox="1"/>
            <p:nvPr/>
          </p:nvSpPr>
          <p:spPr>
            <a:xfrm>
              <a:off x="1403041" y="3332966"/>
              <a:ext cx="2864206" cy="1077218"/>
            </a:xfrm>
            <a:prstGeom prst="rect">
              <a:avLst/>
            </a:prstGeom>
            <a:solidFill>
              <a:srgbClr val="92D050"/>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GB" sz="1400" b="1" dirty="0"/>
            </a:p>
            <a:p>
              <a:r>
                <a:rPr lang="en-GB" b="1" dirty="0"/>
                <a:t>Planning</a:t>
              </a:r>
              <a:r>
                <a:rPr lang="en-GB" sz="1400" b="1" dirty="0"/>
                <a:t> </a:t>
              </a:r>
              <a:r>
                <a:rPr lang="en-GB" dirty="0"/>
                <a:t>– </a:t>
              </a:r>
              <a:r>
                <a:rPr lang="en-GB" sz="1600" dirty="0"/>
                <a:t>to set the directions</a:t>
              </a:r>
            </a:p>
            <a:p>
              <a:endParaRPr lang="en-GB" sz="1600" dirty="0"/>
            </a:p>
          </p:txBody>
        </p:sp>
      </p:grpSp>
      <p:sp>
        <p:nvSpPr>
          <p:cNvPr id="3" name="Right Arrow 2"/>
          <p:cNvSpPr/>
          <p:nvPr/>
        </p:nvSpPr>
        <p:spPr bwMode="auto">
          <a:xfrm rot="10800000">
            <a:off x="3517193" y="4507636"/>
            <a:ext cx="373866" cy="29296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5" name="Down Arrow 4"/>
          <p:cNvSpPr/>
          <p:nvPr/>
        </p:nvSpPr>
        <p:spPr bwMode="auto">
          <a:xfrm>
            <a:off x="4636519" y="4967068"/>
            <a:ext cx="316279" cy="39158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12" name="Down Arrow 11"/>
          <p:cNvSpPr/>
          <p:nvPr/>
        </p:nvSpPr>
        <p:spPr bwMode="auto">
          <a:xfrm flipV="1">
            <a:off x="4622451" y="3799413"/>
            <a:ext cx="316279" cy="38191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13" name="Right Arrow 12"/>
          <p:cNvSpPr/>
          <p:nvPr/>
        </p:nvSpPr>
        <p:spPr bwMode="auto">
          <a:xfrm>
            <a:off x="5713382" y="4507636"/>
            <a:ext cx="373866" cy="29296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F9218759-CC8E-4595-B918-A8CB90269C7D}"/>
              </a:ext>
            </a:extLst>
          </p:cNvPr>
          <p:cNvSpPr>
            <a:spLocks noGrp="1" noChangeArrowheads="1"/>
          </p:cNvSpPr>
          <p:nvPr>
            <p:ph type="title"/>
          </p:nvPr>
        </p:nvSpPr>
        <p:spPr>
          <a:xfrm>
            <a:off x="457200" y="457200"/>
            <a:ext cx="7886700" cy="1133693"/>
          </a:xfrm>
        </p:spPr>
        <p:txBody>
          <a:bodyPr>
            <a:normAutofit/>
          </a:bodyPr>
          <a:lstStyle/>
          <a:p>
            <a:pPr eaLnBrk="1" hangingPunct="1">
              <a:lnSpc>
                <a:spcPct val="90000"/>
              </a:lnSpc>
            </a:pPr>
            <a:r>
              <a:rPr lang="en-US" altLang="en-US" sz="2400" dirty="0"/>
              <a:t/>
            </a:r>
            <a:br>
              <a:rPr lang="en-US" altLang="en-US" sz="2400" dirty="0"/>
            </a:br>
            <a:r>
              <a:rPr lang="en-US" altLang="en-US" sz="2400" dirty="0"/>
              <a:t> Foundations For Effective Leadership</a:t>
            </a:r>
            <a:endParaRPr lang="en-US" altLang="en-US" sz="3100" dirty="0"/>
          </a:p>
        </p:txBody>
      </p:sp>
      <p:graphicFrame>
        <p:nvGraphicFramePr>
          <p:cNvPr id="10245" name="Rectangle 3">
            <a:extLst>
              <a:ext uri="{FF2B5EF4-FFF2-40B4-BE49-F238E27FC236}">
                <a16:creationId xmlns:a16="http://schemas.microsoft.com/office/drawing/2014/main" id="{B73E2460-E1AD-49B0-8ACB-412D0844A3C3}"/>
              </a:ext>
            </a:extLst>
          </p:cNvPr>
          <p:cNvGraphicFramePr/>
          <p:nvPr>
            <p:extLst>
              <p:ext uri="{D42A27DB-BD31-4B8C-83A1-F6EECF244321}">
                <p14:modId xmlns:p14="http://schemas.microsoft.com/office/powerpoint/2010/main" val="107898911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90" name="Rectangle 2">
            <a:extLst>
              <a:ext uri="{FF2B5EF4-FFF2-40B4-BE49-F238E27FC236}">
                <a16:creationId xmlns:a16="http://schemas.microsoft.com/office/drawing/2014/main" id="{1F91B17A-34D2-49C6-B9C7-80D416F6CFCB}"/>
              </a:ext>
            </a:extLst>
          </p:cNvPr>
          <p:cNvSpPr>
            <a:spLocks noGrp="1" noChangeArrowheads="1"/>
          </p:cNvSpPr>
          <p:nvPr>
            <p:ph type="title"/>
          </p:nvPr>
        </p:nvSpPr>
        <p:spPr>
          <a:xfrm>
            <a:off x="718879" y="800392"/>
            <a:ext cx="7698523" cy="1212102"/>
          </a:xfrm>
        </p:spPr>
        <p:txBody>
          <a:bodyPr>
            <a:normAutofit/>
          </a:bodyPr>
          <a:lstStyle/>
          <a:p>
            <a:pPr eaLnBrk="1" hangingPunct="1"/>
            <a:r>
              <a:rPr lang="en-US" altLang="en-US" sz="3200" dirty="0">
                <a:solidFill>
                  <a:srgbClr val="FFFFFF"/>
                </a:solidFill>
              </a:rPr>
              <a:t> Foundations For Effective Leadership</a:t>
            </a:r>
          </a:p>
        </p:txBody>
      </p:sp>
      <p:sp>
        <p:nvSpPr>
          <p:cNvPr id="12291" name="Rectangle 3">
            <a:extLst>
              <a:ext uri="{FF2B5EF4-FFF2-40B4-BE49-F238E27FC236}">
                <a16:creationId xmlns:a16="http://schemas.microsoft.com/office/drawing/2014/main" id="{DA4A77E7-AF44-4D4F-847A-EBA53F98C10A}"/>
              </a:ext>
            </a:extLst>
          </p:cNvPr>
          <p:cNvSpPr>
            <a:spLocks noGrp="1" noChangeArrowheads="1"/>
          </p:cNvSpPr>
          <p:nvPr>
            <p:ph type="body" idx="1"/>
          </p:nvPr>
        </p:nvSpPr>
        <p:spPr>
          <a:xfrm>
            <a:off x="1025718" y="2490436"/>
            <a:ext cx="7281746" cy="3567173"/>
          </a:xfrm>
        </p:spPr>
        <p:txBody>
          <a:bodyPr anchor="ctr">
            <a:noAutofit/>
          </a:bodyPr>
          <a:lstStyle/>
          <a:p>
            <a:pPr eaLnBrk="1" hangingPunct="1">
              <a:lnSpc>
                <a:spcPct val="90000"/>
              </a:lnSpc>
              <a:buFont typeface="Wingdings" panose="05000000000000000000" pitchFamily="2" charset="2"/>
              <a:buNone/>
            </a:pPr>
            <a:endParaRPr lang="en-US" altLang="en-US" sz="1800" dirty="0"/>
          </a:p>
          <a:p>
            <a:pPr eaLnBrk="1" hangingPunct="1">
              <a:lnSpc>
                <a:spcPct val="90000"/>
              </a:lnSpc>
              <a:buFont typeface="Wingdings" panose="05000000000000000000" pitchFamily="2" charset="2"/>
              <a:buNone/>
            </a:pPr>
            <a:r>
              <a:rPr lang="en-US" altLang="en-US" sz="1800" dirty="0"/>
              <a:t>Managerial Power = Position Power + Personal Power </a:t>
            </a:r>
          </a:p>
          <a:p>
            <a:pPr eaLnBrk="1" hangingPunct="1">
              <a:lnSpc>
                <a:spcPct val="90000"/>
              </a:lnSpc>
            </a:pPr>
            <a:endParaRPr lang="en-US" altLang="en-US" sz="1800" dirty="0"/>
          </a:p>
          <a:p>
            <a:pPr eaLnBrk="1" hangingPunct="1">
              <a:lnSpc>
                <a:spcPct val="90000"/>
              </a:lnSpc>
            </a:pPr>
            <a:r>
              <a:rPr lang="en-US" altLang="en-US" sz="1800" dirty="0"/>
              <a:t>Power of the POSITION: </a:t>
            </a:r>
          </a:p>
          <a:p>
            <a:pPr lvl="1" eaLnBrk="1" hangingPunct="1">
              <a:lnSpc>
                <a:spcPct val="90000"/>
              </a:lnSpc>
            </a:pPr>
            <a:r>
              <a:rPr lang="en-US" altLang="en-US" sz="1800" dirty="0"/>
              <a:t>Based on things managers can offer to others. </a:t>
            </a:r>
          </a:p>
          <a:p>
            <a:pPr lvl="1" eaLnBrk="1" hangingPunct="1">
              <a:lnSpc>
                <a:spcPct val="90000"/>
              </a:lnSpc>
            </a:pPr>
            <a:r>
              <a:rPr lang="en-US" altLang="en-US" sz="1800" dirty="0"/>
              <a:t>Rewards: "If you do what I ask, I'll give you a reward." </a:t>
            </a:r>
          </a:p>
          <a:p>
            <a:pPr lvl="1" eaLnBrk="1" hangingPunct="1">
              <a:lnSpc>
                <a:spcPct val="90000"/>
              </a:lnSpc>
            </a:pPr>
            <a:r>
              <a:rPr lang="en-US" altLang="en-US" sz="1800" dirty="0"/>
              <a:t>Coercion: "If you don't do what I ask, I'll punish you." </a:t>
            </a:r>
          </a:p>
          <a:p>
            <a:pPr lvl="1" eaLnBrk="1" hangingPunct="1">
              <a:lnSpc>
                <a:spcPct val="90000"/>
              </a:lnSpc>
            </a:pPr>
            <a:r>
              <a:rPr lang="en-US" altLang="en-US" sz="1800" dirty="0"/>
              <a:t>Legitimacy: "Because I am the boss; you must do as I ask." </a:t>
            </a:r>
          </a:p>
          <a:p>
            <a:pPr eaLnBrk="1" hangingPunct="1">
              <a:lnSpc>
                <a:spcPct val="90000"/>
              </a:lnSpc>
            </a:pPr>
            <a:endParaRPr lang="en-US" altLang="en-US" sz="1800" dirty="0"/>
          </a:p>
          <a:p>
            <a:pPr eaLnBrk="1" hangingPunct="1">
              <a:lnSpc>
                <a:spcPct val="90000"/>
              </a:lnSpc>
            </a:pPr>
            <a:r>
              <a:rPr lang="en-US" altLang="en-US" sz="1800" dirty="0"/>
              <a:t>Power of the PERSON: </a:t>
            </a:r>
          </a:p>
          <a:p>
            <a:pPr lvl="1" eaLnBrk="1" hangingPunct="1">
              <a:lnSpc>
                <a:spcPct val="90000"/>
              </a:lnSpc>
            </a:pPr>
            <a:r>
              <a:rPr lang="en-US" altLang="en-US" sz="1800" dirty="0"/>
              <a:t>Based on how managers are viewed by others. </a:t>
            </a:r>
          </a:p>
          <a:p>
            <a:pPr lvl="1" eaLnBrk="1" hangingPunct="1">
              <a:lnSpc>
                <a:spcPct val="90000"/>
              </a:lnSpc>
            </a:pPr>
            <a:r>
              <a:rPr lang="en-US" altLang="en-US" sz="1800" dirty="0"/>
              <a:t>Expertise—as a source of special knowledge and </a:t>
            </a:r>
          </a:p>
          <a:p>
            <a:pPr lvl="1" eaLnBrk="1" hangingPunct="1">
              <a:lnSpc>
                <a:spcPct val="90000"/>
              </a:lnSpc>
            </a:pPr>
            <a:r>
              <a:rPr lang="en-US" altLang="en-US" sz="1800" dirty="0"/>
              <a:t>information. </a:t>
            </a:r>
          </a:p>
          <a:p>
            <a:pPr lvl="1" eaLnBrk="1" hangingPunct="1">
              <a:lnSpc>
                <a:spcPct val="90000"/>
              </a:lnSpc>
            </a:pPr>
            <a:r>
              <a:rPr lang="en-US" altLang="en-US" sz="1800" dirty="0"/>
              <a:t>Reference—as a person with whom others like </a:t>
            </a:r>
          </a:p>
          <a:p>
            <a:pPr lvl="1" eaLnBrk="1" hangingPunct="1">
              <a:lnSpc>
                <a:spcPct val="90000"/>
              </a:lnSpc>
            </a:pPr>
            <a:r>
              <a:rPr lang="en-US" altLang="en-US" sz="1800" dirty="0"/>
              <a:t>to identify.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38" name="Rectangle 2">
            <a:extLst>
              <a:ext uri="{FF2B5EF4-FFF2-40B4-BE49-F238E27FC236}">
                <a16:creationId xmlns:a16="http://schemas.microsoft.com/office/drawing/2014/main" id="{75EC77EB-EBCC-4480-9475-5DA6D5C6DA76}"/>
              </a:ext>
            </a:extLst>
          </p:cNvPr>
          <p:cNvSpPr>
            <a:spLocks noGrp="1" noChangeArrowheads="1"/>
          </p:cNvSpPr>
          <p:nvPr>
            <p:ph type="title"/>
          </p:nvPr>
        </p:nvSpPr>
        <p:spPr>
          <a:xfrm>
            <a:off x="482600" y="321734"/>
            <a:ext cx="8178799" cy="1135737"/>
          </a:xfrm>
        </p:spPr>
        <p:txBody>
          <a:bodyPr>
            <a:normAutofit/>
          </a:bodyPr>
          <a:lstStyle/>
          <a:p>
            <a:pPr eaLnBrk="1" hangingPunct="1">
              <a:lnSpc>
                <a:spcPct val="90000"/>
              </a:lnSpc>
            </a:pPr>
            <a:r>
              <a:rPr lang="en-US" altLang="en-US" sz="2600"/>
              <a:t>FOUNDATIONS FOR EFFECTIVE LEADERSHIP</a:t>
            </a:r>
            <a:br>
              <a:rPr lang="en-US" altLang="en-US" sz="2600"/>
            </a:br>
            <a:endParaRPr lang="en-US" altLang="en-US" sz="2600"/>
          </a:p>
        </p:txBody>
      </p:sp>
      <p:sp>
        <p:nvSpPr>
          <p:cNvPr id="14339" name="Rectangle 3">
            <a:extLst>
              <a:ext uri="{FF2B5EF4-FFF2-40B4-BE49-F238E27FC236}">
                <a16:creationId xmlns:a16="http://schemas.microsoft.com/office/drawing/2014/main" id="{DDF40406-7A12-4773-9051-4C4A026ABB40}"/>
              </a:ext>
            </a:extLst>
          </p:cNvPr>
          <p:cNvSpPr>
            <a:spLocks noGrp="1" noChangeArrowheads="1"/>
          </p:cNvSpPr>
          <p:nvPr>
            <p:ph type="body" idx="1"/>
          </p:nvPr>
        </p:nvSpPr>
        <p:spPr>
          <a:xfrm>
            <a:off x="482600" y="1782981"/>
            <a:ext cx="8178799" cy="4393982"/>
          </a:xfrm>
        </p:spPr>
        <p:txBody>
          <a:bodyPr>
            <a:normAutofit lnSpcReduction="10000"/>
          </a:bodyPr>
          <a:lstStyle/>
          <a:p>
            <a:pPr marL="0" indent="0" eaLnBrk="1" hangingPunct="1">
              <a:lnSpc>
                <a:spcPct val="90000"/>
              </a:lnSpc>
              <a:buNone/>
            </a:pPr>
            <a:r>
              <a:rPr lang="en-US" altLang="en-US" sz="3600" dirty="0"/>
              <a:t>Leadership Style</a:t>
            </a:r>
          </a:p>
          <a:p>
            <a:pPr marL="457200" lvl="1" indent="0" eaLnBrk="1" hangingPunct="1">
              <a:lnSpc>
                <a:spcPct val="90000"/>
              </a:lnSpc>
              <a:buNone/>
            </a:pPr>
            <a:r>
              <a:rPr lang="en-US" altLang="en-US" sz="1700" dirty="0"/>
              <a:t>The recurring pattern of behaviors exhibited by a leader</a:t>
            </a:r>
          </a:p>
          <a:p>
            <a:pPr marL="457200" lvl="1" indent="0" eaLnBrk="1" hangingPunct="1">
              <a:lnSpc>
                <a:spcPct val="90000"/>
              </a:lnSpc>
              <a:buNone/>
            </a:pPr>
            <a:endParaRPr lang="en-US" altLang="en-US" sz="1700" dirty="0"/>
          </a:p>
          <a:p>
            <a:pPr lvl="2" eaLnBrk="1" hangingPunct="1">
              <a:lnSpc>
                <a:spcPct val="90000"/>
              </a:lnSpc>
            </a:pPr>
            <a:r>
              <a:rPr lang="en-US" altLang="en-US" sz="1700" dirty="0"/>
              <a:t>Autocratic Style</a:t>
            </a:r>
          </a:p>
          <a:p>
            <a:pPr lvl="3" eaLnBrk="1" hangingPunct="1">
              <a:lnSpc>
                <a:spcPct val="90000"/>
              </a:lnSpc>
            </a:pPr>
            <a:r>
              <a:rPr lang="en-US" altLang="en-US" sz="1700" dirty="0"/>
              <a:t>Acts in unilateral command and control fashion</a:t>
            </a:r>
          </a:p>
          <a:p>
            <a:pPr marL="1371600" lvl="3" indent="0" eaLnBrk="1" hangingPunct="1">
              <a:lnSpc>
                <a:spcPct val="90000"/>
              </a:lnSpc>
              <a:buNone/>
            </a:pPr>
            <a:endParaRPr lang="en-US" altLang="en-US" sz="1700" dirty="0"/>
          </a:p>
          <a:p>
            <a:pPr lvl="2" eaLnBrk="1" hangingPunct="1">
              <a:lnSpc>
                <a:spcPct val="90000"/>
              </a:lnSpc>
            </a:pPr>
            <a:r>
              <a:rPr lang="en-US" altLang="en-US" sz="1700" dirty="0"/>
              <a:t>Human Relation Style</a:t>
            </a:r>
          </a:p>
          <a:p>
            <a:pPr lvl="3" eaLnBrk="1" hangingPunct="1">
              <a:lnSpc>
                <a:spcPct val="90000"/>
              </a:lnSpc>
            </a:pPr>
            <a:r>
              <a:rPr lang="en-US" altLang="en-US" sz="1700" dirty="0"/>
              <a:t>Emphasizes people over tasks</a:t>
            </a:r>
          </a:p>
          <a:p>
            <a:pPr marL="1371600" lvl="3" indent="0" eaLnBrk="1" hangingPunct="1">
              <a:lnSpc>
                <a:spcPct val="90000"/>
              </a:lnSpc>
              <a:buNone/>
            </a:pPr>
            <a:endParaRPr lang="en-US" altLang="en-US" sz="1700" dirty="0"/>
          </a:p>
          <a:p>
            <a:pPr lvl="2" eaLnBrk="1" hangingPunct="1">
              <a:lnSpc>
                <a:spcPct val="90000"/>
              </a:lnSpc>
            </a:pPr>
            <a:r>
              <a:rPr lang="en-US" altLang="en-US" sz="1700" dirty="0"/>
              <a:t>Democratic Style</a:t>
            </a:r>
          </a:p>
          <a:p>
            <a:pPr lvl="3" eaLnBrk="1" hangingPunct="1">
              <a:lnSpc>
                <a:spcPct val="90000"/>
              </a:lnSpc>
            </a:pPr>
            <a:r>
              <a:rPr lang="en-US" altLang="en-US" sz="1700" dirty="0"/>
              <a:t>Encourages participation with an emphasis on both task accomplishments and development of people</a:t>
            </a:r>
          </a:p>
          <a:p>
            <a:pPr marL="1371600" lvl="3" indent="0" eaLnBrk="1" hangingPunct="1">
              <a:lnSpc>
                <a:spcPct val="90000"/>
              </a:lnSpc>
              <a:buNone/>
            </a:pPr>
            <a:endParaRPr lang="en-US" altLang="en-US" sz="1700" dirty="0"/>
          </a:p>
          <a:p>
            <a:pPr lvl="2" eaLnBrk="1" hangingPunct="1">
              <a:lnSpc>
                <a:spcPct val="90000"/>
              </a:lnSpc>
            </a:pPr>
            <a:r>
              <a:rPr lang="en-US" altLang="en-US" sz="1700" dirty="0" err="1"/>
              <a:t>Lassize</a:t>
            </a:r>
            <a:r>
              <a:rPr lang="en-US" altLang="en-US" sz="1700" dirty="0"/>
              <a:t>-faire Style</a:t>
            </a:r>
          </a:p>
          <a:p>
            <a:pPr lvl="3" eaLnBrk="1" hangingPunct="1">
              <a:lnSpc>
                <a:spcPct val="90000"/>
              </a:lnSpc>
            </a:pPr>
            <a:r>
              <a:rPr lang="en-US" altLang="en-US" sz="1700" dirty="0"/>
              <a:t>Is low on both tasks and people</a:t>
            </a:r>
          </a:p>
          <a:p>
            <a:pPr eaLnBrk="1" hangingPunct="1">
              <a:lnSpc>
                <a:spcPct val="90000"/>
              </a:lnSpc>
            </a:pPr>
            <a:endParaRPr lang="en-US" altLang="en-US" sz="1700" dirty="0"/>
          </a:p>
          <a:p>
            <a:pPr eaLnBrk="1" hangingPunct="1">
              <a:lnSpc>
                <a:spcPct val="90000"/>
              </a:lnSpc>
            </a:pPr>
            <a:endParaRPr lang="en-US" altLang="en-US" sz="1700" dirty="0"/>
          </a:p>
        </p:txBody>
      </p:sp>
      <p:sp>
        <p:nvSpPr>
          <p:cNvPr id="79" name="Rectangle 78">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Rectangle 84">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86" name="Rectangle 2">
            <a:extLst>
              <a:ext uri="{FF2B5EF4-FFF2-40B4-BE49-F238E27FC236}">
                <a16:creationId xmlns:a16="http://schemas.microsoft.com/office/drawing/2014/main" id="{081C286B-1F9C-470A-B6A1-A891671B2E7D}"/>
              </a:ext>
            </a:extLst>
          </p:cNvPr>
          <p:cNvSpPr>
            <a:spLocks noGrp="1" noChangeArrowheads="1"/>
          </p:cNvSpPr>
          <p:nvPr>
            <p:ph type="title"/>
          </p:nvPr>
        </p:nvSpPr>
        <p:spPr>
          <a:xfrm>
            <a:off x="6667074" y="1699517"/>
            <a:ext cx="2287767" cy="4516360"/>
          </a:xfrm>
        </p:spPr>
        <p:txBody>
          <a:bodyPr anchor="t">
            <a:normAutofit/>
          </a:bodyPr>
          <a:lstStyle/>
          <a:p>
            <a:pPr eaLnBrk="1" hangingPunct="1"/>
            <a:r>
              <a:rPr lang="en-US" altLang="en-US" sz="2000" dirty="0"/>
              <a:t/>
            </a:r>
            <a:br>
              <a:rPr lang="en-US" altLang="en-US" sz="2000" dirty="0"/>
            </a:br>
            <a:r>
              <a:rPr lang="en-US" altLang="en-US" sz="2000" dirty="0"/>
              <a:t/>
            </a:r>
            <a:br>
              <a:rPr lang="en-US" altLang="en-US" sz="2000" dirty="0"/>
            </a:br>
            <a:r>
              <a:rPr lang="en-US" altLang="en-US" sz="2000" dirty="0"/>
              <a:t>FOUNDATIONS FOR EFFECTIVE LEADERSHIP</a:t>
            </a:r>
            <a:br>
              <a:rPr lang="en-US" altLang="en-US" sz="2000" dirty="0"/>
            </a:br>
            <a:r>
              <a:rPr lang="en-US" altLang="en-US" sz="2000" dirty="0"/>
              <a:t/>
            </a:r>
            <a:br>
              <a:rPr lang="en-US" altLang="en-US" sz="2000" dirty="0"/>
            </a:br>
            <a:endParaRPr lang="en-US" altLang="en-US" sz="2000" dirty="0"/>
          </a:p>
        </p:txBody>
      </p:sp>
      <p:sp>
        <p:nvSpPr>
          <p:cNvPr id="74" name="Freeform: Shape 73">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Rectangle 75">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87" name="Rectangle 3">
            <a:extLst>
              <a:ext uri="{FF2B5EF4-FFF2-40B4-BE49-F238E27FC236}">
                <a16:creationId xmlns:a16="http://schemas.microsoft.com/office/drawing/2014/main" id="{F2060A53-CEC7-4D96-ACE9-135ED82D4A13}"/>
              </a:ext>
            </a:extLst>
          </p:cNvPr>
          <p:cNvSpPr>
            <a:spLocks noGrp="1" noChangeArrowheads="1"/>
          </p:cNvSpPr>
          <p:nvPr>
            <p:ph type="body" idx="1"/>
          </p:nvPr>
        </p:nvSpPr>
        <p:spPr>
          <a:xfrm>
            <a:off x="128323" y="922163"/>
            <a:ext cx="6179485" cy="4674917"/>
          </a:xfrm>
        </p:spPr>
        <p:txBody>
          <a:bodyPr>
            <a:noAutofit/>
          </a:bodyPr>
          <a:lstStyle/>
          <a:p>
            <a:pPr eaLnBrk="1" hangingPunct="1">
              <a:lnSpc>
                <a:spcPct val="90000"/>
              </a:lnSpc>
              <a:buFont typeface="Wingdings" panose="05000000000000000000" pitchFamily="2" charset="2"/>
              <a:buNone/>
            </a:pPr>
            <a:r>
              <a:rPr lang="en-US" altLang="en-US" sz="1400" u="sng" dirty="0"/>
              <a:t>Traits Often Shared by Effective Leaders</a:t>
            </a:r>
            <a:r>
              <a:rPr lang="en-US" altLang="en-US" sz="1400" dirty="0"/>
              <a:t> </a:t>
            </a:r>
          </a:p>
          <a:p>
            <a:pPr eaLnBrk="1" hangingPunct="1">
              <a:lnSpc>
                <a:spcPct val="90000"/>
              </a:lnSpc>
            </a:pPr>
            <a:endParaRPr lang="en-US" altLang="en-US" sz="1400" dirty="0"/>
          </a:p>
          <a:p>
            <a:pPr eaLnBrk="1" hangingPunct="1">
              <a:lnSpc>
                <a:spcPct val="90000"/>
              </a:lnSpc>
            </a:pPr>
            <a:r>
              <a:rPr lang="en-US" altLang="en-US" sz="1400" dirty="0"/>
              <a:t>Drive </a:t>
            </a:r>
          </a:p>
          <a:p>
            <a:pPr lvl="1" eaLnBrk="1" hangingPunct="1">
              <a:lnSpc>
                <a:spcPct val="90000"/>
              </a:lnSpc>
            </a:pPr>
            <a:r>
              <a:rPr lang="en-US" altLang="en-US" sz="1400" dirty="0"/>
              <a:t>Successful leaders have high energy, display initiative, and are tenacious. </a:t>
            </a:r>
          </a:p>
          <a:p>
            <a:pPr eaLnBrk="1" hangingPunct="1">
              <a:lnSpc>
                <a:spcPct val="90000"/>
              </a:lnSpc>
            </a:pPr>
            <a:r>
              <a:rPr lang="en-US" altLang="en-US" sz="1400" dirty="0"/>
              <a:t>Self-confidence </a:t>
            </a:r>
          </a:p>
          <a:p>
            <a:pPr lvl="1" eaLnBrk="1" hangingPunct="1">
              <a:lnSpc>
                <a:spcPct val="90000"/>
              </a:lnSpc>
            </a:pPr>
            <a:r>
              <a:rPr lang="en-US" altLang="en-US" sz="1400" dirty="0"/>
              <a:t>Successful leaders trust themselves and have confidence in their abilities. </a:t>
            </a:r>
          </a:p>
          <a:p>
            <a:pPr eaLnBrk="1" hangingPunct="1">
              <a:lnSpc>
                <a:spcPct val="90000"/>
              </a:lnSpc>
            </a:pPr>
            <a:r>
              <a:rPr lang="en-US" altLang="en-US" sz="1400" dirty="0"/>
              <a:t>Creativity </a:t>
            </a:r>
          </a:p>
          <a:p>
            <a:pPr lvl="1" eaLnBrk="1" hangingPunct="1">
              <a:lnSpc>
                <a:spcPct val="90000"/>
              </a:lnSpc>
            </a:pPr>
            <a:r>
              <a:rPr lang="en-US" altLang="en-US" sz="1400" dirty="0"/>
              <a:t>Successful leaders are creative and original in their thinking. </a:t>
            </a:r>
          </a:p>
          <a:p>
            <a:pPr eaLnBrk="1" hangingPunct="1">
              <a:lnSpc>
                <a:spcPct val="90000"/>
              </a:lnSpc>
            </a:pPr>
            <a:r>
              <a:rPr lang="en-US" altLang="en-US" sz="1400" dirty="0"/>
              <a:t>Cognitive ability </a:t>
            </a:r>
          </a:p>
          <a:p>
            <a:pPr lvl="1" eaLnBrk="1" hangingPunct="1">
              <a:lnSpc>
                <a:spcPct val="90000"/>
              </a:lnSpc>
            </a:pPr>
            <a:r>
              <a:rPr lang="en-US" altLang="en-US" sz="1400" dirty="0"/>
              <a:t>Successful leaders have the intelligence to integrate and interpret information. </a:t>
            </a:r>
          </a:p>
          <a:p>
            <a:pPr eaLnBrk="1" hangingPunct="1">
              <a:lnSpc>
                <a:spcPct val="90000"/>
              </a:lnSpc>
            </a:pPr>
            <a:r>
              <a:rPr lang="en-US" altLang="en-US" sz="1400" dirty="0"/>
              <a:t>Business knowledge </a:t>
            </a:r>
          </a:p>
          <a:p>
            <a:pPr lvl="1" eaLnBrk="1" hangingPunct="1">
              <a:lnSpc>
                <a:spcPct val="90000"/>
              </a:lnSpc>
            </a:pPr>
            <a:r>
              <a:rPr lang="en-US" altLang="en-US" sz="1400" dirty="0"/>
              <a:t>Successful leaders know their industry and its technical foundations. </a:t>
            </a:r>
          </a:p>
          <a:p>
            <a:pPr eaLnBrk="1" hangingPunct="1">
              <a:lnSpc>
                <a:spcPct val="90000"/>
              </a:lnSpc>
            </a:pPr>
            <a:r>
              <a:rPr lang="en-US" altLang="en-US" sz="1400" dirty="0"/>
              <a:t>Motivation </a:t>
            </a:r>
          </a:p>
          <a:p>
            <a:pPr lvl="1" eaLnBrk="1" hangingPunct="1">
              <a:lnSpc>
                <a:spcPct val="90000"/>
              </a:lnSpc>
            </a:pPr>
            <a:r>
              <a:rPr lang="en-US" altLang="en-US" sz="1400" dirty="0"/>
              <a:t>Successful leaders enjoy influencing others to achieve shared goals. </a:t>
            </a:r>
          </a:p>
          <a:p>
            <a:pPr eaLnBrk="1" hangingPunct="1">
              <a:lnSpc>
                <a:spcPct val="90000"/>
              </a:lnSpc>
            </a:pPr>
            <a:r>
              <a:rPr lang="en-US" altLang="en-US" sz="1400" dirty="0"/>
              <a:t>Flexibility </a:t>
            </a:r>
          </a:p>
          <a:p>
            <a:pPr lvl="1" eaLnBrk="1" hangingPunct="1">
              <a:lnSpc>
                <a:spcPct val="90000"/>
              </a:lnSpc>
            </a:pPr>
            <a:r>
              <a:rPr lang="en-US" altLang="en-US" sz="1400" dirty="0"/>
              <a:t>Successful leaders adapt to fit the needs of followers and demands of situations. </a:t>
            </a:r>
          </a:p>
          <a:p>
            <a:pPr eaLnBrk="1" hangingPunct="1">
              <a:lnSpc>
                <a:spcPct val="90000"/>
              </a:lnSpc>
            </a:pPr>
            <a:r>
              <a:rPr lang="en-US" altLang="en-US" sz="1400" dirty="0"/>
              <a:t>Honesty and integrity </a:t>
            </a:r>
          </a:p>
          <a:p>
            <a:pPr lvl="1" eaLnBrk="1" hangingPunct="1">
              <a:lnSpc>
                <a:spcPct val="90000"/>
              </a:lnSpc>
            </a:pPr>
            <a:r>
              <a:rPr lang="en-US" altLang="en-US" sz="1400" dirty="0"/>
              <a:t>Successful leaders are trustworthy; they are honest, predictable, and dependable. </a:t>
            </a:r>
          </a:p>
        </p:txBody>
      </p:sp>
      <p:sp>
        <p:nvSpPr>
          <p:cNvPr id="82" name="Isosceles Triangle 81">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Isosceles Triangle 83">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364E2539-44A2-4D41-86C8-1C661A995CAC}"/>
              </a:ext>
            </a:extLst>
          </p:cNvPr>
          <p:cNvSpPr txBox="1"/>
          <p:nvPr/>
        </p:nvSpPr>
        <p:spPr>
          <a:xfrm>
            <a:off x="1219200" y="94101"/>
            <a:ext cx="4638100" cy="523220"/>
          </a:xfrm>
          <a:prstGeom prst="rect">
            <a:avLst/>
          </a:prstGeom>
          <a:noFill/>
        </p:spPr>
        <p:txBody>
          <a:bodyPr wrap="square">
            <a:spAutoFit/>
          </a:bodyPr>
          <a:lstStyle/>
          <a:p>
            <a:r>
              <a:rPr lang="en-US" altLang="en-US" sz="2800" dirty="0"/>
              <a:t>Leadership Styles </a:t>
            </a:r>
            <a:endParaRPr lang="en-GB" sz="2800" dirty="0"/>
          </a:p>
        </p:txBody>
      </p:sp>
      <p:sp>
        <p:nvSpPr>
          <p:cNvPr id="3" name="TextBox 2">
            <a:extLst>
              <a:ext uri="{FF2B5EF4-FFF2-40B4-BE49-F238E27FC236}">
                <a16:creationId xmlns:a16="http://schemas.microsoft.com/office/drawing/2014/main" id="{AC5B7B62-E61A-4D64-BC71-D9C450109DE8}"/>
              </a:ext>
            </a:extLst>
          </p:cNvPr>
          <p:cNvSpPr txBox="1"/>
          <p:nvPr/>
        </p:nvSpPr>
        <p:spPr>
          <a:xfrm>
            <a:off x="5341485" y="3276600"/>
            <a:ext cx="184731" cy="369332"/>
          </a:xfrm>
          <a:prstGeom prst="rect">
            <a:avLst/>
          </a:prstGeom>
          <a:noFill/>
        </p:spPr>
        <p:txBody>
          <a:bodyPr wrap="none" rtlCol="0">
            <a:spAutoFit/>
          </a:bodyPr>
          <a:lstStyle/>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B3E12ED-B412-4D3F-95D6-677DADE912BD}"/>
              </a:ext>
            </a:extLst>
          </p:cNvPr>
          <p:cNvSpPr>
            <a:spLocks noGrp="1" noChangeArrowheads="1"/>
          </p:cNvSpPr>
          <p:nvPr>
            <p:ph type="title"/>
          </p:nvPr>
        </p:nvSpPr>
        <p:spPr>
          <a:xfrm>
            <a:off x="457200" y="274638"/>
            <a:ext cx="8229600" cy="1401762"/>
          </a:xfrm>
        </p:spPr>
        <p:txBody>
          <a:bodyPr/>
          <a:lstStyle/>
          <a:p>
            <a:pPr eaLnBrk="1" hangingPunct="1"/>
            <a:r>
              <a:rPr lang="en-US" altLang="en-US" sz="1600" dirty="0"/>
              <a:t>FOUNDATIONS FOR EFFECTIVE LEADERSHIP</a:t>
            </a:r>
            <a:r>
              <a:rPr lang="en-US" altLang="en-US" sz="1400" dirty="0"/>
              <a:t/>
            </a:r>
            <a:br>
              <a:rPr lang="en-US" altLang="en-US" sz="1400" dirty="0"/>
            </a:br>
            <a:r>
              <a:rPr lang="en-US" altLang="en-US" dirty="0" err="1">
                <a:solidFill>
                  <a:srgbClr val="6600CC"/>
                </a:solidFill>
              </a:rPr>
              <a:t>Leadership</a:t>
            </a:r>
            <a:r>
              <a:rPr lang="en-US" altLang="en-US" dirty="0">
                <a:solidFill>
                  <a:srgbClr val="6600CC"/>
                </a:solidFill>
              </a:rPr>
              <a:t> Styles </a:t>
            </a:r>
            <a:br>
              <a:rPr lang="en-US" altLang="en-US" dirty="0">
                <a:solidFill>
                  <a:srgbClr val="6600CC"/>
                </a:solidFill>
              </a:rPr>
            </a:br>
            <a:endParaRPr lang="en-US" altLang="en-US" dirty="0">
              <a:solidFill>
                <a:srgbClr val="6600CC"/>
              </a:solidFill>
            </a:endParaRPr>
          </a:p>
        </p:txBody>
      </p:sp>
      <p:sp>
        <p:nvSpPr>
          <p:cNvPr id="18435" name="Rectangle 3">
            <a:extLst>
              <a:ext uri="{FF2B5EF4-FFF2-40B4-BE49-F238E27FC236}">
                <a16:creationId xmlns:a16="http://schemas.microsoft.com/office/drawing/2014/main" id="{A735F25F-B5A2-4EAF-94EB-F87D9717003B}"/>
              </a:ext>
            </a:extLst>
          </p:cNvPr>
          <p:cNvSpPr>
            <a:spLocks noGrp="1" noChangeArrowheads="1"/>
          </p:cNvSpPr>
          <p:nvPr>
            <p:ph type="body" idx="1"/>
          </p:nvPr>
        </p:nvSpPr>
        <p:spPr>
          <a:xfrm>
            <a:off x="426720" y="1428750"/>
            <a:ext cx="8001000" cy="1778000"/>
          </a:xfrm>
        </p:spPr>
        <p:txBody>
          <a:bodyPr/>
          <a:lstStyle/>
          <a:p>
            <a:pPr eaLnBrk="1" hangingPunct="1"/>
            <a:r>
              <a:rPr lang="en-US" altLang="en-US" dirty="0"/>
              <a:t>Fiedler’s Contingency Theory</a:t>
            </a:r>
          </a:p>
          <a:p>
            <a:pPr marL="457200" lvl="1" indent="0" eaLnBrk="1" hangingPunct="1">
              <a:buNone/>
            </a:pPr>
            <a:r>
              <a:rPr lang="en-US" altLang="en-US" dirty="0"/>
              <a:t>Suggests that the best leadership style depends on the situation</a:t>
            </a:r>
          </a:p>
          <a:p>
            <a:pPr lvl="1" eaLnBrk="1" hangingPunct="1"/>
            <a:endParaRPr lang="en-US" altLang="en-US" dirty="0"/>
          </a:p>
        </p:txBody>
      </p:sp>
      <p:pic>
        <p:nvPicPr>
          <p:cNvPr id="18436" name="Picture 4" descr="w0076-nn">
            <a:extLst>
              <a:ext uri="{FF2B5EF4-FFF2-40B4-BE49-F238E27FC236}">
                <a16:creationId xmlns:a16="http://schemas.microsoft.com/office/drawing/2014/main" id="{0A6B2A1C-C8BD-4FCC-BE90-AA1408276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4200"/>
            <a:ext cx="6019800" cy="324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FC4E2CA-BED8-4B38-8668-BD03D2B3DFF5}"/>
              </a:ext>
            </a:extLst>
          </p:cNvPr>
          <p:cNvSpPr>
            <a:spLocks noGrp="1" noChangeArrowheads="1"/>
          </p:cNvSpPr>
          <p:nvPr>
            <p:ph type="title"/>
          </p:nvPr>
        </p:nvSpPr>
        <p:spPr/>
        <p:txBody>
          <a:bodyPr/>
          <a:lstStyle/>
          <a:p>
            <a:pPr eaLnBrk="1" hangingPunct="1"/>
            <a:r>
              <a:rPr lang="en-US" altLang="en-US" sz="1600"/>
              <a:t>FOUNDATIONS FOR EFFECTIVE LEADERSHIP</a:t>
            </a:r>
            <a:r>
              <a:rPr lang="en-US" altLang="en-US" sz="1400"/>
              <a:t/>
            </a:r>
            <a:br>
              <a:rPr lang="en-US" altLang="en-US" sz="1400"/>
            </a:br>
            <a:r>
              <a:rPr lang="en-US" altLang="en-US">
                <a:solidFill>
                  <a:srgbClr val="6600CC"/>
                </a:solidFill>
              </a:rPr>
              <a:t>Leadership Styles</a:t>
            </a:r>
          </a:p>
        </p:txBody>
      </p:sp>
      <p:pic>
        <p:nvPicPr>
          <p:cNvPr id="20483" name="Picture 4" descr="w0077-nn">
            <a:extLst>
              <a:ext uri="{FF2B5EF4-FFF2-40B4-BE49-F238E27FC236}">
                <a16:creationId xmlns:a16="http://schemas.microsoft.com/office/drawing/2014/main" id="{9660E79B-4AA4-41FA-8E88-E44BFEB7E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6858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5">
            <a:extLst>
              <a:ext uri="{FF2B5EF4-FFF2-40B4-BE49-F238E27FC236}">
                <a16:creationId xmlns:a16="http://schemas.microsoft.com/office/drawing/2014/main" id="{369BDB23-86CA-4E79-9B79-53769E2069AF}"/>
              </a:ext>
            </a:extLst>
          </p:cNvPr>
          <p:cNvSpPr txBox="1">
            <a:spLocks noChangeArrowheads="1"/>
          </p:cNvSpPr>
          <p:nvPr/>
        </p:nvSpPr>
        <p:spPr bwMode="auto">
          <a:xfrm>
            <a:off x="685800" y="4888230"/>
            <a:ext cx="77724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anose="05000000000000000000" pitchFamily="2" charset="2"/>
              <a:buChar char="l"/>
              <a:defRPr sz="3200" b="1">
                <a:solidFill>
                  <a:srgbClr val="336699"/>
                </a:solidFill>
                <a:latin typeface="Frutiger Linotype" pitchFamily="34" charset="0"/>
              </a:defRPr>
            </a:lvl1pPr>
            <a:lvl2pPr marL="742950" indent="-285750">
              <a:spcBef>
                <a:spcPct val="20000"/>
              </a:spcBef>
              <a:buClr>
                <a:schemeClr val="accent1"/>
              </a:buClr>
              <a:buFont typeface="Wingdings" panose="05000000000000000000" pitchFamily="2" charset="2"/>
              <a:buChar char="l"/>
              <a:defRPr sz="2800">
                <a:solidFill>
                  <a:srgbClr val="660066"/>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FontTx/>
              <a:buNone/>
            </a:pPr>
            <a:r>
              <a:rPr lang="en-US" altLang="en-US" sz="1400" b="0" dirty="0">
                <a:solidFill>
                  <a:schemeClr val="tx1"/>
                </a:solidFill>
                <a:latin typeface="Arial" panose="020B0604020202020204" pitchFamily="34" charset="0"/>
              </a:rPr>
              <a:t>Fiedler believes that leadership success requires the right style–situation match. He classifies leadership styles as either task-motivated or relationship motivated and views them as strongly rooted in our individual personalities. He describes situations according to the leader’s position power, quality of leader–member relations, and amount of task structure. In situations that are most favorable and unfavorable for leaders, his research shows the task-motivated style as a best fit. In more intermediate situations, the relationship-motivated style provides the best fit.</a:t>
            </a:r>
          </a:p>
        </p:txBody>
      </p:sp>
    </p:spTree>
  </p:cSld>
  <p:clrMapOvr>
    <a:masterClrMapping/>
  </p:clrMapOvr>
</p:sld>
</file>

<file path=ppt/theme/theme1.xml><?xml version="1.0" encoding="utf-8"?>
<a:theme xmlns:a="http://schemas.openxmlformats.org/drawingml/2006/main" name="Schermerhorn Exploring">
  <a:themeElements>
    <a:clrScheme name="Schermerhorn Exploring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Schermerhorn Exploring">
      <a:majorFont>
        <a:latin typeface="Comic Sans MS"/>
        <a:ea typeface=""/>
        <a:cs typeface=""/>
      </a:majorFont>
      <a:minorFont>
        <a:latin typeface="Frutiger Linoty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chermerhorn Exploring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Schermerhorn Exploring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Schermerhorn Exploring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Schermerhorn Exploring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Schermerhorn Exploring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Schermerhorn Exploring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Schermerhorn Exploring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Schermerhorn Exploring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Schermerhorn Exploring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Schermerhorn Exploring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1600</Words>
  <Application>Microsoft Office PowerPoint</Application>
  <PresentationFormat>On-screen Show (4:3)</PresentationFormat>
  <Paragraphs>212</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Comic Sans MS</vt:lpstr>
      <vt:lpstr>Frutiger Linotype</vt:lpstr>
      <vt:lpstr>Times New Roman</vt:lpstr>
      <vt:lpstr>Wingdings</vt:lpstr>
      <vt:lpstr>Schermerhorn Exploring</vt:lpstr>
      <vt:lpstr>Lesson 3 LEADERSHIP</vt:lpstr>
      <vt:lpstr>LEADERSHIP    Foundations For Effective Leadership   </vt:lpstr>
      <vt:lpstr>  Foundations For Effective Leadership</vt:lpstr>
      <vt:lpstr>  Foundations For Effective Leadership</vt:lpstr>
      <vt:lpstr> Foundations For Effective Leadership</vt:lpstr>
      <vt:lpstr>FOUNDATIONS FOR EFFECTIVE LEADERSHIP </vt:lpstr>
      <vt:lpstr>  FOUNDATIONS FOR EFFECTIVE LEADERSHIP  </vt:lpstr>
      <vt:lpstr>FOUNDATIONS FOR EFFECTIVE LEADERSHIP Leadership Styles  </vt:lpstr>
      <vt:lpstr>FOUNDATIONS FOR EFFECTIVE LEADERSHIP Leadership Styles</vt:lpstr>
      <vt:lpstr>FOUNDATIONS FOR EFFECTIVE LEADERSHIP Leadership Styles  </vt:lpstr>
      <vt:lpstr>LEADERSHIP  Trends In Leadership Development</vt:lpstr>
      <vt:lpstr>LEADERSHIP Trends In Leadership Development</vt:lpstr>
      <vt:lpstr>LEADERSHIP  Trends In Leadership Development </vt:lpstr>
      <vt:lpstr>LEADERSHIP   Trends In Leadership Development</vt:lpstr>
      <vt:lpstr>LEADERSHIP  Trends In Leadership Development</vt:lpstr>
      <vt:lpstr>LEADERSHIP  Trends In Leadership Development</vt:lpstr>
      <vt:lpstr>MORE DRUCKER Why Peter Drucker’s leadership advice still matters  </vt:lpstr>
      <vt:lpstr>LEADERSHIP Trends In Leadership Development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 LEADERSHIP</dc:title>
  <dc:creator>guru srinivasan</dc:creator>
  <cp:lastModifiedBy>Guru Srinivasan</cp:lastModifiedBy>
  <cp:revision>4</cp:revision>
  <dcterms:created xsi:type="dcterms:W3CDTF">2020-07-15T17:38:44Z</dcterms:created>
  <dcterms:modified xsi:type="dcterms:W3CDTF">2020-07-16T08:19:44Z</dcterms:modified>
</cp:coreProperties>
</file>