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6"/>
  </p:notesMasterIdLst>
  <p:handoutMasterIdLst>
    <p:handoutMasterId r:id="rId37"/>
  </p:handoutMasterIdLst>
  <p:sldIdLst>
    <p:sldId id="353" r:id="rId2"/>
    <p:sldId id="354" r:id="rId3"/>
    <p:sldId id="308" r:id="rId4"/>
    <p:sldId id="310" r:id="rId5"/>
    <p:sldId id="311" r:id="rId6"/>
    <p:sldId id="355" r:id="rId7"/>
    <p:sldId id="356" r:id="rId8"/>
    <p:sldId id="357" r:id="rId9"/>
    <p:sldId id="315" r:id="rId10"/>
    <p:sldId id="316" r:id="rId11"/>
    <p:sldId id="358" r:id="rId12"/>
    <p:sldId id="359" r:id="rId13"/>
    <p:sldId id="317" r:id="rId14"/>
    <p:sldId id="360" r:id="rId15"/>
    <p:sldId id="318" r:id="rId16"/>
    <p:sldId id="361" r:id="rId17"/>
    <p:sldId id="362" r:id="rId18"/>
    <p:sldId id="319" r:id="rId19"/>
    <p:sldId id="363" r:id="rId20"/>
    <p:sldId id="322" r:id="rId21"/>
    <p:sldId id="323" r:id="rId22"/>
    <p:sldId id="324" r:id="rId23"/>
    <p:sldId id="325" r:id="rId24"/>
    <p:sldId id="326" r:id="rId25"/>
    <p:sldId id="328" r:id="rId26"/>
    <p:sldId id="329" r:id="rId27"/>
    <p:sldId id="331" r:id="rId28"/>
    <p:sldId id="332" r:id="rId29"/>
    <p:sldId id="345" r:id="rId30"/>
    <p:sldId id="346" r:id="rId31"/>
    <p:sldId id="347" r:id="rId32"/>
    <p:sldId id="348" r:id="rId33"/>
    <p:sldId id="338" r:id="rId34"/>
    <p:sldId id="364"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50" autoAdjust="0"/>
    <p:restoredTop sz="77523" autoAdjust="0"/>
  </p:normalViewPr>
  <p:slideViewPr>
    <p:cSldViewPr snapToGrid="0" snapToObjects="1">
      <p:cViewPr varScale="1">
        <p:scale>
          <a:sx n="63" d="100"/>
          <a:sy n="63" d="100"/>
        </p:scale>
        <p:origin x="1794" y="60"/>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100" d="100"/>
          <a:sy n="100" d="100"/>
        </p:scale>
        <p:origin x="-1806" y="24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6FA1056-31B6-4AFC-902C-D7CE52E02AB2}" type="datetimeFigureOut">
              <a:rPr lang="en-US"/>
              <a:pPr>
                <a:defRPr/>
              </a:pPr>
              <a:t>7/13/2020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4885423-C082-48E1-AC88-2816392E4A3A}" type="slidenum">
              <a:rPr lang="en-US"/>
              <a:pPr>
                <a:defRPr/>
              </a:pPr>
              <a:t>‹#›</a:t>
            </a:fld>
            <a:endParaRPr lang="en-US" dirty="0"/>
          </a:p>
        </p:txBody>
      </p:sp>
    </p:spTree>
    <p:extLst>
      <p:ext uri="{BB962C8B-B14F-4D97-AF65-F5344CB8AC3E}">
        <p14:creationId xmlns:p14="http://schemas.microsoft.com/office/powerpoint/2010/main" val="9238791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A881CA7F-3AE7-44BE-9254-207C4CCEDAED}" type="datetimeFigureOut">
              <a:rPr lang="en-US"/>
              <a:pPr>
                <a:defRPr/>
              </a:pPr>
              <a:t>7/13/2020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5172823B-9F6A-4356-8BDE-205C345A02CC}" type="slidenum">
              <a:rPr lang="en-US"/>
              <a:pPr>
                <a:defRPr/>
              </a:pPr>
              <a:t>‹#›</a:t>
            </a:fld>
            <a:endParaRPr lang="en-US" dirty="0"/>
          </a:p>
        </p:txBody>
      </p:sp>
    </p:spTree>
    <p:extLst>
      <p:ext uri="{BB962C8B-B14F-4D97-AF65-F5344CB8AC3E}">
        <p14:creationId xmlns:p14="http://schemas.microsoft.com/office/powerpoint/2010/main" val="39949560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34" charset="-128"/>
              </a:rPr>
              <a:t>Welcome to this Organizational Behavior course that uses the 17</a:t>
            </a:r>
            <a:r>
              <a:rPr lang="en-US" baseline="30000" dirty="0" smtClean="0">
                <a:ea typeface="ＭＳ Ｐゴシック" pitchFamily="34" charset="-128"/>
              </a:rPr>
              <a:t>th</a:t>
            </a:r>
            <a:r>
              <a:rPr lang="en-US" dirty="0" smtClean="0">
                <a:ea typeface="ＭＳ Ｐゴシック" pitchFamily="34" charset="-128"/>
              </a:rPr>
              <a:t> edition of the textbook, </a:t>
            </a:r>
            <a:r>
              <a:rPr lang="en-US" i="1" dirty="0" smtClean="0">
                <a:ea typeface="ＭＳ Ｐゴシック" pitchFamily="34" charset="-128"/>
              </a:rPr>
              <a:t>Organizational Behavior</a:t>
            </a:r>
            <a:r>
              <a:rPr lang="en-US" dirty="0" smtClean="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smtClean="0">
                <a:ea typeface="ＭＳ Ｐゴシック" pitchFamily="34" charset="-128"/>
              </a:rPr>
              <a:t>All group members are actors, each playing a </a:t>
            </a:r>
            <a:r>
              <a:rPr lang="en-US" i="1" dirty="0" smtClean="0">
                <a:ea typeface="ＭＳ Ｐゴシック" pitchFamily="34" charset="-128"/>
              </a:rPr>
              <a:t>role</a:t>
            </a:r>
            <a:r>
              <a:rPr lang="en-US" dirty="0" smtClean="0">
                <a:ea typeface="ＭＳ Ｐゴシック" pitchFamily="34" charset="-128"/>
              </a:rPr>
              <a:t>. We are required to play a number of diverse roles, both on and off our jobs. Many of these roles are compatible; some create conflicts. Different groups impose different role requirements on individuals. </a:t>
            </a:r>
          </a:p>
          <a:p>
            <a:pPr eaLnBrk="1" hangingPunct="1">
              <a:spcBef>
                <a:spcPct val="0"/>
              </a:spcBef>
            </a:pPr>
            <a:endParaRPr lang="en-US" dirty="0" smtClean="0">
              <a:ea typeface="ＭＳ Ｐゴシック" pitchFamily="34" charset="-128"/>
            </a:endParaRPr>
          </a:p>
          <a:p>
            <a:pPr eaLnBrk="1" hangingPunct="1">
              <a:spcBef>
                <a:spcPct val="0"/>
              </a:spcBef>
            </a:pPr>
            <a:r>
              <a:rPr lang="en-US" i="1" dirty="0" smtClean="0">
                <a:ea typeface="ＭＳ Ｐゴシック" pitchFamily="34" charset="-128"/>
              </a:rPr>
              <a:t>Role perception </a:t>
            </a:r>
            <a:r>
              <a:rPr lang="en-US" dirty="0" smtClean="0">
                <a:ea typeface="ＭＳ Ｐゴシック" pitchFamily="34" charset="-128"/>
              </a:rPr>
              <a:t>refers to one’s view of how one is supposed to act in a given situation. We get these perceptions from stimuli all around us—friends, books, movies, television. The primary reason that apprenticeship programs exist is to allow beginners to watch an “expert,” so that they can learn to act as they are supposed to.  </a:t>
            </a:r>
          </a:p>
          <a:p>
            <a:pPr eaLnBrk="1" hangingPunct="1">
              <a:spcBef>
                <a:spcPct val="0"/>
              </a:spcBef>
            </a:pPr>
            <a:endParaRPr lang="en-US" dirty="0" smtClean="0">
              <a:ea typeface="ＭＳ Ｐゴシック" pitchFamily="34" charset="-128"/>
            </a:endParaRPr>
          </a:p>
          <a:p>
            <a:pPr eaLnBrk="1" hangingPunct="1">
              <a:spcBef>
                <a:spcPct val="0"/>
              </a:spcBef>
            </a:pPr>
            <a:r>
              <a:rPr lang="en-US" i="1" dirty="0" smtClean="0">
                <a:ea typeface="ＭＳ Ｐゴシック" pitchFamily="34" charset="-128"/>
              </a:rPr>
              <a:t>Role expectations </a:t>
            </a:r>
            <a:r>
              <a:rPr lang="en-US" dirty="0" smtClean="0">
                <a:ea typeface="ＭＳ Ｐゴシック" pitchFamily="34" charset="-128"/>
              </a:rPr>
              <a:t>refers to how others believe you should act in a given situation. The psychological contract is an unwritten agreement that exists between employees and their employer. It sets out mutual expectations—what management expects from workers, and vice versa. It defines the behavioral expectations that go with every role. If role expectations as implied are not met, expect negative repercussions from the offended party. </a:t>
            </a:r>
          </a:p>
          <a:p>
            <a:pPr eaLnBrk="1" hangingPunct="1">
              <a:spcBef>
                <a:spcPct val="0"/>
              </a:spcBef>
            </a:pPr>
            <a:endParaRPr lang="en-US" dirty="0" smtClean="0">
              <a:ea typeface="ＭＳ Ｐゴシック" pitchFamily="34" charset="-128"/>
            </a:endParaRP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95D5A-2A2E-460E-98C7-5DB4EB6299C1}"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945187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0" i="1" dirty="0"/>
              <a:t>Role conflict: </a:t>
            </a:r>
            <a:r>
              <a:rPr lang="en-US" dirty="0"/>
              <a:t>At the extreme, two or more role expectations are mutually contradictory</a:t>
            </a:r>
            <a:r>
              <a:rPr lang="en-US" dirty="0" smtClean="0"/>
              <a:t>. It </a:t>
            </a:r>
            <a:r>
              <a:rPr lang="en-US" dirty="0"/>
              <a:t>exists when compliance with one role requirement may make more difficult the compliance with another. </a:t>
            </a:r>
          </a:p>
          <a:p>
            <a:r>
              <a:rPr lang="en-US" dirty="0"/>
              <a:t>We can experience </a:t>
            </a:r>
            <a:r>
              <a:rPr lang="en-US" b="0" i="1" dirty="0" err="1"/>
              <a:t>interrole</a:t>
            </a:r>
            <a:r>
              <a:rPr lang="en-US" b="0" i="1" dirty="0"/>
              <a:t> conflict </a:t>
            </a:r>
            <a:r>
              <a:rPr lang="en-US" dirty="0"/>
              <a:t>when the expectations of our different, separate groups are in opposition</a:t>
            </a:r>
            <a:r>
              <a:rPr lang="en-US" dirty="0" smtClean="0"/>
              <a:t>. Within </a:t>
            </a:r>
            <a:r>
              <a:rPr lang="en-US" dirty="0"/>
              <a:t>organizations, most employees are simultaneously in occupations, workgroups, divisions, and demographic groups, and these identities can conflict when the expectations of one clash with the expectations of another.  </a:t>
            </a:r>
          </a:p>
          <a:p>
            <a:r>
              <a:rPr lang="en-US" dirty="0"/>
              <a:t>During mergers and acquisitions, employees can be torn between their identities as members of their original organization and of the new parent company.</a:t>
            </a:r>
          </a:p>
          <a:p>
            <a:r>
              <a:rPr lang="en-US" dirty="0"/>
              <a:t>Multinational organizations also have been shown to lead to dual identification—with the local division and with the international organization.</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95D5A-2A2E-460E-98C7-5DB4EB6299C1}"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699940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10000"/>
          </a:bodyPr>
          <a:lstStyle/>
          <a:p>
            <a:r>
              <a:rPr lang="en-US" dirty="0" smtClean="0"/>
              <a:t>One </a:t>
            </a:r>
            <a:r>
              <a:rPr lang="en-US" dirty="0"/>
              <a:t>of the most illuminating role and identity experiments was done a number of years ago by Stanford University psychologist Philip Zimbardo and his associates. They created a “prison” in the basement of the Stanford psychology building, </a:t>
            </a:r>
            <a:r>
              <a:rPr lang="en-US" dirty="0" smtClean="0"/>
              <a:t>hired, </a:t>
            </a:r>
            <a:r>
              <a:rPr lang="en-US" dirty="0"/>
              <a:t>at $15 a </a:t>
            </a:r>
            <a:r>
              <a:rPr lang="en-US" dirty="0" smtClean="0"/>
              <a:t>day, </a:t>
            </a:r>
            <a:r>
              <a:rPr lang="en-US" dirty="0"/>
              <a:t>two dozen emotionally stable, physically healthy, law-abiding students who scored “normal average” on extensive personality tests, randomly assigned them the role of either “guard” or “prisoner”, and established some basic rules.</a:t>
            </a:r>
          </a:p>
          <a:p>
            <a:r>
              <a:rPr lang="en-US" dirty="0"/>
              <a:t>It took little time for the “prisoners” to accept the authority positions of the “guards” </a:t>
            </a:r>
            <a:r>
              <a:rPr lang="en-US" dirty="0" smtClean="0"/>
              <a:t>and </a:t>
            </a:r>
            <a:r>
              <a:rPr lang="en-US" dirty="0"/>
              <a:t>for the mock guards to adjust to their new authority roles. Consistent with social identity theory, the guards came to see the prisoners as a negative out-group, and their comments to researchers showed they had developed stereotypes about the “typical” prisoner personality type. After the guards crushed a rebellion attempt on the second day, the prisoners became increasingly passive. Whatever the guards “dished out,” the prisoners took. The prisoners actually began to believe and act as if they were inferior and powerless, as the guards constantly reminded them. And every guard, at some time during the simulation, engaged in abusive, authoritative behavior. One said, “I was surprised at myself…I made them call each other names and clean the toilets out with their bare hands. I practically considered the prisoners cattle, and I kept thinking: ‘I have to watch out for them in case they try something.’” Surprisingly, during the entire experiment—even after days of abuse—not one prisoner said, “Stop this. I’m a student like you. This is just an experiment!”</a:t>
            </a:r>
          </a:p>
          <a:p>
            <a:r>
              <a:rPr lang="en-US" dirty="0"/>
              <a:t>The simulation actually proved too successful in demonstrating how quickly individuals learn new roles. The researchers had to </a:t>
            </a:r>
            <a:r>
              <a:rPr lang="en-US" dirty="0" smtClean="0"/>
              <a:t>end </a:t>
            </a:r>
            <a:r>
              <a:rPr lang="en-US" dirty="0"/>
              <a:t>it after only 6 days because of the participants’ pathological reactions. And remember, these were individuals chosen precisely for their normalcy and emotional stability.</a:t>
            </a:r>
          </a:p>
          <a:p>
            <a:r>
              <a:rPr lang="en-US" dirty="0"/>
              <a:t>What should you conclude from this prison simulation? </a:t>
            </a:r>
          </a:p>
          <a:p>
            <a:r>
              <a:rPr lang="en-US" dirty="0"/>
              <a:t>The participants had learned stereotyped conceptions of guard and prisoner roles from the mass media and their own personal experiences in power and powerless relationships at home.</a:t>
            </a:r>
          </a:p>
          <a:p>
            <a:r>
              <a:rPr lang="en-US" dirty="0"/>
              <a:t>This allowed them easily and rapidly to assume roles that were very different from their inherent personalities. </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95D5A-2A2E-460E-98C7-5DB4EB6299C1}"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435644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All groups have norms, or acceptable standards of behavior that are shared by the group’s members. Norms tell members what they ought and ought not to do under certain circumstances. </a:t>
            </a:r>
          </a:p>
          <a:p>
            <a:pPr eaLnBrk="1" hangingPunct="1">
              <a:spcBef>
                <a:spcPct val="0"/>
              </a:spcBef>
            </a:pPr>
            <a:endParaRPr lang="en-US" i="1" dirty="0" smtClean="0">
              <a:ea typeface="ＭＳ Ｐゴシック" pitchFamily="34" charset="-128"/>
            </a:endParaRP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899471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ea typeface="ＭＳ Ｐゴシック" pitchFamily="34" charset="-128"/>
              </a:rPr>
              <a:t>All groups have norms, or acceptable standards of behavior that are shared by the </a:t>
            </a:r>
            <a:r>
              <a:rPr lang="en-US" dirty="0" smtClean="0">
                <a:ea typeface="ＭＳ Ｐゴシック" pitchFamily="-72" charset="-128"/>
              </a:rPr>
              <a:t>group’s members</a:t>
            </a:r>
            <a:r>
              <a:rPr lang="en-US" dirty="0" smtClean="0"/>
              <a:t>.</a:t>
            </a:r>
            <a:endParaRPr lang="en-US" dirty="0"/>
          </a:p>
          <a:p>
            <a:r>
              <a:rPr lang="en-US" dirty="0"/>
              <a:t>A recent study found that, in a task group, individuals’ emotions influenced the group’s emotions and vice versa.</a:t>
            </a:r>
          </a:p>
          <a:p>
            <a:r>
              <a:rPr lang="en-US" dirty="0"/>
              <a:t>Researchers have also found that norms dictated the experience of emotions for the individuals and for the groups – in other words, people grew to interpret their shared emotions in the same way.</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29551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r>
              <a:rPr lang="en-US" dirty="0" smtClean="0">
                <a:ea typeface="ＭＳ Ｐゴシック" pitchFamily="34" charset="-128"/>
              </a:rPr>
              <a:t>There is considerable evidence that groups can place strong pressures on individual members to change their attitudes and behaviors to conform to the group’s standard. The pressure that group exerts for conformity was demonstrated by Solomon Asch.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Groups of seven or eight people were asked to compare two cards held by the experimenter, as shown in Exhibit 9-2. One card had one line; the other had three lines of varying length. Under ordinary conditions, subjects made less than one percent error.</a:t>
            </a:r>
            <a:r>
              <a:rPr lang="en-US" baseline="0" dirty="0" smtClean="0">
                <a:ea typeface="ＭＳ Ｐゴシック" pitchFamily="34" charset="-128"/>
              </a:rPr>
              <a:t> </a:t>
            </a:r>
            <a:r>
              <a:rPr lang="en-US" dirty="0" smtClean="0">
                <a:ea typeface="ＭＳ Ｐゴシック" pitchFamily="34" charset="-128"/>
              </a:rPr>
              <a:t>The experiment began with several sets of matching exercises. All the subjects gave the right answers. On the third set, however, the first subject gave an obviously wrong answer, the next subject gave the same wrong answer, and so did the others until it got to the unknowing subject.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 results obtained by Asch demonstrated that over many experiments and many trials, subjects conformed in about 37% of the trials; the subjects gave answers that they knew were wrong but that were consistent with the replies of other group members. Has time altered the validity of these findings of nearly 50 years ago, and are they generalizable across cultures? Yes, levels of conformity have steadily declined. Furthermore, Asch’s findings are culture-bound. Conformity to social norms is higher in collectivist cultures than in individualist cultures.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Individuals conform to the important groups to which they belong or hope to belong. However, all groups do not impose equal conformity pressures on their members. Important groups are referred to as </a:t>
            </a:r>
            <a:r>
              <a:rPr lang="en-US" i="1" dirty="0" smtClean="0">
                <a:ea typeface="ＭＳ Ｐゴシック" pitchFamily="34" charset="-128"/>
              </a:rPr>
              <a:t>reference groups</a:t>
            </a:r>
            <a:r>
              <a:rPr lang="en-US" dirty="0" smtClean="0">
                <a:ea typeface="ＭＳ Ｐゴシック" pitchFamily="34" charset="-128"/>
              </a:rPr>
              <a:t>. The reference group is characterized as one where the person is aware of the others; the person defines himself or herself as a member, or would like to be a member; and the person feels that the group members are significant to him/her. </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55786-0160-479B-8015-1D946A455C70}"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575635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dirty="0" smtClean="0">
                <a:ea typeface="ＭＳ Ｐゴシック" pitchFamily="34" charset="-128"/>
              </a:rPr>
              <a:t>Norms in the workplace significantly influence employee behavior. </a:t>
            </a:r>
            <a:r>
              <a:rPr lang="en-US" dirty="0"/>
              <a:t>Experiments conducted between 1924 and 1932 by Elton Mayo at Western Electric at the company’s Hawthorne Works in Chicago. </a:t>
            </a:r>
            <a:r>
              <a:rPr lang="en-US" dirty="0" smtClean="0"/>
              <a:t>The </a:t>
            </a:r>
            <a:r>
              <a:rPr lang="en-US" dirty="0"/>
              <a:t>Hawthorne researchers began by examining the relationship between the physical environment and productivity. Illumination and other working conditions were selected to represent this physical environment. </a:t>
            </a:r>
          </a:p>
          <a:p>
            <a:r>
              <a:rPr lang="en-US" dirty="0"/>
              <a:t>The researchers’ initial findings contradicted their anticipated results.  </a:t>
            </a:r>
            <a:r>
              <a:rPr lang="en-US" dirty="0" smtClean="0"/>
              <a:t>As </a:t>
            </a:r>
            <a:r>
              <a:rPr lang="en-US" dirty="0"/>
              <a:t>a follow-</a:t>
            </a:r>
            <a:r>
              <a:rPr lang="en-US" dirty="0" smtClean="0"/>
              <a:t>up, </a:t>
            </a:r>
            <a:r>
              <a:rPr lang="en-US" dirty="0"/>
              <a:t>the researchers began a second set of experiments in the relay assembly test room at Western Electric</a:t>
            </a:r>
            <a:r>
              <a:rPr lang="en-US" dirty="0" smtClean="0"/>
              <a:t>. Observations </a:t>
            </a:r>
            <a:r>
              <a:rPr lang="en-US" dirty="0"/>
              <a:t>covering a multiyear period found this small group’s output increased steadily</a:t>
            </a:r>
            <a:r>
              <a:rPr lang="en-US" dirty="0" smtClean="0"/>
              <a:t>. It </a:t>
            </a:r>
            <a:r>
              <a:rPr lang="en-US" dirty="0"/>
              <a:t>became evident this group’s performance was significantly influenced by its status as “special</a:t>
            </a:r>
            <a:r>
              <a:rPr lang="en-US" dirty="0" smtClean="0"/>
              <a:t>.” In </a:t>
            </a:r>
            <a:r>
              <a:rPr lang="en-US" dirty="0"/>
              <a:t>essence, workers in both the illumination and assembly-test-room experiments were reacting to the increased attention they received.</a:t>
            </a:r>
          </a:p>
          <a:p>
            <a:r>
              <a:rPr lang="en-US" dirty="0"/>
              <a:t>A third study, in the bank wiring observation room, was introduced to ascertain the effect of a sophisticated wage incentive plan</a:t>
            </a:r>
            <a:r>
              <a:rPr lang="en-US" dirty="0" smtClean="0"/>
              <a:t>. The </a:t>
            </a:r>
            <a:r>
              <a:rPr lang="en-US" dirty="0"/>
              <a:t>most important finding of this study was that employees did not individually maximize their outputs</a:t>
            </a:r>
            <a:r>
              <a:rPr lang="en-US" dirty="0" smtClean="0"/>
              <a:t>.  Their </a:t>
            </a:r>
            <a:r>
              <a:rPr lang="en-US" dirty="0"/>
              <a:t>output became controlled by a group norm that determined what was a proper day’s work.</a:t>
            </a:r>
          </a:p>
          <a:p>
            <a:r>
              <a:rPr lang="en-US" dirty="0"/>
              <a:t>Interviews determined the group was operating well below its capability and was leveling output to protect itself.</a:t>
            </a:r>
          </a:p>
          <a:p>
            <a:r>
              <a:rPr lang="en-US" dirty="0"/>
              <a:t>Members were afraid that if they significantly increased their output, the unit incentive rate would be cut, the expected daily output would be increased, layoffs might occur, or slower workers would be reprimanded.</a:t>
            </a:r>
          </a:p>
          <a:p>
            <a:r>
              <a:rPr lang="en-US" dirty="0"/>
              <a:t>The norms the group established included a number of “don’ts”:</a:t>
            </a:r>
          </a:p>
          <a:p>
            <a:pPr marL="171450" indent="-171450">
              <a:buFont typeface="Arial" panose="020B0604020202020204" pitchFamily="34" charset="0"/>
              <a:buChar char="•"/>
            </a:pPr>
            <a:r>
              <a:rPr lang="en-US" i="1" dirty="0"/>
              <a:t>Don’t </a:t>
            </a:r>
            <a:r>
              <a:rPr lang="en-US" dirty="0"/>
              <a:t>be a rate-buster, turning out too much work.</a:t>
            </a:r>
          </a:p>
          <a:p>
            <a:pPr marL="171450" indent="-171450">
              <a:buFont typeface="Arial" panose="020B0604020202020204" pitchFamily="34" charset="0"/>
              <a:buChar char="•"/>
            </a:pPr>
            <a:r>
              <a:rPr lang="en-US" i="1" dirty="0"/>
              <a:t>Don’t </a:t>
            </a:r>
            <a:r>
              <a:rPr lang="en-US" dirty="0"/>
              <a:t>be a chiseler, turning out too little work. </a:t>
            </a:r>
          </a:p>
          <a:p>
            <a:pPr marL="171450" indent="-171450">
              <a:buFont typeface="Arial" panose="020B0604020202020204" pitchFamily="34" charset="0"/>
              <a:buChar char="•"/>
            </a:pPr>
            <a:r>
              <a:rPr lang="en-US" i="1" dirty="0"/>
              <a:t>Don’t </a:t>
            </a:r>
            <a:r>
              <a:rPr lang="en-US" dirty="0"/>
              <a:t>squeal on any of your peers. </a:t>
            </a:r>
          </a:p>
          <a:p>
            <a:r>
              <a:rPr lang="en-US" dirty="0"/>
              <a:t>How did the group enforce these norms?</a:t>
            </a:r>
          </a:p>
          <a:p>
            <a:pPr marL="171450" indent="-171450">
              <a:buFont typeface="Arial" panose="020B0604020202020204" pitchFamily="34" charset="0"/>
              <a:buChar char="•"/>
            </a:pPr>
            <a:r>
              <a:rPr lang="en-US" dirty="0"/>
              <a:t>The methods included sarcasm, name-calling, ridicule, and even punches to the upper arm of any member who violated the group’s norms. </a:t>
            </a:r>
          </a:p>
          <a:p>
            <a:pPr marL="171450" indent="-171450">
              <a:buFont typeface="Arial" panose="020B0604020202020204" pitchFamily="34" charset="0"/>
              <a:buChar char="•"/>
            </a:pPr>
            <a:r>
              <a:rPr lang="en-US" dirty="0"/>
              <a:t>Members also ostracized individuals whose behavior was against the group’s interest.</a:t>
            </a:r>
          </a:p>
          <a:p>
            <a:endParaRPr lang="en-US"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86902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smtClean="0"/>
              <a:t>One </a:t>
            </a:r>
            <a:r>
              <a:rPr lang="en-US" dirty="0"/>
              <a:t>goal of every organization with corporate social responsibility (CSR) initiatives is for its values to hold normative sway over employees. After all, if employees aligned their thinking with positive norms, these norms would become stronger and the probability of positive impact would grow exponentially. </a:t>
            </a:r>
          </a:p>
          <a:p>
            <a:r>
              <a:rPr lang="en-US" dirty="0"/>
              <a:t>We might expect the same outcomes from political correctness (PC) norms. But what </a:t>
            </a:r>
            <a:r>
              <a:rPr lang="en-US" i="1" dirty="0"/>
              <a:t>is </a:t>
            </a:r>
            <a:r>
              <a:rPr lang="en-US" dirty="0"/>
              <a:t>the effect of strong positive norms on group outcomes? </a:t>
            </a:r>
          </a:p>
          <a:p>
            <a:r>
              <a:rPr lang="en-US" dirty="0"/>
              <a:t>The popular thinking is that to increase creativity in groups, for instance, norms should be loosened. However, research on gender-diverse groups indicates that strong PC norms increase group creativity. </a:t>
            </a:r>
            <a:r>
              <a:rPr lang="en-US" dirty="0" smtClean="0"/>
              <a:t> Positive </a:t>
            </a:r>
            <a:r>
              <a:rPr lang="en-US" dirty="0"/>
              <a:t>group norms may well beget positive outcomes, but only if </a:t>
            </a:r>
            <a:r>
              <a:rPr lang="en-US" dirty="0" smtClean="0"/>
              <a:t>other factors </a:t>
            </a:r>
            <a:r>
              <a:rPr lang="en-US" dirty="0"/>
              <a:t>are present, too. </a:t>
            </a:r>
          </a:p>
          <a:p>
            <a:r>
              <a:rPr lang="en-US" dirty="0"/>
              <a:t>As powerful as norms can be, though, not everyone is equally susceptible to positive group norms. </a:t>
            </a:r>
            <a:r>
              <a:rPr lang="en-US" dirty="0" smtClean="0"/>
              <a:t>Individual </a:t>
            </a:r>
            <a:r>
              <a:rPr lang="en-US" dirty="0"/>
              <a:t>personalities factor in, too, as well as the level of a person’s social identity with the group. </a:t>
            </a:r>
          </a:p>
          <a:p>
            <a:endParaRPr lang="en-US"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931371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i="1" dirty="0" smtClean="0">
                <a:ea typeface="ＭＳ Ｐゴシック" pitchFamily="34" charset="-128"/>
              </a:rPr>
              <a:t>Deviant workplace behavior</a:t>
            </a:r>
            <a:r>
              <a:rPr lang="en-US" sz="1200" kern="1200" dirty="0" smtClean="0">
                <a:solidFill>
                  <a:schemeClr val="tx1"/>
                </a:solidFill>
                <a:effectLst/>
                <a:latin typeface="+mn-lt"/>
                <a:ea typeface="ＭＳ Ｐゴシック" pitchFamily="-72" charset="-128"/>
                <a:cs typeface="ＭＳ Ｐゴシック" pitchFamily="-72" charset="-128"/>
              </a:rPr>
              <a:t>—</a:t>
            </a:r>
            <a:r>
              <a:rPr lang="en-US" dirty="0" smtClean="0">
                <a:ea typeface="ＭＳ Ｐゴシック" pitchFamily="34" charset="-128"/>
              </a:rPr>
              <a:t>also known as antisocial behavior or workplace incivility</a:t>
            </a:r>
            <a:r>
              <a:rPr lang="en-US" sz="1200" kern="1200" dirty="0" smtClean="0">
                <a:solidFill>
                  <a:schemeClr val="tx1"/>
                </a:solidFill>
                <a:effectLst/>
                <a:latin typeface="+mn-lt"/>
                <a:ea typeface="ＭＳ Ｐゴシック" pitchFamily="-72" charset="-128"/>
                <a:cs typeface="ＭＳ Ｐゴシック" pitchFamily="-72" charset="-128"/>
              </a:rPr>
              <a:t>—</a:t>
            </a:r>
            <a:r>
              <a:rPr lang="en-US" dirty="0" smtClean="0">
                <a:ea typeface="ＭＳ Ｐゴシック" pitchFamily="34" charset="-128"/>
              </a:rPr>
              <a:t>refers to voluntary behavior that violates significant organizational norms and, in doing so, threatens the well-being of the organization or its members. Exhibit 9-3 shows a typology of deviant workplace behaviors.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When deviant workplace behavior occurs, it can affect employee commitment, cooperation, and motivation. This can lead to performance issues and a lack of job satisfaction. Someone who ordinarily wouldn’t engage in deviant behavior might be more likely to do so when working in a group.</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6FC637-B7C1-4A89-B7F7-CD363EF34C59}"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949209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spcBef>
                <a:spcPts val="0"/>
              </a:spcBef>
            </a:pPr>
            <a:r>
              <a:rPr lang="en-US" dirty="0">
                <a:latin typeface="Times New Roman" panose="02020603050405020304" pitchFamily="18" charset="0"/>
                <a:cs typeface="Times New Roman" panose="02020603050405020304" pitchFamily="18" charset="0"/>
              </a:rPr>
              <a:t>Do people in collectivist cultures have different norms than people in </a:t>
            </a:r>
            <a:r>
              <a:rPr lang="en-US" dirty="0" smtClean="0">
                <a:latin typeface="Times New Roman" panose="02020603050405020304" pitchFamily="18" charset="0"/>
                <a:cs typeface="Times New Roman" panose="02020603050405020304" pitchFamily="18" charset="0"/>
              </a:rPr>
              <a:t>individualist cultures</a:t>
            </a:r>
            <a:r>
              <a:rPr lang="en-US" dirty="0">
                <a:latin typeface="Times New Roman" panose="02020603050405020304" pitchFamily="18" charset="0"/>
                <a:cs typeface="Times New Roman" panose="02020603050405020304" pitchFamily="18" charset="0"/>
              </a:rPr>
              <a:t>? Of course they do. But did you know that our orientation may be</a:t>
            </a:r>
          </a:p>
          <a:p>
            <a:pPr>
              <a:spcBef>
                <a:spcPts val="0"/>
              </a:spcBef>
            </a:pPr>
            <a:r>
              <a:rPr lang="en-US" dirty="0">
                <a:latin typeface="Times New Roman" panose="02020603050405020304" pitchFamily="18" charset="0"/>
                <a:cs typeface="Times New Roman" panose="02020603050405020304" pitchFamily="18" charset="0"/>
              </a:rPr>
              <a:t>changed, even after years of living in one society? In a recent experiment, </a:t>
            </a:r>
            <a:r>
              <a:rPr lang="en-US" dirty="0" smtClean="0">
                <a:latin typeface="Times New Roman" panose="02020603050405020304" pitchFamily="18" charset="0"/>
                <a:cs typeface="Times New Roman" panose="02020603050405020304" pitchFamily="18" charset="0"/>
              </a:rPr>
              <a:t>an organizational </a:t>
            </a:r>
            <a:r>
              <a:rPr lang="en-US" dirty="0">
                <a:latin typeface="Times New Roman" panose="02020603050405020304" pitchFamily="18" charset="0"/>
                <a:cs typeface="Times New Roman" panose="02020603050405020304" pitchFamily="18" charset="0"/>
              </a:rPr>
              <a:t>role-playing exercise was given to a neutral group of subjects; </a:t>
            </a:r>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exercise </a:t>
            </a:r>
            <a:r>
              <a:rPr lang="en-US" dirty="0">
                <a:latin typeface="Times New Roman" panose="02020603050405020304" pitchFamily="18" charset="0"/>
                <a:cs typeface="Times New Roman" panose="02020603050405020304" pitchFamily="18" charset="0"/>
              </a:rPr>
              <a:t>stressed either collectivist or individualist norms. Subjects were </a:t>
            </a:r>
            <a:r>
              <a:rPr lang="en-US" dirty="0" smtClean="0">
                <a:latin typeface="Times New Roman" panose="02020603050405020304" pitchFamily="18" charset="0"/>
                <a:cs typeface="Times New Roman" panose="02020603050405020304" pitchFamily="18" charset="0"/>
              </a:rPr>
              <a:t>then given </a:t>
            </a:r>
            <a:r>
              <a:rPr lang="en-US" dirty="0">
                <a:latin typeface="Times New Roman" panose="02020603050405020304" pitchFamily="18" charset="0"/>
                <a:cs typeface="Times New Roman" panose="02020603050405020304" pitchFamily="18" charset="0"/>
              </a:rPr>
              <a:t>a task of their personal choice or were assigned one by an </a:t>
            </a:r>
            <a:r>
              <a:rPr lang="en-US" dirty="0" err="1">
                <a:latin typeface="Times New Roman" panose="02020603050405020304" pitchFamily="18" charset="0"/>
                <a:cs typeface="Times New Roman" panose="02020603050405020304" pitchFamily="18" charset="0"/>
              </a:rPr>
              <a:t>ingroup</a:t>
            </a:r>
            <a:r>
              <a:rPr lang="en-US" dirty="0">
                <a:latin typeface="Times New Roman" panose="02020603050405020304" pitchFamily="18" charset="0"/>
                <a:cs typeface="Times New Roman" panose="02020603050405020304" pitchFamily="18" charset="0"/>
              </a:rPr>
              <a:t> or </a:t>
            </a:r>
            <a:r>
              <a:rPr lang="en-US" dirty="0" err="1" smtClean="0">
                <a:latin typeface="Times New Roman" panose="02020603050405020304" pitchFamily="18" charset="0"/>
                <a:cs typeface="Times New Roman" panose="02020603050405020304" pitchFamily="18" charset="0"/>
              </a:rPr>
              <a:t>outgroup</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person</a:t>
            </a:r>
            <a:r>
              <a:rPr lang="en-US" dirty="0">
                <a:latin typeface="Times New Roman" panose="02020603050405020304" pitchFamily="18" charset="0"/>
                <a:cs typeface="Times New Roman" panose="02020603050405020304" pitchFamily="18" charset="0"/>
              </a:rPr>
              <a:t>. When the individualist-primed subjects were allowed </a:t>
            </a:r>
            <a:r>
              <a:rPr lang="en-US" dirty="0" smtClean="0">
                <a:latin typeface="Times New Roman" panose="02020603050405020304" pitchFamily="18" charset="0"/>
                <a:cs typeface="Times New Roman" panose="02020603050405020304" pitchFamily="18" charset="0"/>
              </a:rPr>
              <a:t>personal choice </a:t>
            </a:r>
            <a:r>
              <a:rPr lang="en-US" dirty="0">
                <a:latin typeface="Times New Roman" panose="02020603050405020304" pitchFamily="18" charset="0"/>
                <a:cs typeface="Times New Roman" panose="02020603050405020304" pitchFamily="18" charset="0"/>
              </a:rPr>
              <a:t>of the task, or the collectivist-primed subjects were assigned the task </a:t>
            </a:r>
            <a:r>
              <a:rPr lang="en-US" dirty="0" smtClean="0">
                <a:latin typeface="Times New Roman" panose="02020603050405020304" pitchFamily="18" charset="0"/>
                <a:cs typeface="Times New Roman" panose="02020603050405020304" pitchFamily="18" charset="0"/>
              </a:rPr>
              <a:t>by</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ingroup</a:t>
            </a:r>
            <a:r>
              <a:rPr lang="en-US" dirty="0">
                <a:latin typeface="Times New Roman" panose="02020603050405020304" pitchFamily="18" charset="0"/>
                <a:cs typeface="Times New Roman" panose="02020603050405020304" pitchFamily="18" charset="0"/>
              </a:rPr>
              <a:t> person, they became more highly motivated</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95924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Chapter 9: Foundations of Group Behavior</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123670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smtClean="0">
                <a:ea typeface="ＭＳ Ｐゴシック" pitchFamily="34" charset="-128"/>
              </a:rPr>
              <a:t>Status</a:t>
            </a:r>
            <a:r>
              <a:rPr lang="en-US" dirty="0" smtClean="0">
                <a:ea typeface="ＭＳ Ｐゴシック" pitchFamily="34" charset="-128"/>
              </a:rPr>
              <a:t> is a socially defined position or rank given to groups or group members by others. </a:t>
            </a:r>
          </a:p>
          <a:p>
            <a:pPr eaLnBrk="1" hangingPunct="1">
              <a:spcBef>
                <a:spcPct val="0"/>
              </a:spcBef>
            </a:pPr>
            <a:endParaRPr lang="en-US" i="1" dirty="0" smtClean="0">
              <a:ea typeface="ＭＳ Ｐゴシック" pitchFamily="34" charset="-128"/>
            </a:endParaRPr>
          </a:p>
          <a:p>
            <a:pPr eaLnBrk="1" hangingPunct="1">
              <a:spcBef>
                <a:spcPct val="0"/>
              </a:spcBef>
            </a:pPr>
            <a:r>
              <a:rPr lang="en-US" i="1" dirty="0" smtClean="0">
                <a:ea typeface="ＭＳ Ｐゴシック" pitchFamily="34" charset="-128"/>
              </a:rPr>
              <a:t>Status characteristics theory </a:t>
            </a:r>
            <a:r>
              <a:rPr lang="en-US" dirty="0" smtClean="0">
                <a:ea typeface="ＭＳ Ｐゴシック" pitchFamily="34" charset="-128"/>
              </a:rPr>
              <a:t>suggests that differences in status characteristics create status hierarchies within groups. Status is derived from one of three sources. First is the power a person wields over others. Second is a person’s ability to contribute to a group’s goals. And third is an individual’s personal characteristics.</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8A5B0-3FBB-4F96-886A-11F3BFB93E32}"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255389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Status and norms can influence behavior in organizations. High-status members of groups often are given more freedom to deviate from norms than other group members. High-status people also are better able to resist conformity pressures. This explains why many star athletes, famous actors, top-performing salespeople, and outstanding academics seem oblivious to appearance or social norms.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Status and group interaction is influenced by status. High-status people tend to be assertive. Status differences can inhibit the diversity of ideas and creativity. Moreover, lower-status members tend to be less active.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When status inequity is perceived, it creates disequilibrium that results in corrective behavior. Hierarchical groups can lead to resentment among those at the lower end of the status continuum. Large differences in status within groups is also associated with poorer individual performance, lower health, and higher intentions to leave the group. Managers who occupy central positions in their social networks are typically seen as higher in status by their subordinates, and this position translates into greater influence over the group’s functioning.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Finally, the status of the people with whom you are affiliated can affect how others view you. Studies have shown that people who are stigmatized against can “infect” others with their stigma. This “stigma by association” effect can result in negative opinions and evaluations of the person affiliated with the stigmatized individual. </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85BC2F-A04E-4038-9D8D-54B1D88F7CA9}"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819232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size of a group affects the group’s overall behavior, but the effect depends on the dependent variables.</a:t>
            </a:r>
            <a:r>
              <a:rPr lang="en-US" baseline="0" dirty="0" smtClean="0">
                <a:ea typeface="ＭＳ Ｐゴシック" pitchFamily="34" charset="-128"/>
              </a:rPr>
              <a:t> </a:t>
            </a:r>
            <a:r>
              <a:rPr lang="en-US" dirty="0" smtClean="0">
                <a:ea typeface="ＭＳ Ｐゴシック" pitchFamily="34" charset="-128"/>
              </a:rPr>
              <a:t>Large groups of a dozen or more members are good for gaining diverse input. Smaller groups of about seven members are better at doing something productive with that input.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One of the most important findings about the size of a group concerns </a:t>
            </a:r>
            <a:r>
              <a:rPr lang="en-US" i="1" dirty="0" smtClean="0">
                <a:ea typeface="ＭＳ Ｐゴシック" pitchFamily="34" charset="-128"/>
              </a:rPr>
              <a:t>social loafing</a:t>
            </a:r>
            <a:r>
              <a:rPr lang="en-US" dirty="0" smtClean="0">
                <a:ea typeface="ＭＳ Ｐゴシック" pitchFamily="34" charset="-128"/>
              </a:rPr>
              <a:t>, or the tendency for individuals to expend less effort when working collectively than alone. </a:t>
            </a:r>
          </a:p>
          <a:p>
            <a:pPr eaLnBrk="1" hangingPunct="1">
              <a:spcBef>
                <a:spcPct val="0"/>
              </a:spcBef>
            </a:pPr>
            <a:endParaRPr lang="en-US" dirty="0" smtClean="0">
              <a:ea typeface="ＭＳ Ｐゴシック" pitchFamily="34" charset="-128"/>
            </a:endParaRP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9073AC-D38F-4F05-B736-730449DE7011}"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621017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Groups differ in their </a:t>
            </a:r>
            <a:r>
              <a:rPr lang="en-US" i="1" dirty="0" smtClean="0">
                <a:ea typeface="ＭＳ Ｐゴシック" pitchFamily="34" charset="-128"/>
              </a:rPr>
              <a:t>cohesiveness</a:t>
            </a:r>
            <a:r>
              <a:rPr lang="en-US" dirty="0" smtClean="0">
                <a:ea typeface="ＭＳ Ｐゴシック" pitchFamily="34" charset="-128"/>
              </a:rPr>
              <a:t>, or the degree to which members are attracted to each other and are motivated to stay in the group. Cohesiveness is important because it’s related to the group’s productivity. As shown here in Exhibit 9-4, the relationship of cohesiveness and productivity depends on the performance-related norms established by the group. If performance-related norms are high, a cohesive group will be more productive. If cohesiveness is high and performance norms are low, productivity will be low.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Encourage group cohesiveness by:</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Making the group smaller</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Encouraging agreement with group goals</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Increasing the time members spend together</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Increasing the status of the group and the perceived difficulty of attaining membership in the group</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Stimulating competition with other groups</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Giving rewards to the group rather than to individual members</a:t>
            </a:r>
          </a:p>
          <a:p>
            <a:pPr marL="171450" indent="-171450" eaLnBrk="1" hangingPunct="1">
              <a:spcBef>
                <a:spcPct val="0"/>
              </a:spcBef>
              <a:buFont typeface="Arial" panose="020B0604020202020204" pitchFamily="34" charset="0"/>
              <a:buChar char="•"/>
            </a:pPr>
            <a:r>
              <a:rPr lang="en-US" dirty="0" smtClean="0">
                <a:ea typeface="ＭＳ Ｐゴシック" pitchFamily="34" charset="-128"/>
              </a:rPr>
              <a:t>Physically isolating the group</a:t>
            </a:r>
          </a:p>
          <a:p>
            <a:pPr marL="171450" indent="-171450" eaLnBrk="1" hangingPunct="1">
              <a:spcBef>
                <a:spcPct val="0"/>
              </a:spcBef>
              <a:buFont typeface="Arial" panose="020B0604020202020204" pitchFamily="34" charset="0"/>
              <a:buChar char="•"/>
            </a:pPr>
            <a:endParaRPr lang="en-US" dirty="0" smtClean="0">
              <a:ea typeface="ＭＳ Ｐゴシック" pitchFamily="34" charset="-128"/>
            </a:endParaRP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8FBA01-97CA-406E-8594-41D934CB93A4}"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01718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smtClean="0">
                <a:ea typeface="ＭＳ Ｐゴシック" pitchFamily="34" charset="-128"/>
              </a:rPr>
              <a:t>Diversity</a:t>
            </a:r>
            <a:r>
              <a:rPr lang="en-US" dirty="0" smtClean="0">
                <a:ea typeface="ＭＳ Ｐゴシック" pitchFamily="34" charset="-128"/>
              </a:rPr>
              <a:t> in the group’s membership is the degree to which members of the group are similar to, or different from, one another. A great deal of research is being done on how diversity influences group performance. Some studies look at cultural diversity and some at racial, gender, and other differences.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Overall, studies identify both benefits and costs from group diversity. Diversity appears to increase group conflict, especially in the early stages of a group’s tenure, which often lowers group morale and raises dropout rates. Teams in which members’ values or opinions differ tend to experience more conflict, but leaders who can get the group to focus on the task at hand and encourage group learning are able to reduce these conflicts and enhance discussion of group issues.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It seems diversity can be bad for performance even in creative teams, but appropriate organizational support and leadership might offset these problems. If members can weather their differences over time, diversity may help them be more open-minded and creative, and to do better.</a:t>
            </a:r>
          </a:p>
          <a:p>
            <a:pPr eaLnBrk="1" hangingPunct="1">
              <a:spcBef>
                <a:spcPct val="0"/>
              </a:spcBef>
            </a:pP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1766A1-9A36-4B56-AA7D-0137E01B0DBF}"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246731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Are group decisions better than those made by individuals alone? The strengths of group decision</a:t>
            </a:r>
            <a:r>
              <a:rPr lang="en-US" baseline="0" dirty="0" smtClean="0">
                <a:ea typeface="ＭＳ Ｐゴシック" pitchFamily="34" charset="-128"/>
              </a:rPr>
              <a:t> </a:t>
            </a:r>
            <a:r>
              <a:rPr lang="en-US" dirty="0" smtClean="0">
                <a:ea typeface="ＭＳ Ｐゴシック" pitchFamily="34" charset="-128"/>
              </a:rPr>
              <a:t>making include: more complete information and knowledge; increased diversity of views; and increased acceptance of a solution. The weaknesses of group decision</a:t>
            </a:r>
            <a:r>
              <a:rPr lang="en-US" baseline="0" dirty="0" smtClean="0">
                <a:ea typeface="ＭＳ Ｐゴシック" pitchFamily="34" charset="-128"/>
              </a:rPr>
              <a:t> </a:t>
            </a:r>
            <a:r>
              <a:rPr lang="en-US" dirty="0" smtClean="0">
                <a:ea typeface="ＭＳ Ｐゴシック" pitchFamily="34" charset="-128"/>
              </a:rPr>
              <a:t>making include: the fact that it’s more time consuming;</a:t>
            </a:r>
            <a:r>
              <a:rPr lang="en-US" baseline="0" dirty="0" smtClean="0">
                <a:ea typeface="ＭＳ Ｐゴシック" pitchFamily="34" charset="-128"/>
              </a:rPr>
              <a:t> </a:t>
            </a:r>
            <a:r>
              <a:rPr lang="en-US" dirty="0" smtClean="0">
                <a:ea typeface="ＭＳ Ｐゴシック" pitchFamily="34" charset="-128"/>
              </a:rPr>
              <a:t>there are conformity pressures; one or a few members can dominate group discussion; and responsibility can be ambiguous. </a:t>
            </a:r>
          </a:p>
          <a:p>
            <a:pPr eaLnBrk="1" hangingPunct="1">
              <a:spcBef>
                <a:spcPct val="0"/>
              </a:spcBef>
            </a:pP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7332BB-FFCF-4555-A533-093F8E0D8DF0}"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391481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Are groups more effective and efficient at making decisions than individuals? The answer depends on how effectiveness is defined.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Group decisions can be more accurate than the decisions of the average individual in the group, but less accurate than the judgments of the most accurate. Individuals are quicker at making decisions, but groups can be more creative and may be better at accepting the final solution.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In summary, groups offer an excellent vehicle for performing many of the steps in the decision</a:t>
            </a:r>
            <a:r>
              <a:rPr lang="en-US" baseline="0" dirty="0" smtClean="0">
                <a:ea typeface="ＭＳ Ｐゴシック" pitchFamily="34" charset="-128"/>
              </a:rPr>
              <a:t>-</a:t>
            </a:r>
            <a:r>
              <a:rPr lang="en-US" dirty="0" smtClean="0">
                <a:ea typeface="ＭＳ Ｐゴシック" pitchFamily="34" charset="-128"/>
              </a:rPr>
              <a:t>making process. They are a source of both breadth and depth of input for information gathering. When the final solution is agreed upon, there are more people in a group decision to support and implement it. Group decisions consume time, create internal conflicts, and generate pressures toward conformity. </a:t>
            </a:r>
          </a:p>
          <a:p>
            <a:pPr eaLnBrk="1" hangingPunct="1">
              <a:spcBef>
                <a:spcPct val="0"/>
              </a:spcBef>
            </a:pP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3F463C-50C9-4AD7-A8FF-881158D97CCB}"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3437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smtClean="0">
                <a:ea typeface="ＭＳ Ｐゴシック" pitchFamily="34" charset="-128"/>
              </a:rPr>
              <a:t>Groupthink</a:t>
            </a:r>
            <a:r>
              <a:rPr lang="en-US" dirty="0" smtClean="0">
                <a:ea typeface="ＭＳ Ｐゴシック" pitchFamily="34" charset="-128"/>
              </a:rPr>
              <a:t> is related to norms and affects decision making. It describes situations in which group pressures for conformity deter the group from critically appraising unusual, minority, or unpopular views. Groupthink is a disease that attacks many groups and can dramatically hinder performance. </a:t>
            </a:r>
          </a:p>
          <a:p>
            <a:pPr eaLnBrk="1" hangingPunct="1">
              <a:spcBef>
                <a:spcPct val="0"/>
              </a:spcBef>
            </a:pPr>
            <a:endParaRPr lang="en-US" dirty="0" smtClean="0">
              <a:ea typeface="ＭＳ Ｐゴシック" pitchFamily="34" charset="-128"/>
            </a:endParaRPr>
          </a:p>
          <a:p>
            <a:pPr eaLnBrk="1" hangingPunct="1">
              <a:spcBef>
                <a:spcPct val="0"/>
              </a:spcBef>
            </a:pPr>
            <a:r>
              <a:rPr lang="en-US" i="1" dirty="0" err="1" smtClean="0">
                <a:ea typeface="ＭＳ Ｐゴシック" pitchFamily="34" charset="-128"/>
              </a:rPr>
              <a:t>Groupshift</a:t>
            </a:r>
            <a:r>
              <a:rPr lang="en-US" i="1" dirty="0" smtClean="0">
                <a:ea typeface="ＭＳ Ｐゴシック" pitchFamily="34" charset="-128"/>
              </a:rPr>
              <a:t>, </a:t>
            </a:r>
            <a:r>
              <a:rPr lang="en-US" dirty="0" smtClean="0">
                <a:ea typeface="ＭＳ Ｐゴシック" pitchFamily="34" charset="-128"/>
              </a:rPr>
              <a:t>also known as group polarization, describes the way of discussing a given set of alternatives and arriving at a solution</a:t>
            </a:r>
            <a:r>
              <a:rPr lang="en-US" baseline="0" dirty="0" smtClean="0">
                <a:ea typeface="ＭＳ Ｐゴシック" pitchFamily="34" charset="-128"/>
              </a:rPr>
              <a:t> whereby </a:t>
            </a:r>
            <a:r>
              <a:rPr lang="en-US" dirty="0" smtClean="0">
                <a:ea typeface="ＭＳ Ｐゴシック" pitchFamily="34" charset="-128"/>
              </a:rPr>
              <a:t>group members tend to exaggerate the initial positions they hold. Groups </a:t>
            </a:r>
            <a:r>
              <a:rPr lang="en-US" sz="1200" dirty="0" smtClean="0">
                <a:effectLst/>
                <a:ea typeface="ＭＳ Ｐゴシック" pitchFamily="34" charset="-128"/>
              </a:rPr>
              <a:t>generally shift toward a more extreme version of the group’s original position</a:t>
            </a:r>
            <a:r>
              <a:rPr lang="en-US" dirty="0" smtClean="0">
                <a:ea typeface="ＭＳ Ｐゴシック" pitchFamily="34" charset="-128"/>
              </a:rPr>
              <a: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948312-9403-491D-A2B5-36CD02751F7B}"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338428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Most group decision</a:t>
            </a:r>
            <a:r>
              <a:rPr lang="en-US" baseline="0" dirty="0" smtClean="0">
                <a:ea typeface="ＭＳ Ｐゴシック" pitchFamily="34" charset="-128"/>
              </a:rPr>
              <a:t> </a:t>
            </a:r>
            <a:r>
              <a:rPr lang="en-US" dirty="0" smtClean="0">
                <a:ea typeface="ＭＳ Ｐゴシック" pitchFamily="34" charset="-128"/>
              </a:rPr>
              <a:t>making takes place in </a:t>
            </a:r>
            <a:r>
              <a:rPr lang="en-US" i="1" dirty="0" smtClean="0">
                <a:ea typeface="ＭＳ Ｐゴシック" pitchFamily="34" charset="-128"/>
              </a:rPr>
              <a:t>interacting groups</a:t>
            </a:r>
            <a:r>
              <a:rPr lang="en-US" dirty="0" smtClean="0">
                <a:ea typeface="ＭＳ Ｐゴシック" pitchFamily="34" charset="-128"/>
              </a:rPr>
              <a:t>. In these groups, members meet face-to-face and rely on both verbal and nonverbal interaction to communicate with each other. Interacting groups often censor themselves and pressure individual members toward conformity of opinion. </a:t>
            </a:r>
          </a:p>
          <a:p>
            <a:pPr eaLnBrk="1" hangingPunct="1">
              <a:spcBef>
                <a:spcPct val="0"/>
              </a:spcBef>
            </a:pPr>
            <a:endParaRPr lang="en-US" dirty="0" smtClean="0">
              <a:ea typeface="ＭＳ Ｐゴシック" pitchFamily="34" charset="-128"/>
            </a:endParaRP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904153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smtClean="0">
                <a:ea typeface="ＭＳ Ｐゴシック" pitchFamily="34" charset="-128"/>
              </a:rPr>
              <a:t>Brainstorming</a:t>
            </a:r>
            <a:r>
              <a:rPr lang="en-US" dirty="0" smtClean="0">
                <a:ea typeface="ＭＳ Ｐゴシック" pitchFamily="34" charset="-128"/>
              </a:rPr>
              <a:t> and the nominal group technique (discussed in the next slide) can reduce problems inherent in the traditional interacting group.</a:t>
            </a:r>
            <a:r>
              <a:rPr lang="en-US" baseline="0" dirty="0" smtClean="0">
                <a:ea typeface="ＭＳ Ｐゴシック" pitchFamily="34" charset="-128"/>
              </a:rPr>
              <a:t> </a:t>
            </a:r>
            <a:r>
              <a:rPr lang="en-US" dirty="0" smtClean="0">
                <a:ea typeface="ＭＳ Ｐゴシック" pitchFamily="34" charset="-128"/>
              </a:rPr>
              <a:t>Brainstorming is meant to overcome pressures for conformity in the interacting group that dampens the development of creative alternatives. In a typical brainstorming session, a half dozen to a dozen people sit around a table,</a:t>
            </a:r>
            <a:r>
              <a:rPr lang="en-US" baseline="0" dirty="0" smtClean="0">
                <a:ea typeface="ＭＳ Ｐゴシック" pitchFamily="34" charset="-128"/>
              </a:rPr>
              <a:t> t</a:t>
            </a:r>
            <a:r>
              <a:rPr lang="en-US" dirty="0" smtClean="0">
                <a:ea typeface="ＭＳ Ｐゴシック" pitchFamily="34" charset="-128"/>
              </a:rPr>
              <a:t>he group leader states the problem clearly,</a:t>
            </a:r>
            <a:r>
              <a:rPr lang="en-US" baseline="0" dirty="0" smtClean="0">
                <a:ea typeface="ＭＳ Ｐゴシック" pitchFamily="34" charset="-128"/>
              </a:rPr>
              <a:t> and m</a:t>
            </a:r>
            <a:r>
              <a:rPr lang="en-US" dirty="0" smtClean="0">
                <a:ea typeface="ＭＳ Ｐゴシック" pitchFamily="34" charset="-128"/>
              </a:rPr>
              <a:t>embers then “free-wheel” as many alternatives as they can in a given length of time. No criticism is allowed, and all the alternatives are recorded for later discussion and analysis. One idea stimulates others, and group members are encouraged to “think the unusual.”</a:t>
            </a:r>
          </a:p>
          <a:p>
            <a:pPr eaLnBrk="1" hangingPunct="1">
              <a:spcBef>
                <a:spcPct val="0"/>
              </a:spcBef>
            </a:pPr>
            <a:endParaRPr lang="en-US" dirty="0" smtClean="0">
              <a:ea typeface="ＭＳ Ｐゴシック" pitchFamily="34" charset="-128"/>
            </a:endParaRP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88621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After studying this chapter, you should be able to:</a:t>
            </a:r>
          </a:p>
          <a:p>
            <a:pPr marL="171450" lvl="0" indent="-171450">
              <a:buFont typeface="Arial" panose="020B0604020202020204" pitchFamily="34" charset="0"/>
              <a:buChar char="•"/>
            </a:pPr>
            <a:r>
              <a:rPr lang="en-US" dirty="0" smtClean="0"/>
              <a:t>Distinguish </a:t>
            </a:r>
            <a:r>
              <a:rPr lang="en-US" dirty="0"/>
              <a:t>between the different types of groups.</a:t>
            </a:r>
          </a:p>
          <a:p>
            <a:pPr marL="171450" lvl="0" indent="-171450">
              <a:buFont typeface="Arial" panose="020B0604020202020204" pitchFamily="34" charset="0"/>
              <a:buChar char="•"/>
            </a:pPr>
            <a:r>
              <a:rPr lang="en-US" dirty="0"/>
              <a:t>Describe the punctuated-equilibrium model of group development.</a:t>
            </a:r>
          </a:p>
          <a:p>
            <a:pPr marL="171450" lvl="0" indent="-171450">
              <a:buFont typeface="Arial" panose="020B0604020202020204" pitchFamily="34" charset="0"/>
              <a:buChar char="•"/>
            </a:pPr>
            <a:r>
              <a:rPr lang="en-US" dirty="0"/>
              <a:t>Show how role requirements change in different situations.</a:t>
            </a:r>
          </a:p>
          <a:p>
            <a:pPr marL="171450" lvl="0" indent="-171450">
              <a:buFont typeface="Arial" panose="020B0604020202020204" pitchFamily="34" charset="0"/>
              <a:buChar char="•"/>
            </a:pPr>
            <a:r>
              <a:rPr lang="en-US" dirty="0"/>
              <a:t>Demonstrate how norms exert influence on an individual’s behavior.</a:t>
            </a:r>
          </a:p>
          <a:p>
            <a:pPr marL="171450" lvl="0" indent="-171450">
              <a:buFont typeface="Arial" panose="020B0604020202020204" pitchFamily="34" charset="0"/>
              <a:buChar char="•"/>
            </a:pPr>
            <a:r>
              <a:rPr lang="en-US" dirty="0"/>
              <a:t>Show how status and size differences affect group performance.</a:t>
            </a:r>
          </a:p>
          <a:p>
            <a:pPr marL="171450" lvl="0" indent="-171450">
              <a:buFont typeface="Arial" panose="020B0604020202020204" pitchFamily="34" charset="0"/>
              <a:buChar char="•"/>
            </a:pPr>
            <a:r>
              <a:rPr lang="en-US" dirty="0"/>
              <a:t>Describe how issues of cohesiveness and diversity can be integrated for group effectiveness.</a:t>
            </a:r>
          </a:p>
          <a:p>
            <a:pPr marL="171450" lvl="0" indent="-171450">
              <a:buFont typeface="Arial" panose="020B0604020202020204" pitchFamily="34" charset="0"/>
              <a:buChar char="•"/>
            </a:pPr>
            <a:r>
              <a:rPr lang="en-US" dirty="0"/>
              <a:t>Contrast the strengths and weaknesses of group decision making.</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D925A1-9358-4473-BF26-60009F54DB5F}"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991475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a:t>
            </a:r>
            <a:r>
              <a:rPr lang="en-US" i="1" dirty="0" smtClean="0">
                <a:ea typeface="ＭＳ Ｐゴシック" pitchFamily="34" charset="-128"/>
              </a:rPr>
              <a:t>nominal group technique</a:t>
            </a:r>
            <a:r>
              <a:rPr lang="en-US" dirty="0" smtClean="0">
                <a:ea typeface="ＭＳ Ｐゴシック" pitchFamily="34" charset="-128"/>
              </a:rPr>
              <a:t> is different. It restricts discussion or interpersonal communication during the decision-making process. Group members are all physically present, but members operate independently. The chief advantage of the nominal group technique is that it permits the group to meet formally but does not restrict independent thinking, as does the interacting group.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Research shows that the nominal group is generally more effective than the brainstorming group.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631578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Here are the steps in the nominal</a:t>
            </a:r>
            <a:r>
              <a:rPr lang="en-US" baseline="0" dirty="0" smtClean="0">
                <a:ea typeface="ＭＳ Ｐゴシック" pitchFamily="34" charset="-128"/>
              </a:rPr>
              <a:t> group technique. </a:t>
            </a:r>
            <a:r>
              <a:rPr lang="en-US" dirty="0" smtClean="0">
                <a:ea typeface="ＭＳ Ｐゴシック" pitchFamily="34" charset="-128"/>
              </a:rPr>
              <a:t>First,</a:t>
            </a:r>
            <a:r>
              <a:rPr lang="en-US" baseline="0" dirty="0" smtClean="0">
                <a:ea typeface="ＭＳ Ｐゴシック" pitchFamily="34" charset="-128"/>
              </a:rPr>
              <a:t> a</a:t>
            </a:r>
            <a:r>
              <a:rPr lang="en-US" dirty="0" smtClean="0">
                <a:ea typeface="ＭＳ Ｐゴシック" pitchFamily="34" charset="-128"/>
              </a:rPr>
              <a:t> problem is presented, and then each member independently writes down his or her ideas on the problem. After this silent period, each member presents one idea to the group. Each member takes his or her turn. The group now discusses the ideas for clarity and evaluates them. Each group member silently and independently rank-orders the ideas. The idea with the highest aggregate ranking determines the final decision. </a:t>
            </a:r>
          </a:p>
          <a:p>
            <a:pPr eaLnBrk="1" hangingPunct="1">
              <a:spcBef>
                <a:spcPct val="0"/>
              </a:spcBef>
            </a:pP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31</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579894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Exhibit 9-5 shows that each of the group-decision techniques has its own set of strengths and weaknesses. The choice depends on what criteria you want to emphasize and the cost-benefit trade-off.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4193355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b="0" i="0" u="none" strike="noStrike" kern="1200" baseline="0" dirty="0" smtClean="0">
                <a:solidFill>
                  <a:schemeClr val="tx1"/>
                </a:solidFill>
                <a:latin typeface="+mn-lt"/>
                <a:ea typeface="ＭＳ Ｐゴシック" pitchFamily="-72" charset="-128"/>
                <a:cs typeface="ＭＳ Ｐゴシック" pitchFamily="-72" charset="-128"/>
              </a:rPr>
              <a:t>We can draw several implications from our discussion of groups. First, norms control behavior by establishing standards of right and wrong. Second, status inequities create frustration and can adversely influence productivity and willingness to remain with an organization. Third, the impact of size on a group’s performance depends on the type of task. Fourth, cohesiveness may influence a group’s level of productivity, depending on the group’s performance-related norms. Fifth, diversity appears to have a mixed impact on group performance, with some studies suggesting that diversity can help performance and others suggesting it can hurt it. Sixth, role conflict is associated with job-induced tension and job dissatisfaction. </a:t>
            </a:r>
          </a:p>
          <a:p>
            <a:r>
              <a:rPr lang="en-US" sz="1200" b="0" i="0" u="none" strike="noStrike" kern="1200" baseline="0" dirty="0" smtClean="0">
                <a:solidFill>
                  <a:schemeClr val="tx1"/>
                </a:solidFill>
                <a:latin typeface="+mn-lt"/>
                <a:ea typeface="ＭＳ Ｐゴシック" pitchFamily="-72" charset="-128"/>
                <a:cs typeface="ＭＳ Ｐゴシック" pitchFamily="-72" charset="-128"/>
              </a:rPr>
              <a:t>Managers should: </a:t>
            </a:r>
          </a:p>
          <a:p>
            <a:pPr marL="171450" indent="-171450">
              <a:buFont typeface="Arial" panose="020B0604020202020204" pitchFamily="34" charset="0"/>
              <a:buChar char="•"/>
            </a:pPr>
            <a:r>
              <a:rPr lang="en-US" dirty="0"/>
              <a:t>Recognize that groups can dramatically affect individual behavior in organizations, to either positive or negative effect. Therefore, pay special attention to roles, norms, and cohesion—to understand how these are operating within a group is to understand how the group is likely to behave.</a:t>
            </a:r>
          </a:p>
          <a:p>
            <a:pPr marL="171450" indent="-171450">
              <a:buFont typeface="Arial" panose="020B0604020202020204" pitchFamily="34" charset="0"/>
              <a:buChar char="•"/>
            </a:pPr>
            <a:r>
              <a:rPr lang="en-US" dirty="0"/>
              <a:t>To decrease the possibility of deviant workplace activities, ensure that group norms do not support antisocial behavior</a:t>
            </a:r>
            <a:r>
              <a:rPr lang="en-US" dirty="0" smtClean="0"/>
              <a:t>.</a:t>
            </a:r>
            <a:endParaRPr lang="en-US" dirty="0"/>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43F7D6-717F-4151-8254-A49B43737DEB}"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802407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b="0" i="0" u="none" strike="noStrike" kern="1200" baseline="0" dirty="0" smtClean="0">
                <a:solidFill>
                  <a:schemeClr val="tx1"/>
                </a:solidFill>
                <a:latin typeface="+mn-lt"/>
                <a:ea typeface="ＭＳ Ｐゴシック" pitchFamily="-72" charset="-128"/>
                <a:cs typeface="ＭＳ Ｐゴシック" pitchFamily="-72" charset="-128"/>
              </a:rPr>
              <a:t>In addition: </a:t>
            </a:r>
          </a:p>
          <a:p>
            <a:pPr marL="171450" indent="-171450">
              <a:buFont typeface="Arial" panose="020B0604020202020204" pitchFamily="34" charset="0"/>
              <a:buChar char="•"/>
            </a:pPr>
            <a:r>
              <a:rPr lang="en-US" dirty="0" smtClean="0"/>
              <a:t>Pay </a:t>
            </a:r>
            <a:r>
              <a:rPr lang="en-US" dirty="0"/>
              <a:t>attention to the status aspect of groups. Because lower-status people tend to participate less in group discussions, groups with high status differences are likely to inhibit input from lower-status members and reduce their potential.</a:t>
            </a:r>
          </a:p>
          <a:p>
            <a:pPr marL="171450" indent="-171450">
              <a:buFont typeface="Arial" panose="020B0604020202020204" pitchFamily="34" charset="0"/>
              <a:buChar char="•"/>
            </a:pPr>
            <a:r>
              <a:rPr lang="en-US" dirty="0"/>
              <a:t>Use larger groups for fact-finding activities and smaller groups for action-taking tasks. With larger groups, provide measures of individual performance.</a:t>
            </a:r>
          </a:p>
          <a:p>
            <a:pPr marL="171450" indent="-171450">
              <a:buFont typeface="Arial" panose="020B0604020202020204" pitchFamily="34" charset="0"/>
              <a:buChar char="•"/>
            </a:pPr>
            <a:r>
              <a:rPr lang="en-US" dirty="0"/>
              <a:t>To increase employee satisfaction, make certain people perceive their job roles accurately.</a:t>
            </a:r>
          </a:p>
          <a:p>
            <a:endParaRPr lang="en-US" dirty="0" smtClean="0">
              <a:ea typeface="ＭＳ Ｐゴシック" pitchFamily="34" charset="-128"/>
            </a:endParaRPr>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43F7D6-717F-4151-8254-A49B43737DEB}" type="slidenum">
              <a:rPr lang="en-US">
                <a:ea typeface="ＭＳ Ｐゴシック" pitchFamily="-72" charset="-128"/>
                <a:cs typeface="ＭＳ Ｐゴシック" pitchFamily="-72" charset="-128"/>
              </a:rPr>
              <a:pPr fontAlgn="base">
                <a:spcBef>
                  <a:spcPct val="0"/>
                </a:spcBef>
                <a:spcAft>
                  <a:spcPct val="0"/>
                </a:spcAft>
                <a:defRPr/>
              </a:pPr>
              <a:t>34</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4898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A </a:t>
            </a:r>
            <a:r>
              <a:rPr lang="en-US" i="1" dirty="0" smtClean="0">
                <a:ea typeface="ＭＳ Ｐゴシック" pitchFamily="34" charset="-128"/>
              </a:rPr>
              <a:t>group</a:t>
            </a:r>
            <a:r>
              <a:rPr lang="en-US" dirty="0" smtClean="0">
                <a:ea typeface="ＭＳ Ｐゴシック" pitchFamily="34" charset="-128"/>
              </a:rPr>
              <a:t> is defined as two or more individuals, interacting and interdependent, who have come together to achieve particular objectives. Groups can be either formal or informal. </a:t>
            </a:r>
          </a:p>
          <a:p>
            <a:pPr eaLnBrk="1" hangingPunct="1">
              <a:spcBef>
                <a:spcPct val="0"/>
              </a:spcBef>
            </a:pPr>
            <a:endParaRPr lang="en-US" dirty="0" smtClean="0">
              <a:ea typeface="ＭＳ Ｐゴシック" pitchFamily="34" charset="-128"/>
            </a:endParaRPr>
          </a:p>
          <a:p>
            <a:pPr eaLnBrk="1" hangingPunct="1">
              <a:spcBef>
                <a:spcPct val="0"/>
              </a:spcBef>
            </a:pPr>
            <a:r>
              <a:rPr lang="en-US" i="1" dirty="0" smtClean="0">
                <a:ea typeface="ＭＳ Ｐゴシック" pitchFamily="34" charset="-128"/>
              </a:rPr>
              <a:t>Formal groups</a:t>
            </a:r>
            <a:r>
              <a:rPr lang="en-US" dirty="0" smtClean="0">
                <a:ea typeface="ＭＳ Ｐゴシック" pitchFamily="34" charset="-128"/>
              </a:rPr>
              <a:t>, like an airline flight crew, are those defined by the organization’s structure, with designated work assignments establishing tasks. The behaviors that one should engage in are stipulated by and directed toward organizational goals.</a:t>
            </a:r>
            <a:r>
              <a:rPr lang="en-US" baseline="0" dirty="0" smtClean="0">
                <a:ea typeface="ＭＳ Ｐゴシック" pitchFamily="34" charset="-128"/>
              </a:rPr>
              <a:t> </a:t>
            </a:r>
            <a:r>
              <a:rPr lang="en-US" dirty="0" smtClean="0">
                <a:ea typeface="ＭＳ Ｐゴシック" pitchFamily="34" charset="-128"/>
              </a:rPr>
              <a:t>In contrast, </a:t>
            </a:r>
            <a:r>
              <a:rPr lang="en-US" i="1" dirty="0" smtClean="0">
                <a:ea typeface="ＭＳ Ｐゴシック" pitchFamily="34" charset="-128"/>
              </a:rPr>
              <a:t>informal groups </a:t>
            </a:r>
            <a:r>
              <a:rPr lang="en-US" dirty="0" smtClean="0">
                <a:ea typeface="ＭＳ Ｐゴシック" pitchFamily="34" charset="-128"/>
              </a:rPr>
              <a:t>are alliances that are neither formally structured nor organizationally determined, but instead are natural formations in the work environment in response to the need for social contact. So, for example, three employees from different departments who regularly eat lunch together is an informal group. </a:t>
            </a:r>
          </a:p>
          <a:p>
            <a:pPr eaLnBrk="1" hangingPunct="1">
              <a:spcBef>
                <a:spcPct val="0"/>
              </a:spcBef>
            </a:pP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0269FE-0AFD-4F62-91D3-E73E1C9B62D6}"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4265656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Why do people form groups? Our tendency to take personal pride or offense for the accomplishments of a group is the territory of </a:t>
            </a:r>
            <a:r>
              <a:rPr lang="en-US" i="1" dirty="0" smtClean="0">
                <a:ea typeface="ＭＳ Ｐゴシック" pitchFamily="34" charset="-128"/>
              </a:rPr>
              <a:t>social identity theory</a:t>
            </a:r>
            <a:r>
              <a:rPr lang="en-US" dirty="0" smtClean="0">
                <a:ea typeface="ＭＳ Ｐゴシック" pitchFamily="34" charset="-128"/>
              </a:rPr>
              <a:t>. </a:t>
            </a:r>
          </a:p>
          <a:p>
            <a:pPr eaLnBrk="1" hangingPunct="1">
              <a:spcBef>
                <a:spcPct val="0"/>
              </a:spcBef>
            </a:pPr>
            <a:r>
              <a:rPr lang="en-US" dirty="0" smtClean="0">
                <a:ea typeface="ＭＳ Ｐゴシック" pitchFamily="34" charset="-128"/>
              </a:rPr>
              <a:t>Social identity theory proposes that people have emotional reactions to the failure or success of their group because their self-esteem gets tied into the performance of the group. Social identities help us understand who we are and where we fit in with other people, but they can have a negative side as well. </a:t>
            </a:r>
            <a:r>
              <a:rPr lang="en-US" b="0" dirty="0" smtClean="0">
                <a:ea typeface="ＭＳ Ｐゴシック" pitchFamily="34" charset="-128"/>
              </a:rPr>
              <a:t/>
            </a:r>
            <a:br>
              <a:rPr lang="en-US" b="0"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35916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xfrm>
            <a:off x="618565" y="4343400"/>
            <a:ext cx="5486400" cy="4114800"/>
          </a:xfrm>
          <a:noFill/>
        </p:spPr>
        <p:txBody>
          <a:bodyPr wrap="square" numCol="1" anchor="t" anchorCtr="0" compatLnSpc="1">
            <a:prstTxWarp prst="textNoShape">
              <a:avLst/>
            </a:prstTxWarp>
          </a:bodyPr>
          <a:lstStyle/>
          <a:p>
            <a:r>
              <a:rPr lang="en-US" dirty="0"/>
              <a:t>Until now, we’ve discussed social identities primarily in a cultural context</a:t>
            </a:r>
            <a:r>
              <a:rPr lang="en-US" dirty="0" smtClean="0"/>
              <a:t>. However</a:t>
            </a:r>
            <a:r>
              <a:rPr lang="en-US" dirty="0"/>
              <a:t>, the identity we may feel with respect to our organization is only </a:t>
            </a:r>
            <a:r>
              <a:rPr lang="en-US" dirty="0" smtClean="0"/>
              <a:t>one aspect </a:t>
            </a:r>
            <a:r>
              <a:rPr lang="en-US" dirty="0"/>
              <a:t>of our work-related identities (see OB Poll). Within our </a:t>
            </a:r>
            <a:r>
              <a:rPr lang="en-US" dirty="0" smtClean="0"/>
              <a:t>organizations and </a:t>
            </a:r>
            <a:r>
              <a:rPr lang="en-US" dirty="0"/>
              <a:t>workgroups, we can develop many identities through: (1) </a:t>
            </a:r>
            <a:r>
              <a:rPr lang="en-US" i="1" dirty="0"/>
              <a:t>relational </a:t>
            </a:r>
            <a:r>
              <a:rPr lang="en-US" dirty="0"/>
              <a:t>identification</a:t>
            </a:r>
            <a:r>
              <a:rPr lang="en-US" dirty="0" smtClean="0"/>
              <a:t>, when </a:t>
            </a:r>
            <a:r>
              <a:rPr lang="en-US" dirty="0"/>
              <a:t>we connect with others because of our roles, and (2) </a:t>
            </a:r>
            <a:r>
              <a:rPr lang="en-US" i="1" dirty="0" smtClean="0"/>
              <a:t>collective </a:t>
            </a:r>
            <a:r>
              <a:rPr lang="en-US" dirty="0" smtClean="0"/>
              <a:t>identification, when </a:t>
            </a:r>
            <a:r>
              <a:rPr lang="en-US" dirty="0"/>
              <a:t>we connect with the aggregate characteristics of our groups.</a:t>
            </a:r>
            <a:r>
              <a:rPr lang="en-US" b="0" dirty="0" smtClean="0">
                <a:ea typeface="ＭＳ Ｐゴシック" pitchFamily="34" charset="-128"/>
              </a:rPr>
              <a:t/>
            </a:r>
            <a:br>
              <a:rPr lang="en-US" b="0"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91675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lvl="1"/>
            <a:r>
              <a:rPr lang="en-US" dirty="0" smtClean="0">
                <a:ea typeface="ＭＳ Ｐゴシック" pitchFamily="34" charset="-128"/>
              </a:rPr>
              <a:t>Probably the biggest downside is that social identities encourage </a:t>
            </a:r>
            <a:r>
              <a:rPr lang="en-US" i="1" dirty="0" err="1" smtClean="0">
                <a:ea typeface="ＭＳ Ｐゴシック" pitchFamily="34" charset="-128"/>
              </a:rPr>
              <a:t>ingroup</a:t>
            </a:r>
            <a:r>
              <a:rPr lang="en-US" i="1" dirty="0" smtClean="0">
                <a:ea typeface="ＭＳ Ｐゴシック" pitchFamily="34" charset="-128"/>
              </a:rPr>
              <a:t> favoritism</a:t>
            </a:r>
            <a:r>
              <a:rPr lang="en-US" b="1" i="0" dirty="0" smtClean="0">
                <a:ea typeface="ＭＳ Ｐゴシック" pitchFamily="34" charset="-128"/>
              </a:rPr>
              <a:t>,</a:t>
            </a:r>
            <a:r>
              <a:rPr lang="en-US" b="1" i="0" baseline="0" dirty="0" smtClean="0">
                <a:ea typeface="ＭＳ Ｐゴシック" pitchFamily="34" charset="-128"/>
              </a:rPr>
              <a:t> </a:t>
            </a:r>
            <a:r>
              <a:rPr lang="en-US" b="0" i="0" baseline="0" dirty="0" smtClean="0">
                <a:ea typeface="ＭＳ Ｐゴシック" pitchFamily="34" charset="-128"/>
              </a:rPr>
              <a:t>which occurs when we see members of our </a:t>
            </a:r>
            <a:r>
              <a:rPr lang="en-US" b="0" i="0" baseline="0" dirty="0" err="1" smtClean="0">
                <a:ea typeface="ＭＳ Ｐゴシック" pitchFamily="34" charset="-128"/>
              </a:rPr>
              <a:t>ingroup</a:t>
            </a:r>
            <a:r>
              <a:rPr lang="en-US" b="0" i="0" baseline="0" dirty="0" smtClean="0">
                <a:ea typeface="ＭＳ Ｐゴシック" pitchFamily="34" charset="-128"/>
              </a:rPr>
              <a:t> as better than other people and people not in our group as all the same. </a:t>
            </a:r>
            <a:r>
              <a:rPr lang="en-US" dirty="0" smtClean="0"/>
              <a:t>Recent </a:t>
            </a:r>
            <a:r>
              <a:rPr lang="en-US" dirty="0"/>
              <a:t>research suggests that people with low openness and/or low agreeableness are more susceptible to </a:t>
            </a:r>
            <a:r>
              <a:rPr lang="en-US" dirty="0" err="1"/>
              <a:t>ingroup</a:t>
            </a:r>
            <a:r>
              <a:rPr lang="en-US" dirty="0"/>
              <a:t> favoritism. </a:t>
            </a:r>
            <a:endParaRPr lang="en-US" dirty="0" smtClean="0"/>
          </a:p>
          <a:p>
            <a:pPr marL="0" lvl="1"/>
            <a:endParaRPr lang="en-US" dirty="0"/>
          </a:p>
          <a:p>
            <a:pPr marL="0" lvl="2"/>
            <a:r>
              <a:rPr lang="en-US" dirty="0"/>
              <a:t>Whenever there is an </a:t>
            </a:r>
            <a:r>
              <a:rPr lang="en-US" dirty="0" err="1"/>
              <a:t>ingroup</a:t>
            </a:r>
            <a:r>
              <a:rPr lang="en-US" dirty="0"/>
              <a:t>, there is by necessity an </a:t>
            </a:r>
            <a:r>
              <a:rPr lang="en-US" b="1" dirty="0"/>
              <a:t>outgroup</a:t>
            </a:r>
            <a:r>
              <a:rPr lang="en-US" dirty="0"/>
              <a:t>, which is sometimes everyone else, but is usually an identified group known by the </a:t>
            </a:r>
            <a:r>
              <a:rPr lang="en-US" dirty="0" err="1"/>
              <a:t>ingroup’s</a:t>
            </a:r>
            <a:r>
              <a:rPr lang="en-US" dirty="0"/>
              <a:t> members. </a:t>
            </a:r>
            <a:r>
              <a:rPr lang="en-US" dirty="0" smtClean="0"/>
              <a:t>When </a:t>
            </a:r>
            <a:r>
              <a:rPr lang="en-US" dirty="0"/>
              <a:t>there are </a:t>
            </a:r>
            <a:r>
              <a:rPr lang="en-US" dirty="0" err="1"/>
              <a:t>ingroups</a:t>
            </a:r>
            <a:r>
              <a:rPr lang="en-US" dirty="0"/>
              <a:t> and outgroups, there is often animosity between them. </a:t>
            </a:r>
          </a:p>
          <a:p>
            <a:pPr marL="0" lvl="2"/>
            <a:r>
              <a:rPr lang="en-US" dirty="0"/>
              <a:t>One of the most powerful sources of </a:t>
            </a:r>
            <a:r>
              <a:rPr lang="en-US" dirty="0" err="1" smtClean="0"/>
              <a:t>ingroup</a:t>
            </a:r>
            <a:r>
              <a:rPr lang="en-US" dirty="0" err="1"/>
              <a:t>-</a:t>
            </a:r>
            <a:r>
              <a:rPr lang="en-US" dirty="0" err="1" smtClean="0"/>
              <a:t>outgroup</a:t>
            </a:r>
            <a:r>
              <a:rPr lang="en-US" dirty="0" smtClean="0"/>
              <a:t> </a:t>
            </a:r>
            <a:r>
              <a:rPr lang="en-US" dirty="0"/>
              <a:t>feelings is the practice of religion, even in the workplace. </a:t>
            </a:r>
            <a:r>
              <a:rPr lang="en-US" dirty="0" smtClean="0"/>
              <a:t> One </a:t>
            </a:r>
            <a:r>
              <a:rPr lang="en-US" dirty="0"/>
              <a:t>global study, for instance, found that when groups became heavily steeped in religious rituals and discussions, they became especially discriminatory toward outgroups and aggressive if the outgroups had more resources.</a:t>
            </a:r>
          </a:p>
          <a:p>
            <a:pPr eaLnBrk="1" hangingPunct="1">
              <a:spcBef>
                <a:spcPct val="0"/>
              </a:spcBef>
            </a:pP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875912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lvl="2"/>
            <a:r>
              <a:rPr lang="en-US" dirty="0" err="1" smtClean="0"/>
              <a:t>Ingroups</a:t>
            </a:r>
            <a:r>
              <a:rPr lang="en-US" dirty="0" smtClean="0"/>
              <a:t> </a:t>
            </a:r>
            <a:r>
              <a:rPr lang="en-US" dirty="0"/>
              <a:t>and outgroups pave the way for </a:t>
            </a:r>
            <a:r>
              <a:rPr lang="en-US" i="1" dirty="0"/>
              <a:t>social identity threat</a:t>
            </a:r>
            <a:r>
              <a:rPr lang="en-US" dirty="0"/>
              <a:t>, which is akin to </a:t>
            </a:r>
            <a:r>
              <a:rPr lang="en-US" dirty="0" smtClean="0"/>
              <a:t>stereotype. With </a:t>
            </a:r>
            <a:r>
              <a:rPr lang="en-US" dirty="0"/>
              <a:t>social identity threat, individuals believe they will be personally negatively evaluated due to their association with a devalued group, and they may lose confidence and performance effectiveness.</a:t>
            </a:r>
          </a:p>
          <a:p>
            <a:pPr eaLnBrk="1" hangingPunct="1">
              <a:spcBef>
                <a:spcPct val="0"/>
              </a:spcBef>
            </a:pP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50581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eaLnBrk="1" hangingPunct="1">
              <a:spcBef>
                <a:spcPct val="0"/>
              </a:spcBef>
            </a:pPr>
            <a:r>
              <a:rPr lang="en-US" dirty="0" smtClean="0">
                <a:ea typeface="ＭＳ Ｐゴシック" pitchFamily="34" charset="-128"/>
              </a:rPr>
              <a:t>Temporary groups with deadlines don’t seem to follow the usual five-stage model. Studies indicate they have their own unique sequencing of actions (or inaction). Their first meeting sets the group’s direction. This first phase of group activity is one of inertia. A transition takes place at the end of this phase, which occurs exactly when the group has used up half its allotted time. A transition initiates major changes.</a:t>
            </a:r>
            <a:r>
              <a:rPr lang="en-US" baseline="0" dirty="0" smtClean="0">
                <a:ea typeface="ＭＳ Ｐゴシック" pitchFamily="34" charset="-128"/>
              </a:rPr>
              <a:t> </a:t>
            </a:r>
            <a:r>
              <a:rPr lang="en-US" dirty="0" smtClean="0">
                <a:ea typeface="ＭＳ Ｐゴシック" pitchFamily="34" charset="-128"/>
              </a:rPr>
              <a:t>A second phase of inertia follows the transition, and the group’s last meeting is characterized by markedly accelerated activity. This pattern, called the </a:t>
            </a:r>
            <a:r>
              <a:rPr lang="en-US" i="1" dirty="0" smtClean="0">
                <a:ea typeface="ＭＳ Ｐゴシック" pitchFamily="34" charset="-128"/>
              </a:rPr>
              <a:t>punctuated-equilibrium model</a:t>
            </a:r>
            <a:r>
              <a:rPr lang="en-US" dirty="0" smtClean="0">
                <a:ea typeface="ＭＳ Ｐゴシック" pitchFamily="34" charset="-128"/>
              </a:rPr>
              <a:t>, is shown in Exhibit 9-1.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 first meeting sets the group’s direction. A framework of behavioral patterns and assumptions emerges. These lasting patterns can appear as early as the first few seconds of the group’s life. Once set, the group’s direction is solidified and is unlikely to be reexamined throughout the first half of its life. This is a period of inertia—the group tends to stand still or become locked into a fixed course of action even if it gains new insights that challenge initial patterns and assumptions.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Then a transition takes place when the group has used up half its allotted time. The midpoint appears to work like an alarm clock, heightening members’ awareness that their time is limited and that they need to “get moving.” A transition initiates major changes. This ends Phase 1 and is characterized by a concentrated burst of changes, dropping of old patterns, and adoption of new perspectives. The transition sets a revised direction for Phase 2. Phase 2 is a new equilibrium or period of inertia. In this phase, the group executes plans created during the transition period. The group’s last meeting is characterized by markedly accelerated activity. </a:t>
            </a:r>
          </a:p>
          <a:p>
            <a:pPr eaLnBrk="1" hangingPunct="1">
              <a:spcBef>
                <a:spcPct val="0"/>
              </a:spcBef>
            </a:pP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 </a:t>
            </a:r>
          </a:p>
          <a:p>
            <a:pPr eaLnBrk="1" hangingPunct="1">
              <a:spcBef>
                <a:spcPct val="0"/>
              </a:spcBef>
            </a:pPr>
            <a:endParaRPr lang="en-US" dirty="0" smtClean="0">
              <a:ea typeface="ＭＳ Ｐゴシック" pitchFamily="34" charset="-128"/>
            </a:endParaRP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5794E3-16D4-49D5-A7D0-50EC8AFCD6CB}"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168884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smtClean="0"/>
              <a:t>9-</a:t>
            </a:r>
            <a:fld id="{7DC12A00-2B1E-4AD8-9F80-35EC6A2FDE22}"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smtClean="0"/>
              <a:t>Copyright © 2013 Pearson Education, Inc. publishing as Prentice Hall</a:t>
            </a:r>
            <a:endParaRPr lang="en-US"/>
          </a:p>
        </p:txBody>
      </p:sp>
      <p:sp>
        <p:nvSpPr>
          <p:cNvPr id="6" name="Slide Number Placeholder 5"/>
          <p:cNvSpPr>
            <a:spLocks noGrp="1"/>
          </p:cNvSpPr>
          <p:nvPr>
            <p:ph type="sldNum" sz="quarter" idx="12"/>
          </p:nvPr>
        </p:nvSpPr>
        <p:spPr/>
        <p:txBody>
          <a:bodyPr/>
          <a:lstStyle/>
          <a:p>
            <a:pPr>
              <a:defRPr/>
            </a:pPr>
            <a:fld id="{772B2D77-2DEF-4613-8AFE-5A6E1F356CA7}"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smtClean="0"/>
              <a:t>Copyright © 2013 Pearson Education, Inc. publishing as Prentice Hall</a:t>
            </a:r>
            <a:endParaRPr lang="en-US"/>
          </a:p>
        </p:txBody>
      </p:sp>
      <p:sp>
        <p:nvSpPr>
          <p:cNvPr id="6" name="Slide Number Placeholder 5"/>
          <p:cNvSpPr>
            <a:spLocks noGrp="1"/>
          </p:cNvSpPr>
          <p:nvPr>
            <p:ph type="sldNum" sz="quarter" idx="12"/>
          </p:nvPr>
        </p:nvSpPr>
        <p:spPr/>
        <p:txBody>
          <a:bodyPr/>
          <a:lstStyle/>
          <a:p>
            <a:pPr>
              <a:defRPr/>
            </a:pPr>
            <a:fld id="{CB32D2D2-D338-4683-BCA6-2B40B1EA5313}"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smtClean="0"/>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892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pPr>
              <a:defRPr/>
            </a:pPr>
            <a:r>
              <a:rPr lang="en-US" smtClean="0"/>
              <a:t>9-</a:t>
            </a:r>
            <a:fld id="{A53E99A5-0CCA-4682-BF6C-3C757CC9320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CDE74786-1A68-4A1F-BA53-1D30339E7F59}"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pPr>
              <a:defRPr/>
            </a:pPr>
            <a:fld id="{AE57F50A-0904-4CCC-8B00-AF208D7FE5F2}"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pPr>
              <a:defRPr/>
            </a:pPr>
            <a:fld id="{2C29EEFF-9B2B-44C7-B0D2-E00755F2E3C5}"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r>
              <a:rPr lang="en-US" smtClean="0"/>
              <a:t>9-</a:t>
            </a:r>
            <a:fld id="{10F17EAC-8298-4BE3-91CF-9C72DF5394F3}" type="slidenum">
              <a:rPr lang="en-US" smtClean="0"/>
              <a:pPr>
                <a:defRPr/>
              </a:pPr>
              <a:t>‹#›</a:t>
            </a:fld>
            <a:endParaRPr lang="en-US" dirty="0"/>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smtClean="0">
                <a:solidFill>
                  <a:schemeClr val="tx1"/>
                </a:solidFill>
                <a:effectLst/>
                <a:latin typeface="Arial" charset="0"/>
                <a:ea typeface="ＭＳ Ｐゴシック" pitchFamily="34" charset="-128"/>
                <a:cs typeface="+mn-cs"/>
              </a:rPr>
              <a:t>Copyright © 2015 Pearson Education, Inc. </a:t>
            </a:r>
            <a:endParaRPr lang="en-US" sz="1200" kern="1200" dirty="0" smtClean="0">
              <a:solidFill>
                <a:schemeClr val="tx1"/>
              </a:solidFill>
              <a:effectLst/>
              <a:latin typeface="Arial" charset="0"/>
              <a:ea typeface="ＭＳ Ｐゴシック" pitchFamily="34" charset="-128"/>
              <a:cs typeface="+mn-cs"/>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0C8B7EA-6A3D-41C1-AD31-06F9F658019C}"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pPr>
              <a:defRPr/>
            </a:pPr>
            <a:fld id="{309A6E04-02BA-4348-B4C3-15B2F489BEEA}"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8"/>
          <p:cNvSpPr>
            <a:spLocks noGrp="1"/>
          </p:cNvSpPr>
          <p:nvPr>
            <p:ph type="sldNum" sz="quarter" idx="11"/>
          </p:nvPr>
        </p:nvSpPr>
        <p:spPr/>
        <p:txBody>
          <a:bodyPr/>
          <a:lstStyle/>
          <a:p>
            <a:pPr>
              <a:defRPr/>
            </a:pPr>
            <a:fld id="{7A25CF68-1BED-4572-9A98-DA975ED350C1}"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smtClean="0"/>
              <a:t>Copyright © 2013 Pearson Education, Inc. publishing as Prentice Hall</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smtClean="0"/>
              <a:t>9-</a:t>
            </a:r>
            <a:fld id="{7DC12A00-2B1E-4AD8-9F80-35EC6A2FDE22}"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smtClean="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smtClean="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smtClean="0"/>
              <a:t>-1</a:t>
            </a:r>
            <a:endParaRPr lang="en-US" dirty="0"/>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1508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889488" y="51054"/>
            <a:ext cx="8049559" cy="1451429"/>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Show How Role Requirements Change</a:t>
            </a:r>
          </a:p>
        </p:txBody>
      </p:sp>
      <p:sp>
        <p:nvSpPr>
          <p:cNvPr id="32776" name="Content Placeholder 13"/>
          <p:cNvSpPr>
            <a:spLocks noGrp="1"/>
          </p:cNvSpPr>
          <p:nvPr>
            <p:ph idx="1"/>
          </p:nvPr>
        </p:nvSpPr>
        <p:spPr bwMode="auto">
          <a:xfrm>
            <a:off x="782018" y="1629853"/>
            <a:ext cx="8157029" cy="4847772"/>
          </a:xfrm>
        </p:spPr>
        <p:txBody>
          <a:bodyPr wrap="square" numCol="1" anchor="t" anchorCtr="0" compatLnSpc="1">
            <a:prstTxWarp prst="textNoShape">
              <a:avLst/>
            </a:prstTxWarp>
            <a:normAutofit/>
          </a:bodyPr>
          <a:lstStyle/>
          <a:p>
            <a:pPr eaLnBrk="1" hangingPunct="1"/>
            <a:r>
              <a:rPr lang="en-US" sz="2800" b="1" dirty="0" smtClean="0">
                <a:solidFill>
                  <a:srgbClr val="FF9900"/>
                </a:solidFill>
                <a:effectLst/>
                <a:ea typeface="ＭＳ Ｐゴシック" pitchFamily="34" charset="-128"/>
              </a:rPr>
              <a:t>Role:</a:t>
            </a:r>
            <a:r>
              <a:rPr lang="en-US" sz="2800" b="1" dirty="0" smtClean="0">
                <a:solidFill>
                  <a:srgbClr val="F56E00"/>
                </a:solidFill>
                <a:effectLst/>
                <a:ea typeface="ＭＳ Ｐゴシック" pitchFamily="34" charset="-128"/>
              </a:rPr>
              <a:t> </a:t>
            </a:r>
            <a:r>
              <a:rPr lang="en-US" sz="2800" dirty="0" smtClean="0">
                <a:effectLst/>
                <a:ea typeface="ＭＳ Ｐゴシック" pitchFamily="34" charset="-128"/>
              </a:rPr>
              <a:t>a set of expected behavior patterns attributed to someone occupying a given position in a social unit.</a:t>
            </a:r>
            <a:endParaRPr lang="en-US" sz="2800" b="1" dirty="0" smtClean="0">
              <a:effectLst/>
              <a:ea typeface="ＭＳ Ｐゴシック" pitchFamily="34" charset="-128"/>
            </a:endParaRPr>
          </a:p>
          <a:p>
            <a:pPr lvl="1" eaLnBrk="1" hangingPunct="1"/>
            <a:r>
              <a:rPr lang="en-US" sz="2800" b="1" dirty="0" smtClean="0">
                <a:solidFill>
                  <a:srgbClr val="FF9900"/>
                </a:solidFill>
                <a:effectLst/>
                <a:ea typeface="ＭＳ Ｐゴシック" pitchFamily="34" charset="-128"/>
              </a:rPr>
              <a:t>Role perception: </a:t>
            </a:r>
            <a:r>
              <a:rPr lang="en-US" sz="2800" dirty="0" smtClean="0">
                <a:effectLst/>
                <a:ea typeface="ＭＳ Ｐゴシック" pitchFamily="34" charset="-128"/>
              </a:rPr>
              <a:t>one’s perception of how to act in a given situation.</a:t>
            </a:r>
            <a:endParaRPr lang="en-US" sz="2800" b="1" dirty="0" smtClean="0">
              <a:effectLst/>
              <a:ea typeface="ＭＳ Ｐゴシック" pitchFamily="34" charset="-128"/>
            </a:endParaRPr>
          </a:p>
          <a:p>
            <a:pPr lvl="1" eaLnBrk="1" hangingPunct="1"/>
            <a:r>
              <a:rPr lang="en-US" sz="2800" b="1" dirty="0" smtClean="0">
                <a:solidFill>
                  <a:srgbClr val="FF9900"/>
                </a:solidFill>
                <a:effectLst/>
                <a:ea typeface="ＭＳ Ｐゴシック" pitchFamily="34" charset="-128"/>
              </a:rPr>
              <a:t>Role expectations: </a:t>
            </a:r>
            <a:r>
              <a:rPr lang="en-US" sz="2800" dirty="0" smtClean="0">
                <a:effectLst/>
                <a:ea typeface="ＭＳ Ｐゴシック" pitchFamily="34" charset="-128"/>
              </a:rPr>
              <a:t>how others believe one should act in a given situation.</a:t>
            </a:r>
            <a:endParaRPr lang="en-US" sz="2800" b="1" dirty="0" smtClean="0">
              <a:effectLst/>
              <a:ea typeface="ＭＳ Ｐゴシック" pitchFamily="34" charset="-128"/>
            </a:endParaRPr>
          </a:p>
          <a:p>
            <a:pPr lvl="2"/>
            <a:r>
              <a:rPr lang="en-US" sz="2800" b="1" dirty="0" smtClean="0">
                <a:solidFill>
                  <a:srgbClr val="FF9900"/>
                </a:solidFill>
                <a:ea typeface="ＭＳ Ｐゴシック" pitchFamily="34" charset="-128"/>
              </a:rPr>
              <a:t>Psychological contract</a:t>
            </a:r>
            <a:endParaRPr lang="en-US" sz="2800" b="1" dirty="0" smtClean="0">
              <a:solidFill>
                <a:srgbClr val="FF9900"/>
              </a:solidFill>
              <a:effectLst/>
              <a:ea typeface="ＭＳ Ｐゴシック" pitchFamily="34" charset="-128"/>
            </a:endParaRPr>
          </a:p>
          <a:p>
            <a:pPr lvl="1" eaLnBrk="1" hangingPunct="1"/>
            <a:endParaRPr lang="en-US" sz="2800" b="1"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3</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889488" y="51054"/>
            <a:ext cx="8049559" cy="1451429"/>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Show How Role Requirements Change</a:t>
            </a:r>
          </a:p>
        </p:txBody>
      </p:sp>
      <p:sp>
        <p:nvSpPr>
          <p:cNvPr id="32776" name="Content Placeholder 13"/>
          <p:cNvSpPr>
            <a:spLocks noGrp="1"/>
          </p:cNvSpPr>
          <p:nvPr>
            <p:ph idx="1"/>
          </p:nvPr>
        </p:nvSpPr>
        <p:spPr bwMode="auto">
          <a:xfrm>
            <a:off x="1119352" y="1891862"/>
            <a:ext cx="7459327" cy="4209394"/>
          </a:xfrm>
        </p:spPr>
        <p:txBody>
          <a:bodyPr wrap="square" numCol="1" anchor="t" anchorCtr="0" compatLnSpc="1">
            <a:prstTxWarp prst="textNoShape">
              <a:avLst/>
            </a:prstTxWarp>
            <a:noAutofit/>
          </a:bodyPr>
          <a:lstStyle/>
          <a:p>
            <a:r>
              <a:rPr lang="en-US" sz="2800" b="1" dirty="0" smtClean="0">
                <a:solidFill>
                  <a:srgbClr val="FF9900"/>
                </a:solidFill>
                <a:effectLst/>
                <a:ea typeface="ＭＳ Ｐゴシック" pitchFamily="34" charset="-128"/>
              </a:rPr>
              <a:t>Role conflict: </a:t>
            </a:r>
            <a:r>
              <a:rPr lang="en-US" sz="2800" dirty="0" smtClean="0">
                <a:effectLst/>
                <a:ea typeface="ＭＳ Ｐゴシック" pitchFamily="34" charset="-128"/>
              </a:rPr>
              <a:t>situation in which an individual faces divergent role expectations. </a:t>
            </a:r>
            <a:r>
              <a:rPr lang="en-US" sz="2800" b="1" dirty="0" smtClean="0">
                <a:effectLst/>
                <a:ea typeface="ＭＳ Ｐゴシック" pitchFamily="34" charset="-128"/>
              </a:rPr>
              <a:t> </a:t>
            </a:r>
          </a:p>
          <a:p>
            <a:pPr lvl="1"/>
            <a:r>
              <a:rPr lang="en-US" sz="2800" dirty="0" smtClean="0"/>
              <a:t>We </a:t>
            </a:r>
            <a:r>
              <a:rPr lang="en-US" sz="2800" dirty="0"/>
              <a:t>can experience </a:t>
            </a:r>
            <a:r>
              <a:rPr lang="en-US" sz="2800" b="1" dirty="0" err="1">
                <a:solidFill>
                  <a:srgbClr val="FF9900"/>
                </a:solidFill>
              </a:rPr>
              <a:t>interrole</a:t>
            </a:r>
            <a:r>
              <a:rPr lang="en-US" sz="2800" b="1" dirty="0">
                <a:solidFill>
                  <a:srgbClr val="FF9900"/>
                </a:solidFill>
              </a:rPr>
              <a:t> conflict </a:t>
            </a:r>
            <a:r>
              <a:rPr lang="en-US" sz="2800" dirty="0"/>
              <a:t>when the expectations of our different, separate groups are in opposition</a:t>
            </a:r>
            <a:r>
              <a:rPr lang="en-US" sz="2800" dirty="0" smtClean="0"/>
              <a:t>.</a:t>
            </a:r>
            <a:endParaRPr lang="en-US" sz="2800" dirty="0"/>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3</a:t>
            </a:r>
            <a:endParaRPr lang="en-US" dirty="0"/>
          </a:p>
        </p:txBody>
      </p:sp>
    </p:spTree>
    <p:extLst>
      <p:ext uri="{BB962C8B-B14F-4D97-AF65-F5344CB8AC3E}">
        <p14:creationId xmlns:p14="http://schemas.microsoft.com/office/powerpoint/2010/main" val="3252082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889488" y="51054"/>
            <a:ext cx="8049559" cy="1451429"/>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Show How Role Requirements Change</a:t>
            </a:r>
          </a:p>
        </p:txBody>
      </p:sp>
      <p:sp>
        <p:nvSpPr>
          <p:cNvPr id="32776" name="Content Placeholder 13"/>
          <p:cNvSpPr>
            <a:spLocks noGrp="1"/>
          </p:cNvSpPr>
          <p:nvPr>
            <p:ph idx="1"/>
          </p:nvPr>
        </p:nvSpPr>
        <p:spPr bwMode="auto">
          <a:xfrm>
            <a:off x="1166648" y="1891863"/>
            <a:ext cx="7412031" cy="4367049"/>
          </a:xfrm>
        </p:spPr>
        <p:txBody>
          <a:bodyPr wrap="square" numCol="1" anchor="t" anchorCtr="0" compatLnSpc="1">
            <a:prstTxWarp prst="textNoShape">
              <a:avLst/>
            </a:prstTxWarp>
            <a:noAutofit/>
          </a:bodyPr>
          <a:lstStyle/>
          <a:p>
            <a:r>
              <a:rPr lang="en-US" sz="2800" dirty="0"/>
              <a:t>Role Play and Assimilation</a:t>
            </a:r>
          </a:p>
          <a:p>
            <a:pPr lvl="1"/>
            <a:r>
              <a:rPr lang="en-US" sz="2800" dirty="0" smtClean="0"/>
              <a:t>Philip </a:t>
            </a:r>
            <a:r>
              <a:rPr lang="en-US" sz="2800" dirty="0" err="1" smtClean="0"/>
              <a:t>Zimbardo’s</a:t>
            </a:r>
            <a:r>
              <a:rPr lang="en-US" sz="2800" dirty="0" smtClean="0"/>
              <a:t> prison experiment.</a:t>
            </a:r>
          </a:p>
          <a:p>
            <a:pPr lvl="2"/>
            <a:r>
              <a:rPr lang="en-US" sz="2800" dirty="0" smtClean="0"/>
              <a:t>Participants easily </a:t>
            </a:r>
            <a:r>
              <a:rPr lang="en-US" sz="2800" dirty="0"/>
              <a:t>and rapidly </a:t>
            </a:r>
            <a:r>
              <a:rPr lang="en-US" sz="2800" dirty="0" smtClean="0"/>
              <a:t>assumed </a:t>
            </a:r>
            <a:r>
              <a:rPr lang="en-US" sz="2800" dirty="0"/>
              <a:t>roles that were very different from their inherent personalities. </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3</a:t>
            </a:r>
            <a:endParaRPr lang="en-US" dirty="0"/>
          </a:p>
        </p:txBody>
      </p:sp>
    </p:spTree>
    <p:extLst>
      <p:ext uri="{BB962C8B-B14F-4D97-AF65-F5344CB8AC3E}">
        <p14:creationId xmlns:p14="http://schemas.microsoft.com/office/powerpoint/2010/main" val="121132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smtClean="0">
                <a:effectLst/>
                <a:ea typeface="ＭＳ Ｐゴシック" pitchFamily="34" charset="-128"/>
              </a:rPr>
              <a:t>  </a:t>
            </a:r>
            <a:r>
              <a:rPr lang="en-US" sz="4000" dirty="0" smtClean="0">
                <a:effectLst/>
                <a:ea typeface="ＭＳ Ｐゴシック" pitchFamily="34" charset="-128"/>
              </a:rPr>
              <a:t>Show  How Norms Exert Influence </a:t>
            </a:r>
            <a:br>
              <a:rPr lang="en-US" sz="4000" dirty="0" smtClean="0">
                <a:effectLst/>
                <a:ea typeface="ＭＳ Ｐゴシック" pitchFamily="34" charset="-128"/>
              </a:rPr>
            </a:br>
            <a:r>
              <a:rPr lang="en-US" sz="4000" dirty="0" smtClean="0">
                <a:effectLst/>
                <a:ea typeface="ＭＳ Ｐゴシック" pitchFamily="34" charset="-128"/>
              </a:rPr>
              <a:t>On An Individual’s Behavior</a:t>
            </a:r>
          </a:p>
        </p:txBody>
      </p:sp>
      <p:sp>
        <p:nvSpPr>
          <p:cNvPr id="34824" name="Content Placeholder 13"/>
          <p:cNvSpPr>
            <a:spLocks noGrp="1"/>
          </p:cNvSpPr>
          <p:nvPr>
            <p:ph idx="1"/>
          </p:nvPr>
        </p:nvSpPr>
        <p:spPr bwMode="auto">
          <a:xfrm>
            <a:off x="1135117" y="1807058"/>
            <a:ext cx="6999890" cy="4459287"/>
          </a:xfrm>
        </p:spPr>
        <p:txBody>
          <a:bodyPr wrap="square" numCol="1" anchor="t" anchorCtr="0" compatLnSpc="1">
            <a:prstTxWarp prst="textNoShape">
              <a:avLst/>
            </a:prstTxWarp>
            <a:normAutofit/>
          </a:bodyPr>
          <a:lstStyle/>
          <a:p>
            <a:pPr eaLnBrk="1" hangingPunct="1"/>
            <a:endParaRPr lang="en-US" sz="2800" b="1" dirty="0" smtClean="0">
              <a:solidFill>
                <a:srgbClr val="F56E00"/>
              </a:solidFill>
              <a:effectLst/>
              <a:ea typeface="ＭＳ Ｐゴシック" pitchFamily="34" charset="-128"/>
            </a:endParaRPr>
          </a:p>
          <a:p>
            <a:pPr eaLnBrk="1" hangingPunct="1"/>
            <a:r>
              <a:rPr lang="en-US" sz="2800" b="1" dirty="0" smtClean="0">
                <a:solidFill>
                  <a:srgbClr val="FF9900"/>
                </a:solidFill>
                <a:effectLst/>
                <a:ea typeface="ＭＳ Ｐゴシック" pitchFamily="34" charset="-128"/>
              </a:rPr>
              <a:t>Norms:</a:t>
            </a:r>
            <a:r>
              <a:rPr lang="en-US" sz="2800" dirty="0" smtClean="0">
                <a:solidFill>
                  <a:srgbClr val="FF9900"/>
                </a:solidFill>
                <a:effectLst/>
                <a:ea typeface="ＭＳ Ｐゴシック" pitchFamily="34" charset="-128"/>
              </a:rPr>
              <a:t> </a:t>
            </a:r>
          </a:p>
          <a:p>
            <a:pPr lvl="1"/>
            <a:r>
              <a:rPr lang="en-US" sz="2800" dirty="0" smtClean="0">
                <a:effectLst/>
                <a:ea typeface="ＭＳ Ｐゴシック" pitchFamily="34" charset="-128"/>
              </a:rPr>
              <a:t>Acceptable standards of behavior within a group that are shared by the group’s members.</a:t>
            </a:r>
          </a:p>
          <a:p>
            <a:pPr eaLnBrk="1" hangingPunct="1"/>
            <a:endParaRPr lang="en-US" sz="2800" b="1"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smtClean="0">
                <a:effectLst/>
                <a:ea typeface="ＭＳ Ｐゴシック" pitchFamily="34" charset="-128"/>
              </a:rPr>
              <a:t>  </a:t>
            </a:r>
            <a:r>
              <a:rPr lang="en-US" sz="4000" dirty="0" smtClean="0">
                <a:effectLst/>
                <a:ea typeface="ＭＳ Ｐゴシック" pitchFamily="34" charset="-128"/>
              </a:rPr>
              <a:t>Show  How Norms Exert Influence </a:t>
            </a:r>
            <a:br>
              <a:rPr lang="en-US" sz="4000" dirty="0" smtClean="0">
                <a:effectLst/>
                <a:ea typeface="ＭＳ Ｐゴシック" pitchFamily="34" charset="-128"/>
              </a:rPr>
            </a:br>
            <a:r>
              <a:rPr lang="en-US" sz="4000" dirty="0" smtClean="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a:bodyPr>
          <a:lstStyle/>
          <a:p>
            <a:r>
              <a:rPr lang="en-US" sz="2800" dirty="0" smtClean="0"/>
              <a:t>Norms </a:t>
            </a:r>
            <a:r>
              <a:rPr lang="en-US" sz="2800" dirty="0"/>
              <a:t>and Emotions</a:t>
            </a:r>
          </a:p>
          <a:p>
            <a:pPr lvl="1"/>
            <a:r>
              <a:rPr lang="en-US" sz="2800" dirty="0"/>
              <a:t>A recent study found that, in a task group, individuals’ emotions influenced the group’s emotions and vice versa.</a:t>
            </a:r>
          </a:p>
          <a:p>
            <a:pPr lvl="1"/>
            <a:r>
              <a:rPr lang="en-US" sz="2800" dirty="0"/>
              <a:t>Researchers have also found that norms dictated the experience of emotions for the individuals and for the groups – in other words, people grew to interpret their shared emotions in the same way.</a:t>
            </a:r>
          </a:p>
          <a:p>
            <a:pPr eaLnBrk="1" hangingPunct="1"/>
            <a:endParaRPr lang="en-US" sz="2800" b="1"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spTree>
    <p:extLst>
      <p:ext uri="{BB962C8B-B14F-4D97-AF65-F5344CB8AC3E}">
        <p14:creationId xmlns:p14="http://schemas.microsoft.com/office/powerpoint/2010/main" val="2181267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r>
              <a:rPr lang="en-US" sz="3600" dirty="0" smtClean="0">
                <a:effectLst/>
                <a:ea typeface="ＭＳ Ｐゴシック" pitchFamily="34" charset="-128"/>
              </a:rPr>
              <a:t> </a:t>
            </a:r>
            <a:r>
              <a:rPr lang="en-US" sz="4000" dirty="0">
                <a:ea typeface="ＭＳ Ｐゴシック" pitchFamily="34" charset="-128"/>
              </a:rPr>
              <a:t>Show  How Norms Exert Influence </a:t>
            </a:r>
            <a:br>
              <a:rPr lang="en-US" sz="4000" dirty="0">
                <a:ea typeface="ＭＳ Ｐゴシック" pitchFamily="34" charset="-128"/>
              </a:rPr>
            </a:br>
            <a:r>
              <a:rPr lang="en-US" sz="4000" dirty="0">
                <a:ea typeface="ＭＳ Ｐゴシック" pitchFamily="34" charset="-128"/>
              </a:rPr>
              <a:t>On An Individual’s Behavior</a:t>
            </a:r>
            <a:endParaRPr lang="en-US" sz="4000"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2257168"/>
            <a:ext cx="7907670" cy="319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smtClean="0">
                <a:effectLst/>
                <a:ea typeface="ＭＳ Ｐゴシック" pitchFamily="34" charset="-128"/>
              </a:rPr>
              <a:t>  </a:t>
            </a:r>
            <a:r>
              <a:rPr lang="en-US" sz="4000" dirty="0" smtClean="0">
                <a:effectLst/>
                <a:ea typeface="ＭＳ Ｐゴシック" pitchFamily="34" charset="-128"/>
              </a:rPr>
              <a:t>Show  How Norms Exert Influence </a:t>
            </a:r>
            <a:br>
              <a:rPr lang="en-US" sz="4000" dirty="0" smtClean="0">
                <a:effectLst/>
                <a:ea typeface="ＭＳ Ｐゴシック" pitchFamily="34" charset="-128"/>
              </a:rPr>
            </a:br>
            <a:r>
              <a:rPr lang="en-US" sz="4000" dirty="0" smtClean="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a:bodyPr>
          <a:lstStyle/>
          <a:p>
            <a:r>
              <a:rPr lang="en-US" sz="2800" dirty="0" smtClean="0"/>
              <a:t>Norms </a:t>
            </a:r>
            <a:r>
              <a:rPr lang="en-US" sz="2800" dirty="0"/>
              <a:t>and Emotions</a:t>
            </a:r>
          </a:p>
          <a:p>
            <a:pPr lvl="1"/>
            <a:r>
              <a:rPr lang="en-US" sz="2800" dirty="0"/>
              <a:t>A recent study found that, in a task group, individuals’ emotions influenced the group’s emotions and vice versa.</a:t>
            </a:r>
          </a:p>
          <a:p>
            <a:pPr lvl="1"/>
            <a:r>
              <a:rPr lang="en-US" sz="2800" dirty="0"/>
              <a:t>Researchers have also found that norms dictated the experience of emotions for the individuals and for the groups – in other words, people grew to interpret their shared emotions in the same way.</a:t>
            </a:r>
          </a:p>
          <a:p>
            <a:pPr eaLnBrk="1" hangingPunct="1"/>
            <a:endParaRPr lang="en-US" sz="2800" b="1"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spTree>
    <p:extLst>
      <p:ext uri="{BB962C8B-B14F-4D97-AF65-F5344CB8AC3E}">
        <p14:creationId xmlns:p14="http://schemas.microsoft.com/office/powerpoint/2010/main" val="187642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smtClean="0">
                <a:effectLst/>
                <a:ea typeface="ＭＳ Ｐゴシック" pitchFamily="34" charset="-128"/>
              </a:rPr>
              <a:t>  </a:t>
            </a:r>
            <a:r>
              <a:rPr lang="en-US" sz="4000" dirty="0" smtClean="0">
                <a:effectLst/>
                <a:ea typeface="ＭＳ Ｐゴシック" pitchFamily="34" charset="-128"/>
              </a:rPr>
              <a:t>Show  How Norms Exert Influence </a:t>
            </a:r>
            <a:br>
              <a:rPr lang="en-US" sz="4000" dirty="0" smtClean="0">
                <a:effectLst/>
                <a:ea typeface="ＭＳ Ｐゴシック" pitchFamily="34" charset="-128"/>
              </a:rPr>
            </a:br>
            <a:r>
              <a:rPr lang="en-US" sz="4000" dirty="0" smtClean="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fontScale="92500"/>
          </a:bodyPr>
          <a:lstStyle/>
          <a:p>
            <a:r>
              <a:rPr lang="en-US" sz="2800" dirty="0"/>
              <a:t>Positive Norms and Group Outcomes</a:t>
            </a:r>
          </a:p>
          <a:p>
            <a:pPr lvl="1"/>
            <a:r>
              <a:rPr lang="en-US" sz="2800" dirty="0"/>
              <a:t>One goal of every organization with corporate social responsibility (CSR) initiatives is for its values to hold normative sway over employees. </a:t>
            </a:r>
            <a:endParaRPr lang="en-US" sz="2800" dirty="0" smtClean="0"/>
          </a:p>
          <a:p>
            <a:pPr lvl="1"/>
            <a:r>
              <a:rPr lang="en-US" sz="2800" dirty="0" smtClean="0"/>
              <a:t>If </a:t>
            </a:r>
            <a:r>
              <a:rPr lang="en-US" sz="2800" dirty="0"/>
              <a:t>employees aligned their thinking with positive norms, these norms would become stronger and the probability of positive impact would grow exponentially. </a:t>
            </a:r>
          </a:p>
          <a:p>
            <a:pPr lvl="1"/>
            <a:r>
              <a:rPr lang="en-US" sz="2800" dirty="0" smtClean="0"/>
              <a:t>Positive </a:t>
            </a:r>
            <a:r>
              <a:rPr lang="en-US" sz="2800" dirty="0"/>
              <a:t>group norms may well beget positive outcomes, but only if </a:t>
            </a:r>
            <a:r>
              <a:rPr lang="en-US" sz="2800" dirty="0" smtClean="0"/>
              <a:t>other factors </a:t>
            </a:r>
            <a:r>
              <a:rPr lang="en-US" sz="2800" dirty="0"/>
              <a:t>are </a:t>
            </a:r>
            <a:r>
              <a:rPr lang="en-US" sz="2800" dirty="0" smtClean="0"/>
              <a:t>present. </a:t>
            </a:r>
            <a:endParaRPr lang="en-US" sz="2800" dirty="0"/>
          </a:p>
          <a:p>
            <a:pPr eaLnBrk="1" hangingPunct="1"/>
            <a:endParaRPr lang="en-US" sz="2800" b="1"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spTree>
    <p:extLst>
      <p:ext uri="{BB962C8B-B14F-4D97-AF65-F5344CB8AC3E}">
        <p14:creationId xmlns:p14="http://schemas.microsoft.com/office/powerpoint/2010/main" val="4089456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41830" y="225998"/>
            <a:ext cx="8137314" cy="1387221"/>
          </a:xfrm>
        </p:spPr>
        <p:txBody>
          <a:bodyPr wrap="square" numCol="1" anchorCtr="0" compatLnSpc="1">
            <a:prstTxWarp prst="textNoShape">
              <a:avLst/>
            </a:prstTxWarp>
          </a:bodyPr>
          <a:lstStyle/>
          <a:p>
            <a:r>
              <a:rPr lang="en-US" sz="3600" dirty="0" smtClean="0">
                <a:effectLst/>
                <a:ea typeface="ＭＳ Ｐゴシック" pitchFamily="34" charset="-128"/>
              </a:rPr>
              <a:t> </a:t>
            </a:r>
            <a:r>
              <a:rPr lang="en-US" sz="4000" dirty="0">
                <a:ea typeface="ＭＳ Ｐゴシック" pitchFamily="34" charset="-128"/>
              </a:rPr>
              <a:t>Show  How Norms Exert Influence </a:t>
            </a:r>
            <a:br>
              <a:rPr lang="en-US" sz="4000" dirty="0">
                <a:ea typeface="ＭＳ Ｐゴシック" pitchFamily="34" charset="-128"/>
              </a:rPr>
            </a:br>
            <a:r>
              <a:rPr lang="en-US" sz="4000" dirty="0">
                <a:ea typeface="ＭＳ Ｐゴシック" pitchFamily="34" charset="-128"/>
              </a:rPr>
              <a:t>On An Individual’s Behavior</a:t>
            </a:r>
            <a:endParaRPr lang="en-US" sz="4000"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038" y="1837464"/>
            <a:ext cx="7397641" cy="420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35311" y="3951652"/>
            <a:ext cx="4572000" cy="34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smtClean="0">
                <a:effectLst/>
                <a:ea typeface="ＭＳ Ｐゴシック" pitchFamily="34" charset="-128"/>
              </a:rPr>
              <a:t>  </a:t>
            </a:r>
            <a:r>
              <a:rPr lang="en-US" sz="4000" dirty="0" smtClean="0">
                <a:effectLst/>
                <a:ea typeface="ＭＳ Ｐゴシック" pitchFamily="34" charset="-128"/>
              </a:rPr>
              <a:t>Show  How Norms Exert Influence </a:t>
            </a:r>
            <a:br>
              <a:rPr lang="en-US" sz="4000" dirty="0" smtClean="0">
                <a:effectLst/>
                <a:ea typeface="ＭＳ Ｐゴシック" pitchFamily="34" charset="-128"/>
              </a:rPr>
            </a:br>
            <a:r>
              <a:rPr lang="en-US" sz="4000" dirty="0" smtClean="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a:bodyPr>
          <a:lstStyle/>
          <a:p>
            <a:r>
              <a:rPr lang="en-US" sz="2800" dirty="0"/>
              <a:t>Norms and Culture</a:t>
            </a:r>
          </a:p>
          <a:p>
            <a:pPr lvl="1"/>
            <a:r>
              <a:rPr lang="en-US" sz="2800" dirty="0"/>
              <a:t>Do people in collectivist cultures have different norms than people in individualist cultures?  Of course they do.</a:t>
            </a:r>
          </a:p>
          <a:p>
            <a:pPr lvl="1"/>
            <a:r>
              <a:rPr lang="en-US" sz="2800" dirty="0"/>
              <a:t>But did you know that our orientation may be changed, even after years of living in one society.</a:t>
            </a:r>
          </a:p>
          <a:p>
            <a:pPr eaLnBrk="1" hangingPunct="1"/>
            <a:endParaRPr lang="en-US" sz="2800" b="1"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19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4</a:t>
            </a:r>
            <a:endParaRPr lang="en-US" dirty="0"/>
          </a:p>
        </p:txBody>
      </p:sp>
    </p:spTree>
    <p:extLst>
      <p:ext uri="{BB962C8B-B14F-4D97-AF65-F5344CB8AC3E}">
        <p14:creationId xmlns:p14="http://schemas.microsoft.com/office/powerpoint/2010/main" val="96068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311449"/>
            <a:ext cx="6278562" cy="2819400"/>
          </a:xfrm>
          <a:ln>
            <a:noFill/>
          </a:ln>
        </p:spPr>
        <p:txBody>
          <a:bodyPr>
            <a:normAutofit fontScale="70000" lnSpcReduction="20000"/>
          </a:bodyPr>
          <a:lstStyle/>
          <a:p>
            <a:pPr fontAlgn="auto">
              <a:spcAft>
                <a:spcPts val="0"/>
              </a:spcAft>
              <a:defRPr/>
            </a:pPr>
            <a:endParaRPr lang="en-US" dirty="0" smtClean="0"/>
          </a:p>
          <a:p>
            <a:pPr marL="114300" indent="0" algn="ctr" fontAlgn="auto">
              <a:spcAft>
                <a:spcPts val="0"/>
              </a:spcAft>
              <a:buNone/>
              <a:defRPr/>
            </a:pPr>
            <a:r>
              <a:rPr lang="en-US" sz="7700" dirty="0" smtClean="0">
                <a:solidFill>
                  <a:schemeClr val="bg1"/>
                </a:solidFill>
                <a:latin typeface="Aharoni" panose="02010803020104030203" pitchFamily="2" charset="-79"/>
                <a:cs typeface="Aharoni" panose="02010803020104030203" pitchFamily="2" charset="-79"/>
              </a:rPr>
              <a:t>Foundations </a:t>
            </a:r>
          </a:p>
          <a:p>
            <a:pPr marL="114300" indent="0" algn="ctr" fontAlgn="auto">
              <a:spcAft>
                <a:spcPts val="0"/>
              </a:spcAft>
              <a:buNone/>
              <a:defRPr/>
            </a:pPr>
            <a:r>
              <a:rPr lang="en-US" sz="7700" dirty="0" smtClean="0">
                <a:solidFill>
                  <a:schemeClr val="bg1"/>
                </a:solidFill>
                <a:latin typeface="Aharoni" panose="02010803020104030203" pitchFamily="2" charset="-79"/>
                <a:cs typeface="Aharoni" panose="02010803020104030203" pitchFamily="2" charset="-79"/>
              </a:rPr>
              <a:t>of Group Behavior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smtClean="0">
                <a:solidFill>
                  <a:schemeClr val="bg1"/>
                </a:solidFill>
                <a:latin typeface="Arial Black" panose="020B0A04020102020204" pitchFamily="34" charset="0"/>
                <a:cs typeface="Aharoni" panose="02010803020104030203" pitchFamily="2" charset="-79"/>
              </a:rPr>
              <a:t>9</a:t>
            </a:r>
            <a:endParaRPr lang="en-US" sz="8800" b="1" dirty="0">
              <a:solidFill>
                <a:schemeClr val="bg1"/>
              </a:solidFill>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2261386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889489" y="125575"/>
            <a:ext cx="8081090" cy="1387221"/>
          </a:xfrm>
        </p:spPr>
        <p:txBody>
          <a:bodyPr wrap="square" numCol="1" anchorCtr="0" compatLnSpc="1">
            <a:prstTxWarp prst="textNoShape">
              <a:avLst/>
            </a:prstTxWarp>
          </a:bodyPr>
          <a:lstStyle/>
          <a:p>
            <a:pPr eaLnBrk="1" hangingPunct="1"/>
            <a:r>
              <a:rPr lang="en-US" sz="4400" dirty="0" smtClean="0">
                <a:effectLst/>
                <a:ea typeface="ＭＳ Ｐゴシック" pitchFamily="34" charset="-128"/>
              </a:rPr>
              <a:t>Show How Status and Size </a:t>
            </a:r>
            <a:br>
              <a:rPr lang="en-US" sz="4400" dirty="0" smtClean="0">
                <a:effectLst/>
                <a:ea typeface="ＭＳ Ｐゴシック" pitchFamily="34" charset="-128"/>
              </a:rPr>
            </a:br>
            <a:r>
              <a:rPr lang="en-US" sz="4400" dirty="0" smtClean="0">
                <a:effectLst/>
                <a:ea typeface="ＭＳ Ｐゴシック" pitchFamily="34" charset="-128"/>
              </a:rPr>
              <a:t>Differences Affect Performance</a:t>
            </a:r>
          </a:p>
        </p:txBody>
      </p:sp>
      <p:sp>
        <p:nvSpPr>
          <p:cNvPr id="14" name="Content Placeholder 13"/>
          <p:cNvSpPr>
            <a:spLocks noGrp="1"/>
          </p:cNvSpPr>
          <p:nvPr>
            <p:ph idx="1"/>
          </p:nvPr>
        </p:nvSpPr>
        <p:spPr>
          <a:xfrm>
            <a:off x="889489" y="1716894"/>
            <a:ext cx="8081090" cy="4694917"/>
          </a:xfrm>
        </p:spPr>
        <p:txBody>
          <a:bodyPr wrap="square" numCol="1" anchor="t" anchorCtr="0" compatLnSpc="1">
            <a:prstTxWarp prst="textNoShape">
              <a:avLst/>
            </a:prstTxWarp>
            <a:noAutofit/>
          </a:bodyPr>
          <a:lstStyle/>
          <a:p>
            <a:pPr eaLnBrk="1" hangingPunct="1"/>
            <a:r>
              <a:rPr lang="en-US" sz="2800" b="1" dirty="0" smtClean="0">
                <a:solidFill>
                  <a:srgbClr val="FF9900"/>
                </a:solidFill>
                <a:ea typeface="ＭＳ Ｐゴシック" pitchFamily="34" charset="-128"/>
                <a:cs typeface="Arial" charset="0"/>
              </a:rPr>
              <a:t>Status:</a:t>
            </a:r>
            <a:r>
              <a:rPr lang="en-US" sz="2800" dirty="0" smtClean="0">
                <a:ea typeface="ＭＳ Ｐゴシック" pitchFamily="34" charset="-128"/>
                <a:cs typeface="Arial" charset="0"/>
              </a:rPr>
              <a:t> a socially defined position or rank given to groups or group members by others.  </a:t>
            </a:r>
          </a:p>
          <a:p>
            <a:pPr lvl="1" eaLnBrk="1" hangingPunct="1"/>
            <a:r>
              <a:rPr lang="en-US" sz="2800" b="1" dirty="0" smtClean="0">
                <a:solidFill>
                  <a:srgbClr val="FF9900"/>
                </a:solidFill>
                <a:ea typeface="ＭＳ Ｐゴシック" pitchFamily="34" charset="-128"/>
                <a:cs typeface="Arial" charset="0"/>
              </a:rPr>
              <a:t>Status characteristics theory:</a:t>
            </a:r>
            <a:r>
              <a:rPr lang="en-US" sz="2800" dirty="0" smtClean="0">
                <a:solidFill>
                  <a:srgbClr val="FF9900"/>
                </a:solidFill>
                <a:ea typeface="ＭＳ Ｐゴシック" pitchFamily="34" charset="-128"/>
                <a:cs typeface="Arial" charset="0"/>
              </a:rPr>
              <a:t> </a:t>
            </a:r>
            <a:r>
              <a:rPr lang="en-US" sz="2800" dirty="0" smtClean="0">
                <a:ea typeface="ＭＳ Ｐゴシック" pitchFamily="34" charset="-128"/>
                <a:cs typeface="Arial" charset="0"/>
              </a:rPr>
              <a:t>status is derived from one of three sources: </a:t>
            </a:r>
          </a:p>
          <a:p>
            <a:pPr lvl="2"/>
            <a:r>
              <a:rPr lang="en-US" sz="2800" dirty="0" smtClean="0">
                <a:ea typeface="ＭＳ Ｐゴシック" pitchFamily="34" charset="-128"/>
                <a:cs typeface="Arial" charset="0"/>
              </a:rPr>
              <a:t>The power a person wields over others. </a:t>
            </a:r>
          </a:p>
          <a:p>
            <a:pPr lvl="2"/>
            <a:r>
              <a:rPr lang="en-US" sz="2800" dirty="0" smtClean="0">
                <a:ea typeface="ＭＳ Ｐゴシック" pitchFamily="34" charset="-128"/>
                <a:cs typeface="Arial" charset="0"/>
              </a:rPr>
              <a:t>A person’s ability to contribute to a group’s goals. </a:t>
            </a:r>
          </a:p>
          <a:p>
            <a:pPr lvl="2"/>
            <a:r>
              <a:rPr lang="en-US" sz="2800" dirty="0" smtClean="0">
                <a:ea typeface="ＭＳ Ｐゴシック" pitchFamily="34" charset="-128"/>
                <a:cs typeface="Arial" charset="0"/>
              </a:rPr>
              <a:t>An individual’s personal characteristics.</a:t>
            </a:r>
          </a:p>
        </p:txBody>
      </p:sp>
      <p:sp>
        <p:nvSpPr>
          <p:cNvPr id="9"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5</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156557"/>
            <a:ext cx="8089655" cy="1387221"/>
          </a:xfrm>
        </p:spPr>
        <p:txBody>
          <a:bodyPr wrap="square" numCol="1" anchorCtr="0" compatLnSpc="1">
            <a:prstTxWarp prst="textNoShape">
              <a:avLst/>
            </a:prstTxWarp>
          </a:bodyPr>
          <a:lstStyle/>
          <a:p>
            <a:r>
              <a:rPr lang="en-US" sz="4400" dirty="0" smtClean="0">
                <a:ea typeface="ＭＳ Ｐゴシック" pitchFamily="34" charset="-128"/>
              </a:rPr>
              <a:t>Show </a:t>
            </a:r>
            <a:r>
              <a:rPr lang="en-US" sz="4400" dirty="0">
                <a:ea typeface="ＭＳ Ｐゴシック" pitchFamily="34" charset="-128"/>
              </a:rPr>
              <a:t>How Status and Size </a:t>
            </a:r>
            <a:br>
              <a:rPr lang="en-US" sz="4400" dirty="0">
                <a:ea typeface="ＭＳ Ｐゴシック" pitchFamily="34" charset="-128"/>
              </a:rPr>
            </a:br>
            <a:r>
              <a:rPr lang="en-US" sz="4400" dirty="0">
                <a:ea typeface="ＭＳ Ｐゴシック" pitchFamily="34" charset="-128"/>
              </a:rPr>
              <a:t>Differences Affect </a:t>
            </a:r>
            <a:r>
              <a:rPr lang="en-US" sz="4400" dirty="0" smtClean="0">
                <a:ea typeface="ＭＳ Ｐゴシック" pitchFamily="34" charset="-128"/>
              </a:rPr>
              <a:t>Performance</a:t>
            </a:r>
            <a:endParaRPr lang="en-US" sz="4400" dirty="0" smtClean="0">
              <a:effectLst/>
              <a:ea typeface="ＭＳ Ｐゴシック" pitchFamily="34" charset="-128"/>
            </a:endParaRPr>
          </a:p>
        </p:txBody>
      </p:sp>
      <p:sp>
        <p:nvSpPr>
          <p:cNvPr id="14" name="Content Placeholder 13"/>
          <p:cNvSpPr>
            <a:spLocks noGrp="1"/>
          </p:cNvSpPr>
          <p:nvPr>
            <p:ph idx="1"/>
          </p:nvPr>
        </p:nvSpPr>
        <p:spPr>
          <a:xfrm>
            <a:off x="889488" y="1594687"/>
            <a:ext cx="7920943" cy="4806113"/>
          </a:xfrm>
        </p:spPr>
        <p:txBody>
          <a:bodyPr wrap="square" numCol="1" anchor="t" anchorCtr="0" compatLnSpc="1">
            <a:prstTxWarp prst="textNoShape">
              <a:avLst/>
            </a:prstTxWarp>
            <a:noAutofit/>
          </a:bodyPr>
          <a:lstStyle/>
          <a:p>
            <a:pPr eaLnBrk="1" hangingPunct="1">
              <a:spcBef>
                <a:spcPct val="20000"/>
              </a:spcBef>
            </a:pPr>
            <a:r>
              <a:rPr lang="en-US" sz="2800" dirty="0" smtClean="0">
                <a:solidFill>
                  <a:srgbClr val="FF9900"/>
                </a:solidFill>
                <a:effectLst/>
                <a:ea typeface="ＭＳ Ｐゴシック" pitchFamily="34" charset="-128"/>
              </a:rPr>
              <a:t>Status and Norms: </a:t>
            </a:r>
            <a:r>
              <a:rPr lang="en-US" sz="2800" dirty="0">
                <a:ea typeface="ＭＳ Ｐゴシック" pitchFamily="34" charset="-128"/>
              </a:rPr>
              <a:t>h</a:t>
            </a:r>
            <a:r>
              <a:rPr lang="en-US" sz="2800" dirty="0" smtClean="0">
                <a:effectLst/>
                <a:ea typeface="ＭＳ Ｐゴシック" pitchFamily="34" charset="-128"/>
              </a:rPr>
              <a:t>igh status individuals often have more freedom to deviate from norms.</a:t>
            </a:r>
          </a:p>
          <a:p>
            <a:pPr eaLnBrk="1" hangingPunct="1">
              <a:spcBef>
                <a:spcPct val="20000"/>
              </a:spcBef>
            </a:pPr>
            <a:r>
              <a:rPr lang="en-US" sz="2800" dirty="0" smtClean="0">
                <a:solidFill>
                  <a:srgbClr val="FF9900"/>
                </a:solidFill>
                <a:effectLst/>
                <a:ea typeface="ＭＳ Ｐゴシック" pitchFamily="34" charset="-128"/>
              </a:rPr>
              <a:t>Status and Group Interaction: </a:t>
            </a:r>
            <a:r>
              <a:rPr lang="en-US" sz="2800" dirty="0">
                <a:ea typeface="ＭＳ Ｐゴシック" pitchFamily="34" charset="-128"/>
              </a:rPr>
              <a:t>h</a:t>
            </a:r>
            <a:r>
              <a:rPr lang="en-US" sz="2800" dirty="0" smtClean="0">
                <a:effectLst/>
                <a:ea typeface="ＭＳ Ｐゴシック" pitchFamily="34" charset="-128"/>
              </a:rPr>
              <a:t>igh status people are often more assertive. </a:t>
            </a:r>
          </a:p>
          <a:p>
            <a:pPr eaLnBrk="1" hangingPunct="1">
              <a:spcBef>
                <a:spcPct val="20000"/>
              </a:spcBef>
            </a:pPr>
            <a:r>
              <a:rPr lang="en-US" sz="2800" dirty="0" smtClean="0">
                <a:solidFill>
                  <a:srgbClr val="FF9900"/>
                </a:solidFill>
                <a:effectLst/>
                <a:ea typeface="ＭＳ Ｐゴシック" pitchFamily="34" charset="-128"/>
              </a:rPr>
              <a:t>Status Inequity:</a:t>
            </a:r>
            <a:r>
              <a:rPr lang="en-US" sz="2800" dirty="0" smtClean="0">
                <a:solidFill>
                  <a:srgbClr val="F56E00"/>
                </a:solidFill>
                <a:effectLst/>
                <a:ea typeface="ＭＳ Ｐゴシック" pitchFamily="34" charset="-128"/>
              </a:rPr>
              <a:t> </a:t>
            </a:r>
            <a:r>
              <a:rPr lang="en-US" sz="2800" dirty="0">
                <a:ea typeface="ＭＳ Ｐゴシック" pitchFamily="34" charset="-128"/>
              </a:rPr>
              <a:t>p</a:t>
            </a:r>
            <a:r>
              <a:rPr lang="en-US" sz="2800" dirty="0" smtClean="0">
                <a:ea typeface="ＭＳ Ｐゴシック" pitchFamily="34" charset="-128"/>
              </a:rPr>
              <a:t>erceived inequity creates disequilibrium and can lead to resentment and corrective behavior.</a:t>
            </a:r>
          </a:p>
          <a:p>
            <a:r>
              <a:rPr lang="en-US" sz="2800" dirty="0" smtClean="0">
                <a:solidFill>
                  <a:srgbClr val="FF9900"/>
                </a:solidFill>
                <a:ea typeface="ＭＳ Ｐゴシック" pitchFamily="34" charset="-128"/>
              </a:rPr>
              <a:t>Status and Stigmatization: </a:t>
            </a:r>
            <a:r>
              <a:rPr lang="en-US" sz="2800" dirty="0">
                <a:ea typeface="ＭＳ Ｐゴシック" pitchFamily="34" charset="-128"/>
              </a:rPr>
              <a:t>s</a:t>
            </a:r>
            <a:r>
              <a:rPr lang="en-US" sz="2800" dirty="0" smtClean="0">
                <a:ea typeface="ＭＳ Ｐゴシック" pitchFamily="34" charset="-128"/>
              </a:rPr>
              <a:t>tigma by association. </a:t>
            </a:r>
            <a:endParaRPr lang="en-US" sz="2800" dirty="0" smtClean="0">
              <a:effectLst/>
              <a:ea typeface="ＭＳ Ｐゴシック" pitchFamily="34" charset="-128"/>
            </a:endParaRPr>
          </a:p>
          <a:p>
            <a:pPr lvl="1" eaLnBrk="1" hangingPunct="1">
              <a:buFont typeface="Wingdings" pitchFamily="2" charset="2"/>
              <a:buNone/>
            </a:pPr>
            <a:endParaRPr lang="en-US" sz="2400" dirty="0" smtClean="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5</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bwMode="auto">
          <a:xfrm>
            <a:off x="889489" y="203200"/>
            <a:ext cx="8096856" cy="1235075"/>
          </a:xfrm>
        </p:spPr>
        <p:txBody>
          <a:bodyPr wrap="square" numCol="1" anchorCtr="0" compatLnSpc="1">
            <a:prstTxWarp prst="textNoShape">
              <a:avLst/>
            </a:prstTxWarp>
          </a:bodyPr>
          <a:lstStyle/>
          <a:p>
            <a:r>
              <a:rPr lang="en-US" sz="4400" dirty="0">
                <a:ea typeface="ＭＳ Ｐゴシック" pitchFamily="34" charset="-128"/>
              </a:rPr>
              <a:t>Show How Status and Size </a:t>
            </a:r>
            <a:br>
              <a:rPr lang="en-US" sz="4400" dirty="0">
                <a:ea typeface="ＭＳ Ｐゴシック" pitchFamily="34" charset="-128"/>
              </a:rPr>
            </a:br>
            <a:r>
              <a:rPr lang="en-US" sz="4400" dirty="0">
                <a:ea typeface="ＭＳ Ｐゴシック" pitchFamily="34" charset="-128"/>
              </a:rPr>
              <a:t>Differences Affect </a:t>
            </a:r>
            <a:r>
              <a:rPr lang="en-US" sz="4400" dirty="0" smtClean="0">
                <a:ea typeface="ＭＳ Ｐゴシック" pitchFamily="34" charset="-128"/>
              </a:rPr>
              <a:t>Performance</a:t>
            </a:r>
            <a:endParaRPr lang="en-US" sz="4400" dirty="0" smtClean="0">
              <a:effectLst/>
              <a:ea typeface="ＭＳ Ｐゴシック" pitchFamily="34" charset="-128"/>
            </a:endParaRPr>
          </a:p>
        </p:txBody>
      </p:sp>
      <p:sp>
        <p:nvSpPr>
          <p:cNvPr id="47112" name="Content Placeholder 13"/>
          <p:cNvSpPr>
            <a:spLocks noGrp="1"/>
          </p:cNvSpPr>
          <p:nvPr>
            <p:ph idx="1"/>
          </p:nvPr>
        </p:nvSpPr>
        <p:spPr bwMode="auto">
          <a:xfrm>
            <a:off x="1040524" y="1864631"/>
            <a:ext cx="7819697" cy="4536169"/>
          </a:xfrm>
        </p:spPr>
        <p:txBody>
          <a:bodyPr wrap="square" numCol="1" anchor="t" anchorCtr="0" compatLnSpc="1">
            <a:prstTxWarp prst="textNoShape">
              <a:avLst/>
            </a:prstTxWarp>
            <a:noAutofit/>
          </a:bodyPr>
          <a:lstStyle/>
          <a:p>
            <a:pPr eaLnBrk="1" hangingPunct="1">
              <a:spcBef>
                <a:spcPct val="20000"/>
              </a:spcBef>
            </a:pPr>
            <a:r>
              <a:rPr lang="en-US" sz="2800" dirty="0" smtClean="0">
                <a:effectLst/>
                <a:ea typeface="ＭＳ Ｐゴシック" pitchFamily="34" charset="-128"/>
              </a:rPr>
              <a:t>Group size affects the group’s overall behavior.</a:t>
            </a:r>
          </a:p>
          <a:p>
            <a:pPr lvl="1"/>
            <a:r>
              <a:rPr lang="en-US" sz="2800" dirty="0" smtClean="0">
                <a:ea typeface="ＭＳ Ｐゴシック" pitchFamily="34" charset="-128"/>
              </a:rPr>
              <a:t>Large groups are good for gaining diverse input.</a:t>
            </a:r>
          </a:p>
          <a:p>
            <a:pPr lvl="1"/>
            <a:r>
              <a:rPr lang="en-US" sz="2800" dirty="0" smtClean="0">
                <a:ea typeface="ＭＳ Ｐゴシック" pitchFamily="34" charset="-128"/>
              </a:rPr>
              <a:t>Smaller </a:t>
            </a:r>
            <a:r>
              <a:rPr lang="en-US" sz="2800" dirty="0">
                <a:ea typeface="ＭＳ Ｐゴシック" pitchFamily="34" charset="-128"/>
              </a:rPr>
              <a:t>groups are better doing something with input. </a:t>
            </a:r>
          </a:p>
          <a:p>
            <a:pPr marL="342900" lvl="1" indent="-228600"/>
            <a:r>
              <a:rPr lang="en-US" sz="2800" b="1" dirty="0">
                <a:solidFill>
                  <a:srgbClr val="FF9900"/>
                </a:solidFill>
                <a:ea typeface="ＭＳ Ｐゴシック" pitchFamily="34" charset="-128"/>
              </a:rPr>
              <a:t>Social </a:t>
            </a:r>
            <a:r>
              <a:rPr lang="en-US" sz="2800" b="1" dirty="0" smtClean="0">
                <a:solidFill>
                  <a:srgbClr val="FF9900"/>
                </a:solidFill>
                <a:ea typeface="ＭＳ Ｐゴシック" pitchFamily="34" charset="-128"/>
              </a:rPr>
              <a:t>loafing: </a:t>
            </a:r>
            <a:r>
              <a:rPr lang="en-US" sz="2800" dirty="0" smtClean="0">
                <a:ea typeface="ＭＳ Ｐゴシック" pitchFamily="34" charset="-128"/>
              </a:rPr>
              <a:t>the tendency </a:t>
            </a:r>
            <a:r>
              <a:rPr lang="en-US" sz="2800" dirty="0">
                <a:ea typeface="ＭＳ Ｐゴシック" pitchFamily="34" charset="-128"/>
              </a:rPr>
              <a:t>for individuals to expend less effort when working collectively than </a:t>
            </a:r>
            <a:r>
              <a:rPr lang="en-US" sz="2800" dirty="0" smtClean="0">
                <a:ea typeface="ＭＳ Ｐゴシック" pitchFamily="34" charset="-128"/>
              </a:rPr>
              <a:t>alone</a:t>
            </a:r>
            <a:r>
              <a:rPr lang="en-US" sz="2800" dirty="0">
                <a:ea typeface="ＭＳ Ｐゴシック" pitchFamily="34" charset="-128"/>
              </a:rPr>
              <a:t>.</a:t>
            </a:r>
          </a:p>
          <a:p>
            <a:pPr eaLnBrk="1" hangingPunct="1">
              <a:spcBef>
                <a:spcPct val="20000"/>
              </a:spcBef>
            </a:pPr>
            <a:endParaRPr lang="en-US" sz="2800" dirty="0" smtClean="0">
              <a:effectLst/>
              <a:ea typeface="ＭＳ Ｐゴシック" pitchFamily="34" charset="-128"/>
            </a:endParaRPr>
          </a:p>
          <a:p>
            <a:pPr lvl="1" eaLnBrk="1" hangingPunct="1">
              <a:spcBef>
                <a:spcPct val="20000"/>
              </a:spcBef>
            </a:pPr>
            <a:endParaRPr lang="en-US" sz="2800" b="0"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5</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bwMode="auto">
          <a:xfrm>
            <a:off x="889489" y="84108"/>
            <a:ext cx="8008449" cy="1387221"/>
          </a:xfrm>
        </p:spPr>
        <p:txBody>
          <a:bodyPr wrap="square" numCol="1" anchorCtr="0" compatLnSpc="1">
            <a:prstTxWarp prst="textNoShape">
              <a:avLst/>
            </a:prstTxWarp>
          </a:bodyPr>
          <a:lstStyle/>
          <a:p>
            <a:pPr eaLnBrk="1" hangingPunct="1"/>
            <a:r>
              <a:rPr lang="en-US" sz="4000" dirty="0" smtClean="0">
                <a:effectLst/>
                <a:ea typeface="ＭＳ Ｐゴシック" pitchFamily="34" charset="-128"/>
              </a:rPr>
              <a:t>Integrating Cohesiveness and Diversity for Group Effectiveness</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6</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53" y="1904999"/>
            <a:ext cx="7903385" cy="3675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xfrm>
            <a:off x="889488" y="0"/>
            <a:ext cx="7986497" cy="1438275"/>
          </a:xfrm>
        </p:spPr>
        <p:txBody>
          <a:bodyPr wrap="square" numCol="1" anchorCtr="0" compatLnSpc="1">
            <a:prstTxWarp prst="textNoShape">
              <a:avLst/>
            </a:prstTxWarp>
          </a:bodyPr>
          <a:lstStyle/>
          <a:p>
            <a:r>
              <a:rPr lang="en-US" sz="4000" dirty="0">
                <a:ea typeface="ＭＳ Ｐゴシック" pitchFamily="34" charset="-128"/>
              </a:rPr>
              <a:t>Integrating Cohesiveness and Diversity for  Group Effectiveness</a:t>
            </a:r>
            <a:endParaRPr lang="en-US" sz="4000" dirty="0" smtClean="0">
              <a:effectLst/>
              <a:ea typeface="ＭＳ Ｐゴシック" pitchFamily="34" charset="-128"/>
            </a:endParaRPr>
          </a:p>
        </p:txBody>
      </p:sp>
      <p:sp>
        <p:nvSpPr>
          <p:cNvPr id="14" name="Content Placeholder 13"/>
          <p:cNvSpPr>
            <a:spLocks noGrp="1"/>
          </p:cNvSpPr>
          <p:nvPr>
            <p:ph idx="1"/>
          </p:nvPr>
        </p:nvSpPr>
        <p:spPr>
          <a:xfrm>
            <a:off x="889488" y="1568339"/>
            <a:ext cx="8104893" cy="4690571"/>
          </a:xfrm>
        </p:spPr>
        <p:txBody>
          <a:bodyPr wrap="square" numCol="1" anchor="t" anchorCtr="0" compatLnSpc="1">
            <a:prstTxWarp prst="textNoShape">
              <a:avLst/>
            </a:prstTxWarp>
            <a:noAutofit/>
          </a:bodyPr>
          <a:lstStyle/>
          <a:p>
            <a:pPr eaLnBrk="1" hangingPunct="1"/>
            <a:r>
              <a:rPr lang="en-US" sz="2800" b="1" dirty="0" smtClean="0">
                <a:solidFill>
                  <a:srgbClr val="FF9900"/>
                </a:solidFill>
                <a:effectLst/>
                <a:ea typeface="ＭＳ Ｐゴシック" pitchFamily="34" charset="-128"/>
                <a:cs typeface="Arial" charset="0"/>
              </a:rPr>
              <a:t>Diversity:</a:t>
            </a:r>
            <a:r>
              <a:rPr lang="en-US" sz="2800" dirty="0" smtClean="0">
                <a:effectLst/>
                <a:ea typeface="ＭＳ Ｐゴシック" pitchFamily="34" charset="-128"/>
                <a:cs typeface="Arial" charset="0"/>
              </a:rPr>
              <a:t> degree to which members of the group are similar to, or different from, one another. </a:t>
            </a:r>
          </a:p>
          <a:p>
            <a:pPr lvl="1"/>
            <a:r>
              <a:rPr lang="en-US" sz="2800" dirty="0">
                <a:ea typeface="ＭＳ Ｐゴシック" pitchFamily="34" charset="-128"/>
                <a:cs typeface="Arial" charset="0"/>
              </a:rPr>
              <a:t>I</a:t>
            </a:r>
            <a:r>
              <a:rPr lang="en-US" sz="2800" dirty="0" smtClean="0">
                <a:ea typeface="ＭＳ Ｐゴシック" pitchFamily="34" charset="-128"/>
                <a:cs typeface="Arial" charset="0"/>
              </a:rPr>
              <a:t>ncreases group conflict, especially in the short term.</a:t>
            </a:r>
            <a:endParaRPr lang="en-US" sz="2800" dirty="0" smtClean="0">
              <a:effectLst/>
              <a:ea typeface="ＭＳ Ｐゴシック" pitchFamily="34" charset="-128"/>
              <a:cs typeface="Arial" charset="0"/>
            </a:endParaRPr>
          </a:p>
          <a:p>
            <a:pPr eaLnBrk="1" hangingPunct="1"/>
            <a:r>
              <a:rPr lang="en-US" sz="2800" dirty="0">
                <a:ea typeface="ＭＳ Ｐゴシック" pitchFamily="34" charset="-128"/>
                <a:cs typeface="Arial" charset="0"/>
              </a:rPr>
              <a:t>C</a:t>
            </a:r>
            <a:r>
              <a:rPr lang="en-US" sz="2800" dirty="0" smtClean="0">
                <a:effectLst/>
                <a:ea typeface="ＭＳ Ｐゴシック" pitchFamily="34" charset="-128"/>
                <a:cs typeface="Arial" charset="0"/>
              </a:rPr>
              <a:t>ulturally and demographically diverse groups may perform better over time.</a:t>
            </a:r>
          </a:p>
          <a:p>
            <a:pPr lvl="1"/>
            <a:r>
              <a:rPr lang="en-US" sz="2800" dirty="0" smtClean="0">
                <a:ea typeface="ＭＳ Ｐゴシック" pitchFamily="34" charset="-128"/>
                <a:cs typeface="Arial" charset="0"/>
              </a:rPr>
              <a:t>May </a:t>
            </a:r>
            <a:r>
              <a:rPr lang="en-US" sz="2800" dirty="0">
                <a:ea typeface="ＭＳ Ｐゴシック" pitchFamily="34" charset="-128"/>
                <a:cs typeface="Arial" charset="0"/>
              </a:rPr>
              <a:t>help them be more open-minded and creative.</a:t>
            </a:r>
          </a:p>
          <a:p>
            <a:r>
              <a:rPr lang="en-US" sz="2800" b="1" dirty="0" err="1" smtClean="0">
                <a:solidFill>
                  <a:srgbClr val="FF9900"/>
                </a:solidFill>
                <a:ea typeface="ＭＳ Ｐゴシック" pitchFamily="34" charset="-128"/>
                <a:cs typeface="Arial" charset="0"/>
              </a:rPr>
              <a:t>Faultlines</a:t>
            </a:r>
            <a:endParaRPr lang="en-US" sz="2800" b="1" dirty="0">
              <a:solidFill>
                <a:srgbClr val="FF9900"/>
              </a:solidFill>
              <a:ea typeface="ＭＳ Ｐゴシック" pitchFamily="34" charset="-128"/>
              <a:cs typeface="Arial" charset="0"/>
            </a:endParaRPr>
          </a:p>
          <a:p>
            <a:pPr eaLnBrk="1" hangingPunct="1"/>
            <a:endParaRPr lang="en-US" sz="2800" dirty="0" smtClean="0">
              <a:effectLst>
                <a:outerShdw blurRad="38100" dist="38100" dir="2700000" algn="tl">
                  <a:srgbClr val="0064E2"/>
                </a:outerShdw>
              </a:effectLst>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6</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bwMode="auto">
          <a:xfrm>
            <a:off x="889488" y="157656"/>
            <a:ext cx="8033795" cy="1166648"/>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Group Decision Making</a:t>
            </a:r>
          </a:p>
        </p:txBody>
      </p:sp>
      <p:sp>
        <p:nvSpPr>
          <p:cNvPr id="14" name="Content Placeholder 13"/>
          <p:cNvSpPr>
            <a:spLocks noGrp="1"/>
          </p:cNvSpPr>
          <p:nvPr>
            <p:ph idx="1"/>
          </p:nvPr>
        </p:nvSpPr>
        <p:spPr>
          <a:xfrm>
            <a:off x="1087821" y="1453216"/>
            <a:ext cx="7835462" cy="4833257"/>
          </a:xfrm>
        </p:spPr>
        <p:txBody>
          <a:bodyPr wrap="square" numCol="1" anchor="t" anchorCtr="0" compatLnSpc="1">
            <a:prstTxWarp prst="textNoShape">
              <a:avLst/>
            </a:prstTxWarp>
            <a:noAutofit/>
          </a:bodyPr>
          <a:lstStyle/>
          <a:p>
            <a:pPr eaLnBrk="1" hangingPunct="1"/>
            <a:r>
              <a:rPr lang="en-US" sz="2800" dirty="0" smtClean="0">
                <a:solidFill>
                  <a:srgbClr val="FF9900"/>
                </a:solidFill>
                <a:effectLst/>
                <a:ea typeface="ＭＳ Ｐゴシック" pitchFamily="34" charset="-128"/>
                <a:cs typeface="Arial" charset="0"/>
              </a:rPr>
              <a:t>Strengths of group decision making:</a:t>
            </a:r>
          </a:p>
          <a:p>
            <a:pPr lvl="1" eaLnBrk="1" hangingPunct="1"/>
            <a:r>
              <a:rPr lang="en-US" sz="2800" dirty="0" smtClean="0">
                <a:effectLst/>
                <a:ea typeface="ＭＳ Ｐゴシック" pitchFamily="34" charset="-128"/>
                <a:cs typeface="Arial" charset="0"/>
              </a:rPr>
              <a:t>More complete information and knowledge</a:t>
            </a:r>
          </a:p>
          <a:p>
            <a:pPr lvl="1" eaLnBrk="1" hangingPunct="1"/>
            <a:r>
              <a:rPr lang="en-US" sz="2800" dirty="0" smtClean="0">
                <a:effectLst/>
                <a:ea typeface="ＭＳ Ｐゴシック" pitchFamily="34" charset="-128"/>
                <a:cs typeface="Arial" charset="0"/>
              </a:rPr>
              <a:t>Increased diversity of views</a:t>
            </a:r>
          </a:p>
          <a:p>
            <a:pPr lvl="1" eaLnBrk="1" hangingPunct="1"/>
            <a:r>
              <a:rPr lang="en-US" sz="2800" dirty="0" smtClean="0">
                <a:effectLst/>
                <a:ea typeface="ＭＳ Ｐゴシック" pitchFamily="34" charset="-128"/>
                <a:cs typeface="Arial" charset="0"/>
              </a:rPr>
              <a:t>Increased acceptance of solutions</a:t>
            </a:r>
          </a:p>
          <a:p>
            <a:pPr eaLnBrk="1" hangingPunct="1"/>
            <a:r>
              <a:rPr lang="en-US" sz="2800" dirty="0" smtClean="0">
                <a:solidFill>
                  <a:srgbClr val="FF9900"/>
                </a:solidFill>
                <a:effectLst/>
                <a:ea typeface="ＭＳ Ｐゴシック" pitchFamily="34" charset="-128"/>
                <a:cs typeface="Arial" charset="0"/>
              </a:rPr>
              <a:t>Weaknesses of group decision making: </a:t>
            </a:r>
          </a:p>
          <a:p>
            <a:pPr lvl="1" eaLnBrk="1" hangingPunct="1"/>
            <a:r>
              <a:rPr lang="en-US" sz="2800" dirty="0" smtClean="0">
                <a:effectLst/>
                <a:ea typeface="ＭＳ Ｐゴシック" pitchFamily="34" charset="-128"/>
                <a:cs typeface="Arial" charset="0"/>
              </a:rPr>
              <a:t>Time consuming</a:t>
            </a:r>
          </a:p>
          <a:p>
            <a:pPr lvl="1" eaLnBrk="1" hangingPunct="1"/>
            <a:r>
              <a:rPr lang="en-US" sz="2800" dirty="0" smtClean="0">
                <a:effectLst/>
                <a:ea typeface="ＭＳ Ｐゴシック" pitchFamily="34" charset="-128"/>
                <a:cs typeface="Arial" charset="0"/>
              </a:rPr>
              <a:t>Conformity pressures</a:t>
            </a:r>
          </a:p>
          <a:p>
            <a:pPr lvl="1" eaLnBrk="1" hangingPunct="1"/>
            <a:r>
              <a:rPr lang="en-US" sz="2800" dirty="0" smtClean="0">
                <a:ea typeface="ＭＳ Ｐゴシック" pitchFamily="34" charset="-128"/>
                <a:cs typeface="Arial" charset="0"/>
              </a:rPr>
              <a:t>Dominance of a few members</a:t>
            </a:r>
          </a:p>
          <a:p>
            <a:pPr lvl="1" eaLnBrk="1" hangingPunct="1"/>
            <a:r>
              <a:rPr lang="en-US" sz="2800" dirty="0" smtClean="0">
                <a:ea typeface="ＭＳ Ｐゴシック" pitchFamily="34" charset="-128"/>
                <a:cs typeface="Arial" charset="0"/>
              </a:rPr>
              <a:t>Ambiguous responsibility</a:t>
            </a:r>
            <a:endParaRPr lang="en-US" sz="2800" dirty="0" smtClean="0">
              <a:effectLst/>
              <a:ea typeface="ＭＳ Ｐゴシック" pitchFamily="34" charset="-128"/>
              <a:cs typeface="Arial" charset="0"/>
            </a:endParaRPr>
          </a:p>
          <a:p>
            <a:pPr lvl="1" eaLnBrk="1" hangingPunct="1"/>
            <a:endParaRPr lang="en-US" sz="2600" dirty="0" smtClean="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bwMode="auto">
          <a:xfrm>
            <a:off x="889488" y="162116"/>
            <a:ext cx="8102111" cy="1256782"/>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latin typeface="Arial Narrow" pitchFamily="34" charset="0"/>
              <a:ea typeface="ＭＳ Ｐゴシック" pitchFamily="34" charset="-128"/>
            </a:endParaRPr>
          </a:p>
        </p:txBody>
      </p:sp>
      <p:sp>
        <p:nvSpPr>
          <p:cNvPr id="14" name="Content Placeholder 13"/>
          <p:cNvSpPr>
            <a:spLocks noGrp="1"/>
          </p:cNvSpPr>
          <p:nvPr>
            <p:ph idx="1"/>
          </p:nvPr>
        </p:nvSpPr>
        <p:spPr>
          <a:xfrm>
            <a:off x="1024758" y="1690688"/>
            <a:ext cx="7803931" cy="4405312"/>
          </a:xfrm>
        </p:spPr>
        <p:txBody>
          <a:bodyPr wrap="square" numCol="1" anchor="t" anchorCtr="0" compatLnSpc="1">
            <a:prstTxWarp prst="textNoShape">
              <a:avLst/>
            </a:prstTxWarp>
            <a:noAutofit/>
          </a:bodyPr>
          <a:lstStyle/>
          <a:p>
            <a:pPr eaLnBrk="1" hangingPunct="1"/>
            <a:r>
              <a:rPr lang="en-US" sz="2800" dirty="0" smtClean="0">
                <a:effectLst/>
                <a:ea typeface="ＭＳ Ｐゴシック" pitchFamily="34" charset="-128"/>
              </a:rPr>
              <a:t>Effectiveness and efficiency of group decisions:</a:t>
            </a:r>
          </a:p>
          <a:p>
            <a:pPr lvl="1"/>
            <a:r>
              <a:rPr lang="en-US" sz="2800" dirty="0" smtClean="0">
                <a:ea typeface="ＭＳ Ｐゴシック" pitchFamily="34" charset="-128"/>
              </a:rPr>
              <a:t>Accuracy</a:t>
            </a:r>
          </a:p>
          <a:p>
            <a:pPr lvl="1"/>
            <a:r>
              <a:rPr lang="en-US" sz="2800" dirty="0" smtClean="0">
                <a:effectLst/>
                <a:ea typeface="ＭＳ Ｐゴシック" pitchFamily="34" charset="-128"/>
              </a:rPr>
              <a:t>Speed</a:t>
            </a:r>
          </a:p>
          <a:p>
            <a:pPr lvl="1"/>
            <a:r>
              <a:rPr lang="en-US" sz="2800" dirty="0" smtClean="0">
                <a:ea typeface="ＭＳ Ｐゴシック" pitchFamily="34" charset="-128"/>
              </a:rPr>
              <a:t>Creativity</a:t>
            </a:r>
          </a:p>
          <a:p>
            <a:pPr lvl="1"/>
            <a:r>
              <a:rPr lang="en-US" sz="2800" dirty="0" smtClean="0">
                <a:effectLst/>
                <a:ea typeface="ＭＳ Ｐゴシック" pitchFamily="34" charset="-128"/>
              </a:rPr>
              <a:t>Acceptance</a:t>
            </a: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bwMode="auto">
          <a:xfrm>
            <a:off x="889488" y="162115"/>
            <a:ext cx="8087597" cy="1130657"/>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latin typeface="Arial Narrow" pitchFamily="34" charset="0"/>
              <a:ea typeface="ＭＳ Ｐゴシック" pitchFamily="34" charset="-128"/>
            </a:endParaRPr>
          </a:p>
        </p:txBody>
      </p:sp>
      <p:sp>
        <p:nvSpPr>
          <p:cNvPr id="14" name="Content Placeholder 13"/>
          <p:cNvSpPr>
            <a:spLocks noGrp="1"/>
          </p:cNvSpPr>
          <p:nvPr>
            <p:ph idx="1"/>
          </p:nvPr>
        </p:nvSpPr>
        <p:spPr>
          <a:xfrm>
            <a:off x="1119352" y="1534071"/>
            <a:ext cx="7630510" cy="4746172"/>
          </a:xfrm>
        </p:spPr>
        <p:txBody>
          <a:bodyPr wrap="square" numCol="1" anchor="t" anchorCtr="0" compatLnSpc="1">
            <a:prstTxWarp prst="textNoShape">
              <a:avLst/>
            </a:prstTxWarp>
            <a:noAutofit/>
          </a:bodyPr>
          <a:lstStyle/>
          <a:p>
            <a:pPr eaLnBrk="1" hangingPunct="1"/>
            <a:r>
              <a:rPr lang="en-US" sz="2800" b="1" dirty="0" smtClean="0">
                <a:solidFill>
                  <a:srgbClr val="FF9900"/>
                </a:solidFill>
                <a:effectLst/>
                <a:ea typeface="ＭＳ Ｐゴシック" pitchFamily="34" charset="-128"/>
                <a:cs typeface="Arial" charset="0"/>
              </a:rPr>
              <a:t>Groupthink:</a:t>
            </a:r>
            <a:r>
              <a:rPr lang="en-US" sz="2800" b="1" dirty="0" smtClean="0">
                <a:effectLst/>
                <a:ea typeface="ＭＳ Ｐゴシック" pitchFamily="34" charset="-128"/>
                <a:cs typeface="Arial" charset="0"/>
              </a:rPr>
              <a:t> </a:t>
            </a:r>
            <a:r>
              <a:rPr lang="en-US" sz="2800" dirty="0" smtClean="0">
                <a:effectLst/>
                <a:ea typeface="ＭＳ Ｐゴシック" pitchFamily="34" charset="-128"/>
                <a:cs typeface="Arial" charset="0"/>
              </a:rPr>
              <a:t>situations in which group pressures for conformity deter the group from critically appraising unusual, minority, or unpopular views. </a:t>
            </a:r>
          </a:p>
          <a:p>
            <a:pPr eaLnBrk="1" hangingPunct="1"/>
            <a:endParaRPr lang="en-US" sz="2800" dirty="0" smtClean="0">
              <a:effectLst/>
              <a:ea typeface="ＭＳ Ｐゴシック" pitchFamily="34" charset="-128"/>
              <a:cs typeface="Arial" charset="0"/>
            </a:endParaRPr>
          </a:p>
          <a:p>
            <a:r>
              <a:rPr lang="en-US" sz="2800" b="1" dirty="0" err="1" smtClean="0">
                <a:solidFill>
                  <a:srgbClr val="FF9900"/>
                </a:solidFill>
                <a:effectLst/>
                <a:ea typeface="ＭＳ Ｐゴシック" pitchFamily="34" charset="-128"/>
                <a:cs typeface="Arial" charset="0"/>
              </a:rPr>
              <a:t>Groupshift</a:t>
            </a:r>
            <a:r>
              <a:rPr lang="en-US" sz="2800" b="1" dirty="0" smtClean="0">
                <a:solidFill>
                  <a:srgbClr val="FF9900"/>
                </a:solidFill>
                <a:effectLst/>
                <a:ea typeface="ＭＳ Ｐゴシック" pitchFamily="34" charset="-128"/>
                <a:cs typeface="Arial" charset="0"/>
              </a:rPr>
              <a:t>:</a:t>
            </a:r>
            <a:r>
              <a:rPr lang="en-US" sz="2800" dirty="0" smtClean="0">
                <a:ea typeface="ＭＳ Ｐゴシック" pitchFamily="34" charset="-128"/>
                <a:cs typeface="Arial" charset="0"/>
              </a:rPr>
              <a:t> </a:t>
            </a:r>
            <a:r>
              <a:rPr lang="en-US" sz="2800" dirty="0">
                <a:ea typeface="ＭＳ Ｐゴシック" pitchFamily="34" charset="-128"/>
                <a:cs typeface="Arial" charset="0"/>
              </a:rPr>
              <a:t>a</a:t>
            </a:r>
            <a:r>
              <a:rPr lang="en-US" sz="2800" dirty="0" smtClean="0">
                <a:effectLst/>
                <a:ea typeface="ＭＳ Ｐゴシック" pitchFamily="34" charset="-128"/>
              </a:rPr>
              <a:t> change between a group’s decision and an individual decision that a member within the group would make.</a:t>
            </a:r>
          </a:p>
          <a:p>
            <a:pPr lvl="1" eaLnBrk="1" hangingPunct="1"/>
            <a:endParaRPr lang="en-US" sz="2400" dirty="0" smtClean="0">
              <a:effectLst>
                <a:outerShdw blurRad="38100" dist="38100" dir="2700000" algn="tl">
                  <a:srgbClr val="0064E2"/>
                </a:outerShdw>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62115"/>
            <a:ext cx="7986497" cy="1146423"/>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ea typeface="ＭＳ Ｐゴシック" pitchFamily="34" charset="-128"/>
            </a:endParaRPr>
          </a:p>
        </p:txBody>
      </p:sp>
      <p:sp>
        <p:nvSpPr>
          <p:cNvPr id="14" name="Content Placeholder 13"/>
          <p:cNvSpPr>
            <a:spLocks noGrp="1"/>
          </p:cNvSpPr>
          <p:nvPr>
            <p:ph idx="1"/>
          </p:nvPr>
        </p:nvSpPr>
        <p:spPr>
          <a:xfrm>
            <a:off x="889489" y="1513490"/>
            <a:ext cx="7986497" cy="4623026"/>
          </a:xfrm>
        </p:spPr>
        <p:txBody>
          <a:bodyPr wrap="square" numCol="1" anchor="t" anchorCtr="0" compatLnSpc="1">
            <a:prstTxWarp prst="textNoShape">
              <a:avLst/>
            </a:prstTxWarp>
            <a:noAutofit/>
          </a:bodyPr>
          <a:lstStyle/>
          <a:p>
            <a:r>
              <a:rPr lang="en-US" sz="2800" dirty="0" smtClean="0">
                <a:effectLst/>
                <a:ea typeface="ＭＳ Ｐゴシック" pitchFamily="34" charset="-128"/>
                <a:cs typeface="Arial" charset="0"/>
              </a:rPr>
              <a:t>Most group decision making takes place in </a:t>
            </a:r>
            <a:r>
              <a:rPr lang="en-US" sz="2800" b="1" dirty="0" smtClean="0">
                <a:solidFill>
                  <a:srgbClr val="FF9900"/>
                </a:solidFill>
                <a:effectLst/>
                <a:ea typeface="ＭＳ Ｐゴシック" pitchFamily="34" charset="-128"/>
                <a:cs typeface="Arial" charset="0"/>
              </a:rPr>
              <a:t>interacting groups</a:t>
            </a:r>
            <a:r>
              <a:rPr lang="en-US" sz="2800" dirty="0" smtClean="0">
                <a:effectLst/>
                <a:ea typeface="ＭＳ Ｐゴシック" pitchFamily="34" charset="-128"/>
                <a:cs typeface="Arial" charset="0"/>
              </a:rPr>
              <a:t>. </a:t>
            </a:r>
          </a:p>
          <a:p>
            <a:pPr lvl="1" eaLnBrk="1" hangingPunct="1"/>
            <a:r>
              <a:rPr lang="en-US" sz="2800" dirty="0" smtClean="0">
                <a:effectLst/>
                <a:ea typeface="ＭＳ Ｐゴシック" pitchFamily="34" charset="-128"/>
                <a:cs typeface="Arial" charset="0"/>
              </a:rPr>
              <a:t>Members meet face-to-face and rely on both verbal and nonverbal interaction to communicate with each other.</a:t>
            </a:r>
          </a:p>
          <a:p>
            <a:r>
              <a:rPr lang="en-US" sz="2800" dirty="0" smtClean="0">
                <a:effectLst/>
                <a:ea typeface="ＭＳ Ｐゴシック" pitchFamily="34" charset="-128"/>
                <a:cs typeface="Arial" charset="0"/>
              </a:rPr>
              <a:t>Interacting groups often censor themselves and pressure individual members toward conformity of opinion.</a:t>
            </a:r>
          </a:p>
          <a:p>
            <a:pPr eaLnBrk="1" hangingPunct="1"/>
            <a:endParaRPr lang="en-US" sz="2800" dirty="0" smtClean="0">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a:p>
            <a:pPr lvl="1" eaLnBrk="1" hangingPunct="1"/>
            <a:endParaRPr lang="en-US" sz="2800" dirty="0" smtClean="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9341"/>
            <a:ext cx="8018027" cy="1177954"/>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ea typeface="ＭＳ Ｐゴシック" pitchFamily="34" charset="-128"/>
            </a:endParaRPr>
          </a:p>
        </p:txBody>
      </p:sp>
      <p:sp>
        <p:nvSpPr>
          <p:cNvPr id="14" name="Content Placeholder 13"/>
          <p:cNvSpPr>
            <a:spLocks noGrp="1"/>
          </p:cNvSpPr>
          <p:nvPr>
            <p:ph idx="1"/>
          </p:nvPr>
        </p:nvSpPr>
        <p:spPr>
          <a:xfrm>
            <a:off x="889489" y="1391144"/>
            <a:ext cx="8018027" cy="5151546"/>
          </a:xfrm>
        </p:spPr>
        <p:txBody>
          <a:bodyPr wrap="square" numCol="1" anchor="t" anchorCtr="0" compatLnSpc="1">
            <a:prstTxWarp prst="textNoShape">
              <a:avLst/>
            </a:prstTxWarp>
            <a:noAutofit/>
          </a:bodyPr>
          <a:lstStyle/>
          <a:p>
            <a:r>
              <a:rPr lang="en-US" sz="2800" b="1" dirty="0">
                <a:solidFill>
                  <a:srgbClr val="FF9900"/>
                </a:solidFill>
                <a:ea typeface="ＭＳ Ｐゴシック" pitchFamily="34" charset="-128"/>
                <a:cs typeface="Arial" charset="0"/>
              </a:rPr>
              <a:t>Brainstorming</a:t>
            </a:r>
            <a:r>
              <a:rPr lang="en-US" sz="2800" dirty="0">
                <a:ea typeface="ＭＳ Ｐゴシック" pitchFamily="34" charset="-128"/>
                <a:cs typeface="Arial" charset="0"/>
              </a:rPr>
              <a:t> can overcome pressures for conformity. </a:t>
            </a:r>
          </a:p>
          <a:p>
            <a:pPr lvl="1"/>
            <a:r>
              <a:rPr lang="en-US" sz="2800" dirty="0">
                <a:ea typeface="ＭＳ Ｐゴシック" pitchFamily="34" charset="-128"/>
                <a:cs typeface="Arial" charset="0"/>
              </a:rPr>
              <a:t>In a brainstorming session:</a:t>
            </a:r>
          </a:p>
          <a:p>
            <a:pPr lvl="2"/>
            <a:r>
              <a:rPr lang="en-US" sz="2800" dirty="0">
                <a:ea typeface="ＭＳ Ｐゴシック" pitchFamily="34" charset="-128"/>
                <a:cs typeface="Arial" charset="0"/>
              </a:rPr>
              <a:t>The group leader states the </a:t>
            </a:r>
            <a:r>
              <a:rPr lang="en-US" sz="2800" dirty="0" smtClean="0">
                <a:ea typeface="ＭＳ Ｐゴシック" pitchFamily="34" charset="-128"/>
                <a:cs typeface="Arial" charset="0"/>
              </a:rPr>
              <a:t>problem.</a:t>
            </a:r>
            <a:endParaRPr lang="en-US" sz="2800" dirty="0">
              <a:ea typeface="ＭＳ Ｐゴシック" pitchFamily="34" charset="-128"/>
              <a:cs typeface="Arial" charset="0"/>
            </a:endParaRPr>
          </a:p>
          <a:p>
            <a:pPr lvl="2"/>
            <a:r>
              <a:rPr lang="en-US" sz="2800" dirty="0">
                <a:ea typeface="ＭＳ Ｐゴシック" pitchFamily="34" charset="-128"/>
                <a:cs typeface="Arial" charset="0"/>
              </a:rPr>
              <a:t>Members then “free-wheel” as many alternatives as they can.</a:t>
            </a:r>
          </a:p>
          <a:p>
            <a:pPr lvl="2"/>
            <a:r>
              <a:rPr lang="en-US" sz="2800" dirty="0">
                <a:ea typeface="ＭＳ Ｐゴシック" pitchFamily="34" charset="-128"/>
                <a:cs typeface="Arial" charset="0"/>
              </a:rPr>
              <a:t>No criticism is allowed.</a:t>
            </a:r>
          </a:p>
          <a:p>
            <a:pPr lvl="2"/>
            <a:r>
              <a:rPr lang="en-US" sz="2800" dirty="0">
                <a:ea typeface="ＭＳ Ｐゴシック" pitchFamily="34" charset="-128"/>
                <a:cs typeface="Arial" charset="0"/>
              </a:rPr>
              <a:t>One idea stimulates others, and group members are encouraged to “think the unusual.”</a:t>
            </a:r>
          </a:p>
          <a:p>
            <a:pPr eaLnBrk="1" hangingPunct="1"/>
            <a:endParaRPr lang="en-US" sz="2800" dirty="0" smtClean="0">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a:p>
            <a:pPr lvl="1" eaLnBrk="1" hangingPunct="1"/>
            <a:endParaRPr lang="en-US" sz="2800" dirty="0" smtClean="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29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extLst>
      <p:ext uri="{BB962C8B-B14F-4D97-AF65-F5344CB8AC3E}">
        <p14:creationId xmlns:p14="http://schemas.microsoft.com/office/powerpoint/2010/main" val="1628423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smtClean="0">
                <a:ea typeface="+mj-ea"/>
                <a:cs typeface="Arial Narrow"/>
              </a:rPr>
              <a:t>Learning Objectives</a:t>
            </a:r>
            <a:endParaRPr lang="en-US" sz="4800" dirty="0">
              <a:ea typeface="+mj-ea"/>
              <a:cs typeface="Arial Narrow"/>
            </a:endParaRPr>
          </a:p>
        </p:txBody>
      </p:sp>
      <p:sp>
        <p:nvSpPr>
          <p:cNvPr id="3" name="Content Placeholder 2"/>
          <p:cNvSpPr>
            <a:spLocks noGrp="1"/>
          </p:cNvSpPr>
          <p:nvPr>
            <p:ph idx="1"/>
          </p:nvPr>
        </p:nvSpPr>
        <p:spPr>
          <a:xfrm>
            <a:off x="829103" y="1283168"/>
            <a:ext cx="8107680" cy="5306817"/>
          </a:xfrm>
        </p:spPr>
        <p:txBody>
          <a:bodyPr wrap="square" numCol="1" anchor="t" anchorCtr="0" compatLnSpc="1">
            <a:prstTxWarp prst="textNoShape">
              <a:avLst/>
            </a:prstTxWarp>
            <a:noAutofit/>
          </a:bodyPr>
          <a:lstStyle/>
          <a:p>
            <a:pPr marL="236538" lvl="0" indent="-236538">
              <a:buClr>
                <a:srgbClr val="FF9900"/>
              </a:buClr>
              <a:buFont typeface="Wingdings" panose="05000000000000000000" pitchFamily="2" charset="2"/>
              <a:buChar char="q"/>
            </a:pPr>
            <a:r>
              <a:rPr lang="en-US" sz="2400" dirty="0"/>
              <a:t>Distinguish between the different types of groups.</a:t>
            </a:r>
          </a:p>
          <a:p>
            <a:pPr marL="236538" lvl="0" indent="-236538">
              <a:buClr>
                <a:srgbClr val="FF9900"/>
              </a:buClr>
              <a:buFont typeface="Wingdings" panose="05000000000000000000" pitchFamily="2" charset="2"/>
              <a:buChar char="q"/>
            </a:pPr>
            <a:r>
              <a:rPr lang="en-US" sz="2400" dirty="0"/>
              <a:t>Describe the punctuated-equilibrium model of group development.</a:t>
            </a:r>
          </a:p>
          <a:p>
            <a:pPr marL="236538" lvl="0" indent="-236538">
              <a:buClr>
                <a:srgbClr val="FF9900"/>
              </a:buClr>
              <a:buFont typeface="Wingdings" panose="05000000000000000000" pitchFamily="2" charset="2"/>
              <a:buChar char="q"/>
            </a:pPr>
            <a:r>
              <a:rPr lang="en-US" sz="2400" dirty="0"/>
              <a:t>Show how role requirements change in different situations.</a:t>
            </a:r>
          </a:p>
          <a:p>
            <a:pPr marL="236538" lvl="0" indent="-236538">
              <a:buClr>
                <a:srgbClr val="FF9900"/>
              </a:buClr>
              <a:buFont typeface="Wingdings" panose="05000000000000000000" pitchFamily="2" charset="2"/>
              <a:buChar char="q"/>
            </a:pPr>
            <a:r>
              <a:rPr lang="en-US" sz="2400" dirty="0"/>
              <a:t>Demonstrate how norms exert influence on an individual’s behavior.</a:t>
            </a:r>
          </a:p>
          <a:p>
            <a:pPr marL="236538" lvl="0" indent="-236538">
              <a:buClr>
                <a:srgbClr val="FF9900"/>
              </a:buClr>
              <a:buFont typeface="Wingdings" panose="05000000000000000000" pitchFamily="2" charset="2"/>
              <a:buChar char="q"/>
            </a:pPr>
            <a:r>
              <a:rPr lang="en-US" sz="2400" dirty="0"/>
              <a:t>Show how status and size differences affect group performance.</a:t>
            </a:r>
          </a:p>
          <a:p>
            <a:pPr marL="236538" lvl="0" indent="-236538">
              <a:buClr>
                <a:srgbClr val="FF9900"/>
              </a:buClr>
              <a:buFont typeface="Wingdings" panose="05000000000000000000" pitchFamily="2" charset="2"/>
              <a:buChar char="q"/>
            </a:pPr>
            <a:r>
              <a:rPr lang="en-US" sz="2400" dirty="0"/>
              <a:t>Describe how issues of cohesiveness and diversity can be integrated for group effectiveness.</a:t>
            </a:r>
          </a:p>
          <a:p>
            <a:pPr marL="236538" lvl="0" indent="-236538">
              <a:buClr>
                <a:srgbClr val="FF9900"/>
              </a:buClr>
              <a:buFont typeface="Wingdings" panose="05000000000000000000" pitchFamily="2" charset="2"/>
              <a:buChar char="q"/>
            </a:pPr>
            <a:r>
              <a:rPr lang="en-US" sz="2400" dirty="0"/>
              <a:t>Contrast the strengths and weaknesses of group decision making.</a:t>
            </a:r>
          </a:p>
          <a:p>
            <a:pPr indent="-342900">
              <a:lnSpc>
                <a:spcPct val="90000"/>
              </a:lnSpc>
            </a:pPr>
            <a:endParaRPr lang="en-US" sz="2400" dirty="0">
              <a:ea typeface="ＭＳ Ｐゴシック" pitchFamily="34" charset="-128"/>
              <a:cs typeface="Arial" charset="0"/>
            </a:endParaRPr>
          </a:p>
        </p:txBody>
      </p:sp>
      <p:sp>
        <p:nvSpPr>
          <p:cNvPr id="6" name="Slide Number Placeholder 5"/>
          <p:cNvSpPr>
            <a:spLocks noGrp="1"/>
          </p:cNvSpPr>
          <p:nvPr>
            <p:ph type="sldNum" sz="quarter" idx="12"/>
          </p:nvPr>
        </p:nvSpPr>
        <p:spPr/>
        <p:txBody>
          <a:bodyPr/>
          <a:lstStyle/>
          <a:p>
            <a:pPr>
              <a:defRPr/>
            </a:pPr>
            <a:r>
              <a:rPr lang="en-US"/>
              <a:t>9-</a:t>
            </a:r>
            <a:fld id="{09849938-FC8C-41E7-B1D6-E2D5C6B677B7}" type="slidenum">
              <a:rPr lang="en-US"/>
              <a:pPr>
                <a:defRPr/>
              </a:pPr>
              <a:t>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62116"/>
            <a:ext cx="8033793" cy="1162188"/>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ea typeface="ＭＳ Ｐゴシック" pitchFamily="34" charset="-128"/>
            </a:endParaRPr>
          </a:p>
        </p:txBody>
      </p:sp>
      <p:sp>
        <p:nvSpPr>
          <p:cNvPr id="14" name="Content Placeholder 13"/>
          <p:cNvSpPr>
            <a:spLocks noGrp="1"/>
          </p:cNvSpPr>
          <p:nvPr>
            <p:ph idx="1"/>
          </p:nvPr>
        </p:nvSpPr>
        <p:spPr>
          <a:xfrm>
            <a:off x="714438" y="1324303"/>
            <a:ext cx="8208844" cy="4918841"/>
          </a:xfrm>
        </p:spPr>
        <p:txBody>
          <a:bodyPr wrap="square" numCol="1" anchor="t" anchorCtr="0" compatLnSpc="1">
            <a:prstTxWarp prst="textNoShape">
              <a:avLst/>
            </a:prstTxWarp>
            <a:noAutofit/>
          </a:bodyPr>
          <a:lstStyle/>
          <a:p>
            <a:r>
              <a:rPr lang="en-US" sz="2800" dirty="0">
                <a:ea typeface="ＭＳ Ｐゴシック" pitchFamily="34" charset="-128"/>
                <a:cs typeface="Arial" charset="0"/>
              </a:rPr>
              <a:t>The </a:t>
            </a:r>
            <a:r>
              <a:rPr lang="en-US" sz="2800" b="1" dirty="0">
                <a:solidFill>
                  <a:srgbClr val="FF9900"/>
                </a:solidFill>
                <a:ea typeface="ＭＳ Ｐゴシック" pitchFamily="34" charset="-128"/>
                <a:cs typeface="Arial" charset="0"/>
              </a:rPr>
              <a:t>nominal group </a:t>
            </a:r>
            <a:r>
              <a:rPr lang="en-US" sz="2800" b="1" dirty="0" smtClean="0">
                <a:solidFill>
                  <a:srgbClr val="FF9900"/>
                </a:solidFill>
                <a:ea typeface="ＭＳ Ｐゴシック" pitchFamily="34" charset="-128"/>
                <a:cs typeface="Arial" charset="0"/>
              </a:rPr>
              <a:t>technique:</a:t>
            </a:r>
            <a:r>
              <a:rPr lang="en-US" sz="2800" dirty="0" smtClean="0">
                <a:ea typeface="ＭＳ Ｐゴシック" pitchFamily="34" charset="-128"/>
                <a:cs typeface="Arial" charset="0"/>
              </a:rPr>
              <a:t> </a:t>
            </a:r>
            <a:r>
              <a:rPr lang="en-US" sz="2800" dirty="0">
                <a:ea typeface="ＭＳ Ｐゴシック" pitchFamily="34" charset="-128"/>
                <a:cs typeface="Arial" charset="0"/>
              </a:rPr>
              <a:t>restricts discussion or interpersonal communication during the </a:t>
            </a:r>
            <a:r>
              <a:rPr lang="en-US" sz="2800" dirty="0" smtClean="0">
                <a:ea typeface="ＭＳ Ｐゴシック" pitchFamily="34" charset="-128"/>
                <a:cs typeface="Arial" charset="0"/>
              </a:rPr>
              <a:t>decision making </a:t>
            </a:r>
            <a:r>
              <a:rPr lang="en-US" sz="2800" dirty="0">
                <a:ea typeface="ＭＳ Ｐゴシック" pitchFamily="34" charset="-128"/>
                <a:cs typeface="Arial" charset="0"/>
              </a:rPr>
              <a:t>process.</a:t>
            </a:r>
          </a:p>
          <a:p>
            <a:pPr lvl="1"/>
            <a:r>
              <a:rPr lang="en-US" sz="2800" dirty="0">
                <a:ea typeface="ＭＳ Ｐゴシック" pitchFamily="34" charset="-128"/>
                <a:cs typeface="Arial" charset="0"/>
              </a:rPr>
              <a:t>Group members are all physically present, but members operate independently.</a:t>
            </a:r>
          </a:p>
          <a:p>
            <a:pPr lvl="1"/>
            <a:r>
              <a:rPr lang="en-US" sz="2800" dirty="0" smtClean="0">
                <a:ea typeface="ＭＳ Ｐゴシック" pitchFamily="34" charset="-128"/>
                <a:cs typeface="Arial" charset="0"/>
              </a:rPr>
              <a:t>Permits </a:t>
            </a:r>
            <a:r>
              <a:rPr lang="en-US" sz="2800" dirty="0">
                <a:ea typeface="ＭＳ Ｐゴシック" pitchFamily="34" charset="-128"/>
                <a:cs typeface="Arial" charset="0"/>
              </a:rPr>
              <a:t>the group to meet formally but does not restrict independent thinking, as does the interacting group. </a:t>
            </a:r>
          </a:p>
          <a:p>
            <a:r>
              <a:rPr lang="en-US" sz="2800" dirty="0" smtClean="0">
                <a:ea typeface="ＭＳ Ｐゴシック" pitchFamily="34" charset="-128"/>
                <a:cs typeface="Arial" charset="0"/>
              </a:rPr>
              <a:t>Nominal </a:t>
            </a:r>
            <a:r>
              <a:rPr lang="en-US" sz="2800" dirty="0">
                <a:ea typeface="ＭＳ Ｐゴシック" pitchFamily="34" charset="-128"/>
                <a:cs typeface="Arial" charset="0"/>
              </a:rPr>
              <a:t>groups outperform brainstorming groups.</a:t>
            </a:r>
          </a:p>
          <a:p>
            <a:pPr eaLnBrk="1" hangingPunct="1"/>
            <a:endParaRPr lang="en-US" sz="2800" dirty="0" smtClean="0">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a:p>
            <a:pPr lvl="1" eaLnBrk="1" hangingPunct="1"/>
            <a:endParaRPr lang="en-US" sz="2800" dirty="0" smtClean="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30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extLst>
      <p:ext uri="{BB962C8B-B14F-4D97-AF65-F5344CB8AC3E}">
        <p14:creationId xmlns:p14="http://schemas.microsoft.com/office/powerpoint/2010/main" val="345425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8" y="162116"/>
            <a:ext cx="8049560" cy="1241016"/>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ea typeface="ＭＳ Ｐゴシック" pitchFamily="34" charset="-128"/>
            </a:endParaRPr>
          </a:p>
        </p:txBody>
      </p:sp>
      <p:sp>
        <p:nvSpPr>
          <p:cNvPr id="14" name="Content Placeholder 13"/>
          <p:cNvSpPr>
            <a:spLocks noGrp="1"/>
          </p:cNvSpPr>
          <p:nvPr>
            <p:ph idx="1"/>
          </p:nvPr>
        </p:nvSpPr>
        <p:spPr>
          <a:xfrm>
            <a:off x="889488" y="1406910"/>
            <a:ext cx="8049559" cy="4993890"/>
          </a:xfrm>
        </p:spPr>
        <p:txBody>
          <a:bodyPr wrap="square" numCol="1" anchor="t" anchorCtr="0" compatLnSpc="1">
            <a:prstTxWarp prst="textNoShape">
              <a:avLst/>
            </a:prstTxWarp>
            <a:noAutofit/>
          </a:bodyPr>
          <a:lstStyle/>
          <a:p>
            <a:r>
              <a:rPr lang="en-US" sz="2800" dirty="0" smtClean="0">
                <a:ea typeface="ＭＳ Ｐゴシック" pitchFamily="34" charset="-128"/>
                <a:cs typeface="Arial" charset="0"/>
              </a:rPr>
              <a:t>Steps for a </a:t>
            </a:r>
            <a:r>
              <a:rPr lang="en-US" sz="2800" dirty="0">
                <a:ea typeface="ＭＳ Ｐゴシック" pitchFamily="34" charset="-128"/>
                <a:cs typeface="Arial" charset="0"/>
              </a:rPr>
              <a:t>nominal </a:t>
            </a:r>
            <a:r>
              <a:rPr lang="en-US" sz="2800" dirty="0" smtClean="0">
                <a:ea typeface="ＭＳ Ｐゴシック" pitchFamily="34" charset="-128"/>
                <a:cs typeface="Arial" charset="0"/>
              </a:rPr>
              <a:t>group:</a:t>
            </a:r>
            <a:endParaRPr lang="en-US" sz="2800" dirty="0">
              <a:ea typeface="ＭＳ Ｐゴシック" pitchFamily="34" charset="-128"/>
              <a:cs typeface="Arial" charset="0"/>
            </a:endParaRPr>
          </a:p>
          <a:p>
            <a:pPr lvl="1"/>
            <a:r>
              <a:rPr lang="en-US" sz="2800" dirty="0">
                <a:ea typeface="ＭＳ Ｐゴシック" pitchFamily="34" charset="-128"/>
                <a:cs typeface="Arial" charset="0"/>
              </a:rPr>
              <a:t>Each member independently writes down his/her ideas on the problem.  </a:t>
            </a:r>
          </a:p>
          <a:p>
            <a:pPr lvl="1"/>
            <a:r>
              <a:rPr lang="en-US" sz="2800" dirty="0">
                <a:ea typeface="ＭＳ Ｐゴシック" pitchFamily="34" charset="-128"/>
                <a:cs typeface="Arial" charset="0"/>
              </a:rPr>
              <a:t>After this silent period, each member presents one idea to the group. </a:t>
            </a:r>
          </a:p>
          <a:p>
            <a:pPr lvl="1"/>
            <a:r>
              <a:rPr lang="en-US" sz="2800" dirty="0">
                <a:ea typeface="ＭＳ Ｐゴシック" pitchFamily="34" charset="-128"/>
                <a:cs typeface="Arial" charset="0"/>
              </a:rPr>
              <a:t>The ideas are discussed for clarity.</a:t>
            </a:r>
          </a:p>
          <a:p>
            <a:pPr lvl="1"/>
            <a:r>
              <a:rPr lang="en-US" sz="2800" dirty="0">
                <a:ea typeface="ＭＳ Ｐゴシック" pitchFamily="34" charset="-128"/>
                <a:cs typeface="Arial" charset="0"/>
              </a:rPr>
              <a:t>Each group member rank-orders the ideas. </a:t>
            </a:r>
          </a:p>
          <a:p>
            <a:pPr lvl="1"/>
            <a:r>
              <a:rPr lang="en-US" sz="2800" dirty="0">
                <a:ea typeface="ＭＳ Ｐゴシック" pitchFamily="34" charset="-128"/>
                <a:cs typeface="Arial" charset="0"/>
              </a:rPr>
              <a:t>The idea with the highest aggregate ranking determines the final decision. </a:t>
            </a:r>
          </a:p>
          <a:p>
            <a:pPr eaLnBrk="1" hangingPunct="1"/>
            <a:endParaRPr lang="en-US" sz="2800" dirty="0" smtClean="0">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a:p>
            <a:pPr lvl="1" eaLnBrk="1" hangingPunct="1"/>
            <a:endParaRPr lang="en-US" sz="2800" dirty="0" smtClean="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smtClean="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31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spTree>
    <p:extLst>
      <p:ext uri="{BB962C8B-B14F-4D97-AF65-F5344CB8AC3E}">
        <p14:creationId xmlns:p14="http://schemas.microsoft.com/office/powerpoint/2010/main" val="3917692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62116"/>
            <a:ext cx="8065325" cy="1241016"/>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smtClean="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32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7</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89" y="2017986"/>
            <a:ext cx="780894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5350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bwMode="auto">
          <a:xfrm>
            <a:off x="851338" y="145143"/>
            <a:ext cx="8087710" cy="1293132"/>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Implications for Managers</a:t>
            </a:r>
          </a:p>
        </p:txBody>
      </p:sp>
      <p:sp>
        <p:nvSpPr>
          <p:cNvPr id="73735" name="Content Placeholder 13"/>
          <p:cNvSpPr>
            <a:spLocks noGrp="1"/>
          </p:cNvSpPr>
          <p:nvPr>
            <p:ph idx="1"/>
          </p:nvPr>
        </p:nvSpPr>
        <p:spPr bwMode="auto">
          <a:xfrm>
            <a:off x="1024758" y="1473583"/>
            <a:ext cx="7914289" cy="4816858"/>
          </a:xfrm>
        </p:spPr>
        <p:txBody>
          <a:bodyPr wrap="square" numCol="1" anchor="t" anchorCtr="0" compatLnSpc="1">
            <a:prstTxWarp prst="textNoShape">
              <a:avLst/>
            </a:prstTxWarp>
            <a:normAutofit/>
          </a:bodyPr>
          <a:lstStyle/>
          <a:p>
            <a:r>
              <a:rPr lang="en-US" sz="2800" dirty="0" smtClean="0"/>
              <a:t>Recognize </a:t>
            </a:r>
            <a:r>
              <a:rPr lang="en-US" sz="2800" dirty="0"/>
              <a:t>that groups can dramatically affect individual behavior in organizations, to either positive or negative effect. Therefore, pay special attention to roles, norms, and cohesion—to understand how these are operating within a group is to understand how the group is likely to behave.</a:t>
            </a:r>
          </a:p>
          <a:p>
            <a:r>
              <a:rPr lang="en-US" sz="2800" dirty="0"/>
              <a:t>To decrease the possibility of deviant workplace activities, ensure that group norms do not support antisocial behavior.</a:t>
            </a:r>
          </a:p>
          <a:p>
            <a:endParaRPr lang="en-US" dirty="0"/>
          </a:p>
        </p:txBody>
      </p:sp>
      <p:sp>
        <p:nvSpPr>
          <p:cNvPr id="5"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33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bwMode="auto">
          <a:xfrm>
            <a:off x="851338" y="145143"/>
            <a:ext cx="8087710" cy="1116098"/>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Implications for Managers</a:t>
            </a:r>
          </a:p>
        </p:txBody>
      </p:sp>
      <p:sp>
        <p:nvSpPr>
          <p:cNvPr id="73735" name="Content Placeholder 13"/>
          <p:cNvSpPr>
            <a:spLocks noGrp="1"/>
          </p:cNvSpPr>
          <p:nvPr>
            <p:ph idx="1"/>
          </p:nvPr>
        </p:nvSpPr>
        <p:spPr bwMode="auto">
          <a:xfrm>
            <a:off x="663067" y="1473583"/>
            <a:ext cx="8275981" cy="4816858"/>
          </a:xfrm>
        </p:spPr>
        <p:txBody>
          <a:bodyPr wrap="square" numCol="1" anchor="t" anchorCtr="0" compatLnSpc="1">
            <a:prstTxWarp prst="textNoShape">
              <a:avLst/>
            </a:prstTxWarp>
            <a:noAutofit/>
          </a:bodyPr>
          <a:lstStyle/>
          <a:p>
            <a:r>
              <a:rPr lang="en-US" sz="2800" dirty="0" smtClean="0"/>
              <a:t>Pay </a:t>
            </a:r>
            <a:r>
              <a:rPr lang="en-US" sz="2800" dirty="0"/>
              <a:t>attention to the status aspect of groups. Because lower-status people tend to participate less in group discussions, groups with high status differences are likely to inhibit input from lower-status members and reduce their potential.</a:t>
            </a:r>
          </a:p>
          <a:p>
            <a:r>
              <a:rPr lang="en-US" sz="2800" dirty="0"/>
              <a:t>Use larger groups for fact-finding activities and smaller groups for action-taking tasks. With larger groups, provide measures of individual performance.</a:t>
            </a:r>
          </a:p>
          <a:p>
            <a:r>
              <a:rPr lang="en-US" sz="2800" dirty="0"/>
              <a:t>To increase employee satisfaction, make certain people perceive their job roles accurately.</a:t>
            </a:r>
          </a:p>
        </p:txBody>
      </p:sp>
      <p:sp>
        <p:nvSpPr>
          <p:cNvPr id="5"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34</a:t>
            </a:fld>
            <a:endParaRPr lang="en-US" dirty="0"/>
          </a:p>
        </p:txBody>
      </p:sp>
    </p:spTree>
    <p:extLst>
      <p:ext uri="{BB962C8B-B14F-4D97-AF65-F5344CB8AC3E}">
        <p14:creationId xmlns:p14="http://schemas.microsoft.com/office/powerpoint/2010/main" val="2363006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98633" y="116114"/>
            <a:ext cx="8024649" cy="1322161"/>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Distinguish Between </a:t>
            </a:r>
            <a:br>
              <a:rPr lang="en-US" sz="4800" dirty="0" smtClean="0">
                <a:effectLst/>
                <a:ea typeface="ＭＳ Ｐゴシック" pitchFamily="34" charset="-128"/>
              </a:rPr>
            </a:br>
            <a:r>
              <a:rPr lang="en-US" sz="4800" dirty="0" smtClean="0">
                <a:effectLst/>
                <a:ea typeface="ＭＳ Ｐゴシック" pitchFamily="34" charset="-128"/>
              </a:rPr>
              <a:t>Different Types of Groups</a:t>
            </a:r>
          </a:p>
        </p:txBody>
      </p:sp>
      <p:sp>
        <p:nvSpPr>
          <p:cNvPr id="20488" name="Content Placeholder 13"/>
          <p:cNvSpPr>
            <a:spLocks noGrp="1"/>
          </p:cNvSpPr>
          <p:nvPr>
            <p:ph idx="1"/>
          </p:nvPr>
        </p:nvSpPr>
        <p:spPr bwMode="auto">
          <a:xfrm>
            <a:off x="1012850" y="1790808"/>
            <a:ext cx="7910432" cy="4423455"/>
          </a:xfrm>
        </p:spPr>
        <p:txBody>
          <a:bodyPr wrap="square" numCol="1" anchor="t" anchorCtr="0" compatLnSpc="1">
            <a:prstTxWarp prst="textNoShape">
              <a:avLst/>
            </a:prstTxWarp>
            <a:normAutofit/>
          </a:bodyPr>
          <a:lstStyle/>
          <a:p>
            <a:pPr eaLnBrk="1" hangingPunct="1"/>
            <a:r>
              <a:rPr lang="en-US" sz="2800" dirty="0" smtClean="0">
                <a:effectLst/>
                <a:ea typeface="ＭＳ Ｐゴシック" pitchFamily="34" charset="-128"/>
              </a:rPr>
              <a:t>A </a:t>
            </a:r>
            <a:r>
              <a:rPr lang="en-US" sz="2800" b="1" dirty="0" smtClean="0">
                <a:solidFill>
                  <a:srgbClr val="FF9900"/>
                </a:solidFill>
                <a:effectLst/>
                <a:ea typeface="ＭＳ Ｐゴシック" pitchFamily="34" charset="-128"/>
              </a:rPr>
              <a:t>group</a:t>
            </a:r>
            <a:r>
              <a:rPr lang="en-US" sz="2800" dirty="0" smtClean="0">
                <a:effectLst/>
                <a:ea typeface="ＭＳ Ｐゴシック" pitchFamily="34" charset="-128"/>
              </a:rPr>
              <a:t> is defined as two or more individuals, interacting and interdependent, who have come together to achieve particular objectives. </a:t>
            </a:r>
          </a:p>
          <a:p>
            <a:pPr eaLnBrk="1" hangingPunct="1"/>
            <a:r>
              <a:rPr lang="en-US" sz="2800" dirty="0" smtClean="0">
                <a:effectLst/>
                <a:ea typeface="ＭＳ Ｐゴシック" pitchFamily="34" charset="-128"/>
              </a:rPr>
              <a:t>Groups can be either formal or informal. </a:t>
            </a:r>
          </a:p>
          <a:p>
            <a:pPr lvl="1"/>
            <a:r>
              <a:rPr lang="en-US" sz="2800" b="1" dirty="0" smtClean="0">
                <a:solidFill>
                  <a:srgbClr val="FF9900"/>
                </a:solidFill>
                <a:effectLst/>
                <a:ea typeface="ＭＳ Ｐゴシック" pitchFamily="34" charset="-128"/>
              </a:rPr>
              <a:t>Formal groups: </a:t>
            </a:r>
            <a:r>
              <a:rPr lang="en-US" sz="2800" dirty="0" smtClean="0">
                <a:ea typeface="ＭＳ Ｐゴシック" pitchFamily="34" charset="-128"/>
              </a:rPr>
              <a:t>those </a:t>
            </a:r>
            <a:r>
              <a:rPr lang="en-US" sz="2800" dirty="0" smtClean="0">
                <a:effectLst/>
                <a:ea typeface="ＭＳ Ｐゴシック" pitchFamily="34" charset="-128"/>
              </a:rPr>
              <a:t>defined by the organization’s structure.</a:t>
            </a:r>
          </a:p>
          <a:p>
            <a:pPr lvl="1"/>
            <a:r>
              <a:rPr lang="en-US" sz="2800" b="1" dirty="0" smtClean="0">
                <a:solidFill>
                  <a:srgbClr val="FF9900"/>
                </a:solidFill>
                <a:effectLst/>
                <a:ea typeface="ＭＳ Ｐゴシック" pitchFamily="34" charset="-128"/>
              </a:rPr>
              <a:t>Informal groups:</a:t>
            </a:r>
            <a:r>
              <a:rPr lang="en-US" sz="2800" dirty="0" smtClean="0">
                <a:solidFill>
                  <a:srgbClr val="FF9900"/>
                </a:solidFill>
                <a:ea typeface="ＭＳ Ｐゴシック" pitchFamily="34" charset="-128"/>
              </a:rPr>
              <a:t> </a:t>
            </a:r>
            <a:r>
              <a:rPr lang="en-US" sz="2800" dirty="0">
                <a:ea typeface="ＭＳ Ｐゴシック" pitchFamily="34" charset="-128"/>
              </a:rPr>
              <a:t>alliances </a:t>
            </a:r>
            <a:r>
              <a:rPr lang="en-US" sz="2800" dirty="0" smtClean="0">
                <a:effectLst/>
                <a:ea typeface="ＭＳ Ｐゴシック" pitchFamily="34" charset="-128"/>
              </a:rPr>
              <a:t>that are neither formally structured nor organizationally determined.</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712201" y="162115"/>
            <a:ext cx="8229600"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smtClean="0">
              <a:effectLst/>
              <a:latin typeface="Arial Narrow" pitchFamily="34" charset="0"/>
              <a:ea typeface="ＭＳ Ｐゴシック" pitchFamily="34" charset="-128"/>
            </a:endParaRPr>
          </a:p>
        </p:txBody>
      </p:sp>
      <p:sp>
        <p:nvSpPr>
          <p:cNvPr id="22536" name="Content Placeholder 13"/>
          <p:cNvSpPr>
            <a:spLocks noGrp="1"/>
          </p:cNvSpPr>
          <p:nvPr>
            <p:ph idx="1"/>
          </p:nvPr>
        </p:nvSpPr>
        <p:spPr bwMode="auto">
          <a:xfrm>
            <a:off x="889489" y="1817687"/>
            <a:ext cx="8052312" cy="4459287"/>
          </a:xfrm>
        </p:spPr>
        <p:txBody>
          <a:bodyPr wrap="square" numCol="1" anchor="t" anchorCtr="0" compatLnSpc="1">
            <a:prstTxWarp prst="textNoShape">
              <a:avLst/>
            </a:prstTxWarp>
            <a:normAutofit/>
          </a:bodyPr>
          <a:lstStyle/>
          <a:p>
            <a:pPr eaLnBrk="1" hangingPunct="1"/>
            <a:r>
              <a:rPr lang="en-US" sz="2800" b="1" dirty="0" smtClean="0">
                <a:solidFill>
                  <a:srgbClr val="FF9900"/>
                </a:solidFill>
                <a:effectLst/>
                <a:ea typeface="ＭＳ Ｐゴシック" pitchFamily="34" charset="-128"/>
              </a:rPr>
              <a:t>Social identity theory: </a:t>
            </a:r>
            <a:r>
              <a:rPr lang="en-US" sz="2800" dirty="0" smtClean="0">
                <a:effectLst/>
                <a:ea typeface="ＭＳ Ｐゴシック" pitchFamily="34" charset="-128"/>
              </a:rPr>
              <a:t>considers when and why individuals consider themselves members of groups.</a:t>
            </a:r>
          </a:p>
          <a:p>
            <a:pPr lvl="1"/>
            <a:r>
              <a:rPr lang="en-US" sz="2800" dirty="0" smtClean="0">
                <a:ea typeface="ＭＳ Ｐゴシック" pitchFamily="34" charset="-128"/>
              </a:rPr>
              <a:t>P</a:t>
            </a:r>
            <a:r>
              <a:rPr lang="en-US" sz="2800" dirty="0" smtClean="0">
                <a:effectLst/>
                <a:ea typeface="ＭＳ Ｐゴシック" pitchFamily="34" charset="-128"/>
              </a:rPr>
              <a:t>eople have emotional reactions to the failure or success of their group because their self-esteem gets tied into the performance of the group.</a:t>
            </a:r>
          </a:p>
          <a:p>
            <a:pPr lvl="1"/>
            <a:r>
              <a:rPr lang="en-US" sz="2800" dirty="0" smtClean="0">
                <a:ea typeface="ＭＳ Ｐゴシック" pitchFamily="34" charset="-128"/>
              </a:rPr>
              <a:t>Social identities help us understand who we are and where we fit in with people.</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889489" y="162115"/>
            <a:ext cx="8052312"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smtClean="0">
              <a:effectLst/>
              <a:latin typeface="Arial Narrow" pitchFamily="34" charset="0"/>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1722757"/>
            <a:ext cx="7652692" cy="39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489" y="5662757"/>
            <a:ext cx="6400800" cy="5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99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889489" y="162115"/>
            <a:ext cx="8052312"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smtClean="0">
              <a:effectLst/>
              <a:latin typeface="Arial Narrow" pitchFamily="34" charset="0"/>
              <a:ea typeface="ＭＳ Ｐゴシック" pitchFamily="34" charset="-128"/>
            </a:endParaRPr>
          </a:p>
        </p:txBody>
      </p:sp>
      <p:sp>
        <p:nvSpPr>
          <p:cNvPr id="22536" name="Content Placeholder 13"/>
          <p:cNvSpPr>
            <a:spLocks noGrp="1"/>
          </p:cNvSpPr>
          <p:nvPr>
            <p:ph idx="1"/>
          </p:nvPr>
        </p:nvSpPr>
        <p:spPr bwMode="auto">
          <a:xfrm>
            <a:off x="889489" y="1817687"/>
            <a:ext cx="8052312" cy="4459287"/>
          </a:xfrm>
        </p:spPr>
        <p:txBody>
          <a:bodyPr wrap="square" numCol="1" anchor="t" anchorCtr="0" compatLnSpc="1">
            <a:prstTxWarp prst="textNoShape">
              <a:avLst/>
            </a:prstTxWarp>
            <a:noAutofit/>
          </a:bodyPr>
          <a:lstStyle/>
          <a:p>
            <a:r>
              <a:rPr lang="en-US" sz="2800" dirty="0" err="1"/>
              <a:t>Ingroups</a:t>
            </a:r>
            <a:r>
              <a:rPr lang="en-US" sz="2800" dirty="0"/>
              <a:t> and Outgroups</a:t>
            </a:r>
          </a:p>
          <a:p>
            <a:pPr lvl="1"/>
            <a:r>
              <a:rPr lang="en-US" sz="2800" b="1" dirty="0" err="1">
                <a:solidFill>
                  <a:srgbClr val="FF9900"/>
                </a:solidFill>
              </a:rPr>
              <a:t>Ingroup</a:t>
            </a:r>
            <a:r>
              <a:rPr lang="en-US" sz="2800" b="1" dirty="0">
                <a:solidFill>
                  <a:srgbClr val="FF9900"/>
                </a:solidFill>
              </a:rPr>
              <a:t> favoritism </a:t>
            </a:r>
            <a:r>
              <a:rPr lang="en-US" sz="2800" dirty="0"/>
              <a:t>occurs when we see members of our group as better than other people, and people not in our group as all the same. </a:t>
            </a:r>
          </a:p>
          <a:p>
            <a:pPr lvl="1"/>
            <a:r>
              <a:rPr lang="en-US" sz="2800" dirty="0" smtClean="0"/>
              <a:t>Whenever </a:t>
            </a:r>
            <a:r>
              <a:rPr lang="en-US" sz="2800" dirty="0"/>
              <a:t>there is an </a:t>
            </a:r>
            <a:r>
              <a:rPr lang="en-US" sz="2800" dirty="0" err="1"/>
              <a:t>ingroup</a:t>
            </a:r>
            <a:r>
              <a:rPr lang="en-US" sz="2800" dirty="0"/>
              <a:t>, there is by necessity an </a:t>
            </a:r>
            <a:r>
              <a:rPr lang="en-US" sz="2800" b="1" dirty="0">
                <a:solidFill>
                  <a:srgbClr val="FF9900"/>
                </a:solidFill>
              </a:rPr>
              <a:t>outgroup</a:t>
            </a:r>
            <a:r>
              <a:rPr lang="en-US" sz="2800" dirty="0"/>
              <a:t>, which is sometimes everyone else, but is usually an identified group known by the </a:t>
            </a:r>
            <a:r>
              <a:rPr lang="en-US" sz="2800" dirty="0" err="1"/>
              <a:t>ingroup’s</a:t>
            </a:r>
            <a:r>
              <a:rPr lang="en-US" sz="2800" dirty="0"/>
              <a:t> members. </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Tree>
    <p:extLst>
      <p:ext uri="{BB962C8B-B14F-4D97-AF65-F5344CB8AC3E}">
        <p14:creationId xmlns:p14="http://schemas.microsoft.com/office/powerpoint/2010/main" val="167109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889489" y="162115"/>
            <a:ext cx="8052312"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smtClean="0">
              <a:effectLst/>
              <a:latin typeface="Arial Narrow" pitchFamily="34" charset="0"/>
              <a:ea typeface="ＭＳ Ｐゴシック" pitchFamily="34" charset="-128"/>
            </a:endParaRPr>
          </a:p>
        </p:txBody>
      </p:sp>
      <p:sp>
        <p:nvSpPr>
          <p:cNvPr id="22536" name="Content Placeholder 13"/>
          <p:cNvSpPr>
            <a:spLocks noGrp="1"/>
          </p:cNvSpPr>
          <p:nvPr>
            <p:ph idx="1"/>
          </p:nvPr>
        </p:nvSpPr>
        <p:spPr bwMode="auto">
          <a:xfrm>
            <a:off x="889489" y="1941513"/>
            <a:ext cx="8052312" cy="4459287"/>
          </a:xfrm>
        </p:spPr>
        <p:txBody>
          <a:bodyPr wrap="square" numCol="1" anchor="t" anchorCtr="0" compatLnSpc="1">
            <a:prstTxWarp prst="textNoShape">
              <a:avLst/>
            </a:prstTxWarp>
            <a:normAutofit/>
          </a:bodyPr>
          <a:lstStyle/>
          <a:p>
            <a:r>
              <a:rPr lang="en-US" sz="2800" dirty="0" smtClean="0"/>
              <a:t>Social </a:t>
            </a:r>
            <a:r>
              <a:rPr lang="en-US" sz="2800" dirty="0"/>
              <a:t>Identity Threat</a:t>
            </a:r>
          </a:p>
          <a:p>
            <a:pPr lvl="1"/>
            <a:r>
              <a:rPr lang="en-US" sz="2800" dirty="0" err="1"/>
              <a:t>Ingroups</a:t>
            </a:r>
            <a:r>
              <a:rPr lang="en-US" sz="2800" dirty="0"/>
              <a:t> and outgroups pave the way for </a:t>
            </a:r>
            <a:r>
              <a:rPr lang="en-US" sz="2800" i="1" dirty="0"/>
              <a:t>social identity threat</a:t>
            </a:r>
            <a:r>
              <a:rPr lang="en-US" sz="2800" dirty="0"/>
              <a:t>, which is akin to stereotype </a:t>
            </a:r>
            <a:r>
              <a:rPr lang="en-US" sz="2800" dirty="0" smtClean="0"/>
              <a:t>threat. </a:t>
            </a:r>
            <a:endParaRPr lang="en-US" sz="2800" dirty="0"/>
          </a:p>
          <a:p>
            <a:pPr lvl="1"/>
            <a:r>
              <a:rPr lang="en-US" sz="2800" dirty="0" smtClean="0"/>
              <a:t>Individuals </a:t>
            </a:r>
            <a:r>
              <a:rPr lang="en-US" sz="2800" dirty="0"/>
              <a:t>believe they will be personally negatively evaluated due to their association with a devalued group, and they may lose confidence and performance effectiveness.</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Tree>
    <p:extLst>
      <p:ext uri="{BB962C8B-B14F-4D97-AF65-F5344CB8AC3E}">
        <p14:creationId xmlns:p14="http://schemas.microsoft.com/office/powerpoint/2010/main" val="2908496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41829" y="174171"/>
            <a:ext cx="8144516" cy="1264104"/>
          </a:xfrm>
        </p:spPr>
        <p:txBody>
          <a:bodyPr wrap="square" numCol="1" anchorCtr="0" compatLnSpc="1">
            <a:prstTxWarp prst="textNoShape">
              <a:avLst/>
            </a:prstTxWarp>
          </a:bodyPr>
          <a:lstStyle/>
          <a:p>
            <a:pPr eaLnBrk="1" hangingPunct="1"/>
            <a:r>
              <a:rPr lang="en-US" sz="4800" dirty="0" smtClean="0">
                <a:effectLst/>
                <a:ea typeface="ＭＳ Ｐゴシック" pitchFamily="34" charset="-128"/>
              </a:rPr>
              <a:t>Describe the Punctuated Equilibrium Model</a:t>
            </a:r>
          </a:p>
        </p:txBody>
      </p:sp>
      <p:sp>
        <p:nvSpPr>
          <p:cNvPr id="7" name="Slide Number Placeholder 6"/>
          <p:cNvSpPr>
            <a:spLocks noGrp="1"/>
          </p:cNvSpPr>
          <p:nvPr>
            <p:ph type="sldNum" sz="quarter" idx="12"/>
          </p:nvPr>
        </p:nvSpPr>
        <p:spPr/>
        <p:txBody>
          <a:bodyPr/>
          <a:lstStyle/>
          <a:p>
            <a:pPr>
              <a:defRPr/>
            </a:pPr>
            <a:r>
              <a:rPr lang="en-US" dirty="0" smtClean="0"/>
              <a:t>9-</a:t>
            </a:r>
            <a:fld id="{34536C3A-6008-4D4F-B993-EF6510ADD198}" type="slidenum">
              <a:rPr lang="en-US" smtClean="0"/>
              <a:pPr>
                <a:defRPr/>
              </a:pPr>
              <a:t>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a:t>
            </a:r>
            <a:r>
              <a:rPr lang="en-US" dirty="0" smtClean="0"/>
              <a:t>2</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00" y="1860332"/>
            <a:ext cx="7722399" cy="394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4524</TotalTime>
  <Words>6094</Words>
  <Application>Microsoft Office PowerPoint</Application>
  <PresentationFormat>On-screen Show (4:3)</PresentationFormat>
  <Paragraphs>379</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ＭＳ Ｐゴシック</vt:lpstr>
      <vt:lpstr>Aharoni</vt:lpstr>
      <vt:lpstr>Arial</vt:lpstr>
      <vt:lpstr>Arial Black</vt:lpstr>
      <vt:lpstr>Arial Narrow</vt:lpstr>
      <vt:lpstr>Calibri</vt:lpstr>
      <vt:lpstr>Microsoft Sans Serif</vt:lpstr>
      <vt:lpstr>Times New Roman</vt:lpstr>
      <vt:lpstr>Wingdings</vt:lpstr>
      <vt:lpstr>OB17</vt:lpstr>
      <vt:lpstr>PowerPoint Presentation</vt:lpstr>
      <vt:lpstr>PowerPoint Presentation</vt:lpstr>
      <vt:lpstr>Learning Objectives</vt:lpstr>
      <vt:lpstr>Distinguish Between  Different Types of Groups</vt:lpstr>
      <vt:lpstr>Distinguish Between  Different Types of Groups</vt:lpstr>
      <vt:lpstr>Distinguish Between  Different Types of Groups</vt:lpstr>
      <vt:lpstr>Distinguish Between  Different Types of Groups</vt:lpstr>
      <vt:lpstr>Distinguish Between  Different Types of Groups</vt:lpstr>
      <vt:lpstr>Describe the Punctuated Equilibrium Model</vt:lpstr>
      <vt:lpstr>Show How Role Requirements Change</vt:lpstr>
      <vt:lpstr>Show How Role Requirements Change</vt:lpstr>
      <vt:lpstr>Show How Role Requirements Change</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Show How Status and Size  Differences Affect Performance</vt:lpstr>
      <vt:lpstr>Show How Status and Size  Differences Affect Performance</vt:lpstr>
      <vt:lpstr>Show How Status and Size  Differences Affect Performance</vt:lpstr>
      <vt:lpstr>Integrating Cohesiveness and Diversity for Group Effectiveness</vt:lpstr>
      <vt:lpstr>Integrating Cohesiveness and Diversity for  Group Effectiveness</vt:lpstr>
      <vt:lpstr>Group Decision Making</vt:lpstr>
      <vt:lpstr>Group Decision Making</vt:lpstr>
      <vt:lpstr>Group Decision Making</vt:lpstr>
      <vt:lpstr>Group Decision Making</vt:lpstr>
      <vt:lpstr>Group Decision Making</vt:lpstr>
      <vt:lpstr>Group Decision Making</vt:lpstr>
      <vt:lpstr>Group Decision Making</vt:lpstr>
      <vt:lpstr>Group Decision Making</vt:lpstr>
      <vt:lpstr>Implications for Managers</vt:lpstr>
      <vt:lpstr>Implications for Managers</vt:lpstr>
    </vt:vector>
  </TitlesOfParts>
  <Company>UT Pan American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Rajendra Kumar</cp:lastModifiedBy>
  <cp:revision>299</cp:revision>
  <dcterms:created xsi:type="dcterms:W3CDTF">2012-01-08T16:13:05Z</dcterms:created>
  <dcterms:modified xsi:type="dcterms:W3CDTF">2020-07-13T18:36:29Z</dcterms:modified>
</cp:coreProperties>
</file>