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324" r:id="rId4"/>
    <p:sldId id="272" r:id="rId5"/>
    <p:sldId id="277" r:id="rId6"/>
    <p:sldId id="278" r:id="rId7"/>
    <p:sldId id="279" r:id="rId8"/>
    <p:sldId id="281" r:id="rId9"/>
    <p:sldId id="282" r:id="rId10"/>
    <p:sldId id="283" r:id="rId11"/>
    <p:sldId id="284" r:id="rId12"/>
    <p:sldId id="286" r:id="rId13"/>
    <p:sldId id="513" r:id="rId14"/>
    <p:sldId id="288" r:id="rId15"/>
    <p:sldId id="514" r:id="rId16"/>
    <p:sldId id="289" r:id="rId17"/>
    <p:sldId id="495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D6A0-984D-4423-927C-6C838DAE0726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98E62-ABEA-4FD0-87A8-F860A9478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4776-AE5E-4CDD-9E02-6D06F0513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FA9A7-D022-40C0-A945-E65B97CA1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42CB6-16BC-4A82-B3B7-AE779276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B6ED4-D891-423A-877B-83A7F880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439FA-8CED-432C-A692-E9D6B7AE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56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EF68-7051-4CC6-8F02-3A68D50D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BEF17-6FAD-4FE0-9342-B8FD04E7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EEB3B-1829-4B77-A7DB-BBFF8015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AF2A-CC43-406F-8E81-243754CC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E8EB1-BF13-4568-9C39-2F561F5A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1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B0404-46B5-41F8-9F51-E72DAC295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0E840-5D13-4BAB-9C8A-BB6303018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36C5-2B8B-4CD2-AC97-ADB40113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CDF1-5777-4C0E-9D92-C78F2C3E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B9C6C-3106-4F02-938A-B900605E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481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20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441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957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15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4/11/2023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266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4/11/2023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72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4/11/2023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478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2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2CE9-468C-43BE-BF77-EF285DD5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5D0B-C2A9-413F-92EF-F47E8CD11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6D8B-C83B-43A2-8F61-F1BA07E7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720C-4641-4339-B560-BD6012F0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91B0-6E84-4466-93C2-528FB269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261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082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027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75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3AB5-BBCA-4BD5-A749-1F2C3EAD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37E5B-A964-443B-A5A7-6CA3CFE1B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486DB-28BC-4A34-A920-C0E90E14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F3F73-D684-4437-AD67-8C61EB3A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4314-9BEB-45EB-B34B-6A60410E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0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F2DC-B273-4920-BC3C-4AA2BB3F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CFE6-F90E-4762-A5F1-B245414F6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41354-9C38-40BF-BC84-5E481F470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35F37-98EE-44CD-AFA5-D318A566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336F8-8F94-4382-9DA1-6CD194F1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DCCE1-71F4-4D5F-94E4-68484D34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62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D80C-961D-4714-85A0-02085BFF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1C54C-7B34-4825-9008-3BAA33E92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03562-5C66-44B9-9C6B-ECA4C69A2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91B73-FB7B-48A2-84A2-0A07699D3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1C646-EB23-4576-9AED-05C258316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1DFD7-233B-435D-A4C5-6F99F344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1EC81-AC17-4D6A-95D3-E03B1F81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FCFD1-5BFE-4DE1-BA84-E9FB7312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41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61AC-9758-43AB-889F-07D4BCDB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E6CB6-747E-4C5A-B4B8-E976D0EB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BDD34-7A88-457F-85EB-4B41844F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ED341-CE09-4B8E-AA6A-3F91550D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73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3179A-956E-4CEB-AD84-11E057F0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34029-AAA4-499F-9116-CE5A28B2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84F03-07CB-476E-90F7-BB5D752E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3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1ED7-D6BD-41C3-A137-D81052B7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AA45B-82CA-42C5-9485-579584D72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BFFEE-4A1B-45FA-BC68-AE2E55CF2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456E4-B633-483F-8137-5BE5E40F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83203-5ABB-437F-A580-3D6A19A7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409D8-656A-4A84-8040-A2CD5C1F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38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BE30-2E8B-4FB2-B5C4-57F16B83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AAD71-E7B8-4F05-924E-5AA690073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5F74E-F570-4F49-9E02-468AECD1D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C3531-8CBA-4765-A75C-BF5C5B71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82639-8930-40C9-8F48-1C56C344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B6965-C38D-4F86-970B-D55BD1D1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09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0386B-6754-4927-B7BC-320AB7C8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F418-71A0-4914-B8DE-67FCAEE3B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57CD-D680-4FC1-BEFC-C9215D463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5C122-DEE1-4158-AF3B-FC3679BE1B04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69F0A-E80C-4830-8439-C41DB8791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275C7-FE2C-43E6-8E31-E1B949390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58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1858F-375D-4BF9-848E-9145DA1D0E83}" type="datetimeFigureOut">
              <a:rPr lang="en-US" smtClean="0"/>
              <a:pPr/>
              <a:t>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86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BCA0-30BE-4512-A54C-F166F1D9A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GB" dirty="0"/>
              <a:t>Lecture 3 Basics of Research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D205C-4B52-46E5-BD70-7D905C2BF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2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>
                <a:solidFill>
                  <a:srgbClr val="FF0000"/>
                </a:solidFill>
              </a:rPr>
              <a:t>APPROACHES TO RESEARCH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u="sng" dirty="0"/>
              <a:t>THEORY</a:t>
            </a:r>
            <a:endParaRPr lang="en-GB" u="sng" dirty="0"/>
          </a:p>
          <a:p>
            <a:pPr marL="0" indent="0">
              <a:buNone/>
            </a:pPr>
            <a:r>
              <a:rPr lang="en-GB" sz="2600" dirty="0"/>
              <a:t>Theory proposes abstract principles to explain and predict phenomena.   Scientific theories provide a basic framework within which scientific inquiry can take place. Scientific theories are based on the 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b="1" dirty="0"/>
              <a:t>Two types OF Approaches :</a:t>
            </a:r>
          </a:p>
          <a:p>
            <a:pPr lvl="0"/>
            <a:r>
              <a:rPr lang="en-GB" sz="2400" dirty="0"/>
              <a:t>DEDUCTIVE </a:t>
            </a:r>
          </a:p>
          <a:p>
            <a:pPr lvl="0">
              <a:buNone/>
            </a:pPr>
            <a:r>
              <a:rPr lang="en-GB" sz="2400" dirty="0"/>
              <a:t> </a:t>
            </a:r>
          </a:p>
          <a:p>
            <a:pPr lvl="0"/>
            <a:r>
              <a:rPr lang="en-GB" sz="2400" dirty="0"/>
              <a:t>INDUCTIVE</a:t>
            </a:r>
          </a:p>
          <a:p>
            <a:pPr marL="0" indent="0">
              <a:buNone/>
            </a:pPr>
            <a:endParaRPr lang="en-GB" sz="2600" dirty="0"/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DEDUCTIVE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1600201"/>
            <a:ext cx="11285990" cy="498316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4900" dirty="0">
                <a:solidFill>
                  <a:srgbClr val="FF0000"/>
                </a:solidFill>
              </a:rPr>
              <a:t>Also called Top Down approach</a:t>
            </a:r>
          </a:p>
          <a:p>
            <a:pPr lvl="0"/>
            <a:r>
              <a:rPr lang="en-GB" sz="4900" b="1" dirty="0">
                <a:solidFill>
                  <a:srgbClr val="FF0000"/>
                </a:solidFill>
              </a:rPr>
              <a:t>TESTING THEORY</a:t>
            </a:r>
          </a:p>
          <a:p>
            <a:pPr lvl="0"/>
            <a:r>
              <a:rPr lang="en-GB" sz="4900" b="1" dirty="0"/>
              <a:t>DOMINANT APPROACH IN THE NATURAL SCIENCES</a:t>
            </a:r>
            <a:r>
              <a:rPr lang="en-GB" sz="4900" b="1" dirty="0">
                <a:solidFill>
                  <a:srgbClr val="FF0000"/>
                </a:solidFill>
              </a:rPr>
              <a:t>, numeric data </a:t>
            </a:r>
          </a:p>
          <a:p>
            <a:pPr marL="0" lvl="0" indent="0">
              <a:buNone/>
            </a:pPr>
            <a:endParaRPr lang="en-GB" sz="4900" b="1" dirty="0"/>
          </a:p>
          <a:p>
            <a:pPr marL="0" indent="0">
              <a:buNone/>
            </a:pPr>
            <a:r>
              <a:rPr lang="en-GB" sz="4900" dirty="0"/>
              <a:t> </a:t>
            </a:r>
          </a:p>
          <a:p>
            <a:pPr marL="0" indent="0">
              <a:buNone/>
            </a:pPr>
            <a:r>
              <a:rPr lang="en-GB" sz="3700" b="1" dirty="0"/>
              <a:t>Five sequential stages of Deductive research Robson (2002) :</a:t>
            </a:r>
            <a:endParaRPr lang="en-GB" sz="3700" dirty="0"/>
          </a:p>
          <a:p>
            <a:pPr lvl="0">
              <a:buNone/>
            </a:pPr>
            <a:endParaRPr lang="en-GB" sz="3700" dirty="0"/>
          </a:p>
          <a:p>
            <a:pPr lvl="0">
              <a:buNone/>
            </a:pPr>
            <a:r>
              <a:rPr lang="en-GB" sz="3700" dirty="0"/>
              <a:t>1. </a:t>
            </a:r>
            <a:r>
              <a:rPr lang="en-GB" sz="3700" b="1" dirty="0"/>
              <a:t>FORMULATING/ DEDUCING A HYPOTHESES FROM THEORY</a:t>
            </a:r>
          </a:p>
          <a:p>
            <a:pPr lvl="0">
              <a:buNone/>
            </a:pPr>
            <a:endParaRPr lang="en-GB" sz="3700" dirty="0"/>
          </a:p>
          <a:p>
            <a:pPr lvl="0">
              <a:buNone/>
            </a:pPr>
            <a:r>
              <a:rPr lang="en-GB" sz="3700" dirty="0"/>
              <a:t>2. EXPRESSING THE HYPOTHESIS IN AN OPERATIONAL FORM (how the concepts and variable will be measured)</a:t>
            </a:r>
          </a:p>
          <a:p>
            <a:pPr lvl="0">
              <a:buNone/>
            </a:pPr>
            <a:endParaRPr lang="en-GB" sz="3700" dirty="0"/>
          </a:p>
          <a:p>
            <a:pPr lvl="0">
              <a:buNone/>
            </a:pPr>
            <a:r>
              <a:rPr lang="en-GB" sz="3700" dirty="0"/>
              <a:t>3. </a:t>
            </a:r>
            <a:r>
              <a:rPr lang="en-GB" sz="3700" b="1" dirty="0"/>
              <a:t>TESTING THE HYPOTHESIS </a:t>
            </a:r>
            <a:r>
              <a:rPr lang="en-GB" sz="3700" dirty="0"/>
              <a:t>(using the data collected)</a:t>
            </a:r>
          </a:p>
          <a:p>
            <a:pPr lvl="0">
              <a:buNone/>
            </a:pPr>
            <a:endParaRPr lang="en-GB" sz="3700" dirty="0"/>
          </a:p>
          <a:p>
            <a:pPr lvl="0">
              <a:buNone/>
            </a:pPr>
            <a:r>
              <a:rPr lang="en-GB" sz="3700" dirty="0"/>
              <a:t>4. EXAMINING THE SPECIFIC OUTCOME OF THE INQUIRY</a:t>
            </a:r>
          </a:p>
          <a:p>
            <a:pPr lvl="0">
              <a:buNone/>
            </a:pPr>
            <a:endParaRPr lang="en-GB" sz="3700" dirty="0"/>
          </a:p>
          <a:p>
            <a:pPr>
              <a:buNone/>
            </a:pPr>
            <a:r>
              <a:rPr lang="en-GB" sz="3700" dirty="0"/>
              <a:t>5. MODIFY THE THEORY IF NECESSARY </a:t>
            </a:r>
          </a:p>
          <a:p>
            <a:pPr>
              <a:buNone/>
            </a:pPr>
            <a:endParaRPr lang="en-GB" sz="4300" dirty="0"/>
          </a:p>
          <a:p>
            <a:pPr>
              <a:buNone/>
            </a:pPr>
            <a:r>
              <a:rPr lang="en-GB" sz="4300" dirty="0"/>
              <a:t> </a:t>
            </a:r>
          </a:p>
          <a:p>
            <a:pPr>
              <a:buNone/>
            </a:pPr>
            <a:r>
              <a:rPr lang="en-GB" sz="2400" dirty="0"/>
              <a:t>                                                                                                 </a:t>
            </a:r>
            <a:r>
              <a:rPr lang="en-GB" sz="2000" dirty="0"/>
              <a:t>         </a:t>
            </a:r>
          </a:p>
          <a:p>
            <a:pPr>
              <a:buNone/>
            </a:pPr>
            <a:endParaRPr lang="en-GB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EF11-0341-456A-852B-2F7D5B5D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846" y="365125"/>
            <a:ext cx="9185953" cy="1325563"/>
          </a:xfrm>
        </p:spPr>
        <p:txBody>
          <a:bodyPr/>
          <a:lstStyle/>
          <a:p>
            <a:r>
              <a:rPr lang="en-GB" dirty="0"/>
              <a:t>Characteristics of Deductive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3E5A-D799-4BFA-884D-158030EB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Explaining </a:t>
            </a:r>
            <a:r>
              <a:rPr lang="en-GB" dirty="0">
                <a:solidFill>
                  <a:srgbClr val="FF0000"/>
                </a:solidFill>
              </a:rPr>
              <a:t>causal</a:t>
            </a:r>
            <a:r>
              <a:rPr lang="en-GB" dirty="0"/>
              <a:t> relationships between variables </a:t>
            </a:r>
          </a:p>
          <a:p>
            <a:r>
              <a:rPr lang="en-GB" dirty="0"/>
              <a:t>Establishing controls for testing hypotheses </a:t>
            </a:r>
          </a:p>
          <a:p>
            <a:r>
              <a:rPr lang="en-GB" dirty="0"/>
              <a:t>Independent of the researcher </a:t>
            </a:r>
          </a:p>
          <a:p>
            <a:r>
              <a:rPr lang="en-GB" dirty="0"/>
              <a:t>Concepts operationalised for </a:t>
            </a:r>
            <a:r>
              <a:rPr lang="en-GB" dirty="0">
                <a:solidFill>
                  <a:srgbClr val="FF0000"/>
                </a:solidFill>
              </a:rPr>
              <a:t>quantitative data </a:t>
            </a:r>
          </a:p>
          <a:p>
            <a:r>
              <a:rPr lang="en-GB" dirty="0"/>
              <a:t>Allows Generalisation</a:t>
            </a:r>
          </a:p>
        </p:txBody>
      </p:sp>
    </p:spTree>
    <p:extLst>
      <p:ext uri="{BB962C8B-B14F-4D97-AF65-F5344CB8AC3E}">
        <p14:creationId xmlns:p14="http://schemas.microsoft.com/office/powerpoint/2010/main" val="142379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sz="3600" b="1" dirty="0">
                <a:solidFill>
                  <a:srgbClr val="FF0000"/>
                </a:solidFill>
              </a:rPr>
              <a:t>INDUCTIVE</a:t>
            </a:r>
            <a:br>
              <a:rPr lang="en-GB" sz="3600" dirty="0"/>
            </a:b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endParaRPr lang="en-GB" sz="2800" b="1" dirty="0"/>
          </a:p>
          <a:p>
            <a:pPr marL="0" indent="0">
              <a:buNone/>
            </a:pPr>
            <a:r>
              <a:rPr lang="en-GB" sz="2800" b="1" dirty="0"/>
              <a:t>Also called bottom up approach, starts with data and goes to theory.</a:t>
            </a:r>
            <a:endParaRPr lang="en-GB" sz="2800" dirty="0"/>
          </a:p>
          <a:p>
            <a:pPr lvl="0"/>
            <a:r>
              <a:rPr lang="en-GB" sz="2800" b="1" dirty="0"/>
              <a:t>Builds the theory ( from the data collected)</a:t>
            </a:r>
          </a:p>
          <a:p>
            <a:pPr lvl="0"/>
            <a:r>
              <a:rPr lang="en-GB" sz="2800" b="1" dirty="0"/>
              <a:t>Usually used  in the social sciences</a:t>
            </a:r>
          </a:p>
          <a:p>
            <a:pPr marL="0" indent="0">
              <a:buNone/>
            </a:pPr>
            <a:r>
              <a:rPr lang="en-GB" dirty="0"/>
              <a:t> To summarise, therefore-</a:t>
            </a:r>
          </a:p>
          <a:p>
            <a:r>
              <a:rPr lang="en-GB" altLang="en-US" dirty="0"/>
              <a:t>a </a:t>
            </a:r>
            <a:r>
              <a:rPr lang="en-GB" altLang="en-US" dirty="0">
                <a:solidFill>
                  <a:srgbClr val="FF0000"/>
                </a:solidFill>
              </a:rPr>
              <a:t>deductive approach starts with theory </a:t>
            </a:r>
            <a:r>
              <a:rPr lang="en-GB" altLang="en-US" dirty="0"/>
              <a:t>and looks to test and generalise</a:t>
            </a:r>
          </a:p>
          <a:p>
            <a:r>
              <a:rPr lang="en-GB" altLang="en-US" dirty="0"/>
              <a:t>an </a:t>
            </a:r>
            <a:r>
              <a:rPr lang="en-GB" altLang="en-US" dirty="0">
                <a:solidFill>
                  <a:srgbClr val="FF0000"/>
                </a:solidFill>
              </a:rPr>
              <a:t>inductive approach starts with data</a:t>
            </a:r>
            <a:r>
              <a:rPr lang="en-GB" altLang="en-US" dirty="0"/>
              <a:t>, looks for patterns and generates theory as understanding emerges from the data. ...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EF11-0341-456A-852B-2F7D5B5D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934" y="365125"/>
            <a:ext cx="8882865" cy="1325563"/>
          </a:xfrm>
        </p:spPr>
        <p:txBody>
          <a:bodyPr/>
          <a:lstStyle/>
          <a:p>
            <a:r>
              <a:rPr lang="en-GB" dirty="0"/>
              <a:t>Characteristics of Inductive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3E5A-D799-4BFA-884D-158030EB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Understanding the way </a:t>
            </a:r>
            <a:r>
              <a:rPr lang="en-GB" dirty="0">
                <a:solidFill>
                  <a:srgbClr val="FF0000"/>
                </a:solidFill>
              </a:rPr>
              <a:t>human build their world </a:t>
            </a:r>
          </a:p>
          <a:p>
            <a:r>
              <a:rPr lang="en-GB" dirty="0"/>
              <a:t>Permitting alternative explanations of what’s going on </a:t>
            </a:r>
          </a:p>
          <a:p>
            <a:r>
              <a:rPr lang="en-GB" dirty="0"/>
              <a:t>Being concerned with the context of events </a:t>
            </a:r>
          </a:p>
          <a:p>
            <a:r>
              <a:rPr lang="en-GB" dirty="0"/>
              <a:t>Using more </a:t>
            </a:r>
            <a:r>
              <a:rPr lang="en-GB" dirty="0">
                <a:solidFill>
                  <a:srgbClr val="FF0000"/>
                </a:solidFill>
              </a:rPr>
              <a:t>qualitative data </a:t>
            </a:r>
          </a:p>
          <a:p>
            <a:r>
              <a:rPr lang="en-GB" dirty="0"/>
              <a:t>Using a variety of data collection methods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In between the two is </a:t>
            </a:r>
            <a:r>
              <a:rPr lang="en-GB" dirty="0">
                <a:solidFill>
                  <a:srgbClr val="FF0000"/>
                </a:solidFill>
              </a:rPr>
              <a:t>ABDUCTIVE</a:t>
            </a:r>
          </a:p>
        </p:txBody>
      </p:sp>
    </p:spTree>
    <p:extLst>
      <p:ext uri="{BB962C8B-B14F-4D97-AF65-F5344CB8AC3E}">
        <p14:creationId xmlns:p14="http://schemas.microsoft.com/office/powerpoint/2010/main" val="1680731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42852"/>
            <a:ext cx="7543800" cy="785818"/>
          </a:xfrm>
        </p:spPr>
        <p:txBody>
          <a:bodyPr>
            <a:normAutofit fontScale="90000"/>
          </a:bodyPr>
          <a:lstStyle/>
          <a:p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b="1" dirty="0">
                <a:solidFill>
                  <a:srgbClr val="C00000"/>
                </a:solidFill>
              </a:rPr>
              <a:t> </a:t>
            </a:r>
            <a:br>
              <a:rPr lang="en-GB" b="1" dirty="0">
                <a:solidFill>
                  <a:srgbClr val="C00000"/>
                </a:solidFill>
              </a:rPr>
            </a:br>
            <a:r>
              <a:rPr lang="en-GB" sz="3300" b="1" dirty="0">
                <a:solidFill>
                  <a:srgbClr val="C00000"/>
                </a:solidFill>
              </a:rPr>
              <a:t>DEDUCTIVE AND INDUCTIVE </a:t>
            </a:r>
            <a:br>
              <a:rPr lang="en-GB" sz="3300" b="1" dirty="0">
                <a:solidFill>
                  <a:srgbClr val="C00000"/>
                </a:solidFill>
              </a:rPr>
            </a:br>
            <a:r>
              <a:rPr lang="en-GB" sz="3300" b="1" dirty="0">
                <a:solidFill>
                  <a:srgbClr val="C00000"/>
                </a:solidFill>
              </a:rPr>
              <a:t>DIFFERENCES BETWEEN APPROACHES </a:t>
            </a:r>
            <a:br>
              <a:rPr lang="en-GB" sz="3600" b="1" dirty="0"/>
            </a:br>
            <a:r>
              <a:rPr lang="en-GB" sz="3600" b="1" dirty="0">
                <a:solidFill>
                  <a:srgbClr val="C00000"/>
                </a:solidFill>
              </a:rPr>
              <a:t> 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b="1" dirty="0"/>
              <a:t>ABDUCTIVE</a:t>
            </a:r>
            <a:br>
              <a:rPr lang="en-GB" b="1" dirty="0"/>
            </a:br>
            <a:br>
              <a:rPr lang="en-GB" dirty="0"/>
            </a:b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981200" y="1916833"/>
            <a:ext cx="4040188" cy="4464495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Scientific principles</a:t>
            </a:r>
          </a:p>
          <a:p>
            <a:pPr lvl="0"/>
            <a:r>
              <a:rPr lang="en-GB" sz="1600" b="1" dirty="0">
                <a:solidFill>
                  <a:srgbClr val="FF0000"/>
                </a:solidFill>
              </a:rPr>
              <a:t>Moving from theory to data</a:t>
            </a:r>
          </a:p>
          <a:p>
            <a:pPr lvl="0"/>
            <a:r>
              <a:rPr lang="en-GB" sz="1600" b="1" dirty="0"/>
              <a:t>The need to explain causal relationships between variables </a:t>
            </a:r>
          </a:p>
          <a:p>
            <a:pPr lvl="0"/>
            <a:r>
              <a:rPr lang="en-GB" sz="1600" b="1" dirty="0">
                <a:solidFill>
                  <a:srgbClr val="FF0000"/>
                </a:solidFill>
              </a:rPr>
              <a:t>Collection of quantitative data</a:t>
            </a:r>
          </a:p>
          <a:p>
            <a:pPr lvl="0"/>
            <a:r>
              <a:rPr lang="en-GB" sz="1600" b="1" dirty="0"/>
              <a:t>The application of controls to ensure validity of data </a:t>
            </a:r>
          </a:p>
          <a:p>
            <a:pPr lvl="0"/>
            <a:r>
              <a:rPr lang="en-GB" sz="1600" b="1" dirty="0"/>
              <a:t>The operationalisation of concepts to ensure clarity of definition</a:t>
            </a:r>
          </a:p>
          <a:p>
            <a:pPr lvl="0"/>
            <a:r>
              <a:rPr lang="en-GB" sz="1600" b="1" dirty="0">
                <a:solidFill>
                  <a:srgbClr val="FF0000"/>
                </a:solidFill>
              </a:rPr>
              <a:t>Highly structured approach</a:t>
            </a:r>
          </a:p>
          <a:p>
            <a:pPr lvl="0"/>
            <a:r>
              <a:rPr lang="en-GB" sz="1600" b="1" dirty="0"/>
              <a:t>Researcher independence of what is being researched </a:t>
            </a:r>
          </a:p>
          <a:p>
            <a:r>
              <a:rPr lang="en-GB" sz="1600" b="1" dirty="0"/>
              <a:t>The necessity to select samples of sufficient size in order to generalise conclusion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895974" y="1844823"/>
            <a:ext cx="3872493" cy="4464495"/>
          </a:xfrm>
        </p:spPr>
        <p:txBody>
          <a:bodyPr>
            <a:noAutofit/>
          </a:bodyPr>
          <a:lstStyle/>
          <a:p>
            <a:pPr lvl="0"/>
            <a:r>
              <a:rPr lang="en-GB" sz="1600" b="1" dirty="0">
                <a:solidFill>
                  <a:srgbClr val="FF0000"/>
                </a:solidFill>
              </a:rPr>
              <a:t>Gaining an understanding of the meanings humans attach to events</a:t>
            </a:r>
            <a:endParaRPr lang="en-GB" sz="1600" dirty="0">
              <a:solidFill>
                <a:srgbClr val="FF0000"/>
              </a:solidFill>
            </a:endParaRPr>
          </a:p>
          <a:p>
            <a:pPr lvl="0"/>
            <a:r>
              <a:rPr lang="en-GB" sz="1600" b="1" dirty="0"/>
              <a:t>A close understanding of the research context</a:t>
            </a:r>
            <a:endParaRPr lang="en-GB" sz="1600" dirty="0"/>
          </a:p>
          <a:p>
            <a:pPr lvl="0"/>
            <a:r>
              <a:rPr lang="en-GB" sz="1600" b="1" dirty="0">
                <a:solidFill>
                  <a:srgbClr val="FF0000"/>
                </a:solidFill>
              </a:rPr>
              <a:t>The collection of qualitative data</a:t>
            </a:r>
            <a:endParaRPr lang="en-GB" sz="1600" dirty="0">
              <a:solidFill>
                <a:srgbClr val="FF0000"/>
              </a:solidFill>
            </a:endParaRPr>
          </a:p>
          <a:p>
            <a:pPr lvl="0"/>
            <a:r>
              <a:rPr lang="en-GB" sz="1600" b="1" dirty="0">
                <a:solidFill>
                  <a:srgbClr val="FF0000"/>
                </a:solidFill>
              </a:rPr>
              <a:t>A more flexible structure </a:t>
            </a:r>
            <a:r>
              <a:rPr lang="en-GB" sz="1600" b="1" dirty="0"/>
              <a:t>to permit changes of research emphasis as the research progresses</a:t>
            </a:r>
            <a:endParaRPr lang="en-GB" sz="1600" dirty="0"/>
          </a:p>
          <a:p>
            <a:pPr lvl="0"/>
            <a:r>
              <a:rPr lang="en-GB" sz="1600" b="1" dirty="0"/>
              <a:t>A realisation that the researcher is part of the research process</a:t>
            </a:r>
            <a:endParaRPr lang="en-GB" sz="1600" dirty="0"/>
          </a:p>
          <a:p>
            <a:r>
              <a:rPr lang="en-GB" sz="1600" b="1" dirty="0"/>
              <a:t>Less concern with the need to generalise</a:t>
            </a:r>
            <a:endParaRPr lang="en-GB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2063552" y="980728"/>
            <a:ext cx="3575248" cy="590884"/>
          </a:xfrm>
        </p:spPr>
        <p:txBody>
          <a:bodyPr/>
          <a:lstStyle/>
          <a:p>
            <a:r>
              <a:rPr lang="en-GB" dirty="0"/>
              <a:t>DEDUCTION EMPHASIS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867400" y="980728"/>
            <a:ext cx="3657600" cy="720080"/>
          </a:xfrm>
        </p:spPr>
        <p:txBody>
          <a:bodyPr>
            <a:normAutofit fontScale="32500" lnSpcReduction="20000"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sz="8000" dirty="0"/>
              <a:t>INDUCTION EMPHASIS</a:t>
            </a:r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7" grpId="0" build="p"/>
      <p:bldP spid="4" grpId="0" build="p" animBg="1"/>
      <p:bldP spid="6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DB2336DD-A2A6-4ABE-BD4B-DCF85DC61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04552" y="365125"/>
            <a:ext cx="5749247" cy="1325563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The approach you take needs to be consistent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8AB39448-A530-40F1-AA56-8BA49C0BB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6" y="1697039"/>
            <a:ext cx="2582863" cy="1868487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 dirty="0">
              <a:latin typeface="Helvetica 75 Bold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 dirty="0">
              <a:latin typeface="Helvetica 75 Bold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latin typeface="Helvetica 75 Bold" charset="0"/>
              </a:rPr>
              <a:t>Positivist Research Philosophy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29D365ED-AA21-4970-9A41-6320E16A5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213" y="2689226"/>
            <a:ext cx="2386012" cy="117951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latin typeface="Helvetica 75 Bold" charset="0"/>
              </a:rPr>
              <a:t>Deductive Research Approach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E4DF1A95-52A9-4536-BFBC-66A05015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1" y="3538538"/>
            <a:ext cx="1814513" cy="9144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Helvetica 75 Bold" charset="0"/>
              </a:rPr>
              <a:t>Quantitative strategies</a:t>
            </a:r>
          </a:p>
        </p:txBody>
      </p:sp>
      <p:sp>
        <p:nvSpPr>
          <p:cNvPr id="13317" name="Oval 6">
            <a:extLst>
              <a:ext uri="{FF2B5EF4-FFF2-40B4-BE49-F238E27FC236}">
                <a16:creationId xmlns:a16="http://schemas.microsoft.com/office/drawing/2014/main" id="{1F76C5F1-4EE8-429C-8137-75EB84536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1" y="4106864"/>
            <a:ext cx="2995613" cy="234632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Helvetica 75 Bold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Helvetica 75 Bold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latin typeface="Helvetica 75 Bold" charset="0"/>
              </a:rPr>
              <a:t>Interpretivist Philosophy</a:t>
            </a:r>
          </a:p>
        </p:txBody>
      </p:sp>
      <p:sp>
        <p:nvSpPr>
          <p:cNvPr id="13318" name="Oval 7">
            <a:extLst>
              <a:ext uri="{FF2B5EF4-FFF2-40B4-BE49-F238E27FC236}">
                <a16:creationId xmlns:a16="http://schemas.microsoft.com/office/drawing/2014/main" id="{FE6AC578-3FC4-432A-A147-871060067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3" y="4857751"/>
            <a:ext cx="2292350" cy="1655763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 dirty="0">
              <a:latin typeface="Helvetica 75 Bold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latin typeface="Helvetica 75 Bold" charset="0"/>
              </a:rPr>
              <a:t>Inductive Approach</a:t>
            </a:r>
          </a:p>
        </p:txBody>
      </p:sp>
      <p:sp>
        <p:nvSpPr>
          <p:cNvPr id="13319" name="Oval 8">
            <a:extLst>
              <a:ext uri="{FF2B5EF4-FFF2-40B4-BE49-F238E27FC236}">
                <a16:creationId xmlns:a16="http://schemas.microsoft.com/office/drawing/2014/main" id="{4EDCB281-165E-4A90-A9C0-327CB6D5B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5580063"/>
            <a:ext cx="1843088" cy="107315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Helvetica 75 Bold" charset="0"/>
              </a:rPr>
              <a:t>Qualitative strategies</a:t>
            </a:r>
          </a:p>
        </p:txBody>
      </p:sp>
      <p:sp>
        <p:nvSpPr>
          <p:cNvPr id="13320" name="Rectangle 5">
            <a:extLst>
              <a:ext uri="{FF2B5EF4-FFF2-40B4-BE49-F238E27FC236}">
                <a16:creationId xmlns:a16="http://schemas.microsoft.com/office/drawing/2014/main" id="{CCDF119D-3F8B-40FC-B17B-E4109F5EC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6" y="3148013"/>
            <a:ext cx="1814513" cy="9144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Helvetica 75 Bold" charset="0"/>
              </a:rPr>
              <a:t>Research design choices</a:t>
            </a:r>
          </a:p>
        </p:txBody>
      </p:sp>
      <p:sp>
        <p:nvSpPr>
          <p:cNvPr id="13321" name="Oval 8">
            <a:extLst>
              <a:ext uri="{FF2B5EF4-FFF2-40B4-BE49-F238E27FC236}">
                <a16:creationId xmlns:a16="http://schemas.microsoft.com/office/drawing/2014/main" id="{1C9A8C71-5C2E-4990-86AA-FE420DFCC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864" y="5427663"/>
            <a:ext cx="1843087" cy="107315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Helvetica 75 Bold" charset="0"/>
              </a:rPr>
              <a:t>Research design choices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1357782-9012-4234-8BEB-41991230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 the next class, we will continue with Research strategy ..</a:t>
            </a:r>
          </a:p>
        </p:txBody>
      </p:sp>
    </p:spTree>
    <p:extLst>
      <p:ext uri="{BB962C8B-B14F-4D97-AF65-F5344CB8AC3E}">
        <p14:creationId xmlns:p14="http://schemas.microsoft.com/office/powerpoint/2010/main" val="411506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A81D-DB69-477F-82AF-34121653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In todays class, we will see some  important terminologies in RM , but before that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10FA-7583-4A21-BDB2-D7946BBA8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What is the difference between Research Methodology and Research Methods?</a:t>
            </a:r>
          </a:p>
          <a:p>
            <a:r>
              <a:rPr lang="en-GB" dirty="0"/>
              <a:t>Methodology   refers to- The theory of how research should be undertaken- philosophy and the processes of creating the knowledge, and</a:t>
            </a:r>
          </a:p>
          <a:p>
            <a:r>
              <a:rPr lang="en-GB" dirty="0"/>
              <a:t>Methods   refer to -The tools, techniques and procedures used to obtain and analyse data.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Key elements of the Research Methodology </a:t>
            </a:r>
          </a:p>
          <a:p>
            <a:r>
              <a:rPr lang="en-GB" dirty="0"/>
              <a:t>Research philosophy </a:t>
            </a:r>
          </a:p>
          <a:p>
            <a:pPr lvl="0"/>
            <a:r>
              <a:rPr lang="en-GB" dirty="0"/>
              <a:t>Research approach</a:t>
            </a:r>
          </a:p>
          <a:p>
            <a:pPr lvl="0"/>
            <a:r>
              <a:rPr lang="en-GB" dirty="0"/>
              <a:t>Research strategy </a:t>
            </a:r>
          </a:p>
          <a:p>
            <a:pPr lvl="0"/>
            <a:r>
              <a:rPr lang="en-GB" dirty="0"/>
              <a:t>Quantitative versus Qualitative (Design)</a:t>
            </a:r>
          </a:p>
          <a:p>
            <a:pPr lvl="0"/>
            <a:r>
              <a:rPr lang="en-GB" dirty="0">
                <a:solidFill>
                  <a:srgbClr val="FF0000"/>
                </a:solidFill>
              </a:rPr>
              <a:t>Research methods – Data collection, sampling and Data  Analysis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89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46"/>
          </a:xfrm>
        </p:spPr>
        <p:txBody>
          <a:bodyPr/>
          <a:lstStyle/>
          <a:p>
            <a:r>
              <a:rPr lang="en-GB" b="1" dirty="0"/>
              <a:t>Key Concepts in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071546"/>
            <a:ext cx="8229600" cy="5643602"/>
          </a:xfrm>
        </p:spPr>
        <p:txBody>
          <a:bodyPr>
            <a:no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ONTOLOGY:</a:t>
            </a:r>
            <a:r>
              <a:rPr lang="en-GB" b="1" dirty="0"/>
              <a:t> The Researcher’s view of the nature of reality or a state of being</a:t>
            </a:r>
            <a:endParaRPr lang="en-GB" dirty="0"/>
          </a:p>
          <a:p>
            <a:pPr>
              <a:buNone/>
            </a:pPr>
            <a:r>
              <a:rPr lang="en-GB" b="1" dirty="0"/>
              <a:t> </a:t>
            </a:r>
            <a:endParaRPr lang="en-GB" dirty="0"/>
          </a:p>
          <a:p>
            <a:r>
              <a:rPr lang="en-GB" b="1" u="sng" dirty="0">
                <a:solidFill>
                  <a:srgbClr val="FF0000"/>
                </a:solidFill>
              </a:rPr>
              <a:t>EPISTOMOLOGY:</a:t>
            </a:r>
            <a:r>
              <a:rPr lang="en-GB" b="1" u="sng" dirty="0"/>
              <a:t> </a:t>
            </a:r>
            <a:r>
              <a:rPr lang="en-GB" b="1" dirty="0"/>
              <a:t>The Researcher’s view regarding what constitutes acceptable knowledge in a discipline.</a:t>
            </a:r>
          </a:p>
          <a:p>
            <a:pPr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Epistemology</a:t>
            </a:r>
            <a:r>
              <a:rPr lang="en-GB" dirty="0"/>
              <a:t> poses the following questions: What is the </a:t>
            </a:r>
            <a:r>
              <a:rPr lang="en-GB" dirty="0">
                <a:solidFill>
                  <a:srgbClr val="FF0000"/>
                </a:solidFill>
              </a:rPr>
              <a:t>relationship between the knower and what is known</a:t>
            </a:r>
            <a:r>
              <a:rPr lang="en-GB" dirty="0"/>
              <a:t>? How do we know what we know? What counts as knowledge?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8736"/>
            <a:ext cx="10972800" cy="1143000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0000"/>
                </a:solidFill>
              </a:rPr>
              <a:t>RESEARCH PHILOSOPHY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How knowledge is developed and the </a:t>
            </a:r>
            <a:r>
              <a:rPr lang="en-GB" u="sng" dirty="0"/>
              <a:t>nature </a:t>
            </a:r>
            <a:r>
              <a:rPr lang="en-GB" dirty="0"/>
              <a:t>of that knowledge </a:t>
            </a:r>
          </a:p>
          <a:p>
            <a:pPr marL="0" lv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Three BROAD PHILOSOPHICAL VIEWS  </a:t>
            </a:r>
          </a:p>
          <a:p>
            <a:r>
              <a:rPr lang="en-GB" b="1" dirty="0">
                <a:solidFill>
                  <a:srgbClr val="FF0000"/>
                </a:solidFill>
              </a:rPr>
              <a:t>POSITIVISM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GB" b="1" dirty="0">
                <a:solidFill>
                  <a:srgbClr val="FF0000"/>
                </a:solidFill>
              </a:rPr>
              <a:t>INTERPRETIVISM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GB" b="1" dirty="0"/>
              <a:t>PRAGMATISM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2" descr="C:\Users\charal20\AppData\Local\Microsoft\Windows\Temporary Internet Files\Content.IE5\IPVE5DST\MC90030542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8007" y="2825638"/>
            <a:ext cx="1296144" cy="20750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>
                <a:solidFill>
                  <a:srgbClr val="FF0000"/>
                </a:solidFill>
              </a:rPr>
              <a:t>POSITIVISM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800" dirty="0"/>
              <a:t>Refers to the assumption that all phenomena, whether physical, natural, social, or psychological, exhibit persistent pattern or regularities that can be studied. </a:t>
            </a:r>
          </a:p>
          <a:p>
            <a:pPr algn="just"/>
            <a:endParaRPr lang="en-GB" sz="2800" dirty="0"/>
          </a:p>
          <a:p>
            <a:pPr algn="just"/>
            <a:r>
              <a:rPr lang="en-GB" sz="2800" dirty="0"/>
              <a:t> According to positivism, there are only two sources of knowledge: </a:t>
            </a:r>
            <a:r>
              <a:rPr lang="en-GB" sz="2800" b="1" dirty="0">
                <a:solidFill>
                  <a:srgbClr val="FF0000"/>
                </a:solidFill>
              </a:rPr>
              <a:t>logical reasoning </a:t>
            </a:r>
            <a:r>
              <a:rPr lang="en-GB" sz="2800" dirty="0">
                <a:solidFill>
                  <a:srgbClr val="FF0000"/>
                </a:solidFill>
              </a:rPr>
              <a:t>and </a:t>
            </a:r>
            <a:r>
              <a:rPr lang="en-GB" sz="2800" b="1" dirty="0">
                <a:solidFill>
                  <a:srgbClr val="FF0000"/>
                </a:solidFill>
              </a:rPr>
              <a:t>empirical experience</a:t>
            </a:r>
            <a:r>
              <a:rPr lang="en-GB" sz="2800" dirty="0"/>
              <a:t>. It advocates the application of the methods of the </a:t>
            </a:r>
            <a:r>
              <a:rPr lang="en-GB" sz="2800" dirty="0">
                <a:solidFill>
                  <a:srgbClr val="FF0000"/>
                </a:solidFill>
              </a:rPr>
              <a:t>natural sciences </a:t>
            </a:r>
            <a:r>
              <a:rPr lang="en-GB" sz="2800" dirty="0"/>
              <a:t>to the study of social reality and beyond.</a:t>
            </a:r>
          </a:p>
          <a:p>
            <a:endParaRPr lang="en-GB" dirty="0"/>
          </a:p>
        </p:txBody>
      </p:sp>
      <p:sp>
        <p:nvSpPr>
          <p:cNvPr id="36866" name="AutoShape 2" descr="data:image/jpg;base64,/9j/4AAQSkZJRgABAQAAAQABAAD/2wBDAAkGBwgHBgkIBwgKCgkLDRYPDQwMDRsUFRAWIB0iIiAdHx8kKDQsJCYxJx8fLT0tMTU3Ojo6Iys/RD84QzQ5Ojf/2wBDAQoKCg0MDRoPDxo3JR8lNzc3Nzc3Nzc3Nzc3Nzc3Nzc3Nzc3Nzc3Nzc3Nzc3Nzc3Nzc3Nzc3Nzc3Nzc3Nzc3Nzf/wAARCACsANgDASIAAhEBAxEB/8QAHAABAAEFAQEAAAAAAAAAAAAAAAECAwQFBgcI/8QAQxAAAQMDAQQGBwQIBAcAAAAAAQACAwQFESEGEjFBBxMiUWFxFDJCgZGhsVJiweEVFiNDU3KS8CSi0fEmNHOCssLS/8QAGwEBAAIDAQEAAAAAAAAAAAAAAAMFAQIEBgf/xAAoEQACAgIABgEEAwEAAAAAAAAAAQIDBBEFEhMhMUEyIlFhcRSBwbH/2gAMAwEAAhEDEQA/APcUREAKhSVCAKFKIAiIgCIiAImQmUARRvA6g58k3ggJRRkf2EyO9ASiIgCIiAIiIAiIgAUqApQBERAEREAKhSVCAIiIAiKlzt0EnCAnKxLjc6K2wOnrqmOCJuhdI4AZ7vE+HFcXtL0gxxSPo7CI6iVp3X1TtYoz3DHru8BoO/kuPeauvm9Iq5pJZj+9lOX4PIcmDwbj3rjyc2FK/JNXS5na3PpDhY4x2ujkmP258xj4Y3viAtHLtNtBXu0qRAw8oIw35nJ+YWBT0cTMYaM962MTQ3gFQ5HFLZfHsd9WLBeUUx0lbXHNRVVUpPHfndj5krZU+yUkwBJAJ75SrUcrhwOFlQ1kzPVeR71VyyrXLcm3/Z1SrWtQSX9F39UK6LtQVDmkcCyoc1UkbRW12fSqh7RylIkHxOqyYrpUNGOsJ81kC6yPGHNaQfBbz4g4rdTkn+9oh6U9/VFNFuj2sqYyG19M0j7UeQfgV0VDdaStGIZO39h2hXLTiObXcA8FiGn3DmLs65GOS6sfjt0HqxbRrPCrn8ezPQQQVK5K3XmqpsMqAZ4hz9to/ELp6apiqYhLA9r2HgQvS4mbTlR3W+/29lbbTOp6kXkQIuwiCIiABSoClAEREAREQAqFJUIAiKHHDSToAgKJpWxML3uDWgZJPJeXbQ7QVu1gqYrVK6msFOd2orBkGqdw6th+z5cfLjm7T1tTthfzspaZXR0UOHXWqZ7Lf4Q8Tz88ciFi7RTU/WwWi2xtht9ANxrW8HO5nx8/PvXFmXuuv6fJNTDmkaGiomRtb2AA0YY0cGhbFjAOSgY5K41eUttcn3LSEdFxowrjVQ1Vhckm2TougqtpVoK41Rs2ReYVfYVjsV1vFRs2MgKrdyqWK+xuVo0YbLQaQc81mUFQ6nfvxdl3tA+q7z8fFW+qVABjcDzW1V1lE1ZB6ZFNKxaZ1tLUNqI95uh5tPEK+udo6kwva9pO6eIW/ieJGBzeBXuuG58cuvfteSluqdbK0RFZEQClQFKAIiIAiIgBUKSoQBcn0jbSHZ2wySwEGrmPVU7Tr2zz8gMn3LqnndBcToAvJ6x362dKVNSvO/RW0kubyJbguPx3W/8Aae9azekZS7m82et36m7EPllJ/SNWOsme45cZH8AT4DXzyuWh17ROpXSdINw6+vhoIzlkA3njPtH/AEH1XPRjQLzXErt2cq8IscaGo7fsusCuhUN4KsKmk9naioKzRXGirJJI6SrgnfH67Y5A4t88Ln+kK5Pt+zr2QuLZKl4hBBxhpBLvkMe9eY7PXOS1XilrI3EBsgDxyLDoR8FZ4nC3kUOzff0c9uUq5qJ72FcarQxpg5B4FXGqmkjrRdarxe2NjnyODWNGXOccADvKssXDdLt2kpbXS26Jxb6W9zpCObG408iSPgpcXGeTdGtezW2xVwcmd9bLjRXJjpKCrgqWNOHOhkDgD3HC2LF8/wDRpd5LXtXSNDyIqtwglbyO96p9zsfNfQMfJTcRwf4lqintPwQ03daGzKjAdxUvg00URLNjaHNVc47NJScWasOML9R2T6wW5tVRghhOWngsGqp8tJxqrNBIWS9WTx4HxU2BlPEyFP17/Ri2Kths6kKVbp39ZE13PGquL6LFqS2ipAUqApWQEREAREQAqEKhAa+/1zbbaaurkIDYYnPPuBP4LzXoxb6FVXmuqcuqY4o2OB4mR5L3j+pdd0kv3rAaYH/mpYqc+IfI1p+RK57oug9NrrtXyaxmpe4dxJc7HwGVBe2taNoe9mmq5ZKm4zTTOLnueS4+KuxjRWJD/jJv5yr8fBePuk3JlxXrlWi8FUFQCqwVykxwvSyCbfbj7Imfn+lq80+q9n24tUl22fkip2l08ThLG0cXYByB44z8F5nsrZprtfKeBsbuqY8PmdjRjQdc/THivVcLvhHD238d7/6VeVW3b29nttLkUsIdx6tv0CyGlWwe4YHd3Ktq8jN7ey2XZF5vJeXdMoP6Stp13fR3Aee+fyXqDSuO6UrLLc7PDV00bny0bnFwaMkxuxn4EA/Fd3CbI15cXJ9iDKi5VNI8u2bDjtBbAz1jVxY898L6bjPcvBui6yy3HaWCsMZ9Foj1r3kaFw9Vue/OvuXu0Z8c+K7OP2RldGC8pd/7IMKLUGzLjKzYHclr2OWTE/BCoCSyJlzDTK1Uw6uUPb35C2jnZb7lrp9QW+OQoZrujWnfg3tuky0+Pa+P5rOWotTu0wZ4tI+i2y9/wux2YsGyttWpskKVAUqxIwiIgCIiAgopKpKA4TpUn6iht8h4Nr4Cfc/P4J0OM/4TdIRq+pcSe/Rv5qz0zNLdmROOEM8L/hI3/UrK6JDu7LyQHAdDVSNd7w1w+RUU/mjaPg4+pHV3Cdp5SOHzV5h0Vu6lpvNWWnsmd+Piua2l2vhszzS08Ynq8ZcCcNj8/HwXkuhO63lrW2WynGEdyOtBVWVzmy9bfa3enusFNHSyRh0JjIyTkdxOmMroxquW+p1TcG0/0TVy5ltFQJRjGtc4ta1pccuLRjJ8UAVSg20b6KwVW0q2qgVozJeBV1hVhpVxp1WrNjJgayNu7GxrG5zhjQBnv0WUxyxIzqslpWkm29saMljlfjfqNVrKx9SKOd1CI3VIjJiEmjS7GmfBecDpHvdhu3oW1NvpyBgv9GcA5gPA6OIPkcLrxsOzJT6etr1vuc104w+R7F1vZWJI/L9FjUNxguFDDV0crZaeZofG8cx/voe4jCqLsuGO9cNialytaaM1xXk3Vu7MsA+8fot2tPRt/wARTD7rnfQfitwvb8FWsRfsqb39YUqApVuQhERAEREAKhSVCA5bpJt7rlslcKdoy50D90eIGR9AuP2IvTaO1GcPDW19sjqGE8po8xvHno0r1KthE9NIwgHLeBXz5IX2morbFJkChq3TU+f4Ug4f+PwXNkp9NtElem0bskvle5/rFxOVpptkLfUG4SSOkfNVuLmyPOTEc57Pv+Wi20Lw4A81mMGgK8u7rKZNwei1UYzWmjhtlLzNYbg6w3o9WwPxFI46MJ/9TxBXozBgLnNpNn6e/UuHYjqmD9lNjh4HvH05LnLJtLX7N1ItW0MUhhZpHJjLmDw+01T3UxzY9Wr5+19/yjSMnS+Sfj7npYaqtxYtDW09ZA2eknZNC71XsOR+R8Flh7SM5VLKMovTR2JpraLThhQCpecq3lYMl4FXWuWKHK416w0DLY/VXhJhYjHZOi5jabbejtG9TUO7WXA6CNhy1h+8Rz8B78LenGsvnywWzE7IwW5G42u2op9nLeZTuyVkgIggPtHvP3R+S0exeyPpVHV3TaeP0itubTlkvGNjtc+Djp5ADxAxtl9lqqsr/wBPbVEzVbiHRU7/AGO4uHAY5N5c16Ex+Tldl10MOt00Pcvcv8RBGDulzz8ekYOzdlg2etTbfSzzTRtkc8OlxnXkMcOC3NKN+Zrcc1juOAs+3NDP2j9ABkqslKd1vNLyyaaVdekbqgbvV0hHCKNrPedT8t1bRa+yMcKUzPGHzOLz7+HywtiF7/Cq6VEYlDY9yAUqApXWaBERAEREAKhSVCAEZXjfTLY3UlTBf6Zh3Y/2NRj+GToT5En3FeyLXXy2w3S3zUtRGJI5GFrmnmDxCxKPMtGU9PZ4hZ6ltRTN17bNM54tW9jGWBcVU0VTspf5LbVb3VA71PI795H/AKjgfzXY22pZPCC3uXmc3HcZMsqbNouu7JWLcrbR3Wl6iuhbIz2TwLT3tPJZ0ozqPgrGS08FVpyhLcXpnX2ktM4WfZW9WGd1Ts3WvlZnWLIDiO4tPZcr1J0hVdJJ1F9tb2yDQujBY7+krt2v0/BUTwQVcfV1UMczPsyNDh812/zoWrWRBS/PhkHQcHut6NRTbb2CpAzWOhJ9maNw+YyPmswbR2VwyLrR4/6wH1WJUbG7P1BJNCIif4T3N+WVhnYGx509JA7utWuuHS77kjbeQvOmbGbauxQgl1zgPgzed9AtTXdItuhy2hpp6p/LeAY3PzPyWZBsPYIyC6nllP35nYW4obRbbfg0VDBC4e01g3vjxWHLh9fiMpfvsbcuRL2kcaXbYbVDdcDbKB3E4LAQf8zvoum2a2Ttti3ZWtNRWD9/KNW/yjl58VvOJ1VQUN2fOcenBKMfsv8ATaGPFPcu7L7XarLg11WFEMrYQNO7gKskdPYra0ySAAaDitjBGamaOlZwdq/yHH+/HwWGCIRutPaIyT3DvP8AfFdHYqEwQmaVpEknI8Wju/E+Kt+EYPWs5pLsjgzLtR0jaRtDWBoGABgKpQFK9mVAClQFKAIiIAiIgBUKSoQBMIiA47pA2Qg2ktpAAjqY+1DM0ZLHfiDzC8aoaqsstfJb7jGYqiI6tJ0cOTgeYK+lsDHBcbtvsRR7R0ucGOqjBMUzPWYfxB5hQX0Rtjpklc+RnGU1bBUxtdvAO81mCBsgy3HuXCVkNy2arPRLrGQzOGTNHYk8jyPhx81urbeZGAGN3WM+yTkrzmViOD8FjXYn4N6+lc3gFaMbmrIprrT1AAyATxadFlObFKFWSg4nSpJmt3yOLfgqd/Xms11P3K0+IN4jK0Ni01yugq3juaVU1r3aALDRsnousBc7ABJWUKYtZvPIHkq6GmIO89waPmVlup5JXhjGbjPtPGP91rysc6MOBuToDjloth2osMaO2RnBOA0cySeA81ktZS26IOc/emdo1xG84nuawak/3lZ1rtMlQ4TVjNyLO8ISQS497zwJ7gNB48V34nDJ3y7+DkuylFaRFjthncKiXJiyHMLhgyHk7HIY4D3nXh0wAGgUMaGtAAwFUvXU0xphyRKqcnJ7YREUxqApUKUAREQBERACoUlQgCIiAIiIDWXey0V2ppIKyCORjxhzXtyCvK7/ANGNbb3un2fnJj4+jTHQeDXcR5H4r2dRjPHgtZwU1qRtGTj4Pm6oqay2PEd4opqZwPrvbhp8nDQ/FbCkuwABhn7PcdV7rVWykqmls8DHA8iFytw6NLBVOc+OlEDz7UDjGf8ALgfJV1vDYS+J0RyWvJwsd1e7nn+V2fqqxXZPa3vgt7N0UhutJdKpg+zIGPH0Ctt6M7iz1LqCPGmH/wBLilwmfomWXE1kdbwwHe9qz6aqiBDpmlw+87dCzYejerz+1u0gH3IWt+uVtaPo5tsbg6qlqKnv62U4PuGAsR4PN+WHlxNcNpKGECOAgy8o6WPeefeeHwWVRwXq6PzDTNoIXcXy9uU+7l7/AILqrdYrfbmhtJTRRj7rAFsmNDWgNAA8F3U8Mqh3l3OeWQ34NTarDT0BMrt6aocO1LKd5x9/4DAW3AAGgUorKMVFaRA235CIiyYCIiABSoClAEREAREQAqFJUIAiIgCIiAIiIAiIgIwmPJSiAIiIAiIgCIiAIiIAiIgAUqApQBERAf/Z"/>
          <p:cNvSpPr>
            <a:spLocks noChangeAspect="1" noChangeArrowheads="1"/>
          </p:cNvSpPr>
          <p:nvPr/>
        </p:nvSpPr>
        <p:spPr bwMode="auto">
          <a:xfrm>
            <a:off x="5231905" y="-752476"/>
            <a:ext cx="1876425" cy="15049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47527" y="620688"/>
            <a:ext cx="8372798" cy="5561037"/>
          </a:xfrm>
        </p:spPr>
        <p:txBody>
          <a:bodyPr>
            <a:normAutofit/>
          </a:bodyPr>
          <a:lstStyle/>
          <a:p>
            <a:pPr lvl="0"/>
            <a:r>
              <a:rPr lang="en-GB" sz="2800" dirty="0"/>
              <a:t>Adopts the philosophical stance of the natural scientist</a:t>
            </a:r>
          </a:p>
          <a:p>
            <a:pPr lvl="0"/>
            <a:r>
              <a:rPr lang="en-GB" sz="2800" dirty="0"/>
              <a:t>The end product of this research can be </a:t>
            </a:r>
            <a:r>
              <a:rPr lang="en-GB" sz="2800" dirty="0">
                <a:solidFill>
                  <a:srgbClr val="FF0000"/>
                </a:solidFill>
              </a:rPr>
              <a:t>law-like generalisations</a:t>
            </a:r>
          </a:p>
          <a:p>
            <a:pPr lvl="0"/>
            <a:r>
              <a:rPr lang="en-GB" sz="2800" dirty="0"/>
              <a:t>Uses highly </a:t>
            </a:r>
            <a:r>
              <a:rPr lang="en-GB" sz="2800" dirty="0">
                <a:solidFill>
                  <a:srgbClr val="FF0000"/>
                </a:solidFill>
              </a:rPr>
              <a:t>structured methodology</a:t>
            </a:r>
            <a:r>
              <a:rPr lang="en-GB" sz="2800" dirty="0"/>
              <a:t> in order to facilitate replication</a:t>
            </a:r>
          </a:p>
          <a:p>
            <a:pPr lvl="0"/>
            <a:r>
              <a:rPr lang="en-GB" sz="2800" dirty="0"/>
              <a:t>Emphases is on </a:t>
            </a:r>
            <a:r>
              <a:rPr lang="en-GB" sz="2800" dirty="0">
                <a:solidFill>
                  <a:srgbClr val="FF0000"/>
                </a:solidFill>
              </a:rPr>
              <a:t>quantifiable ( number based) observations – number based data</a:t>
            </a:r>
          </a:p>
          <a:p>
            <a:pPr>
              <a:buNone/>
            </a:pPr>
            <a:r>
              <a:rPr lang="en-GB" sz="2800" b="1" dirty="0"/>
              <a:t> </a:t>
            </a:r>
            <a:endParaRPr lang="en-GB" sz="2800" dirty="0"/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>
                <a:solidFill>
                  <a:srgbClr val="FF0000"/>
                </a:solidFill>
              </a:rPr>
              <a:t>INTERPRETIVISM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sz="3000" dirty="0"/>
              <a:t>A contrasting epistemology to positivism  </a:t>
            </a:r>
          </a:p>
          <a:p>
            <a:pPr lvl="0"/>
            <a:r>
              <a:rPr lang="en-GB" sz="3000" dirty="0"/>
              <a:t>View the subject matter of the </a:t>
            </a:r>
            <a:r>
              <a:rPr lang="en-GB" sz="3000" dirty="0">
                <a:solidFill>
                  <a:srgbClr val="FF0000"/>
                </a:solidFill>
              </a:rPr>
              <a:t>Social sciences/ Management Business Research</a:t>
            </a:r>
            <a:r>
              <a:rPr lang="en-GB" sz="3000" dirty="0"/>
              <a:t> -people and their institutions as being fundamentally different from that of the natural sciences. </a:t>
            </a:r>
          </a:p>
          <a:p>
            <a:pPr lvl="0"/>
            <a:endParaRPr lang="en-GB" sz="3000" dirty="0"/>
          </a:p>
          <a:p>
            <a:pPr lvl="0"/>
            <a:r>
              <a:rPr lang="en-GB" sz="3000" dirty="0"/>
              <a:t>The </a:t>
            </a:r>
            <a:r>
              <a:rPr lang="en-GB" sz="3000" dirty="0">
                <a:solidFill>
                  <a:srgbClr val="FF0000"/>
                </a:solidFill>
              </a:rPr>
              <a:t>study of the social world </a:t>
            </a:r>
            <a:r>
              <a:rPr lang="en-GB" sz="3000" dirty="0"/>
              <a:t>therefore requires a different logic of research procedure, one that reflects the distinctiveness of humans as against the natural order.</a:t>
            </a:r>
          </a:p>
          <a:p>
            <a:pPr>
              <a:buNone/>
            </a:pPr>
            <a:r>
              <a:rPr lang="en-GB" sz="3000" b="1" dirty="0"/>
              <a:t> </a:t>
            </a:r>
            <a:endParaRPr lang="en-GB" sz="3000" dirty="0"/>
          </a:p>
          <a:p>
            <a:pPr>
              <a:buNone/>
            </a:pPr>
            <a:endParaRPr lang="en-GB" sz="2200" dirty="0"/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INTERPRETIVISM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/>
              <a:t>Advocates that:</a:t>
            </a:r>
          </a:p>
          <a:p>
            <a:pPr lvl="0"/>
            <a:r>
              <a:rPr lang="en-GB" sz="2800" dirty="0"/>
              <a:t>It is necessary for the researcher to understand and differentiate between </a:t>
            </a:r>
            <a:r>
              <a:rPr lang="en-GB" sz="2800" dirty="0">
                <a:solidFill>
                  <a:srgbClr val="FF0000"/>
                </a:solidFill>
              </a:rPr>
              <a:t>humans</a:t>
            </a:r>
            <a:r>
              <a:rPr lang="en-GB" sz="2800" dirty="0"/>
              <a:t> in our role as researchers</a:t>
            </a:r>
          </a:p>
          <a:p>
            <a:pPr lvl="0"/>
            <a:r>
              <a:rPr lang="en-GB" sz="2800" dirty="0"/>
              <a:t>Requires the researcher to grasp the </a:t>
            </a:r>
            <a:r>
              <a:rPr lang="en-GB" sz="2800" dirty="0">
                <a:solidFill>
                  <a:srgbClr val="FF0000"/>
                </a:solidFill>
              </a:rPr>
              <a:t>subjective meaning </a:t>
            </a:r>
            <a:r>
              <a:rPr lang="en-GB" sz="2800" dirty="0"/>
              <a:t>of social action</a:t>
            </a:r>
          </a:p>
          <a:p>
            <a:pPr lvl="0"/>
            <a:r>
              <a:rPr lang="en-GB" sz="2800" dirty="0"/>
              <a:t>Seen by some to be more appropriate to Management Research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>
                <a:solidFill>
                  <a:srgbClr val="FF0000"/>
                </a:solidFill>
              </a:rPr>
              <a:t>PRAGMATISM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800" dirty="0"/>
              <a:t>There is </a:t>
            </a:r>
            <a:r>
              <a:rPr lang="en-GB" sz="2800" dirty="0">
                <a:solidFill>
                  <a:srgbClr val="FF0000"/>
                </a:solidFill>
              </a:rPr>
              <a:t>no one position </a:t>
            </a:r>
            <a:r>
              <a:rPr lang="en-GB" sz="2800" dirty="0"/>
              <a:t>to adopt</a:t>
            </a:r>
          </a:p>
          <a:p>
            <a:pPr lvl="0"/>
            <a:r>
              <a:rPr lang="en-GB" sz="2800" dirty="0"/>
              <a:t>The most important determinant of the epistemology, ontology and axiology you adopt is the research question- One may be more appropriate to answering the question than the other</a:t>
            </a:r>
          </a:p>
          <a:p>
            <a:pPr lvl="0"/>
            <a:r>
              <a:rPr lang="en-GB" sz="2800" dirty="0"/>
              <a:t>It may be more appropriate to think of the philosophies adopted as a continuum  rather than opposite positions Tashakori and Teddlie (1998).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5826</TotalTime>
  <Words>931</Words>
  <Application>Microsoft Office PowerPoint</Application>
  <PresentationFormat>Widescreen</PresentationFormat>
  <Paragraphs>141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 75 Bold</vt:lpstr>
      <vt:lpstr>Office Theme</vt:lpstr>
      <vt:lpstr>1_Office Theme</vt:lpstr>
      <vt:lpstr>Lecture 3 Basics of Research I</vt:lpstr>
      <vt:lpstr>In todays class, we will see some  important terminologies in RM , but before that  </vt:lpstr>
      <vt:lpstr>Key Concepts in Research</vt:lpstr>
      <vt:lpstr>RESEARCH PHILOSOPHY</vt:lpstr>
      <vt:lpstr> POSITIVISM </vt:lpstr>
      <vt:lpstr>PowerPoint Presentation</vt:lpstr>
      <vt:lpstr> INTERPRETIVISM </vt:lpstr>
      <vt:lpstr>INTERPRETIVISM </vt:lpstr>
      <vt:lpstr> PRAGMATISM </vt:lpstr>
      <vt:lpstr> APPROACHES TO RESEARCH </vt:lpstr>
      <vt:lpstr>DEDUCTIVE</vt:lpstr>
      <vt:lpstr>Characteristics of Deductive Approach </vt:lpstr>
      <vt:lpstr> INDUCTIVE </vt:lpstr>
      <vt:lpstr>Characteristics of Inductive Approach </vt:lpstr>
      <vt:lpstr>            DEDUCTIVE AND INDUCTIVE  DIFFERENCES BETWEEN APPROACHES           ABDUCTIVE  </vt:lpstr>
      <vt:lpstr>The approach you take needs to be consistent</vt:lpstr>
      <vt:lpstr>In the next class, we will continue with Research strategy 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Basic of Research</dc:title>
  <dc:creator>Uma Mohan</dc:creator>
  <cp:lastModifiedBy>Uma Mohan</cp:lastModifiedBy>
  <cp:revision>48</cp:revision>
  <dcterms:created xsi:type="dcterms:W3CDTF">2020-06-02T08:00:37Z</dcterms:created>
  <dcterms:modified xsi:type="dcterms:W3CDTF">2023-04-11T11:45:34Z</dcterms:modified>
</cp:coreProperties>
</file>