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316" r:id="rId4"/>
    <p:sldId id="291" r:id="rId5"/>
    <p:sldId id="293" r:id="rId6"/>
    <p:sldId id="292" r:id="rId7"/>
    <p:sldId id="317" r:id="rId8"/>
    <p:sldId id="294" r:id="rId9"/>
    <p:sldId id="295" r:id="rId10"/>
    <p:sldId id="296" r:id="rId11"/>
    <p:sldId id="297" r:id="rId12"/>
    <p:sldId id="301" r:id="rId13"/>
    <p:sldId id="311" r:id="rId14"/>
    <p:sldId id="309" r:id="rId15"/>
    <p:sldId id="302" r:id="rId16"/>
    <p:sldId id="303" r:id="rId17"/>
    <p:sldId id="531" r:id="rId18"/>
    <p:sldId id="529" r:id="rId19"/>
    <p:sldId id="530" r:id="rId20"/>
    <p:sldId id="308" r:id="rId21"/>
    <p:sldId id="5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EA967-BA0C-45CB-BD93-571414115C18}">
          <p14:sldIdLst>
            <p14:sldId id="256"/>
            <p14:sldId id="290"/>
            <p14:sldId id="316"/>
            <p14:sldId id="291"/>
            <p14:sldId id="293"/>
            <p14:sldId id="292"/>
            <p14:sldId id="317"/>
            <p14:sldId id="294"/>
            <p14:sldId id="295"/>
            <p14:sldId id="296"/>
            <p14:sldId id="297"/>
            <p14:sldId id="301"/>
            <p14:sldId id="311"/>
            <p14:sldId id="309"/>
          </p14:sldIdLst>
        </p14:section>
        <p14:section name="Other Design Aspects" id="{39BDF7EF-E404-4D04-B8A9-99C0A8A851B3}">
          <p14:sldIdLst>
            <p14:sldId id="302"/>
            <p14:sldId id="303"/>
            <p14:sldId id="531"/>
            <p14:sldId id="529"/>
            <p14:sldId id="530"/>
            <p14:sldId id="308"/>
          </p14:sldIdLst>
        </p14:section>
        <p14:section name="Revisiting the Research Onion" id="{48AB617B-F449-459B-9C44-AAEEA12DAE10}">
          <p14:sldIdLst>
            <p14:sldId id="5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64015-1C56-44EB-8C7F-C0966471051A}" v="50" dt="2022-04-20T10:06:38.773"/>
    <p1510:client id="{B3E70CF5-D90F-4BA7-B250-AA18ADDA02A6}" v="1" dt="2022-04-20T12:41:19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Mohan" userId="28e14d68-48b0-4271-b87d-136fac95dfbc" providerId="ADAL" clId="{B3E70CF5-D90F-4BA7-B250-AA18ADDA02A6}"/>
    <pc:docChg chg="delSld modSld modSection">
      <pc:chgData name="Uma Mohan" userId="28e14d68-48b0-4271-b87d-136fac95dfbc" providerId="ADAL" clId="{B3E70CF5-D90F-4BA7-B250-AA18ADDA02A6}" dt="2022-04-20T13:11:23.827" v="47" actId="115"/>
      <pc:docMkLst>
        <pc:docMk/>
      </pc:docMkLst>
      <pc:sldChg chg="modSp mod">
        <pc:chgData name="Uma Mohan" userId="28e14d68-48b0-4271-b87d-136fac95dfbc" providerId="ADAL" clId="{B3E70CF5-D90F-4BA7-B250-AA18ADDA02A6}" dt="2022-04-20T12:18:20.678" v="14" actId="20577"/>
        <pc:sldMkLst>
          <pc:docMk/>
          <pc:sldMk cId="4014528529" sldId="256"/>
        </pc:sldMkLst>
        <pc:spChg chg="mod">
          <ac:chgData name="Uma Mohan" userId="28e14d68-48b0-4271-b87d-136fac95dfbc" providerId="ADAL" clId="{B3E70CF5-D90F-4BA7-B250-AA18ADDA02A6}" dt="2022-04-20T12:18:20.678" v="14" actId="20577"/>
          <ac:spMkLst>
            <pc:docMk/>
            <pc:sldMk cId="4014528529" sldId="256"/>
            <ac:spMk id="3" creationId="{AA8D205C-4B52-46E5-BD70-7D905C2BF644}"/>
          </ac:spMkLst>
        </pc:spChg>
      </pc:sldChg>
      <pc:sldChg chg="modSp mod">
        <pc:chgData name="Uma Mohan" userId="28e14d68-48b0-4271-b87d-136fac95dfbc" providerId="ADAL" clId="{B3E70CF5-D90F-4BA7-B250-AA18ADDA02A6}" dt="2022-04-20T12:42:49.455" v="16" actId="1036"/>
        <pc:sldMkLst>
          <pc:docMk/>
          <pc:sldMk cId="0" sldId="290"/>
        </pc:sldMkLst>
        <pc:spChg chg="mod">
          <ac:chgData name="Uma Mohan" userId="28e14d68-48b0-4271-b87d-136fac95dfbc" providerId="ADAL" clId="{B3E70CF5-D90F-4BA7-B250-AA18ADDA02A6}" dt="2022-04-20T12:41:19.995" v="15" actId="115"/>
          <ac:spMkLst>
            <pc:docMk/>
            <pc:sldMk cId="0" sldId="290"/>
            <ac:spMk id="3" creationId="{00000000-0000-0000-0000-000000000000}"/>
          </ac:spMkLst>
        </pc:spChg>
        <pc:picChg chg="mod">
          <ac:chgData name="Uma Mohan" userId="28e14d68-48b0-4271-b87d-136fac95dfbc" providerId="ADAL" clId="{B3E70CF5-D90F-4BA7-B250-AA18ADDA02A6}" dt="2022-04-20T12:42:49.455" v="16" actId="1036"/>
          <ac:picMkLst>
            <pc:docMk/>
            <pc:sldMk cId="0" sldId="290"/>
            <ac:picMk id="18434" creationId="{00000000-0000-0000-0000-000000000000}"/>
          </ac:picMkLst>
        </pc:picChg>
      </pc:sldChg>
      <pc:sldChg chg="modSp mod">
        <pc:chgData name="Uma Mohan" userId="28e14d68-48b0-4271-b87d-136fac95dfbc" providerId="ADAL" clId="{B3E70CF5-D90F-4BA7-B250-AA18ADDA02A6}" dt="2022-04-20T13:11:23.827" v="47" actId="115"/>
        <pc:sldMkLst>
          <pc:docMk/>
          <pc:sldMk cId="1629792047" sldId="301"/>
        </pc:sldMkLst>
        <pc:spChg chg="mod">
          <ac:chgData name="Uma Mohan" userId="28e14d68-48b0-4271-b87d-136fac95dfbc" providerId="ADAL" clId="{B3E70CF5-D90F-4BA7-B250-AA18ADDA02A6}" dt="2022-04-20T13:11:23.827" v="47" actId="115"/>
          <ac:spMkLst>
            <pc:docMk/>
            <pc:sldMk cId="1629792047" sldId="301"/>
            <ac:spMk id="3" creationId="{00000000-0000-0000-0000-000000000000}"/>
          </ac:spMkLst>
        </pc:spChg>
      </pc:sldChg>
      <pc:sldChg chg="del">
        <pc:chgData name="Uma Mohan" userId="28e14d68-48b0-4271-b87d-136fac95dfbc" providerId="ADAL" clId="{B3E70CF5-D90F-4BA7-B250-AA18ADDA02A6}" dt="2022-04-20T13:06:19.897" v="46" actId="47"/>
        <pc:sldMkLst>
          <pc:docMk/>
          <pc:sldMk cId="2526511411" sldId="52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8A578-8BF6-431D-8992-FD66DAD766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D92B0A-1D0B-448E-B560-F6259D235715}">
      <dgm:prSet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Quantitative- </a:t>
          </a:r>
          <a:r>
            <a:rPr lang="en-GB" dirty="0"/>
            <a:t>Any data collection techniques (questionnaire) or data analysis procedure (such as graphs or statistics) that generates or uses </a:t>
          </a:r>
          <a:r>
            <a:rPr lang="en-GB" dirty="0">
              <a:solidFill>
                <a:srgbClr val="FF0000"/>
              </a:solidFill>
            </a:rPr>
            <a:t>numerical data</a:t>
          </a:r>
          <a:r>
            <a:rPr lang="en-GB" dirty="0"/>
            <a:t>.</a:t>
          </a:r>
          <a:endParaRPr lang="en-US" dirty="0"/>
        </a:p>
      </dgm:t>
    </dgm:pt>
    <dgm:pt modelId="{10E3EDDC-15E8-4996-93E9-D889A3B1281D}" type="parTrans" cxnId="{334E5344-627E-4A54-94E7-45D0739513B3}">
      <dgm:prSet/>
      <dgm:spPr/>
      <dgm:t>
        <a:bodyPr/>
        <a:lstStyle/>
        <a:p>
          <a:endParaRPr lang="en-US"/>
        </a:p>
      </dgm:t>
    </dgm:pt>
    <dgm:pt modelId="{9202E2F4-A4B6-4F94-9189-AB4E21B26F91}" type="sibTrans" cxnId="{334E5344-627E-4A54-94E7-45D0739513B3}">
      <dgm:prSet/>
      <dgm:spPr/>
      <dgm:t>
        <a:bodyPr/>
        <a:lstStyle/>
        <a:p>
          <a:endParaRPr lang="en-US"/>
        </a:p>
      </dgm:t>
    </dgm:pt>
    <dgm:pt modelId="{8E64C7A0-8930-4AF1-972F-CF0E280D7F97}">
      <dgm:prSet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Qualitative</a:t>
          </a:r>
          <a:r>
            <a:rPr lang="en-GB" dirty="0"/>
            <a:t>- Any data collection technique such as (interviews) or data analysis procedure (such as categorising data) that generates or </a:t>
          </a:r>
          <a:r>
            <a:rPr lang="en-GB" dirty="0">
              <a:solidFill>
                <a:srgbClr val="FF0000"/>
              </a:solidFill>
            </a:rPr>
            <a:t>uses non-numeric data</a:t>
          </a:r>
          <a:r>
            <a:rPr lang="en-GB" dirty="0"/>
            <a:t>, like themes .</a:t>
          </a:r>
          <a:endParaRPr lang="en-US" dirty="0"/>
        </a:p>
      </dgm:t>
    </dgm:pt>
    <dgm:pt modelId="{3A65DA08-AAB7-4A5B-8202-BCD827D4C1C8}" type="parTrans" cxnId="{EEB9502D-3E8C-45AF-97C6-5ED4E6B15A18}">
      <dgm:prSet/>
      <dgm:spPr/>
      <dgm:t>
        <a:bodyPr/>
        <a:lstStyle/>
        <a:p>
          <a:endParaRPr lang="en-US"/>
        </a:p>
      </dgm:t>
    </dgm:pt>
    <dgm:pt modelId="{C71E9A0D-CBF1-4E77-BBE3-812C4B2F742D}" type="sibTrans" cxnId="{EEB9502D-3E8C-45AF-97C6-5ED4E6B15A18}">
      <dgm:prSet/>
      <dgm:spPr/>
      <dgm:t>
        <a:bodyPr/>
        <a:lstStyle/>
        <a:p>
          <a:endParaRPr lang="en-US"/>
        </a:p>
      </dgm:t>
    </dgm:pt>
    <dgm:pt modelId="{130166C4-F983-4CD5-8816-AC2ACD6F99C8}" type="pres">
      <dgm:prSet presAssocID="{0A28A578-8BF6-431D-8992-FD66DAD7665C}" presName="linear" presStyleCnt="0">
        <dgm:presLayoutVars>
          <dgm:animLvl val="lvl"/>
          <dgm:resizeHandles val="exact"/>
        </dgm:presLayoutVars>
      </dgm:prSet>
      <dgm:spPr/>
    </dgm:pt>
    <dgm:pt modelId="{61A04DFA-9347-481D-8F94-A3C27C884968}" type="pres">
      <dgm:prSet presAssocID="{DBD92B0A-1D0B-448E-B560-F6259D2357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7EF8A6-D2B1-49FF-9387-42172043260A}" type="pres">
      <dgm:prSet presAssocID="{9202E2F4-A4B6-4F94-9189-AB4E21B26F91}" presName="spacer" presStyleCnt="0"/>
      <dgm:spPr/>
    </dgm:pt>
    <dgm:pt modelId="{E7BC64AE-E129-48DD-82CA-980717810F23}" type="pres">
      <dgm:prSet presAssocID="{8E64C7A0-8930-4AF1-972F-CF0E280D7F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B9502D-3E8C-45AF-97C6-5ED4E6B15A18}" srcId="{0A28A578-8BF6-431D-8992-FD66DAD7665C}" destId="{8E64C7A0-8930-4AF1-972F-CF0E280D7F97}" srcOrd="1" destOrd="0" parTransId="{3A65DA08-AAB7-4A5B-8202-BCD827D4C1C8}" sibTransId="{C71E9A0D-CBF1-4E77-BBE3-812C4B2F742D}"/>
    <dgm:cxn modelId="{334E5344-627E-4A54-94E7-45D0739513B3}" srcId="{0A28A578-8BF6-431D-8992-FD66DAD7665C}" destId="{DBD92B0A-1D0B-448E-B560-F6259D235715}" srcOrd="0" destOrd="0" parTransId="{10E3EDDC-15E8-4996-93E9-D889A3B1281D}" sibTransId="{9202E2F4-A4B6-4F94-9189-AB4E21B26F91}"/>
    <dgm:cxn modelId="{C6626959-740F-4582-BA00-74FE5EC762E8}" type="presOf" srcId="{DBD92B0A-1D0B-448E-B560-F6259D235715}" destId="{61A04DFA-9347-481D-8F94-A3C27C884968}" srcOrd="0" destOrd="0" presId="urn:microsoft.com/office/officeart/2005/8/layout/vList2"/>
    <dgm:cxn modelId="{A807B1A7-C814-4A59-B3F7-5F958072A713}" type="presOf" srcId="{0A28A578-8BF6-431D-8992-FD66DAD7665C}" destId="{130166C4-F983-4CD5-8816-AC2ACD6F99C8}" srcOrd="0" destOrd="0" presId="urn:microsoft.com/office/officeart/2005/8/layout/vList2"/>
    <dgm:cxn modelId="{542AFCE8-D9C3-4946-9A21-420678F57C89}" type="presOf" srcId="{8E64C7A0-8930-4AF1-972F-CF0E280D7F97}" destId="{E7BC64AE-E129-48DD-82CA-980717810F23}" srcOrd="0" destOrd="0" presId="urn:microsoft.com/office/officeart/2005/8/layout/vList2"/>
    <dgm:cxn modelId="{2770550D-8C64-450F-BF50-07E7BC56E22B}" type="presParOf" srcId="{130166C4-F983-4CD5-8816-AC2ACD6F99C8}" destId="{61A04DFA-9347-481D-8F94-A3C27C884968}" srcOrd="0" destOrd="0" presId="urn:microsoft.com/office/officeart/2005/8/layout/vList2"/>
    <dgm:cxn modelId="{6751047A-1C1B-4126-8EA3-45ED73006160}" type="presParOf" srcId="{130166C4-F983-4CD5-8816-AC2ACD6F99C8}" destId="{5C7EF8A6-D2B1-49FF-9387-42172043260A}" srcOrd="1" destOrd="0" presId="urn:microsoft.com/office/officeart/2005/8/layout/vList2"/>
    <dgm:cxn modelId="{C42DFA33-51DE-4235-96E7-D2289FCBDB6F}" type="presParOf" srcId="{130166C4-F983-4CD5-8816-AC2ACD6F99C8}" destId="{E7BC64AE-E129-48DD-82CA-980717810F2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DBDAD-252E-42A8-AEA2-2DC05DCF401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2CA633-6939-4CA1-9A13-DD8B15CB2CD7}">
      <dgm:prSet/>
      <dgm:spPr/>
      <dgm:t>
        <a:bodyPr/>
        <a:lstStyle/>
        <a:p>
          <a:r>
            <a:rPr lang="en-GB"/>
            <a:t>Quantitative research</a:t>
          </a:r>
          <a:endParaRPr lang="en-US"/>
        </a:p>
      </dgm:t>
    </dgm:pt>
    <dgm:pt modelId="{DDE767C9-AE07-4FBC-BBE0-FBFA49A4E0A1}" type="parTrans" cxnId="{B33B8F20-E248-4D12-86DE-7D6672CE0A11}">
      <dgm:prSet/>
      <dgm:spPr/>
      <dgm:t>
        <a:bodyPr/>
        <a:lstStyle/>
        <a:p>
          <a:endParaRPr lang="en-US"/>
        </a:p>
      </dgm:t>
    </dgm:pt>
    <dgm:pt modelId="{7C68DA55-C20B-4E15-AEAC-5FE9414F9109}" type="sibTrans" cxnId="{B33B8F20-E248-4D12-86DE-7D6672CE0A11}">
      <dgm:prSet/>
      <dgm:spPr/>
      <dgm:t>
        <a:bodyPr/>
        <a:lstStyle/>
        <a:p>
          <a:endParaRPr lang="en-US"/>
        </a:p>
      </dgm:t>
    </dgm:pt>
    <dgm:pt modelId="{BA079401-9EF8-4456-A26A-31103D14A17C}">
      <dgm:prSet/>
      <dgm:spPr/>
      <dgm:t>
        <a:bodyPr/>
        <a:lstStyle/>
        <a:p>
          <a:r>
            <a:rPr lang="en-GB" dirty="0"/>
            <a:t>systematically observe changes in the phenomena of interest while manipulating what are believed to be </a:t>
          </a:r>
          <a:r>
            <a:rPr lang="en-GB" dirty="0">
              <a:solidFill>
                <a:srgbClr val="FF0000"/>
              </a:solidFill>
            </a:rPr>
            <a:t>causal influences ( like impact of X on Y) or links  between variables.</a:t>
          </a:r>
          <a:endParaRPr lang="en-US" dirty="0">
            <a:solidFill>
              <a:srgbClr val="FF0000"/>
            </a:solidFill>
          </a:endParaRPr>
        </a:p>
      </dgm:t>
    </dgm:pt>
    <dgm:pt modelId="{8AAC479C-A7B8-4D51-AB9B-1ED47204B433}" type="parTrans" cxnId="{0F16A3E7-E565-4FC7-A6C6-2BC28B489623}">
      <dgm:prSet/>
      <dgm:spPr/>
      <dgm:t>
        <a:bodyPr/>
        <a:lstStyle/>
        <a:p>
          <a:endParaRPr lang="en-US"/>
        </a:p>
      </dgm:t>
    </dgm:pt>
    <dgm:pt modelId="{3B4B2012-7B1E-4898-840C-6AFD01BEC527}" type="sibTrans" cxnId="{0F16A3E7-E565-4FC7-A6C6-2BC28B489623}">
      <dgm:prSet/>
      <dgm:spPr/>
      <dgm:t>
        <a:bodyPr/>
        <a:lstStyle/>
        <a:p>
          <a:endParaRPr lang="en-US"/>
        </a:p>
      </dgm:t>
    </dgm:pt>
    <dgm:pt modelId="{B52A9259-F637-4463-8CEF-BD8EF5A60EFA}">
      <dgm:prSet/>
      <dgm:spPr/>
      <dgm:t>
        <a:bodyPr/>
        <a:lstStyle/>
        <a:p>
          <a:r>
            <a:rPr lang="en-GB"/>
            <a:t>Qualitative research</a:t>
          </a:r>
          <a:endParaRPr lang="en-US"/>
        </a:p>
      </dgm:t>
    </dgm:pt>
    <dgm:pt modelId="{F75326FA-4D4F-4D41-9105-C39E648BF40D}" type="parTrans" cxnId="{3C8E483A-D47E-40E5-8615-F41B1C407F6F}">
      <dgm:prSet/>
      <dgm:spPr/>
      <dgm:t>
        <a:bodyPr/>
        <a:lstStyle/>
        <a:p>
          <a:endParaRPr lang="en-US"/>
        </a:p>
      </dgm:t>
    </dgm:pt>
    <dgm:pt modelId="{4A3B5C20-A9F2-4420-8F25-4CF61A85F84C}" type="sibTrans" cxnId="{3C8E483A-D47E-40E5-8615-F41B1C407F6F}">
      <dgm:prSet/>
      <dgm:spPr/>
      <dgm:t>
        <a:bodyPr/>
        <a:lstStyle/>
        <a:p>
          <a:endParaRPr lang="en-US"/>
        </a:p>
      </dgm:t>
    </dgm:pt>
    <dgm:pt modelId="{9B513CB9-6A89-4F48-ABB3-4A2B7B06D01C}">
      <dgm:prSet/>
      <dgm:spPr/>
      <dgm:t>
        <a:bodyPr/>
        <a:lstStyle/>
        <a:p>
          <a:r>
            <a:rPr lang="en-GB" dirty="0"/>
            <a:t>may be more concerned with the individual’s </a:t>
          </a:r>
          <a:r>
            <a:rPr lang="en-GB" dirty="0">
              <a:solidFill>
                <a:srgbClr val="FF0000"/>
              </a:solidFill>
            </a:rPr>
            <a:t>personal experiences </a:t>
          </a:r>
          <a:r>
            <a:rPr lang="en-GB" dirty="0"/>
            <a:t>of the problem under study </a:t>
          </a:r>
          <a:endParaRPr lang="en-US" dirty="0"/>
        </a:p>
      </dgm:t>
    </dgm:pt>
    <dgm:pt modelId="{00CFDDFB-D84E-46CB-ACBD-40A849C09646}" type="parTrans" cxnId="{FA919986-4EF7-401C-A0BB-846951E59EEE}">
      <dgm:prSet/>
      <dgm:spPr/>
      <dgm:t>
        <a:bodyPr/>
        <a:lstStyle/>
        <a:p>
          <a:endParaRPr lang="en-US"/>
        </a:p>
      </dgm:t>
    </dgm:pt>
    <dgm:pt modelId="{5E7A43EF-5D82-4679-8494-FD8EB1F227BD}" type="sibTrans" cxnId="{FA919986-4EF7-401C-A0BB-846951E59EEE}">
      <dgm:prSet/>
      <dgm:spPr/>
      <dgm:t>
        <a:bodyPr/>
        <a:lstStyle/>
        <a:p>
          <a:endParaRPr lang="en-US"/>
        </a:p>
      </dgm:t>
    </dgm:pt>
    <dgm:pt modelId="{C7D13CF1-D6CC-4F52-99AA-231ACADBB7EA}" type="pres">
      <dgm:prSet presAssocID="{EB8DBDAD-252E-42A8-AEA2-2DC05DCF401E}" presName="linear" presStyleCnt="0">
        <dgm:presLayoutVars>
          <dgm:dir/>
          <dgm:animLvl val="lvl"/>
          <dgm:resizeHandles val="exact"/>
        </dgm:presLayoutVars>
      </dgm:prSet>
      <dgm:spPr/>
    </dgm:pt>
    <dgm:pt modelId="{776F14FD-0CE6-4318-B398-E7E6A7CDD631}" type="pres">
      <dgm:prSet presAssocID="{4C2CA633-6939-4CA1-9A13-DD8B15CB2CD7}" presName="parentLin" presStyleCnt="0"/>
      <dgm:spPr/>
    </dgm:pt>
    <dgm:pt modelId="{3C3EB06A-46CD-4BCD-B4B7-D82987F6D847}" type="pres">
      <dgm:prSet presAssocID="{4C2CA633-6939-4CA1-9A13-DD8B15CB2CD7}" presName="parentLeftMargin" presStyleLbl="node1" presStyleIdx="0" presStyleCnt="2"/>
      <dgm:spPr/>
    </dgm:pt>
    <dgm:pt modelId="{0EB56CBE-155B-4A7A-926F-63E9B5AA955C}" type="pres">
      <dgm:prSet presAssocID="{4C2CA633-6939-4CA1-9A13-DD8B15CB2C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FAA6DA-C51A-4805-A1B4-468BC2EA1F71}" type="pres">
      <dgm:prSet presAssocID="{4C2CA633-6939-4CA1-9A13-DD8B15CB2CD7}" presName="negativeSpace" presStyleCnt="0"/>
      <dgm:spPr/>
    </dgm:pt>
    <dgm:pt modelId="{BF2CB014-5BF1-47C4-8127-2BE96EDA5C6C}" type="pres">
      <dgm:prSet presAssocID="{4C2CA633-6939-4CA1-9A13-DD8B15CB2CD7}" presName="childText" presStyleLbl="conFgAcc1" presStyleIdx="0" presStyleCnt="2">
        <dgm:presLayoutVars>
          <dgm:bulletEnabled val="1"/>
        </dgm:presLayoutVars>
      </dgm:prSet>
      <dgm:spPr/>
    </dgm:pt>
    <dgm:pt modelId="{6C0954E3-AF2F-47B7-AB41-9F5428736CB8}" type="pres">
      <dgm:prSet presAssocID="{7C68DA55-C20B-4E15-AEAC-5FE9414F9109}" presName="spaceBetweenRectangles" presStyleCnt="0"/>
      <dgm:spPr/>
    </dgm:pt>
    <dgm:pt modelId="{92AF3747-CFF3-4768-8255-C83A2992D8EC}" type="pres">
      <dgm:prSet presAssocID="{B52A9259-F637-4463-8CEF-BD8EF5A60EFA}" presName="parentLin" presStyleCnt="0"/>
      <dgm:spPr/>
    </dgm:pt>
    <dgm:pt modelId="{623FC1D0-91E1-437E-B74F-678C4B1A9C5C}" type="pres">
      <dgm:prSet presAssocID="{B52A9259-F637-4463-8CEF-BD8EF5A60EFA}" presName="parentLeftMargin" presStyleLbl="node1" presStyleIdx="0" presStyleCnt="2"/>
      <dgm:spPr/>
    </dgm:pt>
    <dgm:pt modelId="{0D8D740F-4D15-4020-97A5-6480878499E7}" type="pres">
      <dgm:prSet presAssocID="{B52A9259-F637-4463-8CEF-BD8EF5A60E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83CA350-0E90-4D54-9544-D24753228660}" type="pres">
      <dgm:prSet presAssocID="{B52A9259-F637-4463-8CEF-BD8EF5A60EFA}" presName="negativeSpace" presStyleCnt="0"/>
      <dgm:spPr/>
    </dgm:pt>
    <dgm:pt modelId="{27BABB91-7487-4FFD-94C3-E964C6D6CC55}" type="pres">
      <dgm:prSet presAssocID="{B52A9259-F637-4463-8CEF-BD8EF5A60E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33B8F20-E248-4D12-86DE-7D6672CE0A11}" srcId="{EB8DBDAD-252E-42A8-AEA2-2DC05DCF401E}" destId="{4C2CA633-6939-4CA1-9A13-DD8B15CB2CD7}" srcOrd="0" destOrd="0" parTransId="{DDE767C9-AE07-4FBC-BBE0-FBFA49A4E0A1}" sibTransId="{7C68DA55-C20B-4E15-AEAC-5FE9414F9109}"/>
    <dgm:cxn modelId="{3C8E483A-D47E-40E5-8615-F41B1C407F6F}" srcId="{EB8DBDAD-252E-42A8-AEA2-2DC05DCF401E}" destId="{B52A9259-F637-4463-8CEF-BD8EF5A60EFA}" srcOrd="1" destOrd="0" parTransId="{F75326FA-4D4F-4D41-9105-C39E648BF40D}" sibTransId="{4A3B5C20-A9F2-4420-8F25-4CF61A85F84C}"/>
    <dgm:cxn modelId="{D2D3AD71-4361-4B51-8765-8F8A0103D4D6}" type="presOf" srcId="{9B513CB9-6A89-4F48-ABB3-4A2B7B06D01C}" destId="{27BABB91-7487-4FFD-94C3-E964C6D6CC55}" srcOrd="0" destOrd="0" presId="urn:microsoft.com/office/officeart/2005/8/layout/list1"/>
    <dgm:cxn modelId="{FA919986-4EF7-401C-A0BB-846951E59EEE}" srcId="{B52A9259-F637-4463-8CEF-BD8EF5A60EFA}" destId="{9B513CB9-6A89-4F48-ABB3-4A2B7B06D01C}" srcOrd="0" destOrd="0" parTransId="{00CFDDFB-D84E-46CB-ACBD-40A849C09646}" sibTransId="{5E7A43EF-5D82-4679-8494-FD8EB1F227BD}"/>
    <dgm:cxn modelId="{EA84DC90-40E5-4DC2-91F6-05C2262703FD}" type="presOf" srcId="{BA079401-9EF8-4456-A26A-31103D14A17C}" destId="{BF2CB014-5BF1-47C4-8127-2BE96EDA5C6C}" srcOrd="0" destOrd="0" presId="urn:microsoft.com/office/officeart/2005/8/layout/list1"/>
    <dgm:cxn modelId="{70C00B92-63FF-419A-9B8B-0C433F99CEC2}" type="presOf" srcId="{B52A9259-F637-4463-8CEF-BD8EF5A60EFA}" destId="{0D8D740F-4D15-4020-97A5-6480878499E7}" srcOrd="1" destOrd="0" presId="urn:microsoft.com/office/officeart/2005/8/layout/list1"/>
    <dgm:cxn modelId="{90003594-EBA3-47E1-A197-359A2D56FF06}" type="presOf" srcId="{4C2CA633-6939-4CA1-9A13-DD8B15CB2CD7}" destId="{0EB56CBE-155B-4A7A-926F-63E9B5AA955C}" srcOrd="1" destOrd="0" presId="urn:microsoft.com/office/officeart/2005/8/layout/list1"/>
    <dgm:cxn modelId="{41D921BE-E259-4C39-9BF7-8C7D995186AF}" type="presOf" srcId="{EB8DBDAD-252E-42A8-AEA2-2DC05DCF401E}" destId="{C7D13CF1-D6CC-4F52-99AA-231ACADBB7EA}" srcOrd="0" destOrd="0" presId="urn:microsoft.com/office/officeart/2005/8/layout/list1"/>
    <dgm:cxn modelId="{D3265BD7-E5F6-4E25-AA84-D5BFC64F63BC}" type="presOf" srcId="{B52A9259-F637-4463-8CEF-BD8EF5A60EFA}" destId="{623FC1D0-91E1-437E-B74F-678C4B1A9C5C}" srcOrd="0" destOrd="0" presId="urn:microsoft.com/office/officeart/2005/8/layout/list1"/>
    <dgm:cxn modelId="{0F16A3E7-E565-4FC7-A6C6-2BC28B489623}" srcId="{4C2CA633-6939-4CA1-9A13-DD8B15CB2CD7}" destId="{BA079401-9EF8-4456-A26A-31103D14A17C}" srcOrd="0" destOrd="0" parTransId="{8AAC479C-A7B8-4D51-AB9B-1ED47204B433}" sibTransId="{3B4B2012-7B1E-4898-840C-6AFD01BEC527}"/>
    <dgm:cxn modelId="{2F5598EA-879F-4BC5-94EF-72E50A81B77A}" type="presOf" srcId="{4C2CA633-6939-4CA1-9A13-DD8B15CB2CD7}" destId="{3C3EB06A-46CD-4BCD-B4B7-D82987F6D847}" srcOrd="0" destOrd="0" presId="urn:microsoft.com/office/officeart/2005/8/layout/list1"/>
    <dgm:cxn modelId="{5C08FA08-E186-475E-91C4-0421E77CB612}" type="presParOf" srcId="{C7D13CF1-D6CC-4F52-99AA-231ACADBB7EA}" destId="{776F14FD-0CE6-4318-B398-E7E6A7CDD631}" srcOrd="0" destOrd="0" presId="urn:microsoft.com/office/officeart/2005/8/layout/list1"/>
    <dgm:cxn modelId="{62F646F4-8EA6-47C3-B9D4-AE885B56A36F}" type="presParOf" srcId="{776F14FD-0CE6-4318-B398-E7E6A7CDD631}" destId="{3C3EB06A-46CD-4BCD-B4B7-D82987F6D847}" srcOrd="0" destOrd="0" presId="urn:microsoft.com/office/officeart/2005/8/layout/list1"/>
    <dgm:cxn modelId="{543514F7-0B75-4013-A5EF-D5102549CC2C}" type="presParOf" srcId="{776F14FD-0CE6-4318-B398-E7E6A7CDD631}" destId="{0EB56CBE-155B-4A7A-926F-63E9B5AA955C}" srcOrd="1" destOrd="0" presId="urn:microsoft.com/office/officeart/2005/8/layout/list1"/>
    <dgm:cxn modelId="{BB79DC93-5BB3-4CF5-B12C-59F71984756D}" type="presParOf" srcId="{C7D13CF1-D6CC-4F52-99AA-231ACADBB7EA}" destId="{4BFAA6DA-C51A-4805-A1B4-468BC2EA1F71}" srcOrd="1" destOrd="0" presId="urn:microsoft.com/office/officeart/2005/8/layout/list1"/>
    <dgm:cxn modelId="{D644739D-E2D8-4227-8406-3A5C0BACBC6D}" type="presParOf" srcId="{C7D13CF1-D6CC-4F52-99AA-231ACADBB7EA}" destId="{BF2CB014-5BF1-47C4-8127-2BE96EDA5C6C}" srcOrd="2" destOrd="0" presId="urn:microsoft.com/office/officeart/2005/8/layout/list1"/>
    <dgm:cxn modelId="{113C2C85-FEBB-4CA2-8D81-739F2E362A8B}" type="presParOf" srcId="{C7D13CF1-D6CC-4F52-99AA-231ACADBB7EA}" destId="{6C0954E3-AF2F-47B7-AB41-9F5428736CB8}" srcOrd="3" destOrd="0" presId="urn:microsoft.com/office/officeart/2005/8/layout/list1"/>
    <dgm:cxn modelId="{5F3AE5AD-DFAE-4E6E-9785-7FB1EA393484}" type="presParOf" srcId="{C7D13CF1-D6CC-4F52-99AA-231ACADBB7EA}" destId="{92AF3747-CFF3-4768-8255-C83A2992D8EC}" srcOrd="4" destOrd="0" presId="urn:microsoft.com/office/officeart/2005/8/layout/list1"/>
    <dgm:cxn modelId="{CACC821D-FA40-4D2C-9ED6-DAB9461BD69F}" type="presParOf" srcId="{92AF3747-CFF3-4768-8255-C83A2992D8EC}" destId="{623FC1D0-91E1-437E-B74F-678C4B1A9C5C}" srcOrd="0" destOrd="0" presId="urn:microsoft.com/office/officeart/2005/8/layout/list1"/>
    <dgm:cxn modelId="{BE98B9FA-480B-4749-BD6A-5ECABCDEB9EF}" type="presParOf" srcId="{92AF3747-CFF3-4768-8255-C83A2992D8EC}" destId="{0D8D740F-4D15-4020-97A5-6480878499E7}" srcOrd="1" destOrd="0" presId="urn:microsoft.com/office/officeart/2005/8/layout/list1"/>
    <dgm:cxn modelId="{EC58E0B4-0B5D-4B53-B835-7FFF5C43DF90}" type="presParOf" srcId="{C7D13CF1-D6CC-4F52-99AA-231ACADBB7EA}" destId="{F83CA350-0E90-4D54-9544-D24753228660}" srcOrd="5" destOrd="0" presId="urn:microsoft.com/office/officeart/2005/8/layout/list1"/>
    <dgm:cxn modelId="{A9B62C8A-0B1B-489C-AD10-E6ADA31DE717}" type="presParOf" srcId="{C7D13CF1-D6CC-4F52-99AA-231ACADBB7EA}" destId="{27BABB91-7487-4FFD-94C3-E964C6D6CC5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72004-5DC5-4543-824F-96BE20528F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F4100F-C6E5-4EF0-AB78-457051ECB284}">
      <dgm:prSet/>
      <dgm:spPr/>
      <dgm:t>
        <a:bodyPr/>
        <a:lstStyle/>
        <a:p>
          <a:r>
            <a:rPr lang="en-GB" b="1" u="sng"/>
            <a:t>Mono Method</a:t>
          </a:r>
          <a:endParaRPr lang="en-US"/>
        </a:p>
      </dgm:t>
    </dgm:pt>
    <dgm:pt modelId="{728F14A6-7C35-48B9-B5BE-C4730B386257}" type="parTrans" cxnId="{7607453E-7BBE-49F4-8671-DDAE1B00173A}">
      <dgm:prSet/>
      <dgm:spPr/>
      <dgm:t>
        <a:bodyPr/>
        <a:lstStyle/>
        <a:p>
          <a:endParaRPr lang="en-US"/>
        </a:p>
      </dgm:t>
    </dgm:pt>
    <dgm:pt modelId="{DDAE044F-6EE8-46DE-86A9-8F6E7635FCCD}" type="sibTrans" cxnId="{7607453E-7BBE-49F4-8671-DDAE1B00173A}">
      <dgm:prSet/>
      <dgm:spPr/>
      <dgm:t>
        <a:bodyPr/>
        <a:lstStyle/>
        <a:p>
          <a:endParaRPr lang="en-US"/>
        </a:p>
      </dgm:t>
    </dgm:pt>
    <dgm:pt modelId="{D8AED939-CA57-44E1-8603-3A5816CFD8BA}">
      <dgm:prSet/>
      <dgm:spPr/>
      <dgm:t>
        <a:bodyPr/>
        <a:lstStyle/>
        <a:p>
          <a:r>
            <a:rPr lang="en-GB" dirty="0"/>
            <a:t>Uses a </a:t>
          </a:r>
          <a:r>
            <a:rPr lang="en-GB" dirty="0">
              <a:solidFill>
                <a:srgbClr val="FF0000"/>
              </a:solidFill>
            </a:rPr>
            <a:t>single data </a:t>
          </a:r>
          <a:r>
            <a:rPr lang="en-GB" dirty="0"/>
            <a:t>collection technique and corresponding analysis procedure</a:t>
          </a:r>
          <a:endParaRPr lang="en-US" dirty="0"/>
        </a:p>
      </dgm:t>
    </dgm:pt>
    <dgm:pt modelId="{74A2391E-1F46-4A9B-B86C-83F1594FE5DA}" type="parTrans" cxnId="{A87CAFC3-293B-4874-B86F-681CBE1FFEF2}">
      <dgm:prSet/>
      <dgm:spPr/>
      <dgm:t>
        <a:bodyPr/>
        <a:lstStyle/>
        <a:p>
          <a:endParaRPr lang="en-US"/>
        </a:p>
      </dgm:t>
    </dgm:pt>
    <dgm:pt modelId="{7D5B7A48-DA41-4DEE-B1F5-0B8C14F2AC83}" type="sibTrans" cxnId="{A87CAFC3-293B-4874-B86F-681CBE1FFEF2}">
      <dgm:prSet/>
      <dgm:spPr/>
      <dgm:t>
        <a:bodyPr/>
        <a:lstStyle/>
        <a:p>
          <a:endParaRPr lang="en-US"/>
        </a:p>
      </dgm:t>
    </dgm:pt>
    <dgm:pt modelId="{EC06293E-B970-4D42-9161-EBBF7C3978D1}">
      <dgm:prSet/>
      <dgm:spPr/>
      <dgm:t>
        <a:bodyPr/>
        <a:lstStyle/>
        <a:p>
          <a:r>
            <a:rPr lang="en-GB" b="1" u="sng"/>
            <a:t>Multiple Method</a:t>
          </a:r>
          <a:endParaRPr lang="en-US"/>
        </a:p>
      </dgm:t>
    </dgm:pt>
    <dgm:pt modelId="{06F63871-ECC3-4E0D-BA06-B3586B16FEEC}" type="parTrans" cxnId="{ECC460AD-AFB7-452F-8903-012AC9EF8E50}">
      <dgm:prSet/>
      <dgm:spPr/>
      <dgm:t>
        <a:bodyPr/>
        <a:lstStyle/>
        <a:p>
          <a:endParaRPr lang="en-US"/>
        </a:p>
      </dgm:t>
    </dgm:pt>
    <dgm:pt modelId="{C208419C-8D21-49CB-BB64-14F5238B4203}" type="sibTrans" cxnId="{ECC460AD-AFB7-452F-8903-012AC9EF8E50}">
      <dgm:prSet/>
      <dgm:spPr/>
      <dgm:t>
        <a:bodyPr/>
        <a:lstStyle/>
        <a:p>
          <a:endParaRPr lang="en-US"/>
        </a:p>
      </dgm:t>
    </dgm:pt>
    <dgm:pt modelId="{096187DE-1DC6-4815-82B5-FC81F617A631}">
      <dgm:prSet/>
      <dgm:spPr/>
      <dgm:t>
        <a:bodyPr/>
        <a:lstStyle/>
        <a:p>
          <a:r>
            <a:rPr lang="en-GB" dirty="0"/>
            <a:t>Uses </a:t>
          </a:r>
          <a:r>
            <a:rPr lang="en-GB" dirty="0">
              <a:solidFill>
                <a:srgbClr val="FF0000"/>
              </a:solidFill>
            </a:rPr>
            <a:t>more than one data </a:t>
          </a:r>
          <a:r>
            <a:rPr lang="en-GB" dirty="0"/>
            <a:t>collection technique and analysis procedure</a:t>
          </a:r>
          <a:endParaRPr lang="en-US" dirty="0"/>
        </a:p>
      </dgm:t>
    </dgm:pt>
    <dgm:pt modelId="{1028F05B-AE33-44B5-8436-DDE6CAB856E7}" type="parTrans" cxnId="{E4A64569-5FF9-4A06-A276-580AD077CD9A}">
      <dgm:prSet/>
      <dgm:spPr/>
      <dgm:t>
        <a:bodyPr/>
        <a:lstStyle/>
        <a:p>
          <a:endParaRPr lang="en-US"/>
        </a:p>
      </dgm:t>
    </dgm:pt>
    <dgm:pt modelId="{7B220AAE-A4A6-4CE2-87EB-7667086F5B5D}" type="sibTrans" cxnId="{E4A64569-5FF9-4A06-A276-580AD077CD9A}">
      <dgm:prSet/>
      <dgm:spPr/>
      <dgm:t>
        <a:bodyPr/>
        <a:lstStyle/>
        <a:p>
          <a:endParaRPr lang="en-US"/>
        </a:p>
      </dgm:t>
    </dgm:pt>
    <dgm:pt modelId="{BB3B83F0-1DDF-457D-A648-945DD66C9D3F}">
      <dgm:prSet/>
      <dgm:spPr/>
      <dgm:t>
        <a:bodyPr/>
        <a:lstStyle/>
        <a:p>
          <a:r>
            <a:rPr lang="en-GB" dirty="0"/>
            <a:t>Used widely in </a:t>
          </a:r>
          <a:r>
            <a:rPr lang="en-GB" dirty="0">
              <a:solidFill>
                <a:srgbClr val="FF0000"/>
              </a:solidFill>
            </a:rPr>
            <a:t>Business and Management research</a:t>
          </a:r>
          <a:endParaRPr lang="en-US" dirty="0">
            <a:solidFill>
              <a:srgbClr val="FF0000"/>
            </a:solidFill>
          </a:endParaRPr>
        </a:p>
      </dgm:t>
    </dgm:pt>
    <dgm:pt modelId="{83D8CFD9-E0CE-4DBD-9957-C5E3EDB86F1B}" type="parTrans" cxnId="{E34369FA-00E1-423B-8881-637B8AC2E023}">
      <dgm:prSet/>
      <dgm:spPr/>
      <dgm:t>
        <a:bodyPr/>
        <a:lstStyle/>
        <a:p>
          <a:endParaRPr lang="en-US"/>
        </a:p>
      </dgm:t>
    </dgm:pt>
    <dgm:pt modelId="{5204CDAB-082F-4340-A77C-8AEF93AD6E78}" type="sibTrans" cxnId="{E34369FA-00E1-423B-8881-637B8AC2E023}">
      <dgm:prSet/>
      <dgm:spPr/>
      <dgm:t>
        <a:bodyPr/>
        <a:lstStyle/>
        <a:p>
          <a:endParaRPr lang="en-US"/>
        </a:p>
      </dgm:t>
    </dgm:pt>
    <dgm:pt modelId="{71F50689-C90D-4F9B-AE80-CA33C7B6F27A}">
      <dgm:prSet/>
      <dgm:spPr/>
      <dgm:t>
        <a:bodyPr/>
        <a:lstStyle/>
        <a:p>
          <a:r>
            <a:rPr lang="en-GB" b="1" u="sng"/>
            <a:t>(</a:t>
          </a:r>
          <a:r>
            <a:rPr lang="en-GB"/>
            <a:t>Useful if they provide you a better opportunity to answer your research question and to the extent  to which they allow you to better evaluate that the findings are valid and reliable).</a:t>
          </a:r>
          <a:endParaRPr lang="en-US"/>
        </a:p>
      </dgm:t>
    </dgm:pt>
    <dgm:pt modelId="{10BBA05B-3DA4-4F36-A138-6D702A52B067}" type="parTrans" cxnId="{1B92A9F8-CA1A-45B1-8C7C-5FE4F0EB7A6C}">
      <dgm:prSet/>
      <dgm:spPr/>
      <dgm:t>
        <a:bodyPr/>
        <a:lstStyle/>
        <a:p>
          <a:endParaRPr lang="en-US"/>
        </a:p>
      </dgm:t>
    </dgm:pt>
    <dgm:pt modelId="{E9BA47DC-F424-4487-98C8-81465EC851AD}" type="sibTrans" cxnId="{1B92A9F8-CA1A-45B1-8C7C-5FE4F0EB7A6C}">
      <dgm:prSet/>
      <dgm:spPr/>
      <dgm:t>
        <a:bodyPr/>
        <a:lstStyle/>
        <a:p>
          <a:endParaRPr lang="en-US"/>
        </a:p>
      </dgm:t>
    </dgm:pt>
    <dgm:pt modelId="{81CB0457-EE6F-4319-A3B0-544E84247527}" type="pres">
      <dgm:prSet presAssocID="{5EA72004-5DC5-4543-824F-96BE20528FA4}" presName="vert0" presStyleCnt="0">
        <dgm:presLayoutVars>
          <dgm:dir/>
          <dgm:animOne val="branch"/>
          <dgm:animLvl val="lvl"/>
        </dgm:presLayoutVars>
      </dgm:prSet>
      <dgm:spPr/>
    </dgm:pt>
    <dgm:pt modelId="{C07B4D80-8817-482F-8618-F723BBD2E34D}" type="pres">
      <dgm:prSet presAssocID="{C7F4100F-C6E5-4EF0-AB78-457051ECB284}" presName="thickLine" presStyleLbl="alignNode1" presStyleIdx="0" presStyleCnt="6"/>
      <dgm:spPr/>
    </dgm:pt>
    <dgm:pt modelId="{F6DC0CA2-9C9D-41B9-84F4-35BF9B8A6538}" type="pres">
      <dgm:prSet presAssocID="{C7F4100F-C6E5-4EF0-AB78-457051ECB284}" presName="horz1" presStyleCnt="0"/>
      <dgm:spPr/>
    </dgm:pt>
    <dgm:pt modelId="{0EE23706-E9DF-4CD5-A380-1856ABB7AFF3}" type="pres">
      <dgm:prSet presAssocID="{C7F4100F-C6E5-4EF0-AB78-457051ECB284}" presName="tx1" presStyleLbl="revTx" presStyleIdx="0" presStyleCnt="6"/>
      <dgm:spPr/>
    </dgm:pt>
    <dgm:pt modelId="{7B60D3D9-4179-4976-8B2A-4C5C7073A47B}" type="pres">
      <dgm:prSet presAssocID="{C7F4100F-C6E5-4EF0-AB78-457051ECB284}" presName="vert1" presStyleCnt="0"/>
      <dgm:spPr/>
    </dgm:pt>
    <dgm:pt modelId="{ED684295-3122-458C-BE2B-2D398CD87D9D}" type="pres">
      <dgm:prSet presAssocID="{D8AED939-CA57-44E1-8603-3A5816CFD8BA}" presName="thickLine" presStyleLbl="alignNode1" presStyleIdx="1" presStyleCnt="6"/>
      <dgm:spPr/>
    </dgm:pt>
    <dgm:pt modelId="{B87DF85D-ECC7-4E8E-B39F-F613AAD8223F}" type="pres">
      <dgm:prSet presAssocID="{D8AED939-CA57-44E1-8603-3A5816CFD8BA}" presName="horz1" presStyleCnt="0"/>
      <dgm:spPr/>
    </dgm:pt>
    <dgm:pt modelId="{A8665A0B-370D-41CC-AE19-6B3A08AD71BE}" type="pres">
      <dgm:prSet presAssocID="{D8AED939-CA57-44E1-8603-3A5816CFD8BA}" presName="tx1" presStyleLbl="revTx" presStyleIdx="1" presStyleCnt="6"/>
      <dgm:spPr/>
    </dgm:pt>
    <dgm:pt modelId="{293645DC-4830-4491-9EC9-BF03B7507132}" type="pres">
      <dgm:prSet presAssocID="{D8AED939-CA57-44E1-8603-3A5816CFD8BA}" presName="vert1" presStyleCnt="0"/>
      <dgm:spPr/>
    </dgm:pt>
    <dgm:pt modelId="{9B1514E7-4C5D-4B69-981F-EB3B90FCA47F}" type="pres">
      <dgm:prSet presAssocID="{EC06293E-B970-4D42-9161-EBBF7C3978D1}" presName="thickLine" presStyleLbl="alignNode1" presStyleIdx="2" presStyleCnt="6"/>
      <dgm:spPr/>
    </dgm:pt>
    <dgm:pt modelId="{588F5679-906B-4274-B37E-913AAC8B95FC}" type="pres">
      <dgm:prSet presAssocID="{EC06293E-B970-4D42-9161-EBBF7C3978D1}" presName="horz1" presStyleCnt="0"/>
      <dgm:spPr/>
    </dgm:pt>
    <dgm:pt modelId="{EEEF98FD-FEEC-4174-BF93-46BD84455EB5}" type="pres">
      <dgm:prSet presAssocID="{EC06293E-B970-4D42-9161-EBBF7C3978D1}" presName="tx1" presStyleLbl="revTx" presStyleIdx="2" presStyleCnt="6"/>
      <dgm:spPr/>
    </dgm:pt>
    <dgm:pt modelId="{DEDC198D-D979-40B0-B1C2-C0DDC52945B2}" type="pres">
      <dgm:prSet presAssocID="{EC06293E-B970-4D42-9161-EBBF7C3978D1}" presName="vert1" presStyleCnt="0"/>
      <dgm:spPr/>
    </dgm:pt>
    <dgm:pt modelId="{6E2FC03F-1E33-49E8-BFAF-FC24A4AFFC72}" type="pres">
      <dgm:prSet presAssocID="{096187DE-1DC6-4815-82B5-FC81F617A631}" presName="thickLine" presStyleLbl="alignNode1" presStyleIdx="3" presStyleCnt="6"/>
      <dgm:spPr/>
    </dgm:pt>
    <dgm:pt modelId="{A75D30C2-C963-4286-8405-6C2A1FEE44E8}" type="pres">
      <dgm:prSet presAssocID="{096187DE-1DC6-4815-82B5-FC81F617A631}" presName="horz1" presStyleCnt="0"/>
      <dgm:spPr/>
    </dgm:pt>
    <dgm:pt modelId="{C21F0E32-F04E-41FB-9F6B-E92765BD2B69}" type="pres">
      <dgm:prSet presAssocID="{096187DE-1DC6-4815-82B5-FC81F617A631}" presName="tx1" presStyleLbl="revTx" presStyleIdx="3" presStyleCnt="6"/>
      <dgm:spPr/>
    </dgm:pt>
    <dgm:pt modelId="{23B08A04-7B61-4D6C-BA90-970754179B35}" type="pres">
      <dgm:prSet presAssocID="{096187DE-1DC6-4815-82B5-FC81F617A631}" presName="vert1" presStyleCnt="0"/>
      <dgm:spPr/>
    </dgm:pt>
    <dgm:pt modelId="{1B717549-9A2E-4342-B5B4-19A79FEF9695}" type="pres">
      <dgm:prSet presAssocID="{BB3B83F0-1DDF-457D-A648-945DD66C9D3F}" presName="thickLine" presStyleLbl="alignNode1" presStyleIdx="4" presStyleCnt="6"/>
      <dgm:spPr/>
    </dgm:pt>
    <dgm:pt modelId="{AC1D9FE5-D25B-457E-9EFF-AD8E99958C87}" type="pres">
      <dgm:prSet presAssocID="{BB3B83F0-1DDF-457D-A648-945DD66C9D3F}" presName="horz1" presStyleCnt="0"/>
      <dgm:spPr/>
    </dgm:pt>
    <dgm:pt modelId="{F23CA9D8-9E0A-4478-A7C3-03183B384920}" type="pres">
      <dgm:prSet presAssocID="{BB3B83F0-1DDF-457D-A648-945DD66C9D3F}" presName="tx1" presStyleLbl="revTx" presStyleIdx="4" presStyleCnt="6"/>
      <dgm:spPr/>
    </dgm:pt>
    <dgm:pt modelId="{D808C1A2-6BC3-474A-9491-B141D522E2E5}" type="pres">
      <dgm:prSet presAssocID="{BB3B83F0-1DDF-457D-A648-945DD66C9D3F}" presName="vert1" presStyleCnt="0"/>
      <dgm:spPr/>
    </dgm:pt>
    <dgm:pt modelId="{20641290-8450-4843-8A31-D691CAF3CCC3}" type="pres">
      <dgm:prSet presAssocID="{71F50689-C90D-4F9B-AE80-CA33C7B6F27A}" presName="thickLine" presStyleLbl="alignNode1" presStyleIdx="5" presStyleCnt="6"/>
      <dgm:spPr/>
    </dgm:pt>
    <dgm:pt modelId="{4DE21D48-EE66-4A96-BB2E-0FC133081989}" type="pres">
      <dgm:prSet presAssocID="{71F50689-C90D-4F9B-AE80-CA33C7B6F27A}" presName="horz1" presStyleCnt="0"/>
      <dgm:spPr/>
    </dgm:pt>
    <dgm:pt modelId="{F2203D07-BA0B-4F80-86E4-E3F253E86CC9}" type="pres">
      <dgm:prSet presAssocID="{71F50689-C90D-4F9B-AE80-CA33C7B6F27A}" presName="tx1" presStyleLbl="revTx" presStyleIdx="5" presStyleCnt="6"/>
      <dgm:spPr/>
    </dgm:pt>
    <dgm:pt modelId="{E6030DE0-341D-4B28-A17C-655092E9E8FD}" type="pres">
      <dgm:prSet presAssocID="{71F50689-C90D-4F9B-AE80-CA33C7B6F27A}" presName="vert1" presStyleCnt="0"/>
      <dgm:spPr/>
    </dgm:pt>
  </dgm:ptLst>
  <dgm:cxnLst>
    <dgm:cxn modelId="{84122E2B-0AB2-45A2-B223-CF2A448DD04D}" type="presOf" srcId="{C7F4100F-C6E5-4EF0-AB78-457051ECB284}" destId="{0EE23706-E9DF-4CD5-A380-1856ABB7AFF3}" srcOrd="0" destOrd="0" presId="urn:microsoft.com/office/officeart/2008/layout/LinedList"/>
    <dgm:cxn modelId="{7607453E-7BBE-49F4-8671-DDAE1B00173A}" srcId="{5EA72004-5DC5-4543-824F-96BE20528FA4}" destId="{C7F4100F-C6E5-4EF0-AB78-457051ECB284}" srcOrd="0" destOrd="0" parTransId="{728F14A6-7C35-48B9-B5BE-C4730B386257}" sibTransId="{DDAE044F-6EE8-46DE-86A9-8F6E7635FCCD}"/>
    <dgm:cxn modelId="{A90F1C42-ECFC-4F6D-A743-8FB34392A266}" type="presOf" srcId="{BB3B83F0-1DDF-457D-A648-945DD66C9D3F}" destId="{F23CA9D8-9E0A-4478-A7C3-03183B384920}" srcOrd="0" destOrd="0" presId="urn:microsoft.com/office/officeart/2008/layout/LinedList"/>
    <dgm:cxn modelId="{E4A64569-5FF9-4A06-A276-580AD077CD9A}" srcId="{5EA72004-5DC5-4543-824F-96BE20528FA4}" destId="{096187DE-1DC6-4815-82B5-FC81F617A631}" srcOrd="3" destOrd="0" parTransId="{1028F05B-AE33-44B5-8436-DDE6CAB856E7}" sibTransId="{7B220AAE-A4A6-4CE2-87EB-7667086F5B5D}"/>
    <dgm:cxn modelId="{D317B25A-AF54-463A-8E39-422DF223DD83}" type="presOf" srcId="{71F50689-C90D-4F9B-AE80-CA33C7B6F27A}" destId="{F2203D07-BA0B-4F80-86E4-E3F253E86CC9}" srcOrd="0" destOrd="0" presId="urn:microsoft.com/office/officeart/2008/layout/LinedList"/>
    <dgm:cxn modelId="{FFBC7EA4-2FA7-4687-A4A1-558133334E10}" type="presOf" srcId="{EC06293E-B970-4D42-9161-EBBF7C3978D1}" destId="{EEEF98FD-FEEC-4174-BF93-46BD84455EB5}" srcOrd="0" destOrd="0" presId="urn:microsoft.com/office/officeart/2008/layout/LinedList"/>
    <dgm:cxn modelId="{ECC460AD-AFB7-452F-8903-012AC9EF8E50}" srcId="{5EA72004-5DC5-4543-824F-96BE20528FA4}" destId="{EC06293E-B970-4D42-9161-EBBF7C3978D1}" srcOrd="2" destOrd="0" parTransId="{06F63871-ECC3-4E0D-BA06-B3586B16FEEC}" sibTransId="{C208419C-8D21-49CB-BB64-14F5238B4203}"/>
    <dgm:cxn modelId="{BC604FBC-0257-4632-9C73-F6F6B1873981}" type="presOf" srcId="{D8AED939-CA57-44E1-8603-3A5816CFD8BA}" destId="{A8665A0B-370D-41CC-AE19-6B3A08AD71BE}" srcOrd="0" destOrd="0" presId="urn:microsoft.com/office/officeart/2008/layout/LinedList"/>
    <dgm:cxn modelId="{A87CAFC3-293B-4874-B86F-681CBE1FFEF2}" srcId="{5EA72004-5DC5-4543-824F-96BE20528FA4}" destId="{D8AED939-CA57-44E1-8603-3A5816CFD8BA}" srcOrd="1" destOrd="0" parTransId="{74A2391E-1F46-4A9B-B86C-83F1594FE5DA}" sibTransId="{7D5B7A48-DA41-4DEE-B1F5-0B8C14F2AC83}"/>
    <dgm:cxn modelId="{2E5E40D0-A251-4DF2-BC69-F966F6FCA16A}" type="presOf" srcId="{5EA72004-5DC5-4543-824F-96BE20528FA4}" destId="{81CB0457-EE6F-4319-A3B0-544E84247527}" srcOrd="0" destOrd="0" presId="urn:microsoft.com/office/officeart/2008/layout/LinedList"/>
    <dgm:cxn modelId="{2F1CE4E3-3675-4D43-B550-0053EA3A705E}" type="presOf" srcId="{096187DE-1DC6-4815-82B5-FC81F617A631}" destId="{C21F0E32-F04E-41FB-9F6B-E92765BD2B69}" srcOrd="0" destOrd="0" presId="urn:microsoft.com/office/officeart/2008/layout/LinedList"/>
    <dgm:cxn modelId="{1B92A9F8-CA1A-45B1-8C7C-5FE4F0EB7A6C}" srcId="{5EA72004-5DC5-4543-824F-96BE20528FA4}" destId="{71F50689-C90D-4F9B-AE80-CA33C7B6F27A}" srcOrd="5" destOrd="0" parTransId="{10BBA05B-3DA4-4F36-A138-6D702A52B067}" sibTransId="{E9BA47DC-F424-4487-98C8-81465EC851AD}"/>
    <dgm:cxn modelId="{E34369FA-00E1-423B-8881-637B8AC2E023}" srcId="{5EA72004-5DC5-4543-824F-96BE20528FA4}" destId="{BB3B83F0-1DDF-457D-A648-945DD66C9D3F}" srcOrd="4" destOrd="0" parTransId="{83D8CFD9-E0CE-4DBD-9957-C5E3EDB86F1B}" sibTransId="{5204CDAB-082F-4340-A77C-8AEF93AD6E78}"/>
    <dgm:cxn modelId="{9C63286C-DF0C-4E6A-B07F-A91A4D83D3D4}" type="presParOf" srcId="{81CB0457-EE6F-4319-A3B0-544E84247527}" destId="{C07B4D80-8817-482F-8618-F723BBD2E34D}" srcOrd="0" destOrd="0" presId="urn:microsoft.com/office/officeart/2008/layout/LinedList"/>
    <dgm:cxn modelId="{2017B758-0679-4080-939C-2DC56F454651}" type="presParOf" srcId="{81CB0457-EE6F-4319-A3B0-544E84247527}" destId="{F6DC0CA2-9C9D-41B9-84F4-35BF9B8A6538}" srcOrd="1" destOrd="0" presId="urn:microsoft.com/office/officeart/2008/layout/LinedList"/>
    <dgm:cxn modelId="{C970BE74-A98A-42F1-AE29-EB303834EA62}" type="presParOf" srcId="{F6DC0CA2-9C9D-41B9-84F4-35BF9B8A6538}" destId="{0EE23706-E9DF-4CD5-A380-1856ABB7AFF3}" srcOrd="0" destOrd="0" presId="urn:microsoft.com/office/officeart/2008/layout/LinedList"/>
    <dgm:cxn modelId="{1AD186CA-0776-451C-816E-6F1D03C21418}" type="presParOf" srcId="{F6DC0CA2-9C9D-41B9-84F4-35BF9B8A6538}" destId="{7B60D3D9-4179-4976-8B2A-4C5C7073A47B}" srcOrd="1" destOrd="0" presId="urn:microsoft.com/office/officeart/2008/layout/LinedList"/>
    <dgm:cxn modelId="{FB882254-1FA3-457A-878B-8B5EEB63422E}" type="presParOf" srcId="{81CB0457-EE6F-4319-A3B0-544E84247527}" destId="{ED684295-3122-458C-BE2B-2D398CD87D9D}" srcOrd="2" destOrd="0" presId="urn:microsoft.com/office/officeart/2008/layout/LinedList"/>
    <dgm:cxn modelId="{C921806F-D793-454B-8277-C2F6E5AF3423}" type="presParOf" srcId="{81CB0457-EE6F-4319-A3B0-544E84247527}" destId="{B87DF85D-ECC7-4E8E-B39F-F613AAD8223F}" srcOrd="3" destOrd="0" presId="urn:microsoft.com/office/officeart/2008/layout/LinedList"/>
    <dgm:cxn modelId="{9C878B84-6F41-4B2B-B45E-B5CD9FB74B64}" type="presParOf" srcId="{B87DF85D-ECC7-4E8E-B39F-F613AAD8223F}" destId="{A8665A0B-370D-41CC-AE19-6B3A08AD71BE}" srcOrd="0" destOrd="0" presId="urn:microsoft.com/office/officeart/2008/layout/LinedList"/>
    <dgm:cxn modelId="{D3A04D95-F575-4A66-8178-33A9ADCF23EB}" type="presParOf" srcId="{B87DF85D-ECC7-4E8E-B39F-F613AAD8223F}" destId="{293645DC-4830-4491-9EC9-BF03B7507132}" srcOrd="1" destOrd="0" presId="urn:microsoft.com/office/officeart/2008/layout/LinedList"/>
    <dgm:cxn modelId="{C0EA2CF4-440C-48C9-9AF2-3555ED234113}" type="presParOf" srcId="{81CB0457-EE6F-4319-A3B0-544E84247527}" destId="{9B1514E7-4C5D-4B69-981F-EB3B90FCA47F}" srcOrd="4" destOrd="0" presId="urn:microsoft.com/office/officeart/2008/layout/LinedList"/>
    <dgm:cxn modelId="{B1FA82A6-C8CF-4E48-87CB-359E064E3F4B}" type="presParOf" srcId="{81CB0457-EE6F-4319-A3B0-544E84247527}" destId="{588F5679-906B-4274-B37E-913AAC8B95FC}" srcOrd="5" destOrd="0" presId="urn:microsoft.com/office/officeart/2008/layout/LinedList"/>
    <dgm:cxn modelId="{DBCC1234-320E-46F6-A28E-167884B9F24D}" type="presParOf" srcId="{588F5679-906B-4274-B37E-913AAC8B95FC}" destId="{EEEF98FD-FEEC-4174-BF93-46BD84455EB5}" srcOrd="0" destOrd="0" presId="urn:microsoft.com/office/officeart/2008/layout/LinedList"/>
    <dgm:cxn modelId="{8D3675E3-3273-4AC1-A8C4-A9291953A93A}" type="presParOf" srcId="{588F5679-906B-4274-B37E-913AAC8B95FC}" destId="{DEDC198D-D979-40B0-B1C2-C0DDC52945B2}" srcOrd="1" destOrd="0" presId="urn:microsoft.com/office/officeart/2008/layout/LinedList"/>
    <dgm:cxn modelId="{203E4AF8-44D6-47B0-A13C-4C7CF424528E}" type="presParOf" srcId="{81CB0457-EE6F-4319-A3B0-544E84247527}" destId="{6E2FC03F-1E33-49E8-BFAF-FC24A4AFFC72}" srcOrd="6" destOrd="0" presId="urn:microsoft.com/office/officeart/2008/layout/LinedList"/>
    <dgm:cxn modelId="{E73982BF-4C08-41E2-A7AA-7D035D528C4B}" type="presParOf" srcId="{81CB0457-EE6F-4319-A3B0-544E84247527}" destId="{A75D30C2-C963-4286-8405-6C2A1FEE44E8}" srcOrd="7" destOrd="0" presId="urn:microsoft.com/office/officeart/2008/layout/LinedList"/>
    <dgm:cxn modelId="{7EB614D7-9B45-45C5-A10B-23CE9696327C}" type="presParOf" srcId="{A75D30C2-C963-4286-8405-6C2A1FEE44E8}" destId="{C21F0E32-F04E-41FB-9F6B-E92765BD2B69}" srcOrd="0" destOrd="0" presId="urn:microsoft.com/office/officeart/2008/layout/LinedList"/>
    <dgm:cxn modelId="{6857C716-FC66-45BA-97E6-0D0E665B6475}" type="presParOf" srcId="{A75D30C2-C963-4286-8405-6C2A1FEE44E8}" destId="{23B08A04-7B61-4D6C-BA90-970754179B35}" srcOrd="1" destOrd="0" presId="urn:microsoft.com/office/officeart/2008/layout/LinedList"/>
    <dgm:cxn modelId="{7A960B4D-89AA-4E29-8F5F-F138A3E467E8}" type="presParOf" srcId="{81CB0457-EE6F-4319-A3B0-544E84247527}" destId="{1B717549-9A2E-4342-B5B4-19A79FEF9695}" srcOrd="8" destOrd="0" presId="urn:microsoft.com/office/officeart/2008/layout/LinedList"/>
    <dgm:cxn modelId="{F85C2417-48EE-4C4A-8BB9-97BD0A7A6437}" type="presParOf" srcId="{81CB0457-EE6F-4319-A3B0-544E84247527}" destId="{AC1D9FE5-D25B-457E-9EFF-AD8E99958C87}" srcOrd="9" destOrd="0" presId="urn:microsoft.com/office/officeart/2008/layout/LinedList"/>
    <dgm:cxn modelId="{DFA759C1-7FCF-4763-BE42-362785C40223}" type="presParOf" srcId="{AC1D9FE5-D25B-457E-9EFF-AD8E99958C87}" destId="{F23CA9D8-9E0A-4478-A7C3-03183B384920}" srcOrd="0" destOrd="0" presId="urn:microsoft.com/office/officeart/2008/layout/LinedList"/>
    <dgm:cxn modelId="{103F124D-7451-4938-A53C-7AFC34EE647F}" type="presParOf" srcId="{AC1D9FE5-D25B-457E-9EFF-AD8E99958C87}" destId="{D808C1A2-6BC3-474A-9491-B141D522E2E5}" srcOrd="1" destOrd="0" presId="urn:microsoft.com/office/officeart/2008/layout/LinedList"/>
    <dgm:cxn modelId="{EACDF806-4303-4C67-BAEF-D6D91184BCD6}" type="presParOf" srcId="{81CB0457-EE6F-4319-A3B0-544E84247527}" destId="{20641290-8450-4843-8A31-D691CAF3CCC3}" srcOrd="10" destOrd="0" presId="urn:microsoft.com/office/officeart/2008/layout/LinedList"/>
    <dgm:cxn modelId="{B689A3C7-20A5-4450-8EDC-3B2B17B25CE6}" type="presParOf" srcId="{81CB0457-EE6F-4319-A3B0-544E84247527}" destId="{4DE21D48-EE66-4A96-BB2E-0FC133081989}" srcOrd="11" destOrd="0" presId="urn:microsoft.com/office/officeart/2008/layout/LinedList"/>
    <dgm:cxn modelId="{42F583CB-49A4-4115-9561-C8F5E1319939}" type="presParOf" srcId="{4DE21D48-EE66-4A96-BB2E-0FC133081989}" destId="{F2203D07-BA0B-4F80-86E4-E3F253E86CC9}" srcOrd="0" destOrd="0" presId="urn:microsoft.com/office/officeart/2008/layout/LinedList"/>
    <dgm:cxn modelId="{DF17B41B-E0A7-465B-8C42-1F92C1BDE7E4}" type="presParOf" srcId="{4DE21D48-EE66-4A96-BB2E-0FC133081989}" destId="{E6030DE0-341D-4B28-A17C-655092E9E8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8242A8-7513-4874-9916-C80637223B8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3FC4FB-EA6C-4BBF-951A-16346C0D90C1}">
      <dgm:prSet/>
      <dgm:spPr/>
      <dgm:t>
        <a:bodyPr/>
        <a:lstStyle/>
        <a:p>
          <a:r>
            <a:rPr lang="en-US" dirty="0"/>
            <a:t>‘Mixed methods’ is a research approach whereby researchers collect and </a:t>
          </a:r>
          <a:r>
            <a:rPr lang="en-US" dirty="0" err="1"/>
            <a:t>analyse</a:t>
          </a:r>
          <a:r>
            <a:rPr lang="en-US" dirty="0"/>
            <a:t> </a:t>
          </a:r>
          <a:r>
            <a:rPr lang="en-US" dirty="0">
              <a:solidFill>
                <a:srgbClr val="FF0000"/>
              </a:solidFill>
            </a:rPr>
            <a:t>both quantitative and qualitative data </a:t>
          </a:r>
          <a:r>
            <a:rPr lang="en-US" dirty="0"/>
            <a:t>within the same study ( often to address multiple research questions).</a:t>
          </a:r>
        </a:p>
      </dgm:t>
    </dgm:pt>
    <dgm:pt modelId="{7DB2E9D8-4498-4C68-AC48-6D539758EA09}" type="parTrans" cxnId="{748CC2AA-49EB-4BCC-9F80-5A48CD1D99F0}">
      <dgm:prSet/>
      <dgm:spPr/>
      <dgm:t>
        <a:bodyPr/>
        <a:lstStyle/>
        <a:p>
          <a:endParaRPr lang="en-US"/>
        </a:p>
      </dgm:t>
    </dgm:pt>
    <dgm:pt modelId="{943A50EE-BFB2-492A-8599-52039A39313A}" type="sibTrans" cxnId="{748CC2AA-49EB-4BCC-9F80-5A48CD1D99F0}">
      <dgm:prSet/>
      <dgm:spPr/>
      <dgm:t>
        <a:bodyPr/>
        <a:lstStyle/>
        <a:p>
          <a:endParaRPr lang="en-US"/>
        </a:p>
      </dgm:t>
    </dgm:pt>
    <dgm:pt modelId="{7C10C1F8-6446-4C0A-9B57-F4C10FFF8D0B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For example, use a survey for the junior level employees and  interviews for the senior level employees of the same organization to collect rich data on the perspectives about a topic of research interest.</a:t>
          </a:r>
        </a:p>
      </dgm:t>
    </dgm:pt>
    <dgm:pt modelId="{6601CBCB-9198-4FC3-BD22-9CFD77316876}" type="parTrans" cxnId="{1202D8BA-E324-4B78-9EC3-36BE933C49C4}">
      <dgm:prSet/>
      <dgm:spPr/>
      <dgm:t>
        <a:bodyPr/>
        <a:lstStyle/>
        <a:p>
          <a:endParaRPr lang="en-US"/>
        </a:p>
      </dgm:t>
    </dgm:pt>
    <dgm:pt modelId="{CF56F1DC-57B6-42B0-A59F-DD92BAB4E768}" type="sibTrans" cxnId="{1202D8BA-E324-4B78-9EC3-36BE933C49C4}">
      <dgm:prSet/>
      <dgm:spPr/>
      <dgm:t>
        <a:bodyPr/>
        <a:lstStyle/>
        <a:p>
          <a:endParaRPr lang="en-US"/>
        </a:p>
      </dgm:t>
    </dgm:pt>
    <dgm:pt modelId="{48419D03-10E3-4ECF-9E99-9C13771C19E8}" type="pres">
      <dgm:prSet presAssocID="{858242A8-7513-4874-9916-C80637223B8E}" presName="vert0" presStyleCnt="0">
        <dgm:presLayoutVars>
          <dgm:dir/>
          <dgm:animOne val="branch"/>
          <dgm:animLvl val="lvl"/>
        </dgm:presLayoutVars>
      </dgm:prSet>
      <dgm:spPr/>
    </dgm:pt>
    <dgm:pt modelId="{B144C410-B653-41ED-A23E-8352893F30A2}" type="pres">
      <dgm:prSet presAssocID="{6B3FC4FB-EA6C-4BBF-951A-16346C0D90C1}" presName="thickLine" presStyleLbl="alignNode1" presStyleIdx="0" presStyleCnt="2"/>
      <dgm:spPr/>
    </dgm:pt>
    <dgm:pt modelId="{F1D4432D-9F02-449F-BB46-A737663509C9}" type="pres">
      <dgm:prSet presAssocID="{6B3FC4FB-EA6C-4BBF-951A-16346C0D90C1}" presName="horz1" presStyleCnt="0"/>
      <dgm:spPr/>
    </dgm:pt>
    <dgm:pt modelId="{D62A96BA-20A0-4BC4-91DD-7CB95F30F02F}" type="pres">
      <dgm:prSet presAssocID="{6B3FC4FB-EA6C-4BBF-951A-16346C0D90C1}" presName="tx1" presStyleLbl="revTx" presStyleIdx="0" presStyleCnt="2"/>
      <dgm:spPr/>
    </dgm:pt>
    <dgm:pt modelId="{AAB9F9AF-D597-41DF-AC42-32F6F8355B85}" type="pres">
      <dgm:prSet presAssocID="{6B3FC4FB-EA6C-4BBF-951A-16346C0D90C1}" presName="vert1" presStyleCnt="0"/>
      <dgm:spPr/>
    </dgm:pt>
    <dgm:pt modelId="{DBA312EE-FFBC-471B-9A1A-B1DC65E37608}" type="pres">
      <dgm:prSet presAssocID="{7C10C1F8-6446-4C0A-9B57-F4C10FFF8D0B}" presName="thickLine" presStyleLbl="alignNode1" presStyleIdx="1" presStyleCnt="2"/>
      <dgm:spPr/>
    </dgm:pt>
    <dgm:pt modelId="{A27D376A-22B4-4392-9186-1AC3EEAE8CBD}" type="pres">
      <dgm:prSet presAssocID="{7C10C1F8-6446-4C0A-9B57-F4C10FFF8D0B}" presName="horz1" presStyleCnt="0"/>
      <dgm:spPr/>
    </dgm:pt>
    <dgm:pt modelId="{B03E1E8F-0B56-4C41-8061-BA3B9EEE7779}" type="pres">
      <dgm:prSet presAssocID="{7C10C1F8-6446-4C0A-9B57-F4C10FFF8D0B}" presName="tx1" presStyleLbl="revTx" presStyleIdx="1" presStyleCnt="2"/>
      <dgm:spPr/>
    </dgm:pt>
    <dgm:pt modelId="{30173C63-7233-4B1B-A39A-46038716D9A1}" type="pres">
      <dgm:prSet presAssocID="{7C10C1F8-6446-4C0A-9B57-F4C10FFF8D0B}" presName="vert1" presStyleCnt="0"/>
      <dgm:spPr/>
    </dgm:pt>
  </dgm:ptLst>
  <dgm:cxnLst>
    <dgm:cxn modelId="{7E6C1B4E-702A-4ED8-A7FA-312C73D4F9FF}" type="presOf" srcId="{6B3FC4FB-EA6C-4BBF-951A-16346C0D90C1}" destId="{D62A96BA-20A0-4BC4-91DD-7CB95F30F02F}" srcOrd="0" destOrd="0" presId="urn:microsoft.com/office/officeart/2008/layout/LinedList"/>
    <dgm:cxn modelId="{748CC2AA-49EB-4BCC-9F80-5A48CD1D99F0}" srcId="{858242A8-7513-4874-9916-C80637223B8E}" destId="{6B3FC4FB-EA6C-4BBF-951A-16346C0D90C1}" srcOrd="0" destOrd="0" parTransId="{7DB2E9D8-4498-4C68-AC48-6D539758EA09}" sibTransId="{943A50EE-BFB2-492A-8599-52039A39313A}"/>
    <dgm:cxn modelId="{41B47BAC-649E-4222-98BD-0169EAD42EC0}" type="presOf" srcId="{7C10C1F8-6446-4C0A-9B57-F4C10FFF8D0B}" destId="{B03E1E8F-0B56-4C41-8061-BA3B9EEE7779}" srcOrd="0" destOrd="0" presId="urn:microsoft.com/office/officeart/2008/layout/LinedList"/>
    <dgm:cxn modelId="{1202D8BA-E324-4B78-9EC3-36BE933C49C4}" srcId="{858242A8-7513-4874-9916-C80637223B8E}" destId="{7C10C1F8-6446-4C0A-9B57-F4C10FFF8D0B}" srcOrd="1" destOrd="0" parTransId="{6601CBCB-9198-4FC3-BD22-9CFD77316876}" sibTransId="{CF56F1DC-57B6-42B0-A59F-DD92BAB4E768}"/>
    <dgm:cxn modelId="{A3F603C6-D39B-49ED-9450-19D086D21138}" type="presOf" srcId="{858242A8-7513-4874-9916-C80637223B8E}" destId="{48419D03-10E3-4ECF-9E99-9C13771C19E8}" srcOrd="0" destOrd="0" presId="urn:microsoft.com/office/officeart/2008/layout/LinedList"/>
    <dgm:cxn modelId="{45FA221F-E1C5-4B74-9608-A61DD05FBB48}" type="presParOf" srcId="{48419D03-10E3-4ECF-9E99-9C13771C19E8}" destId="{B144C410-B653-41ED-A23E-8352893F30A2}" srcOrd="0" destOrd="0" presId="urn:microsoft.com/office/officeart/2008/layout/LinedList"/>
    <dgm:cxn modelId="{EF63C807-4D77-4CA5-8FEF-C3BFEFCB1B7F}" type="presParOf" srcId="{48419D03-10E3-4ECF-9E99-9C13771C19E8}" destId="{F1D4432D-9F02-449F-BB46-A737663509C9}" srcOrd="1" destOrd="0" presId="urn:microsoft.com/office/officeart/2008/layout/LinedList"/>
    <dgm:cxn modelId="{A3E01467-8D9F-4597-B771-98FC990D9D6A}" type="presParOf" srcId="{F1D4432D-9F02-449F-BB46-A737663509C9}" destId="{D62A96BA-20A0-4BC4-91DD-7CB95F30F02F}" srcOrd="0" destOrd="0" presId="urn:microsoft.com/office/officeart/2008/layout/LinedList"/>
    <dgm:cxn modelId="{21665BB8-40B9-484A-9151-D9E26213D8D8}" type="presParOf" srcId="{F1D4432D-9F02-449F-BB46-A737663509C9}" destId="{AAB9F9AF-D597-41DF-AC42-32F6F8355B85}" srcOrd="1" destOrd="0" presId="urn:microsoft.com/office/officeart/2008/layout/LinedList"/>
    <dgm:cxn modelId="{9EF4F8C4-0029-4C96-9D6E-A649C0104BAA}" type="presParOf" srcId="{48419D03-10E3-4ECF-9E99-9C13771C19E8}" destId="{DBA312EE-FFBC-471B-9A1A-B1DC65E37608}" srcOrd="2" destOrd="0" presId="urn:microsoft.com/office/officeart/2008/layout/LinedList"/>
    <dgm:cxn modelId="{D5FE4E49-A20F-49F5-A73C-2A962866B2A7}" type="presParOf" srcId="{48419D03-10E3-4ECF-9E99-9C13771C19E8}" destId="{A27D376A-22B4-4392-9186-1AC3EEAE8CBD}" srcOrd="3" destOrd="0" presId="urn:microsoft.com/office/officeart/2008/layout/LinedList"/>
    <dgm:cxn modelId="{04C1D0BF-0DEC-446E-915B-06139F471AF2}" type="presParOf" srcId="{A27D376A-22B4-4392-9186-1AC3EEAE8CBD}" destId="{B03E1E8F-0B56-4C41-8061-BA3B9EEE7779}" srcOrd="0" destOrd="0" presId="urn:microsoft.com/office/officeart/2008/layout/LinedList"/>
    <dgm:cxn modelId="{5C2F5CBC-CD85-4AC4-A9EB-9F67881F1BF2}" type="presParOf" srcId="{A27D376A-22B4-4392-9186-1AC3EEAE8CBD}" destId="{30173C63-7233-4B1B-A39A-46038716D9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5C6104-3AE5-4595-80EE-D8E3301FAF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E0A054-4867-4D73-A34B-24F10E7494BD}">
      <dgm:prSet/>
      <dgm:spPr/>
      <dgm:t>
        <a:bodyPr/>
        <a:lstStyle/>
        <a:p>
          <a:r>
            <a:rPr lang="en-GB" b="1"/>
            <a:t>The choice of time horizon depends on the research question</a:t>
          </a:r>
          <a:endParaRPr lang="en-US"/>
        </a:p>
      </dgm:t>
    </dgm:pt>
    <dgm:pt modelId="{F6649BC2-0A61-4061-AC02-77EBFBB16382}" type="parTrans" cxnId="{6F376541-16CD-462A-A70C-E0EA0A4E7AC5}">
      <dgm:prSet/>
      <dgm:spPr/>
      <dgm:t>
        <a:bodyPr/>
        <a:lstStyle/>
        <a:p>
          <a:endParaRPr lang="en-US"/>
        </a:p>
      </dgm:t>
    </dgm:pt>
    <dgm:pt modelId="{B274AF4D-6B5D-4C60-BA7F-7DD0E64485C2}" type="sibTrans" cxnId="{6F376541-16CD-462A-A70C-E0EA0A4E7AC5}">
      <dgm:prSet/>
      <dgm:spPr/>
      <dgm:t>
        <a:bodyPr/>
        <a:lstStyle/>
        <a:p>
          <a:endParaRPr lang="en-US"/>
        </a:p>
      </dgm:t>
    </dgm:pt>
    <dgm:pt modelId="{47748897-87D2-407B-ABCD-D64A5D5F39B9}">
      <dgm:prSet/>
      <dgm:spPr/>
      <dgm:t>
        <a:bodyPr/>
        <a:lstStyle/>
        <a:p>
          <a:r>
            <a:rPr lang="en-GB" b="1" dirty="0"/>
            <a:t>Cross-sectional</a:t>
          </a:r>
          <a:endParaRPr lang="en-US" dirty="0"/>
        </a:p>
      </dgm:t>
    </dgm:pt>
    <dgm:pt modelId="{653ADEF9-B399-4210-8948-1EEFD1A47D51}" type="parTrans" cxnId="{796003A5-2478-4CFE-AA07-43AA2D64A166}">
      <dgm:prSet/>
      <dgm:spPr/>
      <dgm:t>
        <a:bodyPr/>
        <a:lstStyle/>
        <a:p>
          <a:endParaRPr lang="en-US"/>
        </a:p>
      </dgm:t>
    </dgm:pt>
    <dgm:pt modelId="{A2123262-0F60-4B8F-B37B-86FD706A7784}" type="sibTrans" cxnId="{796003A5-2478-4CFE-AA07-43AA2D64A166}">
      <dgm:prSet/>
      <dgm:spPr/>
      <dgm:t>
        <a:bodyPr/>
        <a:lstStyle/>
        <a:p>
          <a:endParaRPr lang="en-US"/>
        </a:p>
      </dgm:t>
    </dgm:pt>
    <dgm:pt modelId="{C294797F-6A03-4AE3-9FB8-125934D2DEB7}">
      <dgm:prSet/>
      <dgm:spPr/>
      <dgm:t>
        <a:bodyPr/>
        <a:lstStyle/>
        <a:p>
          <a:r>
            <a:rPr lang="en-GB" b="1"/>
            <a:t>Longitudinal</a:t>
          </a:r>
          <a:endParaRPr lang="en-US"/>
        </a:p>
      </dgm:t>
    </dgm:pt>
    <dgm:pt modelId="{437360A5-E9A8-4D05-AD98-ED502EA387EA}" type="parTrans" cxnId="{143621C4-CE96-4A05-81BC-8A72A0DF5123}">
      <dgm:prSet/>
      <dgm:spPr/>
      <dgm:t>
        <a:bodyPr/>
        <a:lstStyle/>
        <a:p>
          <a:endParaRPr lang="en-US"/>
        </a:p>
      </dgm:t>
    </dgm:pt>
    <dgm:pt modelId="{4B6E6297-A0C0-47AE-AB15-CCF7FA5D32AD}" type="sibTrans" cxnId="{143621C4-CE96-4A05-81BC-8A72A0DF5123}">
      <dgm:prSet/>
      <dgm:spPr/>
      <dgm:t>
        <a:bodyPr/>
        <a:lstStyle/>
        <a:p>
          <a:endParaRPr lang="en-US"/>
        </a:p>
      </dgm:t>
    </dgm:pt>
    <dgm:pt modelId="{F87FB7D7-7321-4E13-B73C-2B114EB37445}" type="pres">
      <dgm:prSet presAssocID="{1B5C6104-3AE5-4595-80EE-D8E3301FAF59}" presName="linear" presStyleCnt="0">
        <dgm:presLayoutVars>
          <dgm:animLvl val="lvl"/>
          <dgm:resizeHandles val="exact"/>
        </dgm:presLayoutVars>
      </dgm:prSet>
      <dgm:spPr/>
    </dgm:pt>
    <dgm:pt modelId="{6DD924D8-4B73-464B-BE72-13B03112C7F9}" type="pres">
      <dgm:prSet presAssocID="{75E0A054-4867-4D73-A34B-24F10E7494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BAD559-295C-4091-B63E-41C931ABE6BE}" type="pres">
      <dgm:prSet presAssocID="{B274AF4D-6B5D-4C60-BA7F-7DD0E64485C2}" presName="spacer" presStyleCnt="0"/>
      <dgm:spPr/>
    </dgm:pt>
    <dgm:pt modelId="{5E82C917-D486-449A-AD18-8F72D9394343}" type="pres">
      <dgm:prSet presAssocID="{47748897-87D2-407B-ABCD-D64A5D5F3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0D336A-F271-41E1-9C8B-77BC164EE77E}" type="pres">
      <dgm:prSet presAssocID="{A2123262-0F60-4B8F-B37B-86FD706A7784}" presName="spacer" presStyleCnt="0"/>
      <dgm:spPr/>
    </dgm:pt>
    <dgm:pt modelId="{62886483-CB8A-426F-9931-577471A9F628}" type="pres">
      <dgm:prSet presAssocID="{C294797F-6A03-4AE3-9FB8-125934D2DE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D9FE07-3303-4DAC-8C10-2CBBB3B58FE3}" type="presOf" srcId="{C294797F-6A03-4AE3-9FB8-125934D2DEB7}" destId="{62886483-CB8A-426F-9931-577471A9F628}" srcOrd="0" destOrd="0" presId="urn:microsoft.com/office/officeart/2005/8/layout/vList2"/>
    <dgm:cxn modelId="{48F4F328-53DB-4338-9BD8-993961D12973}" type="presOf" srcId="{47748897-87D2-407B-ABCD-D64A5D5F39B9}" destId="{5E82C917-D486-449A-AD18-8F72D9394343}" srcOrd="0" destOrd="0" presId="urn:microsoft.com/office/officeart/2005/8/layout/vList2"/>
    <dgm:cxn modelId="{6F376541-16CD-462A-A70C-E0EA0A4E7AC5}" srcId="{1B5C6104-3AE5-4595-80EE-D8E3301FAF59}" destId="{75E0A054-4867-4D73-A34B-24F10E7494BD}" srcOrd="0" destOrd="0" parTransId="{F6649BC2-0A61-4061-AC02-77EBFBB16382}" sibTransId="{B274AF4D-6B5D-4C60-BA7F-7DD0E64485C2}"/>
    <dgm:cxn modelId="{8A035FA0-1A8E-4557-B8E8-76738AE05EBC}" type="presOf" srcId="{75E0A054-4867-4D73-A34B-24F10E7494BD}" destId="{6DD924D8-4B73-464B-BE72-13B03112C7F9}" srcOrd="0" destOrd="0" presId="urn:microsoft.com/office/officeart/2005/8/layout/vList2"/>
    <dgm:cxn modelId="{796003A5-2478-4CFE-AA07-43AA2D64A166}" srcId="{1B5C6104-3AE5-4595-80EE-D8E3301FAF59}" destId="{47748897-87D2-407B-ABCD-D64A5D5F39B9}" srcOrd="1" destOrd="0" parTransId="{653ADEF9-B399-4210-8948-1EEFD1A47D51}" sibTransId="{A2123262-0F60-4B8F-B37B-86FD706A7784}"/>
    <dgm:cxn modelId="{27F3D1BE-9142-4339-8A6C-FAE0DED16A10}" type="presOf" srcId="{1B5C6104-3AE5-4595-80EE-D8E3301FAF59}" destId="{F87FB7D7-7321-4E13-B73C-2B114EB37445}" srcOrd="0" destOrd="0" presId="urn:microsoft.com/office/officeart/2005/8/layout/vList2"/>
    <dgm:cxn modelId="{143621C4-CE96-4A05-81BC-8A72A0DF5123}" srcId="{1B5C6104-3AE5-4595-80EE-D8E3301FAF59}" destId="{C294797F-6A03-4AE3-9FB8-125934D2DEB7}" srcOrd="2" destOrd="0" parTransId="{437360A5-E9A8-4D05-AD98-ED502EA387EA}" sibTransId="{4B6E6297-A0C0-47AE-AB15-CCF7FA5D32AD}"/>
    <dgm:cxn modelId="{B67AC745-B934-426A-954A-A2B5BEC7D47F}" type="presParOf" srcId="{F87FB7D7-7321-4E13-B73C-2B114EB37445}" destId="{6DD924D8-4B73-464B-BE72-13B03112C7F9}" srcOrd="0" destOrd="0" presId="urn:microsoft.com/office/officeart/2005/8/layout/vList2"/>
    <dgm:cxn modelId="{CD79F8A8-F94E-49D1-9804-2E08B9C6DBB2}" type="presParOf" srcId="{F87FB7D7-7321-4E13-B73C-2B114EB37445}" destId="{0BBAD559-295C-4091-B63E-41C931ABE6BE}" srcOrd="1" destOrd="0" presId="urn:microsoft.com/office/officeart/2005/8/layout/vList2"/>
    <dgm:cxn modelId="{AE8E3F68-CCAB-415D-9BEB-385C48AD1B21}" type="presParOf" srcId="{F87FB7D7-7321-4E13-B73C-2B114EB37445}" destId="{5E82C917-D486-449A-AD18-8F72D9394343}" srcOrd="2" destOrd="0" presId="urn:microsoft.com/office/officeart/2005/8/layout/vList2"/>
    <dgm:cxn modelId="{3E3D9A77-62AA-40F2-80D2-21AD8C675431}" type="presParOf" srcId="{F87FB7D7-7321-4E13-B73C-2B114EB37445}" destId="{120D336A-F271-41E1-9C8B-77BC164EE77E}" srcOrd="3" destOrd="0" presId="urn:microsoft.com/office/officeart/2005/8/layout/vList2"/>
    <dgm:cxn modelId="{8798A71B-6308-4D54-B0C5-00ABFFB684C3}" type="presParOf" srcId="{F87FB7D7-7321-4E13-B73C-2B114EB37445}" destId="{62886483-CB8A-426F-9931-577471A9F6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5D030-ACCF-47FC-8375-52E557DD8A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96EBED-E8D7-4BB8-89A6-CC3C34B5A1ED}">
      <dgm:prSet/>
      <dgm:spPr/>
      <dgm:t>
        <a:bodyPr/>
        <a:lstStyle/>
        <a:p>
          <a:r>
            <a:rPr lang="en-GB" b="1"/>
            <a:t>The study of a particular phenomenon (or phenomena) at a particular time</a:t>
          </a:r>
          <a:endParaRPr lang="en-US"/>
        </a:p>
      </dgm:t>
    </dgm:pt>
    <dgm:pt modelId="{72C5EC20-BC0A-4995-8345-0F0D928A44B7}" type="parTrans" cxnId="{248A5744-A525-435C-8E44-60C403D1993C}">
      <dgm:prSet/>
      <dgm:spPr/>
      <dgm:t>
        <a:bodyPr/>
        <a:lstStyle/>
        <a:p>
          <a:endParaRPr lang="en-US"/>
        </a:p>
      </dgm:t>
    </dgm:pt>
    <dgm:pt modelId="{21F0DED1-47A6-4D54-B63D-84E7ED9D127A}" type="sibTrans" cxnId="{248A5744-A525-435C-8E44-60C403D1993C}">
      <dgm:prSet/>
      <dgm:spPr/>
      <dgm:t>
        <a:bodyPr/>
        <a:lstStyle/>
        <a:p>
          <a:endParaRPr lang="en-US"/>
        </a:p>
      </dgm:t>
    </dgm:pt>
    <dgm:pt modelId="{C4ABA80C-9F8D-4B31-A2C8-C88AFF232EF1}">
      <dgm:prSet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Snapshot view </a:t>
          </a:r>
          <a:endParaRPr lang="en-US" dirty="0">
            <a:solidFill>
              <a:srgbClr val="FF0000"/>
            </a:solidFill>
          </a:endParaRPr>
        </a:p>
      </dgm:t>
    </dgm:pt>
    <dgm:pt modelId="{2A636BA8-FA4D-439D-82BC-60935B97BC11}" type="parTrans" cxnId="{E9D96A16-EF1B-454A-84A2-469F3192653A}">
      <dgm:prSet/>
      <dgm:spPr/>
      <dgm:t>
        <a:bodyPr/>
        <a:lstStyle/>
        <a:p>
          <a:endParaRPr lang="en-US"/>
        </a:p>
      </dgm:t>
    </dgm:pt>
    <dgm:pt modelId="{EEC338F2-E650-44FB-85CE-F029675E27BB}" type="sibTrans" cxnId="{E9D96A16-EF1B-454A-84A2-469F3192653A}">
      <dgm:prSet/>
      <dgm:spPr/>
      <dgm:t>
        <a:bodyPr/>
        <a:lstStyle/>
        <a:p>
          <a:endParaRPr lang="en-US"/>
        </a:p>
      </dgm:t>
    </dgm:pt>
    <dgm:pt modelId="{59AA6CEC-E711-4657-937B-25E7A9274927}">
      <dgm:prSet/>
      <dgm:spPr/>
      <dgm:t>
        <a:bodyPr/>
        <a:lstStyle/>
        <a:p>
          <a:r>
            <a:rPr lang="en-GB" b="1"/>
            <a:t>Often employs survey strategy</a:t>
          </a:r>
          <a:endParaRPr lang="en-US"/>
        </a:p>
      </dgm:t>
    </dgm:pt>
    <dgm:pt modelId="{0217559D-E3B6-4CE7-B9A3-8C85B792E643}" type="parTrans" cxnId="{9E280C48-4066-45DB-9062-A6A02207E1A3}">
      <dgm:prSet/>
      <dgm:spPr/>
      <dgm:t>
        <a:bodyPr/>
        <a:lstStyle/>
        <a:p>
          <a:endParaRPr lang="en-US"/>
        </a:p>
      </dgm:t>
    </dgm:pt>
    <dgm:pt modelId="{24CEEAE8-6DC0-4712-A1D7-42F44F4530B2}" type="sibTrans" cxnId="{9E280C48-4066-45DB-9062-A6A02207E1A3}">
      <dgm:prSet/>
      <dgm:spPr/>
      <dgm:t>
        <a:bodyPr/>
        <a:lstStyle/>
        <a:p>
          <a:endParaRPr lang="en-US"/>
        </a:p>
      </dgm:t>
    </dgm:pt>
    <dgm:pt modelId="{C6101CDB-69C8-4634-85D0-7AEB693C5171}" type="pres">
      <dgm:prSet presAssocID="{26B5D030-ACCF-47FC-8375-52E557DD8A92}" presName="vert0" presStyleCnt="0">
        <dgm:presLayoutVars>
          <dgm:dir/>
          <dgm:animOne val="branch"/>
          <dgm:animLvl val="lvl"/>
        </dgm:presLayoutVars>
      </dgm:prSet>
      <dgm:spPr/>
    </dgm:pt>
    <dgm:pt modelId="{D88B2B8D-4D1E-4578-96C8-440776E5132E}" type="pres">
      <dgm:prSet presAssocID="{B096EBED-E8D7-4BB8-89A6-CC3C34B5A1ED}" presName="thickLine" presStyleLbl="alignNode1" presStyleIdx="0" presStyleCnt="3"/>
      <dgm:spPr/>
    </dgm:pt>
    <dgm:pt modelId="{121D3851-0A29-4C9E-BAD7-C40309EDF945}" type="pres">
      <dgm:prSet presAssocID="{B096EBED-E8D7-4BB8-89A6-CC3C34B5A1ED}" presName="horz1" presStyleCnt="0"/>
      <dgm:spPr/>
    </dgm:pt>
    <dgm:pt modelId="{A3DBC6CA-B4F3-4EFE-AEA7-1F9D5A613BBF}" type="pres">
      <dgm:prSet presAssocID="{B096EBED-E8D7-4BB8-89A6-CC3C34B5A1ED}" presName="tx1" presStyleLbl="revTx" presStyleIdx="0" presStyleCnt="3"/>
      <dgm:spPr/>
    </dgm:pt>
    <dgm:pt modelId="{453E4CEB-ACCE-4D6D-9968-E3741CD55D68}" type="pres">
      <dgm:prSet presAssocID="{B096EBED-E8D7-4BB8-89A6-CC3C34B5A1ED}" presName="vert1" presStyleCnt="0"/>
      <dgm:spPr/>
    </dgm:pt>
    <dgm:pt modelId="{20556DB8-54DF-4158-80DB-29AC2DBBCC98}" type="pres">
      <dgm:prSet presAssocID="{C4ABA80C-9F8D-4B31-A2C8-C88AFF232EF1}" presName="thickLine" presStyleLbl="alignNode1" presStyleIdx="1" presStyleCnt="3"/>
      <dgm:spPr/>
    </dgm:pt>
    <dgm:pt modelId="{60DAC5BC-D423-4C85-B03F-115404AFB701}" type="pres">
      <dgm:prSet presAssocID="{C4ABA80C-9F8D-4B31-A2C8-C88AFF232EF1}" presName="horz1" presStyleCnt="0"/>
      <dgm:spPr/>
    </dgm:pt>
    <dgm:pt modelId="{FCC0860D-7F17-4E35-9370-1BD54BFC8FE0}" type="pres">
      <dgm:prSet presAssocID="{C4ABA80C-9F8D-4B31-A2C8-C88AFF232EF1}" presName="tx1" presStyleLbl="revTx" presStyleIdx="1" presStyleCnt="3"/>
      <dgm:spPr/>
    </dgm:pt>
    <dgm:pt modelId="{AD127C88-DE3C-481A-9EF9-5A2B8DCF261C}" type="pres">
      <dgm:prSet presAssocID="{C4ABA80C-9F8D-4B31-A2C8-C88AFF232EF1}" presName="vert1" presStyleCnt="0"/>
      <dgm:spPr/>
    </dgm:pt>
    <dgm:pt modelId="{F90A7386-4C4F-4364-8D2E-E1E84E36ED4E}" type="pres">
      <dgm:prSet presAssocID="{59AA6CEC-E711-4657-937B-25E7A9274927}" presName="thickLine" presStyleLbl="alignNode1" presStyleIdx="2" presStyleCnt="3"/>
      <dgm:spPr/>
    </dgm:pt>
    <dgm:pt modelId="{01BFBC36-B16E-4E7D-B2DC-759F58CFC55D}" type="pres">
      <dgm:prSet presAssocID="{59AA6CEC-E711-4657-937B-25E7A9274927}" presName="horz1" presStyleCnt="0"/>
      <dgm:spPr/>
    </dgm:pt>
    <dgm:pt modelId="{BDA354AE-5575-41A7-BC06-C5992057D604}" type="pres">
      <dgm:prSet presAssocID="{59AA6CEC-E711-4657-937B-25E7A9274927}" presName="tx1" presStyleLbl="revTx" presStyleIdx="2" presStyleCnt="3"/>
      <dgm:spPr/>
    </dgm:pt>
    <dgm:pt modelId="{FDFA44A2-068E-4A75-872D-C4FD81A54E21}" type="pres">
      <dgm:prSet presAssocID="{59AA6CEC-E711-4657-937B-25E7A9274927}" presName="vert1" presStyleCnt="0"/>
      <dgm:spPr/>
    </dgm:pt>
  </dgm:ptLst>
  <dgm:cxnLst>
    <dgm:cxn modelId="{E9D96A16-EF1B-454A-84A2-469F3192653A}" srcId="{26B5D030-ACCF-47FC-8375-52E557DD8A92}" destId="{C4ABA80C-9F8D-4B31-A2C8-C88AFF232EF1}" srcOrd="1" destOrd="0" parTransId="{2A636BA8-FA4D-439D-82BC-60935B97BC11}" sibTransId="{EEC338F2-E650-44FB-85CE-F029675E27BB}"/>
    <dgm:cxn modelId="{248A5744-A525-435C-8E44-60C403D1993C}" srcId="{26B5D030-ACCF-47FC-8375-52E557DD8A92}" destId="{B096EBED-E8D7-4BB8-89A6-CC3C34B5A1ED}" srcOrd="0" destOrd="0" parTransId="{72C5EC20-BC0A-4995-8345-0F0D928A44B7}" sibTransId="{21F0DED1-47A6-4D54-B63D-84E7ED9D127A}"/>
    <dgm:cxn modelId="{88625D45-32FD-491B-BCF7-DA84171D112D}" type="presOf" srcId="{C4ABA80C-9F8D-4B31-A2C8-C88AFF232EF1}" destId="{FCC0860D-7F17-4E35-9370-1BD54BFC8FE0}" srcOrd="0" destOrd="0" presId="urn:microsoft.com/office/officeart/2008/layout/LinedList"/>
    <dgm:cxn modelId="{9E280C48-4066-45DB-9062-A6A02207E1A3}" srcId="{26B5D030-ACCF-47FC-8375-52E557DD8A92}" destId="{59AA6CEC-E711-4657-937B-25E7A9274927}" srcOrd="2" destOrd="0" parTransId="{0217559D-E3B6-4CE7-B9A3-8C85B792E643}" sibTransId="{24CEEAE8-6DC0-4712-A1D7-42F44F4530B2}"/>
    <dgm:cxn modelId="{44AE0DE3-518F-4243-B0D6-D0829E277421}" type="presOf" srcId="{26B5D030-ACCF-47FC-8375-52E557DD8A92}" destId="{C6101CDB-69C8-4634-85D0-7AEB693C5171}" srcOrd="0" destOrd="0" presId="urn:microsoft.com/office/officeart/2008/layout/LinedList"/>
    <dgm:cxn modelId="{CB6373FB-B288-405E-9D31-41FA21B55FDC}" type="presOf" srcId="{59AA6CEC-E711-4657-937B-25E7A9274927}" destId="{BDA354AE-5575-41A7-BC06-C5992057D604}" srcOrd="0" destOrd="0" presId="urn:microsoft.com/office/officeart/2008/layout/LinedList"/>
    <dgm:cxn modelId="{CDE139FE-3C01-4EC4-ADF5-BC19FF1C6BC0}" type="presOf" srcId="{B096EBED-E8D7-4BB8-89A6-CC3C34B5A1ED}" destId="{A3DBC6CA-B4F3-4EFE-AEA7-1F9D5A613BBF}" srcOrd="0" destOrd="0" presId="urn:microsoft.com/office/officeart/2008/layout/LinedList"/>
    <dgm:cxn modelId="{1D80A494-7937-4AA6-A6BE-E1528C0CF3BE}" type="presParOf" srcId="{C6101CDB-69C8-4634-85D0-7AEB693C5171}" destId="{D88B2B8D-4D1E-4578-96C8-440776E5132E}" srcOrd="0" destOrd="0" presId="urn:microsoft.com/office/officeart/2008/layout/LinedList"/>
    <dgm:cxn modelId="{024D7940-6DA0-4AC2-90E6-7E09236C51B5}" type="presParOf" srcId="{C6101CDB-69C8-4634-85D0-7AEB693C5171}" destId="{121D3851-0A29-4C9E-BAD7-C40309EDF945}" srcOrd="1" destOrd="0" presId="urn:microsoft.com/office/officeart/2008/layout/LinedList"/>
    <dgm:cxn modelId="{7227C804-A343-4504-9FB9-57FFB97497E1}" type="presParOf" srcId="{121D3851-0A29-4C9E-BAD7-C40309EDF945}" destId="{A3DBC6CA-B4F3-4EFE-AEA7-1F9D5A613BBF}" srcOrd="0" destOrd="0" presId="urn:microsoft.com/office/officeart/2008/layout/LinedList"/>
    <dgm:cxn modelId="{1E7668FE-2944-4A01-BFA2-4C959966F51B}" type="presParOf" srcId="{121D3851-0A29-4C9E-BAD7-C40309EDF945}" destId="{453E4CEB-ACCE-4D6D-9968-E3741CD55D68}" srcOrd="1" destOrd="0" presId="urn:microsoft.com/office/officeart/2008/layout/LinedList"/>
    <dgm:cxn modelId="{9B846FDD-E1D0-4F53-BB2D-FB4C51AAF59A}" type="presParOf" srcId="{C6101CDB-69C8-4634-85D0-7AEB693C5171}" destId="{20556DB8-54DF-4158-80DB-29AC2DBBCC98}" srcOrd="2" destOrd="0" presId="urn:microsoft.com/office/officeart/2008/layout/LinedList"/>
    <dgm:cxn modelId="{0705746E-0912-4802-9477-104FE1FFBDB2}" type="presParOf" srcId="{C6101CDB-69C8-4634-85D0-7AEB693C5171}" destId="{60DAC5BC-D423-4C85-B03F-115404AFB701}" srcOrd="3" destOrd="0" presId="urn:microsoft.com/office/officeart/2008/layout/LinedList"/>
    <dgm:cxn modelId="{A488B2BB-A597-4FA7-9558-11BB68962211}" type="presParOf" srcId="{60DAC5BC-D423-4C85-B03F-115404AFB701}" destId="{FCC0860D-7F17-4E35-9370-1BD54BFC8FE0}" srcOrd="0" destOrd="0" presId="urn:microsoft.com/office/officeart/2008/layout/LinedList"/>
    <dgm:cxn modelId="{63657529-B6F8-42A6-ADC1-26F319771CF9}" type="presParOf" srcId="{60DAC5BC-D423-4C85-B03F-115404AFB701}" destId="{AD127C88-DE3C-481A-9EF9-5A2B8DCF261C}" srcOrd="1" destOrd="0" presId="urn:microsoft.com/office/officeart/2008/layout/LinedList"/>
    <dgm:cxn modelId="{8A955719-ADB2-4287-837C-4A49B270DF9F}" type="presParOf" srcId="{C6101CDB-69C8-4634-85D0-7AEB693C5171}" destId="{F90A7386-4C4F-4364-8D2E-E1E84E36ED4E}" srcOrd="4" destOrd="0" presId="urn:microsoft.com/office/officeart/2008/layout/LinedList"/>
    <dgm:cxn modelId="{A0C4241C-3D08-4DE6-BC93-4F87D5CB87B7}" type="presParOf" srcId="{C6101CDB-69C8-4634-85D0-7AEB693C5171}" destId="{01BFBC36-B16E-4E7D-B2DC-759F58CFC55D}" srcOrd="5" destOrd="0" presId="urn:microsoft.com/office/officeart/2008/layout/LinedList"/>
    <dgm:cxn modelId="{D2F9EFB6-102F-4620-92AC-40CBD35696FC}" type="presParOf" srcId="{01BFBC36-B16E-4E7D-B2DC-759F58CFC55D}" destId="{BDA354AE-5575-41A7-BC06-C5992057D604}" srcOrd="0" destOrd="0" presId="urn:microsoft.com/office/officeart/2008/layout/LinedList"/>
    <dgm:cxn modelId="{26687627-FF04-4D06-B387-127027A534C8}" type="presParOf" srcId="{01BFBC36-B16E-4E7D-B2DC-759F58CFC55D}" destId="{FDFA44A2-068E-4A75-872D-C4FD81A54E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4D0933-70B9-4A91-A5B9-CA12924866F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8B9807-7180-4D57-A80C-2364E9599EAF}">
      <dgm:prSet/>
      <dgm:spPr/>
      <dgm:t>
        <a:bodyPr/>
        <a:lstStyle/>
        <a:p>
          <a:r>
            <a:rPr lang="en-GB" b="1"/>
            <a:t>Diary perspective</a:t>
          </a:r>
          <a:endParaRPr lang="en-US"/>
        </a:p>
      </dgm:t>
    </dgm:pt>
    <dgm:pt modelId="{F4BBFB62-6689-4613-8579-E66A9295D15D}" type="parTrans" cxnId="{BABAF2D0-1137-4874-A323-8FA0C0B3EC8F}">
      <dgm:prSet/>
      <dgm:spPr/>
      <dgm:t>
        <a:bodyPr/>
        <a:lstStyle/>
        <a:p>
          <a:endParaRPr lang="en-US"/>
        </a:p>
      </dgm:t>
    </dgm:pt>
    <dgm:pt modelId="{83EF00F7-937E-426A-A1C9-9C0AACA2E52F}" type="sibTrans" cxnId="{BABAF2D0-1137-4874-A323-8FA0C0B3EC8F}">
      <dgm:prSet/>
      <dgm:spPr/>
      <dgm:t>
        <a:bodyPr/>
        <a:lstStyle/>
        <a:p>
          <a:endParaRPr lang="en-US"/>
        </a:p>
      </dgm:t>
    </dgm:pt>
    <dgm:pt modelId="{37608D55-B62C-40D0-9B6A-6919BAB097A9}">
      <dgm:prSet/>
      <dgm:spPr/>
      <dgm:t>
        <a:bodyPr/>
        <a:lstStyle/>
        <a:p>
          <a:r>
            <a:rPr lang="en-GB" b="1" dirty="0"/>
            <a:t>Observing people and events </a:t>
          </a:r>
          <a:r>
            <a:rPr lang="en-GB" b="1" dirty="0">
              <a:solidFill>
                <a:srgbClr val="FF0000"/>
              </a:solidFill>
            </a:rPr>
            <a:t>over time</a:t>
          </a:r>
          <a:endParaRPr lang="en-US" dirty="0">
            <a:solidFill>
              <a:srgbClr val="FF0000"/>
            </a:solidFill>
          </a:endParaRPr>
        </a:p>
      </dgm:t>
    </dgm:pt>
    <dgm:pt modelId="{073B5D57-A5A8-4FE2-BA93-A86F6889FED2}" type="parTrans" cxnId="{5E26C03C-0FDA-4D96-971F-4E60CA472064}">
      <dgm:prSet/>
      <dgm:spPr/>
      <dgm:t>
        <a:bodyPr/>
        <a:lstStyle/>
        <a:p>
          <a:endParaRPr lang="en-US"/>
        </a:p>
      </dgm:t>
    </dgm:pt>
    <dgm:pt modelId="{0C8F0F54-07A6-47FB-8E92-402BC69D7A22}" type="sibTrans" cxnId="{5E26C03C-0FDA-4D96-971F-4E60CA472064}">
      <dgm:prSet/>
      <dgm:spPr/>
      <dgm:t>
        <a:bodyPr/>
        <a:lstStyle/>
        <a:p>
          <a:endParaRPr lang="en-US"/>
        </a:p>
      </dgm:t>
    </dgm:pt>
    <dgm:pt modelId="{CF6E5CA4-6EA4-46A1-B6D2-146F24FDD8E7}">
      <dgm:prSet/>
      <dgm:spPr/>
      <dgm:t>
        <a:bodyPr/>
        <a:lstStyle/>
        <a:p>
          <a:r>
            <a:rPr lang="en-GB" b="1"/>
            <a:t>Researcher is able to exercise a measure of control over variables being studied, provided they are not affected by the research process itself</a:t>
          </a:r>
          <a:endParaRPr lang="en-US"/>
        </a:p>
      </dgm:t>
    </dgm:pt>
    <dgm:pt modelId="{AD015D33-9595-463D-87AF-E2F7DE2BCB12}" type="parTrans" cxnId="{46853AAA-293B-42FA-8F1E-00D0FA4A154B}">
      <dgm:prSet/>
      <dgm:spPr/>
      <dgm:t>
        <a:bodyPr/>
        <a:lstStyle/>
        <a:p>
          <a:endParaRPr lang="en-US"/>
        </a:p>
      </dgm:t>
    </dgm:pt>
    <dgm:pt modelId="{BC8DBF47-120C-492B-AFCA-D52F636DD0F6}" type="sibTrans" cxnId="{46853AAA-293B-42FA-8F1E-00D0FA4A154B}">
      <dgm:prSet/>
      <dgm:spPr/>
      <dgm:t>
        <a:bodyPr/>
        <a:lstStyle/>
        <a:p>
          <a:endParaRPr lang="en-US"/>
        </a:p>
      </dgm:t>
    </dgm:pt>
    <dgm:pt modelId="{05D7D5C8-727E-495A-B2D9-A6FE1F02CA55}" type="pres">
      <dgm:prSet presAssocID="{A74D0933-70B9-4A91-A5B9-CA12924866F6}" presName="vert0" presStyleCnt="0">
        <dgm:presLayoutVars>
          <dgm:dir/>
          <dgm:animOne val="branch"/>
          <dgm:animLvl val="lvl"/>
        </dgm:presLayoutVars>
      </dgm:prSet>
      <dgm:spPr/>
    </dgm:pt>
    <dgm:pt modelId="{D53CA1AB-2982-4699-B480-62820A412F11}" type="pres">
      <dgm:prSet presAssocID="{838B9807-7180-4D57-A80C-2364E9599EAF}" presName="thickLine" presStyleLbl="alignNode1" presStyleIdx="0" presStyleCnt="3"/>
      <dgm:spPr/>
    </dgm:pt>
    <dgm:pt modelId="{D70CF982-058A-4648-8708-340107FC80C0}" type="pres">
      <dgm:prSet presAssocID="{838B9807-7180-4D57-A80C-2364E9599EAF}" presName="horz1" presStyleCnt="0"/>
      <dgm:spPr/>
    </dgm:pt>
    <dgm:pt modelId="{DA904821-FCED-4D62-B7D4-0D8155F68B81}" type="pres">
      <dgm:prSet presAssocID="{838B9807-7180-4D57-A80C-2364E9599EAF}" presName="tx1" presStyleLbl="revTx" presStyleIdx="0" presStyleCnt="3"/>
      <dgm:spPr/>
    </dgm:pt>
    <dgm:pt modelId="{086F039F-1390-4506-B2F2-E685E037F068}" type="pres">
      <dgm:prSet presAssocID="{838B9807-7180-4D57-A80C-2364E9599EAF}" presName="vert1" presStyleCnt="0"/>
      <dgm:spPr/>
    </dgm:pt>
    <dgm:pt modelId="{F104BA84-BD68-4118-AECA-38E75A040754}" type="pres">
      <dgm:prSet presAssocID="{37608D55-B62C-40D0-9B6A-6919BAB097A9}" presName="thickLine" presStyleLbl="alignNode1" presStyleIdx="1" presStyleCnt="3"/>
      <dgm:spPr/>
    </dgm:pt>
    <dgm:pt modelId="{94952CBA-4022-4960-ACA8-BBEC2E478D03}" type="pres">
      <dgm:prSet presAssocID="{37608D55-B62C-40D0-9B6A-6919BAB097A9}" presName="horz1" presStyleCnt="0"/>
      <dgm:spPr/>
    </dgm:pt>
    <dgm:pt modelId="{FC41FA4F-3B2B-4298-A110-F2A5320ABB32}" type="pres">
      <dgm:prSet presAssocID="{37608D55-B62C-40D0-9B6A-6919BAB097A9}" presName="tx1" presStyleLbl="revTx" presStyleIdx="1" presStyleCnt="3"/>
      <dgm:spPr/>
    </dgm:pt>
    <dgm:pt modelId="{D1508E18-A7ED-4718-85CA-5892B7A6F6C8}" type="pres">
      <dgm:prSet presAssocID="{37608D55-B62C-40D0-9B6A-6919BAB097A9}" presName="vert1" presStyleCnt="0"/>
      <dgm:spPr/>
    </dgm:pt>
    <dgm:pt modelId="{F0D9BC1C-1453-42C6-8FE2-920E6B38D11F}" type="pres">
      <dgm:prSet presAssocID="{CF6E5CA4-6EA4-46A1-B6D2-146F24FDD8E7}" presName="thickLine" presStyleLbl="alignNode1" presStyleIdx="2" presStyleCnt="3"/>
      <dgm:spPr/>
    </dgm:pt>
    <dgm:pt modelId="{FEDBF0FE-1D32-43A9-8470-E8B8F0F4EA2F}" type="pres">
      <dgm:prSet presAssocID="{CF6E5CA4-6EA4-46A1-B6D2-146F24FDD8E7}" presName="horz1" presStyleCnt="0"/>
      <dgm:spPr/>
    </dgm:pt>
    <dgm:pt modelId="{193F0FDB-F7F6-41FE-8958-5F03722C4EEC}" type="pres">
      <dgm:prSet presAssocID="{CF6E5CA4-6EA4-46A1-B6D2-146F24FDD8E7}" presName="tx1" presStyleLbl="revTx" presStyleIdx="2" presStyleCnt="3"/>
      <dgm:spPr/>
    </dgm:pt>
    <dgm:pt modelId="{E76F7E5F-1639-472B-97E1-CA66AC63F94E}" type="pres">
      <dgm:prSet presAssocID="{CF6E5CA4-6EA4-46A1-B6D2-146F24FDD8E7}" presName="vert1" presStyleCnt="0"/>
      <dgm:spPr/>
    </dgm:pt>
  </dgm:ptLst>
  <dgm:cxnLst>
    <dgm:cxn modelId="{64D03924-B079-40DA-9E89-8E52117F823D}" type="presOf" srcId="{37608D55-B62C-40D0-9B6A-6919BAB097A9}" destId="{FC41FA4F-3B2B-4298-A110-F2A5320ABB32}" srcOrd="0" destOrd="0" presId="urn:microsoft.com/office/officeart/2008/layout/LinedList"/>
    <dgm:cxn modelId="{5E26C03C-0FDA-4D96-971F-4E60CA472064}" srcId="{A74D0933-70B9-4A91-A5B9-CA12924866F6}" destId="{37608D55-B62C-40D0-9B6A-6919BAB097A9}" srcOrd="1" destOrd="0" parTransId="{073B5D57-A5A8-4FE2-BA93-A86F6889FED2}" sibTransId="{0C8F0F54-07A6-47FB-8E92-402BC69D7A22}"/>
    <dgm:cxn modelId="{20206F48-E576-4C43-990B-43FA39694BD9}" type="presOf" srcId="{838B9807-7180-4D57-A80C-2364E9599EAF}" destId="{DA904821-FCED-4D62-B7D4-0D8155F68B81}" srcOrd="0" destOrd="0" presId="urn:microsoft.com/office/officeart/2008/layout/LinedList"/>
    <dgm:cxn modelId="{8A8C664F-A898-45E1-B7C2-5541E584AB11}" type="presOf" srcId="{A74D0933-70B9-4A91-A5B9-CA12924866F6}" destId="{05D7D5C8-727E-495A-B2D9-A6FE1F02CA55}" srcOrd="0" destOrd="0" presId="urn:microsoft.com/office/officeart/2008/layout/LinedList"/>
    <dgm:cxn modelId="{46853AAA-293B-42FA-8F1E-00D0FA4A154B}" srcId="{A74D0933-70B9-4A91-A5B9-CA12924866F6}" destId="{CF6E5CA4-6EA4-46A1-B6D2-146F24FDD8E7}" srcOrd="2" destOrd="0" parTransId="{AD015D33-9595-463D-87AF-E2F7DE2BCB12}" sibTransId="{BC8DBF47-120C-492B-AFCA-D52F636DD0F6}"/>
    <dgm:cxn modelId="{BABAF2D0-1137-4874-A323-8FA0C0B3EC8F}" srcId="{A74D0933-70B9-4A91-A5B9-CA12924866F6}" destId="{838B9807-7180-4D57-A80C-2364E9599EAF}" srcOrd="0" destOrd="0" parTransId="{F4BBFB62-6689-4613-8579-E66A9295D15D}" sibTransId="{83EF00F7-937E-426A-A1C9-9C0AACA2E52F}"/>
    <dgm:cxn modelId="{909F30E3-2A2D-4D2F-9930-67F5D1AD3E63}" type="presOf" srcId="{CF6E5CA4-6EA4-46A1-B6D2-146F24FDD8E7}" destId="{193F0FDB-F7F6-41FE-8958-5F03722C4EEC}" srcOrd="0" destOrd="0" presId="urn:microsoft.com/office/officeart/2008/layout/LinedList"/>
    <dgm:cxn modelId="{35E2F5B4-B26D-44CE-BB85-776B5D140B45}" type="presParOf" srcId="{05D7D5C8-727E-495A-B2D9-A6FE1F02CA55}" destId="{D53CA1AB-2982-4699-B480-62820A412F11}" srcOrd="0" destOrd="0" presId="urn:microsoft.com/office/officeart/2008/layout/LinedList"/>
    <dgm:cxn modelId="{3655497A-5745-4530-81CB-671EAA1758B0}" type="presParOf" srcId="{05D7D5C8-727E-495A-B2D9-A6FE1F02CA55}" destId="{D70CF982-058A-4648-8708-340107FC80C0}" srcOrd="1" destOrd="0" presId="urn:microsoft.com/office/officeart/2008/layout/LinedList"/>
    <dgm:cxn modelId="{2DC6A961-940F-412B-82AC-89DE69C293E1}" type="presParOf" srcId="{D70CF982-058A-4648-8708-340107FC80C0}" destId="{DA904821-FCED-4D62-B7D4-0D8155F68B81}" srcOrd="0" destOrd="0" presId="urn:microsoft.com/office/officeart/2008/layout/LinedList"/>
    <dgm:cxn modelId="{952B5EE4-8BEF-4AB2-B260-8EFE3F032C82}" type="presParOf" srcId="{D70CF982-058A-4648-8708-340107FC80C0}" destId="{086F039F-1390-4506-B2F2-E685E037F068}" srcOrd="1" destOrd="0" presId="urn:microsoft.com/office/officeart/2008/layout/LinedList"/>
    <dgm:cxn modelId="{EB5D237F-4850-45DA-8A17-A76C3C067E74}" type="presParOf" srcId="{05D7D5C8-727E-495A-B2D9-A6FE1F02CA55}" destId="{F104BA84-BD68-4118-AECA-38E75A040754}" srcOrd="2" destOrd="0" presId="urn:microsoft.com/office/officeart/2008/layout/LinedList"/>
    <dgm:cxn modelId="{E9E14205-4445-4290-A8E6-076E75F34247}" type="presParOf" srcId="{05D7D5C8-727E-495A-B2D9-A6FE1F02CA55}" destId="{94952CBA-4022-4960-ACA8-BBEC2E478D03}" srcOrd="3" destOrd="0" presId="urn:microsoft.com/office/officeart/2008/layout/LinedList"/>
    <dgm:cxn modelId="{26E5443D-C1E0-466C-9309-ACDC4B58EAAF}" type="presParOf" srcId="{94952CBA-4022-4960-ACA8-BBEC2E478D03}" destId="{FC41FA4F-3B2B-4298-A110-F2A5320ABB32}" srcOrd="0" destOrd="0" presId="urn:microsoft.com/office/officeart/2008/layout/LinedList"/>
    <dgm:cxn modelId="{B18B7CDF-58B1-4040-A77C-1B490D1F9C00}" type="presParOf" srcId="{94952CBA-4022-4960-ACA8-BBEC2E478D03}" destId="{D1508E18-A7ED-4718-85CA-5892B7A6F6C8}" srcOrd="1" destOrd="0" presId="urn:microsoft.com/office/officeart/2008/layout/LinedList"/>
    <dgm:cxn modelId="{A311EC5C-9977-474A-9889-66CE214FC3D0}" type="presParOf" srcId="{05D7D5C8-727E-495A-B2D9-A6FE1F02CA55}" destId="{F0D9BC1C-1453-42C6-8FE2-920E6B38D11F}" srcOrd="4" destOrd="0" presId="urn:microsoft.com/office/officeart/2008/layout/LinedList"/>
    <dgm:cxn modelId="{3F3E9DA9-3246-4430-8A3B-1384AB16A39E}" type="presParOf" srcId="{05D7D5C8-727E-495A-B2D9-A6FE1F02CA55}" destId="{FEDBF0FE-1D32-43A9-8470-E8B8F0F4EA2F}" srcOrd="5" destOrd="0" presId="urn:microsoft.com/office/officeart/2008/layout/LinedList"/>
    <dgm:cxn modelId="{FD303B60-CC7A-4D3F-A71D-78CA8B0B157A}" type="presParOf" srcId="{FEDBF0FE-1D32-43A9-8470-E8B8F0F4EA2F}" destId="{193F0FDB-F7F6-41FE-8958-5F03722C4EEC}" srcOrd="0" destOrd="0" presId="urn:microsoft.com/office/officeart/2008/layout/LinedList"/>
    <dgm:cxn modelId="{22495CF0-11CA-4D35-8390-B3B46B5084E7}" type="presParOf" srcId="{FEDBF0FE-1D32-43A9-8470-E8B8F0F4EA2F}" destId="{E76F7E5F-1639-472B-97E1-CA66AC63F9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04DFA-9347-481D-8F94-A3C27C884968}">
      <dsp:nvSpPr>
        <dsp:cNvPr id="0" name=""/>
        <dsp:cNvSpPr/>
      </dsp:nvSpPr>
      <dsp:spPr>
        <a:xfrm>
          <a:off x="0" y="41746"/>
          <a:ext cx="5257800" cy="26731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rgbClr val="FF0000"/>
              </a:solidFill>
            </a:rPr>
            <a:t>Quantitative- </a:t>
          </a:r>
          <a:r>
            <a:rPr lang="en-GB" sz="2600" kern="1200" dirty="0"/>
            <a:t>Any data collection techniques (questionnaire) or data analysis procedure (such as graphs or statistics) that generates or uses </a:t>
          </a:r>
          <a:r>
            <a:rPr lang="en-GB" sz="2600" kern="1200" dirty="0">
              <a:solidFill>
                <a:srgbClr val="FF0000"/>
              </a:solidFill>
            </a:rPr>
            <a:t>numerical data</a:t>
          </a:r>
          <a:r>
            <a:rPr lang="en-GB" sz="2600" kern="1200" dirty="0"/>
            <a:t>.</a:t>
          </a:r>
          <a:endParaRPr lang="en-US" sz="2600" kern="1200" dirty="0"/>
        </a:p>
      </dsp:txBody>
      <dsp:txXfrm>
        <a:off x="130493" y="172239"/>
        <a:ext cx="4996814" cy="2412171"/>
      </dsp:txXfrm>
    </dsp:sp>
    <dsp:sp modelId="{E7BC64AE-E129-48DD-82CA-980717810F23}">
      <dsp:nvSpPr>
        <dsp:cNvPr id="0" name=""/>
        <dsp:cNvSpPr/>
      </dsp:nvSpPr>
      <dsp:spPr>
        <a:xfrm>
          <a:off x="0" y="2789784"/>
          <a:ext cx="5257800" cy="267315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rgbClr val="FF0000"/>
              </a:solidFill>
            </a:rPr>
            <a:t>Qualitative</a:t>
          </a:r>
          <a:r>
            <a:rPr lang="en-GB" sz="2600" kern="1200" dirty="0"/>
            <a:t>- Any data collection technique such as (interviews) or data analysis procedure (such as categorising data) that generates or </a:t>
          </a:r>
          <a:r>
            <a:rPr lang="en-GB" sz="2600" kern="1200" dirty="0">
              <a:solidFill>
                <a:srgbClr val="FF0000"/>
              </a:solidFill>
            </a:rPr>
            <a:t>uses non-numeric data</a:t>
          </a:r>
          <a:r>
            <a:rPr lang="en-GB" sz="2600" kern="1200" dirty="0"/>
            <a:t>, like themes .</a:t>
          </a:r>
          <a:endParaRPr lang="en-US" sz="2600" kern="1200" dirty="0"/>
        </a:p>
      </dsp:txBody>
      <dsp:txXfrm>
        <a:off x="130493" y="2920277"/>
        <a:ext cx="4996814" cy="2412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B014-5BF1-47C4-8127-2BE96EDA5C6C}">
      <dsp:nvSpPr>
        <dsp:cNvPr id="0" name=""/>
        <dsp:cNvSpPr/>
      </dsp:nvSpPr>
      <dsp:spPr>
        <a:xfrm>
          <a:off x="0" y="470843"/>
          <a:ext cx="6263640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systematically observe changes in the phenomena of interest while manipulating what are believed to be </a:t>
          </a:r>
          <a:r>
            <a:rPr lang="en-GB" sz="2600" kern="1200" dirty="0">
              <a:solidFill>
                <a:srgbClr val="FF0000"/>
              </a:solidFill>
            </a:rPr>
            <a:t>causal influences ( like impact of X on Y) or links  between variables.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0" y="470843"/>
        <a:ext cx="6263640" cy="2579850"/>
      </dsp:txXfrm>
    </dsp:sp>
    <dsp:sp modelId="{0EB56CBE-155B-4A7A-926F-63E9B5AA955C}">
      <dsp:nvSpPr>
        <dsp:cNvPr id="0" name=""/>
        <dsp:cNvSpPr/>
      </dsp:nvSpPr>
      <dsp:spPr>
        <a:xfrm>
          <a:off x="313182" y="87083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Quantitative research</a:t>
          </a:r>
          <a:endParaRPr lang="en-US" sz="2600" kern="1200"/>
        </a:p>
      </dsp:txBody>
      <dsp:txXfrm>
        <a:off x="350649" y="124550"/>
        <a:ext cx="4309614" cy="692586"/>
      </dsp:txXfrm>
    </dsp:sp>
    <dsp:sp modelId="{27BABB91-7487-4FFD-94C3-E964C6D6CC55}">
      <dsp:nvSpPr>
        <dsp:cNvPr id="0" name=""/>
        <dsp:cNvSpPr/>
      </dsp:nvSpPr>
      <dsp:spPr>
        <a:xfrm>
          <a:off x="0" y="3574854"/>
          <a:ext cx="626364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may be more concerned with the individual’s </a:t>
          </a:r>
          <a:r>
            <a:rPr lang="en-GB" sz="2600" kern="1200" dirty="0">
              <a:solidFill>
                <a:srgbClr val="FF0000"/>
              </a:solidFill>
            </a:rPr>
            <a:t>personal experiences </a:t>
          </a:r>
          <a:r>
            <a:rPr lang="en-GB" sz="2600" kern="1200" dirty="0"/>
            <a:t>of the problem under study </a:t>
          </a:r>
          <a:endParaRPr lang="en-US" sz="2600" kern="1200" dirty="0"/>
        </a:p>
      </dsp:txBody>
      <dsp:txXfrm>
        <a:off x="0" y="3574854"/>
        <a:ext cx="6263640" cy="1842750"/>
      </dsp:txXfrm>
    </dsp:sp>
    <dsp:sp modelId="{0D8D740F-4D15-4020-97A5-6480878499E7}">
      <dsp:nvSpPr>
        <dsp:cNvPr id="0" name=""/>
        <dsp:cNvSpPr/>
      </dsp:nvSpPr>
      <dsp:spPr>
        <a:xfrm>
          <a:off x="313182" y="3191094"/>
          <a:ext cx="4384548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Qualitative research</a:t>
          </a:r>
          <a:endParaRPr lang="en-US" sz="2600" kern="1200"/>
        </a:p>
      </dsp:txBody>
      <dsp:txXfrm>
        <a:off x="350649" y="3228561"/>
        <a:ext cx="4309614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B4D80-8817-482F-8618-F723BBD2E34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23706-E9DF-4CD5-A380-1856ABB7AFF3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/>
            <a:t>Mono Method</a:t>
          </a:r>
          <a:endParaRPr lang="en-US" sz="1700" kern="1200"/>
        </a:p>
      </dsp:txBody>
      <dsp:txXfrm>
        <a:off x="0" y="2492"/>
        <a:ext cx="6492875" cy="850069"/>
      </dsp:txXfrm>
    </dsp:sp>
    <dsp:sp modelId="{ED684295-3122-458C-BE2B-2D398CD87D9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5A0B-370D-41CC-AE19-6B3A08AD71BE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Uses a </a:t>
          </a:r>
          <a:r>
            <a:rPr lang="en-GB" sz="1700" kern="1200" dirty="0">
              <a:solidFill>
                <a:srgbClr val="FF0000"/>
              </a:solidFill>
            </a:rPr>
            <a:t>single data </a:t>
          </a:r>
          <a:r>
            <a:rPr lang="en-GB" sz="1700" kern="1200" dirty="0"/>
            <a:t>collection technique and corresponding analysis procedure</a:t>
          </a:r>
          <a:endParaRPr lang="en-US" sz="1700" kern="1200" dirty="0"/>
        </a:p>
      </dsp:txBody>
      <dsp:txXfrm>
        <a:off x="0" y="852561"/>
        <a:ext cx="6492875" cy="850069"/>
      </dsp:txXfrm>
    </dsp:sp>
    <dsp:sp modelId="{9B1514E7-4C5D-4B69-981F-EB3B90FCA47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F98FD-FEEC-4174-BF93-46BD84455EB5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/>
            <a:t>Multiple Method</a:t>
          </a:r>
          <a:endParaRPr lang="en-US" sz="1700" kern="1200"/>
        </a:p>
      </dsp:txBody>
      <dsp:txXfrm>
        <a:off x="0" y="1702630"/>
        <a:ext cx="6492875" cy="850069"/>
      </dsp:txXfrm>
    </dsp:sp>
    <dsp:sp modelId="{6E2FC03F-1E33-49E8-BFAF-FC24A4AFFC72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F0E32-F04E-41FB-9F6B-E92765BD2B69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Uses </a:t>
          </a:r>
          <a:r>
            <a:rPr lang="en-GB" sz="1700" kern="1200" dirty="0">
              <a:solidFill>
                <a:srgbClr val="FF0000"/>
              </a:solidFill>
            </a:rPr>
            <a:t>more than one data </a:t>
          </a:r>
          <a:r>
            <a:rPr lang="en-GB" sz="1700" kern="1200" dirty="0"/>
            <a:t>collection technique and analysis procedure</a:t>
          </a:r>
          <a:endParaRPr lang="en-US" sz="1700" kern="1200" dirty="0"/>
        </a:p>
      </dsp:txBody>
      <dsp:txXfrm>
        <a:off x="0" y="2552699"/>
        <a:ext cx="6492875" cy="850069"/>
      </dsp:txXfrm>
    </dsp:sp>
    <dsp:sp modelId="{1B717549-9A2E-4342-B5B4-19A79FEF969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CA9D8-9E0A-4478-A7C3-03183B384920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Used widely in </a:t>
          </a:r>
          <a:r>
            <a:rPr lang="en-GB" sz="1700" kern="1200" dirty="0">
              <a:solidFill>
                <a:srgbClr val="FF0000"/>
              </a:solidFill>
            </a:rPr>
            <a:t>Business and Management research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0" y="3402769"/>
        <a:ext cx="6492875" cy="850069"/>
      </dsp:txXfrm>
    </dsp:sp>
    <dsp:sp modelId="{20641290-8450-4843-8A31-D691CAF3CCC3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03D07-BA0B-4F80-86E4-E3F253E86CC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/>
            <a:t>(</a:t>
          </a:r>
          <a:r>
            <a:rPr lang="en-GB" sz="1700" kern="1200"/>
            <a:t>Useful if they provide you a better opportunity to answer your research question and to the extent  to which they allow you to better evaluate that the findings are valid and reliable).</a:t>
          </a:r>
          <a:endParaRPr lang="en-US" sz="1700" kern="1200"/>
        </a:p>
      </dsp:txBody>
      <dsp:txXfrm>
        <a:off x="0" y="4252838"/>
        <a:ext cx="6492875" cy="850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C410-B653-41ED-A23E-8352893F30A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A96BA-20A0-4BC4-91DD-7CB95F30F02F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‘Mixed methods’ is a research approach whereby researchers collect and </a:t>
          </a:r>
          <a:r>
            <a:rPr lang="en-US" sz="2700" kern="1200" dirty="0" err="1"/>
            <a:t>analyse</a:t>
          </a:r>
          <a:r>
            <a:rPr lang="en-US" sz="2700" kern="1200" dirty="0"/>
            <a:t> </a:t>
          </a:r>
          <a:r>
            <a:rPr lang="en-US" sz="2700" kern="1200" dirty="0">
              <a:solidFill>
                <a:srgbClr val="FF0000"/>
              </a:solidFill>
            </a:rPr>
            <a:t>both quantitative and qualitative data </a:t>
          </a:r>
          <a:r>
            <a:rPr lang="en-US" sz="2700" kern="1200" dirty="0"/>
            <a:t>within the same study ( often to address multiple research questions).</a:t>
          </a:r>
        </a:p>
      </dsp:txBody>
      <dsp:txXfrm>
        <a:off x="0" y="0"/>
        <a:ext cx="6492875" cy="2552700"/>
      </dsp:txXfrm>
    </dsp:sp>
    <dsp:sp modelId="{DBA312EE-FFBC-471B-9A1A-B1DC65E3760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E1E8F-0B56-4C41-8061-BA3B9EEE777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0000"/>
              </a:solidFill>
            </a:rPr>
            <a:t>For example, use a survey for the junior level employees and  interviews for the senior level employees of the same organization to collect rich data on the perspectives about a topic of research interest.</a:t>
          </a:r>
        </a:p>
      </dsp:txBody>
      <dsp:txXfrm>
        <a:off x="0" y="2552700"/>
        <a:ext cx="6492875" cy="2552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924D8-4B73-464B-BE72-13B03112C7F9}">
      <dsp:nvSpPr>
        <dsp:cNvPr id="0" name=""/>
        <dsp:cNvSpPr/>
      </dsp:nvSpPr>
      <dsp:spPr>
        <a:xfrm>
          <a:off x="0" y="20663"/>
          <a:ext cx="5257800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The choice of time horizon depends on the research question</a:t>
          </a:r>
          <a:endParaRPr lang="en-US" sz="3200" kern="1200"/>
        </a:p>
      </dsp:txBody>
      <dsp:txXfrm>
        <a:off x="85900" y="106563"/>
        <a:ext cx="5086000" cy="1587880"/>
      </dsp:txXfrm>
    </dsp:sp>
    <dsp:sp modelId="{5E82C917-D486-449A-AD18-8F72D9394343}">
      <dsp:nvSpPr>
        <dsp:cNvPr id="0" name=""/>
        <dsp:cNvSpPr/>
      </dsp:nvSpPr>
      <dsp:spPr>
        <a:xfrm>
          <a:off x="0" y="1872503"/>
          <a:ext cx="5257800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Cross-sectional</a:t>
          </a:r>
          <a:endParaRPr lang="en-US" sz="3200" kern="1200" dirty="0"/>
        </a:p>
      </dsp:txBody>
      <dsp:txXfrm>
        <a:off x="85900" y="1958403"/>
        <a:ext cx="5086000" cy="1587880"/>
      </dsp:txXfrm>
    </dsp:sp>
    <dsp:sp modelId="{62886483-CB8A-426F-9931-577471A9F628}">
      <dsp:nvSpPr>
        <dsp:cNvPr id="0" name=""/>
        <dsp:cNvSpPr/>
      </dsp:nvSpPr>
      <dsp:spPr>
        <a:xfrm>
          <a:off x="0" y="3724344"/>
          <a:ext cx="5257800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Longitudinal</a:t>
          </a:r>
          <a:endParaRPr lang="en-US" sz="3200" kern="1200"/>
        </a:p>
      </dsp:txBody>
      <dsp:txXfrm>
        <a:off x="85900" y="3810244"/>
        <a:ext cx="5086000" cy="1587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2B8D-4D1E-4578-96C8-440776E5132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BC6CA-B4F3-4EFE-AEA7-1F9D5A613BB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The study of a particular phenomenon (or phenomena) at a particular time</a:t>
          </a:r>
          <a:endParaRPr lang="en-US" sz="3400" kern="1200"/>
        </a:p>
      </dsp:txBody>
      <dsp:txXfrm>
        <a:off x="0" y="2492"/>
        <a:ext cx="6492875" cy="1700138"/>
      </dsp:txXfrm>
    </dsp:sp>
    <dsp:sp modelId="{20556DB8-54DF-4158-80DB-29AC2DBBCC9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860D-7F17-4E35-9370-1BD54BFC8FE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>
              <a:solidFill>
                <a:srgbClr val="FF0000"/>
              </a:solidFill>
            </a:rPr>
            <a:t>Snapshot view </a:t>
          </a:r>
          <a:endParaRPr lang="en-US" sz="3400" kern="1200" dirty="0">
            <a:solidFill>
              <a:srgbClr val="FF0000"/>
            </a:solidFill>
          </a:endParaRPr>
        </a:p>
      </dsp:txBody>
      <dsp:txXfrm>
        <a:off x="0" y="1702630"/>
        <a:ext cx="6492875" cy="1700138"/>
      </dsp:txXfrm>
    </dsp:sp>
    <dsp:sp modelId="{F90A7386-4C4F-4364-8D2E-E1E84E36ED4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54AE-5575-41A7-BC06-C5992057D60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Often employs survey strategy</a:t>
          </a:r>
          <a:endParaRPr lang="en-US" sz="3400" kern="1200"/>
        </a:p>
      </dsp:txBody>
      <dsp:txXfrm>
        <a:off x="0" y="3402769"/>
        <a:ext cx="6492875" cy="1700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CA1AB-2982-4699-B480-62820A412F1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04821-FCED-4D62-B7D4-0D8155F68B81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Diary perspective</a:t>
          </a:r>
          <a:endParaRPr lang="en-US" sz="2600" kern="1200"/>
        </a:p>
      </dsp:txBody>
      <dsp:txXfrm>
        <a:off x="0" y="2492"/>
        <a:ext cx="6492875" cy="1700138"/>
      </dsp:txXfrm>
    </dsp:sp>
    <dsp:sp modelId="{F104BA84-BD68-4118-AECA-38E75A04075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1FA4F-3B2B-4298-A110-F2A5320ABB32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Observing people and events </a:t>
          </a:r>
          <a:r>
            <a:rPr lang="en-GB" sz="2600" b="1" kern="1200" dirty="0">
              <a:solidFill>
                <a:srgbClr val="FF0000"/>
              </a:solidFill>
            </a:rPr>
            <a:t>over time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0" y="1702630"/>
        <a:ext cx="6492875" cy="1700138"/>
      </dsp:txXfrm>
    </dsp:sp>
    <dsp:sp modelId="{F0D9BC1C-1453-42C6-8FE2-920E6B38D11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0FDB-F7F6-41FE-8958-5F03722C4EE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Researcher is able to exercise a measure of control over variables being studied, provided they are not affected by the research process itself</a:t>
          </a:r>
          <a:endParaRPr lang="en-US" sz="26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D6A0-984D-4423-927C-6C838DAE0726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8E62-ABEA-4FD0-87A8-F860A9478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1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2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7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C14CD-2C79-410C-A326-C1B72911223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916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C14CD-2C79-410C-A326-C1B72911223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80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C14CD-2C79-410C-A326-C1B72911223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0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11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776-AE5E-4CDD-9E02-6D06F051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A9A7-D022-40C0-A945-E65B97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CB6-16BC-4A82-B3B7-AE77927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6ED4-D891-423A-877B-83A7F88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39FA-8CED-432C-A692-E9D6B7A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F68-7051-4CC6-8F02-3A68D50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EF17-6FAD-4FE0-9342-B8FD04E7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EB3B-1829-4B77-A7DB-BBFF801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AF2A-CC43-406F-8E81-243754C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8EB1-BF13-4568-9C39-2F561F5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0404-46B5-41F8-9F51-E72DAC2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E840-5D13-4BAB-9C8A-BB630301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36C5-2B8B-4CD2-AC97-ADB4011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DF1-5777-4C0E-9D92-C78F2C3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9C6C-3106-4F02-938A-B900605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2CE9-468C-43BE-BF77-EF285DD5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D0B-C2A9-413F-92EF-F47E8CD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D8B-C83B-43A2-8F61-F1BA07E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720C-4641-4339-B560-BD6012F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91B0-6E84-4466-93C2-528FB26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6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AB5-BBCA-4BD5-A749-1F2C3EAD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7E5B-A964-443B-A5A7-6CA3CFE1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86DB-28BC-4A34-A920-C0E90E1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3F73-D684-4437-AD67-8C61EB3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314-9BEB-45EB-B34B-6A60410E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2DC-B273-4920-BC3C-4AA2BB3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E6-F90E-4762-A5F1-B245414F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41354-9C38-40BF-BC84-5E481F47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F37-98EE-44CD-AFA5-D318A56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36F8-8F94-4382-9DA1-6CD194F1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CCE1-71F4-4D5F-94E4-68484D3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80C-961D-4714-85A0-02085BF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C54C-7B34-4825-9008-3BAA33E9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3562-5C66-44B9-9C6B-ECA4C69A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91B73-FB7B-48A2-84A2-0A07699D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1C646-EB23-4576-9AED-05C25831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1DFD7-233B-435D-A4C5-6F99F344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EC81-AC17-4D6A-95D3-E03B1F8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FCFD1-5BFE-4DE1-BA84-E9FB731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1AC-9758-43AB-889F-07D4BCDB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E6CB6-747E-4C5A-B4B8-E976D0EB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DD34-7A88-457F-85EB-4B41844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D341-CE09-4B8E-AA6A-3F91550D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179A-956E-4CEB-AD84-11E057F0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29-AAA4-499F-9116-CE5A28B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4F03-07CB-476E-90F7-BB5D752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ED7-D6BD-41C3-A137-D81052B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A45B-82CA-42C5-9485-579584D7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EE-4A1B-45FA-BC68-AE2E55CF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56E4-B633-483F-8137-5BE5E40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3203-5ABB-437F-A580-3D6A19A7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09D8-656A-4A84-8040-A2CD5C1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E30-2E8B-4FB2-B5C4-57F16B83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AAD71-E7B8-4F05-924E-5AA69007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F74E-F570-4F49-9E02-468AECD1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3531-8CBA-4765-A75C-BF5C5B7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2639-8930-40C9-8F48-1C56C34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6965-C38D-4F86-970B-D55BD1D1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386B-6754-4927-B7BC-320AB7C8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418-71A0-4914-B8DE-67FCAEE3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57CD-D680-4FC1-BEFC-C9215D46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C122-DEE1-4158-AF3B-FC3679BE1B04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9F0A-E80C-4830-8439-C41DB8791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75C7-FE2C-43E6-8E31-E1B949390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CA0-30BE-4512-A54C-F166F1D9A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 Basics of Research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205C-4B52-46E5-BD70-7D905C2BF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Dr.Uma</a:t>
            </a:r>
            <a:r>
              <a:rPr lang="en-GB" dirty="0"/>
              <a:t> Mohan </a:t>
            </a:r>
          </a:p>
        </p:txBody>
      </p:sp>
    </p:spTree>
    <p:extLst>
      <p:ext uri="{BB962C8B-B14F-4D97-AF65-F5344CB8AC3E}">
        <p14:creationId xmlns:p14="http://schemas.microsoft.com/office/powerpoint/2010/main" val="4014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ETHNOGRAPHY</a:t>
            </a:r>
            <a:br>
              <a:rPr lang="en-GB" sz="2800"/>
            </a:br>
            <a:endParaRPr lang="en-GB" sz="2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8412D51-A799-45ED-A5A9-6ED80E393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n-GB" sz="1800"/>
              <a:t>Purpose is to describe and explain the social world the research subjects inhabit in the way in which they would describe and explain it</a:t>
            </a:r>
          </a:p>
          <a:p>
            <a:pPr lvl="0"/>
            <a:r>
              <a:rPr lang="en-GB" sz="1800"/>
              <a:t>The research process needs to be flexible and responsive to change as new patterns of thought about what is being observed are constantly being developed by the researcher </a:t>
            </a:r>
          </a:p>
          <a:p>
            <a:pPr lvl="0"/>
            <a:r>
              <a:rPr lang="en-GB" sz="1800"/>
              <a:t>Rooted firmly in the inductive approach</a:t>
            </a:r>
          </a:p>
          <a:p>
            <a:pPr lvl="0"/>
            <a:r>
              <a:rPr lang="en-GB" sz="1800"/>
              <a:t>Strategy is naturalistic</a:t>
            </a:r>
          </a:p>
          <a:p>
            <a:pPr>
              <a:buNone/>
            </a:pPr>
            <a:endParaRPr lang="en-GB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ARCHIVAL RESEARCH</a:t>
            </a:r>
            <a:br>
              <a:rPr lang="en-GB" sz="2800"/>
            </a:br>
            <a:endParaRPr lang="en-GB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endParaRPr lang="en-GB" sz="1800" b="1" dirty="0"/>
          </a:p>
          <a:p>
            <a:pPr lvl="0"/>
            <a:r>
              <a:rPr lang="en-GB" sz="1800" dirty="0"/>
              <a:t>Makes use of </a:t>
            </a:r>
            <a:r>
              <a:rPr lang="en-GB" sz="1800" dirty="0">
                <a:solidFill>
                  <a:srgbClr val="FF0000"/>
                </a:solidFill>
              </a:rPr>
              <a:t>administrative records and documents </a:t>
            </a:r>
            <a:r>
              <a:rPr lang="en-GB" sz="1800" dirty="0"/>
              <a:t>as the principal source of data</a:t>
            </a:r>
          </a:p>
          <a:p>
            <a:pPr lvl="0"/>
            <a:r>
              <a:rPr lang="en-GB" sz="1800" dirty="0"/>
              <a:t>Allows research questions which focus upon the past and changes over time to be answered, be they exploratory or descriptive</a:t>
            </a:r>
          </a:p>
          <a:p>
            <a:pPr>
              <a:buNone/>
            </a:pPr>
            <a:endParaRPr lang="en-GB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5581026-F042-4958-8074-FDDC0747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588834" cy="174236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At this stage, we need to decide on another aspect- </a:t>
            </a:r>
            <a:r>
              <a:rPr lang="en-GB" sz="4000" b="1" dirty="0">
                <a:solidFill>
                  <a:schemeClr val="bg2"/>
                </a:solidFill>
              </a:rPr>
              <a:t>Quantitative versus Qualitative </a:t>
            </a:r>
            <a:br>
              <a:rPr lang="en-GB" sz="4000" b="1" dirty="0">
                <a:solidFill>
                  <a:schemeClr val="bg2"/>
                </a:solidFill>
              </a:rPr>
            </a:br>
            <a:endParaRPr lang="en-GB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Quantitative uses a </a:t>
            </a:r>
            <a:r>
              <a:rPr lang="en-GB" sz="2400" dirty="0">
                <a:solidFill>
                  <a:srgbClr val="FF0000"/>
                </a:solidFill>
              </a:rPr>
              <a:t>positivism philosophy, deductive approach and numeric data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( survey) </a:t>
            </a:r>
            <a:r>
              <a:rPr lang="en-GB" sz="2400" dirty="0"/>
              <a:t>, whereas,</a:t>
            </a:r>
          </a:p>
          <a:p>
            <a:pPr lvl="0"/>
            <a:r>
              <a:rPr lang="en-GB" sz="2400" dirty="0"/>
              <a:t>Qualitative uses an </a:t>
            </a:r>
            <a:r>
              <a:rPr lang="en-GB" sz="2400" dirty="0">
                <a:solidFill>
                  <a:srgbClr val="FF0000"/>
                </a:solidFill>
              </a:rPr>
              <a:t>interpretivism philosophy, an inductive approach and  non-numeric</a:t>
            </a:r>
            <a:r>
              <a:rPr lang="en-GB" sz="2400" dirty="0"/>
              <a:t> (words or text based) data ( interview)</a:t>
            </a:r>
          </a:p>
          <a:p>
            <a:pPr lvl="0"/>
            <a:endParaRPr lang="en-GB" sz="2400" dirty="0"/>
          </a:p>
          <a:p>
            <a:pPr marL="0" lvl="0" indent="0">
              <a:buNone/>
            </a:pPr>
            <a:r>
              <a:rPr lang="en-GB" sz="2400" dirty="0"/>
              <a:t>However, Quantitative and Qualitative techniques and Procedures can be </a:t>
            </a:r>
            <a:r>
              <a:rPr lang="en-GB" sz="2400" u="sng" dirty="0"/>
              <a:t>mixed </a:t>
            </a:r>
            <a:r>
              <a:rPr lang="en-GB" sz="2400" dirty="0"/>
              <a:t>or can be used on their own depending on the Research Questions you are trying to answer.</a:t>
            </a:r>
          </a:p>
          <a:p>
            <a:pPr marL="0" lv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97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GB" sz="4800" b="1"/>
              <a:t>What is the difference ?</a:t>
            </a:r>
            <a:endParaRPr lang="en-GB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DF6A0-0FD6-4940-B957-103DFD1E2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41688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25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5600" b="1" dirty="0">
                <a:solidFill>
                  <a:schemeClr val="bg1"/>
                </a:solidFill>
              </a:rPr>
              <a:t>Quantitative vs. Qualitative </a:t>
            </a:r>
            <a:br>
              <a:rPr lang="en-GB" sz="5600" b="1" dirty="0">
                <a:solidFill>
                  <a:schemeClr val="bg1"/>
                </a:solidFill>
              </a:rPr>
            </a:br>
            <a:r>
              <a:rPr lang="en-GB" sz="5600" b="1" dirty="0">
                <a:solidFill>
                  <a:schemeClr val="bg1"/>
                </a:solidFill>
              </a:rPr>
              <a:t>(</a:t>
            </a:r>
            <a:r>
              <a:rPr lang="en-GB" sz="5600" b="1" dirty="0" err="1">
                <a:solidFill>
                  <a:schemeClr val="bg1"/>
                </a:solidFill>
              </a:rPr>
              <a:t>Contd</a:t>
            </a:r>
            <a:r>
              <a:rPr lang="en-GB" sz="5600" b="1" dirty="0">
                <a:solidFill>
                  <a:schemeClr val="bg1"/>
                </a:solidFill>
              </a:rPr>
              <a:t>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33E59-00EA-4EEA-8CCB-549FBA38BFC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391607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b="1" u="sng">
                <a:solidFill>
                  <a:srgbClr val="FFFFFF"/>
                </a:solidFill>
              </a:rPr>
              <a:t>Mono method and Multiple methods</a:t>
            </a:r>
            <a:endParaRPr lang="en-GB" sz="4000" u="sng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881D3E1-006E-4063-9B37-272BAEC9A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29979"/>
              </p:ext>
            </p:extLst>
          </p:nvPr>
        </p:nvGraphicFramePr>
        <p:xfrm>
          <a:off x="5010150" y="702578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0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b="1" u="sng">
                <a:solidFill>
                  <a:srgbClr val="FFFFFF"/>
                </a:solidFill>
              </a:rPr>
              <a:t>Mixed methods</a:t>
            </a:r>
            <a:endParaRPr lang="en-GB" sz="40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6748A-14B1-4930-BC9D-5E398C21F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479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2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 u="sng">
                <a:solidFill>
                  <a:srgbClr val="FFFFFF"/>
                </a:solidFill>
              </a:rPr>
              <a:t>Which Research Method is best?</a:t>
            </a:r>
            <a:endParaRPr lang="en-GB" u="sng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endParaRPr lang="en-GB" b="1" dirty="0"/>
          </a:p>
          <a:p>
            <a:pPr marL="0" lvl="0" indent="0">
              <a:buNone/>
            </a:pPr>
            <a:r>
              <a:rPr lang="en-GB" b="1" dirty="0"/>
              <a:t>It depends on the Research question and the researchers skills.</a:t>
            </a:r>
          </a:p>
          <a:p>
            <a:pPr marL="0" lvl="0" indent="0">
              <a:buNone/>
            </a:pPr>
            <a:endParaRPr lang="en-GB" b="1" dirty="0"/>
          </a:p>
          <a:p>
            <a:pPr marL="0" lvl="0" indent="0">
              <a:buNone/>
            </a:pPr>
            <a:r>
              <a:rPr lang="en-GB" b="1" dirty="0"/>
              <a:t>However, </a:t>
            </a:r>
            <a:r>
              <a:rPr lang="en-GB" dirty="0"/>
              <a:t>It is extremely important to have </a:t>
            </a:r>
          </a:p>
          <a:p>
            <a:pPr lvl="0"/>
            <a:r>
              <a:rPr lang="en-GB" dirty="0"/>
              <a:t> a clear research question and objective for your research and</a:t>
            </a:r>
          </a:p>
          <a:p>
            <a:pPr lvl="0"/>
            <a:r>
              <a:rPr lang="en-GB" dirty="0"/>
              <a:t>ensure that the methods you use will enable you to answer your research question and meet your research objectives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3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GB" sz="4800" b="1" u="sng"/>
              <a:t>TIME HORIZONS</a:t>
            </a:r>
            <a:endParaRPr lang="en-GB" sz="4800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4FCC21-BDE5-4013-8FEB-F60323B29A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24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b="1" u="sng">
                <a:solidFill>
                  <a:srgbClr val="FFFFFF"/>
                </a:solidFill>
              </a:rPr>
              <a:t>CROSS-SECTIONAL STUDIES</a:t>
            </a:r>
            <a:endParaRPr lang="en-GB" sz="40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F61DB-79DE-46E1-A04A-AB2A60791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6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br>
              <a:rPr lang="en-GB" sz="2800" b="1">
                <a:solidFill>
                  <a:srgbClr val="FFFFFF"/>
                </a:solidFill>
              </a:rPr>
            </a:br>
            <a:r>
              <a:rPr lang="en-GB" sz="2800" b="1">
                <a:solidFill>
                  <a:srgbClr val="FFFFFF"/>
                </a:solidFill>
              </a:rPr>
              <a:t>RESEARCH STRATEGIES</a:t>
            </a:r>
            <a:br>
              <a:rPr lang="en-GB" sz="2800">
                <a:solidFill>
                  <a:srgbClr val="FFFFFF"/>
                </a:solidFill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 Research Strategy is a step-by-step plan of action that gives dire</a:t>
            </a:r>
            <a:r>
              <a:rPr lang="en-US" sz="1900" dirty="0"/>
              <a:t>ction to your thoughts and efforts, enabling you </a:t>
            </a:r>
            <a:r>
              <a:rPr lang="en-US" sz="1900" dirty="0">
                <a:solidFill>
                  <a:srgbClr val="FF0000"/>
                </a:solidFill>
              </a:rPr>
              <a:t>to conduct research ( operationalize) </a:t>
            </a:r>
            <a:r>
              <a:rPr lang="en-US" sz="1900" dirty="0"/>
              <a:t>in a systematic way  and on schedule to produce quality results and detailed reporting.</a:t>
            </a:r>
          </a:p>
          <a:p>
            <a:pPr marL="0" lvl="0" indent="0">
              <a:buNone/>
            </a:pPr>
            <a:endParaRPr lang="en-US" sz="1900" dirty="0"/>
          </a:p>
          <a:p>
            <a:pPr marL="0" lvl="0" indent="0">
              <a:buNone/>
            </a:pPr>
            <a:r>
              <a:rPr lang="en-US" sz="1900" dirty="0"/>
              <a:t> A research strategy is </a:t>
            </a:r>
            <a:r>
              <a:rPr lang="en-US" sz="1900" dirty="0">
                <a:solidFill>
                  <a:srgbClr val="FF0000"/>
                </a:solidFill>
              </a:rPr>
              <a:t>often impacted by the </a:t>
            </a:r>
            <a:r>
              <a:rPr lang="en-US" sz="1900" u="sng" dirty="0">
                <a:solidFill>
                  <a:srgbClr val="FF0000"/>
                </a:solidFill>
              </a:rPr>
              <a:t>time and resources  </a:t>
            </a:r>
            <a:r>
              <a:rPr lang="en-US" sz="1900" dirty="0">
                <a:solidFill>
                  <a:srgbClr val="FF0000"/>
                </a:solidFill>
              </a:rPr>
              <a:t>available </a:t>
            </a:r>
            <a:r>
              <a:rPr lang="en-US" sz="1900" dirty="0"/>
              <a:t>for the research , particularly in Business Research and ethical considerations that need to be addressed.</a:t>
            </a:r>
            <a:endParaRPr lang="en-GB" sz="1900" dirty="0"/>
          </a:p>
        </p:txBody>
      </p:sp>
      <p:pic>
        <p:nvPicPr>
          <p:cNvPr id="18434" name="Picture 2" descr="http://t0.gstatic.com/images?q=tbn:ANd9GcQZLi9AXvK_kEjSDu6D2h0E3J5Y4Lnpv_L9TQUlze5f1SvLoxo&amp;t=1&amp;h=154&amp;w=242&amp;usg=__4QGBJCtzJ82PyiKinvVNuhxEuhI="/>
          <p:cNvPicPr>
            <a:picLocks noChangeAspect="1" noChangeArrowheads="1"/>
          </p:cNvPicPr>
          <p:nvPr/>
        </p:nvPicPr>
        <p:blipFill rotWithShape="1">
          <a:blip r:embed="rId3" cstate="print"/>
          <a:srcRect l="10860" r="3378" b="1"/>
          <a:stretch/>
        </p:blipFill>
        <p:spPr bwMode="auto">
          <a:xfrm>
            <a:off x="6098892" y="2500765"/>
            <a:ext cx="4802404" cy="35633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3100" b="1" u="sng">
                <a:solidFill>
                  <a:srgbClr val="FFFFFF"/>
                </a:solidFill>
              </a:rPr>
              <a:t>LONGITUDINAL</a:t>
            </a:r>
            <a:endParaRPr lang="en-GB" sz="31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EC4AD9-7A3E-46F6-A85B-00B7E1FC4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14092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50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C996F-DE49-4276-9ABE-D597D56F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863884"/>
            <a:ext cx="3643826" cy="518131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onion made simple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GB" sz="180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Melnikovas</a:t>
            </a:r>
            <a:r>
              <a:rPr lang="en-GB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2018. Towards an explicit research methodology: Adapting research onion model for futures studies. </a:t>
            </a:r>
            <a:r>
              <a:rPr lang="en-GB" sz="180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Futures Studies</a:t>
            </a:r>
            <a:r>
              <a:rPr lang="en-GB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en-GB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pp.29-44.</a:t>
            </a:r>
            <a:br>
              <a:rPr lang="en-GB" sz="18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360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35F7F524-A383-480C-B489-575C50D30B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-2724" t="13962" r="2724" b="7737"/>
          <a:stretch>
            <a:fillRect/>
          </a:stretch>
        </p:blipFill>
        <p:spPr>
          <a:xfrm>
            <a:off x="4040304" y="812801"/>
            <a:ext cx="7144923" cy="51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RESEARCH STRATEGIES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b="1" dirty="0"/>
              <a:t>EXPERIMENT 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u="sng" dirty="0"/>
              <a:t>SURVEY</a:t>
            </a:r>
            <a:endParaRPr lang="en-GB" u="sng" dirty="0"/>
          </a:p>
          <a:p>
            <a:pPr lvl="0"/>
            <a:r>
              <a:rPr lang="en-GB" b="1" u="sng" dirty="0"/>
              <a:t>CASE STUDY</a:t>
            </a:r>
            <a:endParaRPr lang="en-GB" u="sng" dirty="0"/>
          </a:p>
          <a:p>
            <a:pPr lvl="0"/>
            <a:r>
              <a:rPr lang="en-GB" b="1" dirty="0"/>
              <a:t>ACTION RESEARCH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GROUNDED THEORY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ETHNOGRAPHY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u="sng" dirty="0"/>
              <a:t>ARCHIVAL RESEARCH</a:t>
            </a:r>
            <a:endParaRPr lang="en-GB" u="sng" dirty="0"/>
          </a:p>
        </p:txBody>
      </p:sp>
      <p:pic>
        <p:nvPicPr>
          <p:cNvPr id="18434" name="Picture 2" descr="http://t0.gstatic.com/images?q=tbn:ANd9GcQZLi9AXvK_kEjSDu6D2h0E3J5Y4Lnpv_L9TQUlze5f1SvLoxo&amp;t=1&amp;h=154&amp;w=242&amp;usg=__4QGBJCtzJ82PyiKinvVNuhxEuhI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1412777"/>
            <a:ext cx="3744416" cy="2380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607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E975A9-E5F4-41D1-8B17-BBC67C713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http://t0.gstatic.com/images?q=tbn:ANd9GcR3DefZNxFhzhSxwdb_vuV1FMXB975MK4OwX5q0fwRQlIVuK2o&amp;t=1&amp;usg=___GZAGfjEoUqi1qXvtY1F12RyzT8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7193" y="891540"/>
            <a:ext cx="2261116" cy="2374689"/>
          </a:xfrm>
          <a:prstGeom prst="rect">
            <a:avLst/>
          </a:prstGeom>
          <a:noFill/>
        </p:spPr>
      </p:pic>
      <p:pic>
        <p:nvPicPr>
          <p:cNvPr id="16389" name="Picture 5" descr="C:\Users\charal20\AppData\Local\Microsoft\Windows\Temporary Internet Files\Content.IE5\NP7NSJO2\MC900233836[1].wm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362457" y="3912998"/>
            <a:ext cx="4111200" cy="1724613"/>
          </a:xfrm>
          <a:prstGeom prst="rect">
            <a:avLst/>
          </a:prstGeom>
          <a:noFill/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184" y="891539"/>
            <a:ext cx="5067537" cy="1344977"/>
          </a:xfrm>
        </p:spPr>
        <p:txBody>
          <a:bodyPr>
            <a:normAutofit/>
          </a:bodyPr>
          <a:lstStyle/>
          <a:p>
            <a:r>
              <a:rPr lang="en-GB" sz="2800" b="1"/>
              <a:t> </a:t>
            </a:r>
            <a:br>
              <a:rPr lang="en-GB" sz="2800"/>
            </a:br>
            <a:r>
              <a:rPr lang="en-GB" sz="2800" b="1"/>
              <a:t>EXPERIMENT</a:t>
            </a:r>
            <a:br>
              <a:rPr lang="en-GB" sz="2800" b="1"/>
            </a:br>
            <a:endParaRPr lang="en-GB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48424" y="2415877"/>
            <a:ext cx="5067294" cy="3400969"/>
          </a:xfrm>
        </p:spPr>
        <p:txBody>
          <a:bodyPr>
            <a:normAutofit/>
          </a:bodyPr>
          <a:lstStyle/>
          <a:p>
            <a:pPr lvl="0"/>
            <a:endParaRPr lang="en-GB" sz="2200" b="1" dirty="0"/>
          </a:p>
          <a:p>
            <a:pPr lvl="0"/>
            <a:r>
              <a:rPr lang="en-GB" sz="2200" b="1" dirty="0"/>
              <a:t>Used to study </a:t>
            </a:r>
            <a:r>
              <a:rPr lang="en-GB" sz="2200" b="1" dirty="0">
                <a:solidFill>
                  <a:srgbClr val="FF0000"/>
                </a:solidFill>
              </a:rPr>
              <a:t>causal </a:t>
            </a:r>
            <a:r>
              <a:rPr lang="en-GB" sz="2200" b="1" dirty="0"/>
              <a:t>links</a:t>
            </a:r>
            <a:endParaRPr lang="en-GB" sz="2200" dirty="0"/>
          </a:p>
          <a:p>
            <a:pPr lvl="0"/>
            <a:r>
              <a:rPr lang="en-GB" sz="2200" b="1" dirty="0"/>
              <a:t>Whether a change in one independent variable produces a change in another dependent variable. Hakim (2000)</a:t>
            </a:r>
            <a:endParaRPr lang="en-GB" sz="2200" dirty="0"/>
          </a:p>
          <a:p>
            <a:pPr lvl="0"/>
            <a:r>
              <a:rPr lang="en-GB" sz="2200" b="1" dirty="0"/>
              <a:t>Tends to be used in exploratory and explanatory research to answer ‘how’ and ‘why’.</a:t>
            </a:r>
            <a:endParaRPr lang="en-GB" sz="2200" dirty="0"/>
          </a:p>
          <a:p>
            <a:endParaRPr lang="en-GB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br>
              <a:rPr lang="en-GB" sz="2800" b="1">
                <a:solidFill>
                  <a:srgbClr val="FFFFFF"/>
                </a:solidFill>
              </a:rPr>
            </a:br>
            <a:r>
              <a:rPr lang="en-GB" sz="2800" b="1">
                <a:solidFill>
                  <a:srgbClr val="FFFFFF"/>
                </a:solidFill>
              </a:rPr>
              <a:t>CASE STUDY</a:t>
            </a:r>
            <a:br>
              <a:rPr lang="en-GB" sz="2800">
                <a:solidFill>
                  <a:srgbClr val="FFFFFF"/>
                </a:solidFill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lvl="0"/>
            <a:r>
              <a:rPr lang="en-GB" sz="2000" dirty="0"/>
              <a:t>Involves </a:t>
            </a:r>
            <a:r>
              <a:rPr lang="en-GB" sz="2000" b="1" dirty="0"/>
              <a:t>empirical</a:t>
            </a:r>
            <a:r>
              <a:rPr lang="en-GB" sz="2000" dirty="0"/>
              <a:t> investigation of a particular contemporary phenomenon </a:t>
            </a:r>
            <a:r>
              <a:rPr lang="en-GB" sz="2000" dirty="0">
                <a:solidFill>
                  <a:srgbClr val="FF0000"/>
                </a:solidFill>
              </a:rPr>
              <a:t>within its real life </a:t>
            </a:r>
            <a:r>
              <a:rPr lang="en-GB" sz="2000" dirty="0"/>
              <a:t>context using multiple sources. Robson (2002:178)</a:t>
            </a:r>
          </a:p>
          <a:p>
            <a:pPr lvl="0"/>
            <a:r>
              <a:rPr lang="en-GB" sz="2000" dirty="0"/>
              <a:t>Has </a:t>
            </a:r>
            <a:r>
              <a:rPr lang="en-GB" sz="2000" dirty="0">
                <a:solidFill>
                  <a:srgbClr val="FF0000"/>
                </a:solidFill>
              </a:rPr>
              <a:t>considerable ability to generate answers to the question ‘why’ as well as ‘what’ and ‘how</a:t>
            </a:r>
            <a:r>
              <a:rPr lang="en-GB" sz="2000" dirty="0"/>
              <a:t>’</a:t>
            </a:r>
          </a:p>
          <a:p>
            <a:pPr lvl="0"/>
            <a:r>
              <a:rPr lang="en-GB" sz="2000" dirty="0"/>
              <a:t>May require the triangulation of multiple sources of data</a:t>
            </a:r>
          </a:p>
          <a:p>
            <a:pPr>
              <a:buNone/>
            </a:pPr>
            <a:endParaRPr lang="en-GB" sz="2000" dirty="0"/>
          </a:p>
        </p:txBody>
      </p:sp>
      <p:pic>
        <p:nvPicPr>
          <p:cNvPr id="12296" name="Picture 8" descr="http://t3.gstatic.com/images?q=tbn:ANd9GcQHvzN66xImTnl2YvD8p-TWvVlp4JlXRtC5huW7icixEckSHh0&amp;t=1&amp;usg=___TFZvb8a9J5RRErC5GhLGyOz-78="/>
          <p:cNvPicPr>
            <a:picLocks noChangeAspect="1" noChangeArrowheads="1"/>
          </p:cNvPicPr>
          <p:nvPr/>
        </p:nvPicPr>
        <p:blipFill rotWithShape="1">
          <a:blip r:embed="rId3" cstate="print"/>
          <a:srcRect l="505" r="16557" b="-2"/>
          <a:stretch/>
        </p:blipFill>
        <p:spPr bwMode="auto">
          <a:xfrm flipH="1">
            <a:off x="6098892" y="2492376"/>
            <a:ext cx="4802404" cy="3563372"/>
          </a:xfrm>
          <a:prstGeom prst="rect">
            <a:avLst/>
          </a:prstGeom>
          <a:noFill/>
        </p:spPr>
      </p:pic>
      <p:sp>
        <p:nvSpPr>
          <p:cNvPr id="12290" name="AutoShape 2" descr="data:image/jpg;base64,/9j/4AAQSkZJRgABAQAAAQABAAD/2wBDAAkGBwgHBgkIBwgKCgkLDRYPDQwMDRsUFRAWIB0iIiAdHx8kKDQsJCYxJx8fLT0tMTU3Ojo6Iys/RD84QzQ5Ojf/2wBDAQoKCg0MDRoPDxo3JR8lNzc3Nzc3Nzc3Nzc3Nzc3Nzc3Nzc3Nzc3Nzc3Nzc3Nzc3Nzc3Nzc3Nzc3Nzc3Nzc3Nzf/wAARCACiAOUDASIAAhEBAxEB/8QAGwAAAQUBAQAAAAAAAAAAAAAAAwACBAUGAQf/xABDEAACAQMCBAQDBAgDBwQDAAABAgMABBESIQUxQVEGEyJhcYGRMkKhsRQVIzNSYsHhQ3LRFiRjgtLw8SU0kqJEk7L/xAAZAQADAQEBAAAAAAAAAAAAAAAAAQIDBAX/xAAnEQACAgICAgEEAgMAAAAAAAAAAQIRAxIhQTFREwQiQlIUMmGRof/aAAwDAQACEQMRAD8Aookf2qQqEdc1yNCBu9HSNe+a85s2HIGxtn6CiBXYEZP1xSAUYwPrRVCDoP8A41DY0MZAud9/ZqYIm1b5BJ5GrK3mgSJonXIfcsF3UjdcfPn7E1JmuGuWnmt47jLwyRDCHcknBzn3O3TptTSsClEZLHSCSO3eiLGxGc4Puau3mJuI5TDcaRNGxYRkHAxkc8MCAcdflQCszwBGimLeZnVoYd85336dM86GgsrhGc75z7U8Rgqd2wOe9W87i4WXMM6mWZpA6ocj7OCd/wCUg4706KWT0tJDNkHBJjIYnTjfB39+vXrRSHZSpG3q05I6U4BgDvVs800hGuObV5LxkRocaiy469h9aDd3dslnKJAYn0eXkJkYDqQTvzwCPp70tQsorqedcaDtmpVqWk9UjjIFUayy3sjMB6M7bDepjpPHDmEnlywKbiKy604OGYb9hSWLS4wc57iofDLw3ERV0w6jkQN8VLAyc7lu2KzpplBtI55X6V0Ff4/pTFkhbb0k9gRTxp+6Dj40AcZVPJzTCBjOomiZ2zgfWh5LerfA3xQA307fa59qWFxtq59qfknYj32pcjigAZGBsD8xQmz2qTpLDY4oRjYMTq/CmAwE45H6131Zxzx0pxGnm30FJlAY4begAZPqwQBXCNqIyZIOrNLAxQADFKjaRSoFRUoqE4waOirjdCK4iuCSFP4UQnLKG5dRmqZIQDbSNvc0VQQo5HHvXFVzkEALjbanldKZJ5dl50rKGALkOwA6bmpCXV2gVY52VEzpVTsKGUyD6jgb45UkJZSQz+29KwJAu7zGP0iQd9zRBe3pYsbqXUfyqKqZl09BzOrrRkhLEBQTn3NFsdBFubvSF/SHwvIA8tv711r68JP7d8nn8KPHwt3xnIH0qXFwmBDmR8/OlbCirjub/B8t5ACc4GfjVJ4giu/KzIp9bb7VuhaWqICoBx/Nv+dZ3xVfWttph8yPz8emLOSfl/rVK7DoprZFsuHxF9IcjJGmnpxKNvSExiqhriW4djJuqjbFSLOFpQXBx8q019kbE+a5RbV5LRFEw3wx5is7dcRvb7KzTsRy0Jy+lWr8MuG/aRNuOnehJaIYg3lASasMMU4xTE5ldBbXJ++YxjmcZrSWnFxFHHFNGxIGDIpzmoTWYG2pcjpmhtBpYekZPLareNMjc0EfErSTfzwrdnGKkZR19MoKnsQQfnWTaFzldOG7gV2PzoHMia0yMenaoeH0ylkNV6M5VvamsqFs6mqjh4xdocOnmqNjqGPxqbHxqFl/axvH74yP9fwrN45ItTTJxC7YYihscjHMU6Kdbgq0EivjOwYU8lshQBnvmoplA1wMAA7+1NIPqypOfairE4znHPPOulJO6/IUwAhds8j2rhzRdDA5NMIoAZvSp2KVAEGKIhedF0bbnlUyDhU7jkVHuanw8JjUDzHHzOaLEVix6gCXIz2OKKtvq29Rz3NXkHDbdHBARxjqBsanKkMZ0hVHsKAM7Fw52OThR/mqdDwqAY8wrnHQVclARjl7iupGigaTv3FFAQo7K0UAhFJJ+v4VIEVvGMeWqn/Ln+lQeJeI+FWCkSXSPLnaOL1kHttWdu/HFzMfLsLNYuQMkzZPxC8vrTSA2H7MHWwQIB6mxgL9az1/4t4fbKVhJupidkgTUB8W5D8ayfEL65vpD+sbuWbbOlmwg/5eVQmvYVGmJSx6BN/wp0NIuL7xLxG+OIz+hQtn0xLliPdjv9KoXa3S4DYYu2xYjJJ+NcmmuGUl9MSDvufp/aoE0qiZDqZznd26fKrjB+WDaqka23slHD2cDmMin8I0gHWwG/Wptno/U0DMch161VT3UFnIVJUE7/xN9OlC5MjQQGEffXntvzqu426cOuklaNmhkAyV71FtuPW6oQRcn3ESEVya5g4lEYY5FbqFKlcfAcs/Ckk4uw4fAa2vLSfHlyJq7EYNS8qeW9Y28hktWbWnpUZ1Cu2fEb23ORKcAbK5yD1+QrojktCliaNfpXsKXlg9OdUkHiSL/wDIVRnqhGPxqzg4nZzjMcyZ/hJwRWiaZm4tBXgU/doTWaHcKBUnXqYEHIJIOBsK47+rYYXkdiSDT1JsgtZDOQQCKLFJd2/2ZS69mGqnyerOknpvj8/pTJWOQiqSOw2ztUvGn5GpNEyLiPSeEr/MvL6VOgeK5yIZFYjmoG4+VZ+VwgVSAg1BfUa23BLO3tbQG3khnZxmSVXG7dsdB7fOuXJjS8G8JNlW8JGxVqEYzncGtOyKx9SRfnQTbW8j6WC/IVlRdmb0Uqv/ANWwNyOMUqKYDREwK65Adt9sZNFjVtvUMqNvTua5jbUSuw7mnoxZs6hjTzx1zQASNDj1N6juxUYzVPfeJ+FWecXDzSDbTCud/jyq5ByD6juMbLVZxbgdtxTDnVFIgAV41G/+YbZppDRnbzxjfzHTY2vkj+OUgn6VSXV3f3w/3+9uHQ76C+lfoK0/+xsWBm9lMgwfQAowD7k11/CFnDaiTDTSr1cjv2LY+tNspUY1Gt/KZYYy4J5+/wAT/rTMO4PqAydxHljyxjPL86vVu+DQyCNb0x6dtS2kbjbsd8/WiLe2R2i8SGPOfSbfT/4qN2ui9Y+zMm3Z9UgtLiVs85WbfbsKkQcP4pOGWK0mSMAbKh364/GtIJTISV8Uw4OdiMc+tMmhldT5viS3dDzCy4o+Vj0RRJ4ZulTXdRR26g85pAu3Tmarb61s4PTG6zSA4zHkJ8Rnc1fycO4MCWvON2zHpvqP51AurvgdpEY7SF7h1+y8uAvyHWqhKTZLUUWHE+JCz4DZRJgTSR5GB9hc/n/aso0pdssScnPvmg3/ABNry7AkP2VCrgbAUo5FznI2rdRaRzN8l3w5beW2kEwiDpsCRlmz/wAw5e1RCgSGR9ZDA+kZ5nv7dKZayrkgqDnvXLp0WJ2IxjOwNHJJaeHeJpdxz2fEQsgXGktz7H+lTbrgqN+1sXSVGGRpAJxWL4JemDimsLrjKkMh6jatnZcYVUaS23bn5LKf+/mKjJjlF3E6cc01Uiikj8uRg2Rp2BIAPvTNYDAK2WPIritp5ljxCRVuYQjFTvp6+zYqLc+HADqg14/nGPxqFmryaPFfgz9rxe7tkU+cz/yN6sfA4q4tOPRTBhcLJCQcas5GKg3XDJbc+uBwMZ5cqiPA7ZQKdP3uVaxzejN4DUpNHKoeFiwPUEmmTyqiMXBJA5551RRLNEQUVkxvkNR4jd8RmEUMTSshCsIwTnb2q3mbRl8FPljo4JruYSE+Wv3QAMjfnW+8KrCnD2RdHnqcMxAyRkkb/M1n7Lw7xiTT5kEVuu372TkPgMmtBY8AFvKss908jLuI410rn55J/wC9q5rm5cm8vjUaRdDUy5LKRz5UCSIzYPmbAcgKOQ41evp0WhM4UhQcZJyWON6owAyBkCj/APkYpUbzE/iWlTAiqWG/lfiKJpaQY06RzyG3oau5KjSATnn7UYaj1QH4VmUPBkxgldu+9dUq+dLlSDvhedMCsTswTJzsu9ESIqCFeQD2HOqARBAOGIzsGA5fGuSxpPbvH5oKlShboDjnT1jXOTqY+5qt8TRf+jTBFI1Moc/yk4b8KLoErZ5O9hKRlmkJIwfUCaELSR9TFGHMHIzmteOF2ZDugC6BjI3z8KTcAxjRJAT2K04/UR8Mt4ZdGOa1CgBkXbA3HtQ2iSPDBE1chkc/atW/DXjyXjXHdFBqMUtwcODsdspjet4zhLsylGS6M+0WlclcHkAB17UKaNnTLoynGk+k7H41qFSLGVBwepBqJxBFKjQMkDK571pXojb2Y2+Qo4kTcctqHDOxDhhuPs4qderiUjH05VBaMq4YZA+FNLgXBa8MlRnUyFsdl5/KlcSqXlRSWARjjG/LrUPhc72N5bXCgFFlDHrnBq/vI4Z+O3MqxKYvNc4x9oHJFZSloy4Y9yv4PYukcl08JAZfRnmQOf8ASpGtgVaVGwMMG5afxrQSSYQemMjHpHLA7cqq7uRGJ1KqsN8puT8qyjklJnTLHCC4Y2Dik74WVGlTYb7HGRV5Z8adfRBMB/w5uVZR/O16lAOSdi3KnftSMegD3q5YlJcmSyNG8HE/MAFzAQhPNDkCnta2V2SYZItz9wb/AE71ira4uYMaJcDfIJyD22NTo7pZwTIzaxneMYGfj0rnl9O0+GbRzezWcL8Oi4ug82qW2jIJHl4BPY/nWxiiSCPyoB5aKPsogUD6VQ+B+Jm6sTazfvIRsdhrXuffNaExAEYds9T3rRR1VMxnLZ2cAIy2ZCOxxihsm32cfFqfIyoAMt6SMb96bJ5ajA5k4GTQSDQFwWVFweRJNDdcAjKsSc40jY/OihE22jJz350M6FKk6Rq/lyNqQggCptlflgUqE+jOwz76P7UqLAGgwxcqFIP3qIAZIxl92H3aHnfdQBnDb9acukaSHbIGNt6hFBdAD7s+T/2KJoU8y5+JqDdXcNkA0zSgP9k6aCvHOHBQWnnyOY0HtV6sRaCJCMnOPc1S8c45wvhweG5RZsqVaBBrLfHfAp0vHuHsgUu526xmsPxK3Se+up4CAJJCy5GxH0pqLDgDP4hhS4zY2q28Q28syFs+/YfSplt4viJxLGM8l0jfPy/tVabGQhtUQLdlIqPJwa5DCRBueY/t2q3jjJcoN2uzaWnGbCVECzrrIwQwqWZIp28tQj7ZOVrHWN5D5Ajvo8FcAakJz/egrfRQqZLVrgMMnJBIA59f7Vi8EemaLK+0a5uHQFQXjdGPVB7/AOlV15wcvEHt5GJcZXWuaddcXueB8NtBfJ53ELuIT+W65W3iP2Sy53duxOAOYJpkPjG3uLNY7u0jhnRv3sMZjVkwOa5wCDncdKPiyxVp8htCXDRk+I8Fu0JdkZuh08qpShTAfIPUYxivVE4dPxSKOWJ4la5TNsk0yRvMvdVJyw7Ec+lZnxNwW44fOIbyHRJ5YfSCDpBzgEDkfb4VpDLkX9kTLHB/1ZktOpSukAEcwal2Uc2ldUzHfvvU288OXtrwS245I0EdrdStFCnmftHAz6gO2Rj6dxROG8PvZbSa5ijjjtodpLmeURxqT0LHmfYZNbytrwRFJdg52lVVRRvkA75IFCWFozNJJlySAqntVpfcNvrGYwX0YSYqGULIGUo3JlYcwRQrONJeJWlqZI4IZ7iKF5GfOjUwUt8hk1CTXBdxfJDETNLkY0gbbHbejGM/dK5+Bq749ewcM4lf8Mk8O2MccGuKJ3WT9JU49L+ZnBzscYwc1N4Nw/g0Ph2/4ve8RExZltIS1g5WGYjUxCk5fCkYPIc6pwk+ydkujL6CXQ5XAJzkUWCNQ2lGOkZJ2A3yKm/qi3ubeeTgvEp76S1QzTRm08nRGM5cljv8AK2fh/hVjPbRvbxReaLcTSswBbTyJyff61EoMtTXoP4Kntv1cLeMtriJLMV2YE5xn58q0giJKqiyOScZXOP+96rIInM8cS6kDBm2bSqgDn7Dl8PnUjg0Cpxc3vD78TW0SSvcxw3bEGTAC6oyfjuR0FKEG/JEnySREATqyfiKG3ls5yigqc5PfvTrdRcNiOPWxBbAGTgdcUkEbzLCojErBmRD94AZNTTEKRkUhSAN+eKAHTzGYsAvID3ohcFSx0EbcqDOQ0boNjqxspO+KQDlmL7qARSpnmBFCkMdIxtHSoAYqYYtlN+w5CnFWIGH1H7uBTCjFSG06jgfLrUfiYmaxmEDhToLALtuN/6VC8lC4tCLm2mhRPX6njbUT6wM6ce4DfhWMaQZ2IoLX93aOl2JXLxOHALEjbBonHQlrxB/IP8Au0wE0B/kYZA+W4+VdEVq6M27QjIO4+lc8wdxUEzKRu+DTP0hR96tCSzV1z0+lFWUdd6qRcDvT0uPeigsnXFrDcAlgocjYn+1VXEAIbOeIW7FtJ5KcMMdD+FWEU++DUuMLOuhkyvToR8D0rOUE3ZpHJJKkWvjvg11xziUXGeDQy3thd26GKW2jMmMD7JCg46fjWUfw1JYXXC4uMypH+kXcazwk+qKMsu8mNlzk7c9t8VMkt7vhOWjlkFrI324XZBn+YBsZ/P3oQNvcQmMPG6nZkK8ye9aKUWyXsid4r4Y1h4m4nxrxLAv6HHcAWdo7BjcqpwvpHKJVwSTjOANyTUzx3Yr/tNecV4peRDhcuh7eK3lVproBFGlAM6VyDlm2GdskiqOWNWUh3LYXBZt9h7mqa5it2dkhbyyvIRjDbcjtyonkj2OCcnwa+aNeKeHbseI4o04hwRhPHY2j6HitpCFWB2wQhyAQMlwBvgmrC7hk414R8Ny8P4Cb+2igk12trMY4YZsgFXQeo8iM5HXJ33yl1xninEoyl/PLJEzBn0QJD5rAYDOQF1H45xUdbhICywxhC/2gJHw3xAwD9al5k3SRosNL7mae7e6trxuKcRa3n4wFCw28Lr5VmFGAWI9OofdUZxzJzgVTR20vELO+/RrCOaK1jV5h5wJCscA8u4O+dsVXIt1eKCgCpnCqEA/OpllHxTh9xHdWVzNazgaTJC+n09iBsR8jWO0XK5M11ko1FFvCbnjPhe5XjSCS54a0SWd8xyZVYkGFj94qATnmAfjmTBwa74p4D4VHwlPNMN9cvdBWUaHLELqzjA0439xVPNxHjV6UN5OZ2Tl5j5C56Ach37mgBL9WYrFCPM+2NRAbtkDY9K2/kY0Y/BkNH4Y4TKeGeJ4OHut7ca4IAYMDMe7Ern7pPXtWh8EvbRRcR4RFPBLeRwIXdHX1EM2UU9VXYZ6lj0NefNBeyOXURCRhhmUkZXOcc99+9PUvb3sc4MazxgadMYON+W+apZoTVIiWKcPJ6rw4RzrxOOItNexmIShCNIQjIVM817nqc9AKZwdYjPxa2jije7EULSuh3cEn0r3VcAZ6kk9qpeBzx8WJuLi2aO6RQrSBcK6+3ce1Wj2EDzLO6lpgMaicEr225j2qPkQtWA4k78Li/WdloNzAymTTggxBsvGp98bkc8ADYb2DW8cPELi8QLiZNNuQBvG2GZvmcAfAmo8Elre2p1Gdi+RJbNGVx0wW7EduYoxLHdyOWwC4A7ADoANgKTlSodDeRPvXDTug96aTWLKGYpUsk8qVICICB9oSH8Kz3EuLvetNa8NglaOJzHNIg3LDYr8OdaIh22Y6fcVm7mzm4TdWdvb3MZjvrpk1yxEmNm3GSDuNyPlTg6CrKK5hmwQ1tMBy3ibH5VJ4fw2549wZYYZoYrvhpYfttQDQtuACB/ED9am8cuuL8HuhEeGi8XTkzW+Rj2wapp788RkEk3AOKhwukNCXH1086v5JzXoekVwTB4Mvivq4hag9lRzXG8IXaD1cRgHxgb/AFqnbhPELhy36DxpIjyDRvXG4Laxf+7jv1PXzIH/AL0tpr8v+D0j6LKTw3JH9rilv8fJO3/2qO/DBFz4vbf/AKx/11GPD/DoB1uoP/EDJ+YqO/BPD826TxfKdaam+2/9BoukTQsURy/F7UAddC/9dOHEI4eXGLU45fs0/wCqs1xThlralf1WxnlBywDDCj496mcM4hNdSiyu4vKZxjzEbnjkCP61r1aZOvNNF8niSZFMcfErN1cbqbcEEe/qpuUmiaV4xE+TgopHw2OcZ7VXzRTRDTrQqB6SabHJOkZ9elz2Ow+FYt7GmlFooJXE7sFUZw22QehqJK6WMOLSQ6G3CaNXP35/nUY3Eo2VwqnmAmaFbNJdSgguyLq3AAwOlRrTuzW7VLge8t7L6URQm5zqx79aNFEIipn+0TtyOT9anReVEuGlOScb4p9zIsaDRGzsGGcvjT77c6FkfSD4Y+XICkhUAKXXSMAeX/enLcpKxiMza+enyt8fWuST26Ipnnk3PLWVFGWWyQZjZcHqrf1pN3+I1FL8gZkCJq82QZxj9mdz060o55XLgGTCsRq8vY/jTf0q2lOY3ACtzzzI7VIhuoWLQJGCDgnPL3o+79QWv7D7cXU0qJGzlmIA9IH45q8h8M3lyQ11cxQL1wSz/wClReF8Oe9uI44/JhBGrzCc4IO2Pfr8q3o8o75QjO+BzNOKfaoyyTV8OwNqotbaOFpjKqLpDscse2T9a7FMmGMkhyScA9Nz/au3LCINpC5yFxjfnSQqqKpye23vVmJ2OQGNS7HUckbdM10uoUkZbHYUmkUNurFunpphmVVyFYD/AC0mANXZMhldtTEqTttXVZmIOgge5oYYyTAlfsjYE9c709vMOfQoHuc0MYJvO1HDoBnalTxrA2CAe2aVICJ6C4UsSc96r/E0Rbh0csYDPBdQyAddnAP5mpYRUPI5PWhcXgP6ovCo9fkMyn3Az/SpGWXFJSjwujEFnPLrnf8ApQvPdh6nY/FjTL+cS2djMD+8Af8A+v8Aeo6ybbk/TNcxuGdu35UFyTzGfjXGk+P0oDuKpIQGe3ikyHRd/aq244PaSZ/Zxn/lFWMsuBUcyE7rV20Ip34JbRkmKNASd8Ab1lL2Ir4tt7a3IUKNbEHGMA/6fjW+LMTluQ354qj8I+HD4h4xxTjN35iWYPk2+nbzWGAfkMfjXRhflsjJ0QbiBPK8qSYaFG++4oMdrLIwWENLjlpU16rY+HeH2WDFZW+vq8g8xs/E1N/QYtaloYge4FJyFZ5fa8D4pP6IrQD+djVnD4F4iUGu7VFxkKrY/Kt/IhijKh1QE4AVcUfDIMhyBtsBRyLY8/t/AE0m8typHJSzMfnjFEl8DRWql7i7VUXHqYHH51uv3iELIzY6qKi8Ss4ruBYZvNKlgRgjY9DVWwsx0XguKUsVdkhxs5TdvgKs7DwNwqKMxebcOSNwxAxV4La7RGQmOVdsaj2/80TF0v8AhL7hXotisqP9juCQI2uKbSvPMpGfpUm28PcIhm/Y2gOkZy7E8/nU2RpyNMluCPd+dNM6ADzLYr7jBo2YBYobO1KxRwxJlSdgO9HBiQ5GjfsKgxywvLGVaPOSSOWFqX5gTTqCEEE5HQUAKYKyZzuPs9s0IzBIQFkLOSB3wOtFWYa2WTZfunvQgYzK7knGQQMdv/NAh5k/Z4LEMOZC5NNWRPLjZvVnkcfjXbnU0egDCn7R7fKmDARV0thScjFIDpdAWYJ0ySBihOzbjSWz74opKlSpjcg9CKBIoZlIQ+k5wTSGdEjIMaG+tKu5P8AA6bilSGQ1RSPUS9OkjR0MRJ9alRknqKBEzSAHXgGjqmTu2/Q1IGTveM8Xtlt7R+BXd1PBEFLRAsh9wwBz+FNXiXiV0BTwxMmeRmuEQfiRWxiCuSuW0jfOqiRyKZDGI/SOuOZppQS8BtJ9mORvF0w34Xw+Efz3ucf/ABzT/wBA8Vy/f4LEPd5X/pWyZlQgKg1Eb704DGkkrsOXxp2v1QW/ZkE8O+I5VHm8W4Wuf4LV2/qKcfC3HdQB43agd47HP5tWwEoEpUFcKN/jT/MQfeFPb/CFyY+LwddStpv+OXcsJBDRwQJFq9tW5FamxtFsYY7e1iRII1CxxgYCDtUhjhSQGIPUCkCSulQcgcmobtUA4FwQWVQO+aQVjhmwcZxQkiZfuhhz3NO1OcroQYA69aQHdL+ahbdSMH2NOMLHOZCQ3TbakBJjI0jPeuoGzuQQOeKYCWAKulGON66yKzAZbIFNbXqx5gAO2MVxg0eAJNz/AC0wHNGqjOGPvqrjQgrhAA2eZY5FBLeWNLM5IOQB1rpkIcfbKae/WgA4jUfdA6770GbEYVQkepjgEjIobvIASikfFqAYZrjd3+yeQOaVgROIzKksTR6BOrgAjbPxq2RiSpXywMb5NR47K3icawryHJGRmpWlMYOjb2pgOZ1APqWmlwoBBzq5dqREa7HT8qDI6oD6yM40gcs0COBiXLsSpB07U4ygDJ1Y+FOlI0HLEY5YGaErxKvIk/CgY4yE8lf6UGfUwA0tkEGnZYF3wcdBQtTLIzYZg3bpUjOkkf4ZalXPMY/cb50qQFf/AIsdGJOrn0pUqQHUJA2Jp0BOX3P2jSpVSAcpJcZPQ1KUAjf2pUqQEoKMchzHSu6RnkKVKgBqE+ZjpTYCTdz5Pb+tKlQIkDlUO5Jy2/8AiD8qVKmgJUn7k/EU6L7NKlTAGv7+un9/F8DSpUwBrvcpn+I/mKKAMcqVKgCPdk459VpqnDyY2zJ0+FKlQAy23mGex/OuOMuc/wAQpUqBBokUqcqDv2pzquhfSOfalSoASfbk/wA1NHMUqVIZwn1UOSlSpDOJyNKlSpAf/9k="/>
          <p:cNvSpPr>
            <a:spLocks noChangeAspect="1" noChangeArrowheads="1"/>
          </p:cNvSpPr>
          <p:nvPr/>
        </p:nvSpPr>
        <p:spPr bwMode="auto">
          <a:xfrm>
            <a:off x="3791744" y="-685801"/>
            <a:ext cx="1924050" cy="137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EFFFF"/>
                </a:solidFill>
              </a:rPr>
              <a:t>             SURVEY</a:t>
            </a:r>
            <a:br>
              <a:rPr lang="en-GB" sz="4000">
                <a:solidFill>
                  <a:srgbClr val="FEFFFF"/>
                </a:solidFill>
              </a:rPr>
            </a:br>
            <a:endParaRPr lang="en-GB" sz="400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lvl="0"/>
            <a:r>
              <a:rPr lang="en-GB" sz="1900" dirty="0"/>
              <a:t>Usually associated with the deductive approach</a:t>
            </a:r>
          </a:p>
          <a:p>
            <a:pPr lvl="0"/>
            <a:r>
              <a:rPr lang="en-GB" sz="1900" dirty="0"/>
              <a:t>Popular and common strategy used in </a:t>
            </a:r>
            <a:r>
              <a:rPr lang="en-GB" sz="1900" dirty="0">
                <a:solidFill>
                  <a:srgbClr val="FF0000"/>
                </a:solidFill>
              </a:rPr>
              <a:t>Business and Management research</a:t>
            </a:r>
          </a:p>
          <a:p>
            <a:pPr lvl="0"/>
            <a:r>
              <a:rPr lang="en-GB" sz="1900" dirty="0"/>
              <a:t>Most frequently used to answer ‘</a:t>
            </a:r>
            <a:r>
              <a:rPr lang="en-GB" sz="1900" dirty="0">
                <a:solidFill>
                  <a:srgbClr val="FF0000"/>
                </a:solidFill>
              </a:rPr>
              <a:t>who’, ‘what’, ‘where’, ‘how much’ and ‘how many’ questions.</a:t>
            </a:r>
          </a:p>
          <a:p>
            <a:pPr lvl="0"/>
            <a:r>
              <a:rPr lang="en-GB" sz="1900" dirty="0"/>
              <a:t>Allows you to </a:t>
            </a:r>
            <a:r>
              <a:rPr lang="en-GB" sz="1900" dirty="0">
                <a:solidFill>
                  <a:srgbClr val="FF0000"/>
                </a:solidFill>
              </a:rPr>
              <a:t>collect quantitative data </a:t>
            </a:r>
            <a:r>
              <a:rPr lang="en-GB" sz="1900" dirty="0"/>
              <a:t>which you can analyse using descriptive and inferential statistics</a:t>
            </a:r>
          </a:p>
          <a:p>
            <a:r>
              <a:rPr lang="en-GB" sz="1900" dirty="0"/>
              <a:t>Comprises a cross-sectional design to which data are collected predominately by questionnaire or by structured interview on more than one case at a single time </a:t>
            </a:r>
          </a:p>
        </p:txBody>
      </p:sp>
      <p:pic>
        <p:nvPicPr>
          <p:cNvPr id="5" name="Picture 2" descr="http://t1.gstatic.com/images?q=tbn:ANd9GcROys3qfY3YvDUljanTVljaa-8hVSRWW2vcnzRp9JljImxRoos&amp;t=1&amp;usg=__GAq04IVPwRp_16Q9rS1CkUF9FRA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96281" y="633852"/>
            <a:ext cx="2600257" cy="2706632"/>
          </a:xfrm>
          <a:prstGeom prst="rect">
            <a:avLst/>
          </a:prstGeom>
          <a:noFill/>
        </p:spPr>
      </p:pic>
      <p:pic>
        <p:nvPicPr>
          <p:cNvPr id="14338" name="Picture 2" descr="http://t1.gstatic.com/images?q=tbn:ANd9GcROys3qfY3YvDUljanTVljaa-8hVSRWW2vcnzRp9JljImxRoos&amp;t=1&amp;usg=__GAq04IVPwRp_16Q9rS1CkUF9FRA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70336" y="3511296"/>
            <a:ext cx="2649097" cy="27574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23A9-F11D-47B2-B627-15B6F1AB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Example of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7FC85-7269-42E4-A81D-DC7EAC028C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en-GB" sz="1400" b="1" dirty="0"/>
              <a:t>Favourite Chocolate Bar Survey</a:t>
            </a: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1) Which age range are you?</a:t>
            </a:r>
          </a:p>
          <a:p>
            <a:pPr marL="0" indent="0">
              <a:buNone/>
              <a:defRPr/>
            </a:pPr>
            <a:r>
              <a:rPr lang="en-GB" sz="1400" dirty="0"/>
              <a:t> 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15 -20		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21-30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30+</a:t>
            </a:r>
          </a:p>
          <a:p>
            <a:pPr>
              <a:defRPr/>
            </a:pP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2) How often do you eat chocolate?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1-3 times a week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More than 5 times a week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Every day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I never eat chocolate</a:t>
            </a:r>
          </a:p>
          <a:p>
            <a:pPr marL="0" indent="0">
              <a:buNone/>
              <a:defRPr/>
            </a:pP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3) Which brand of chocolate is your favourite?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Cadbury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Nestle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3870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br>
              <a:rPr lang="en-GB" sz="2500" b="1">
                <a:solidFill>
                  <a:srgbClr val="FFFFFF"/>
                </a:solidFill>
              </a:rPr>
            </a:br>
            <a:r>
              <a:rPr lang="en-GB" sz="2500" b="1">
                <a:solidFill>
                  <a:srgbClr val="FFFFFF"/>
                </a:solidFill>
              </a:rPr>
              <a:t>ACTION RESEARCH</a:t>
            </a:r>
            <a:br>
              <a:rPr lang="en-GB" sz="2500">
                <a:solidFill>
                  <a:srgbClr val="FFFFFF"/>
                </a:solidFill>
              </a:rPr>
            </a:br>
            <a:endParaRPr lang="en-GB" sz="25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sz="2400"/>
              <a:t>Focuses upon and emphasises the purpose of the research: research in action rather than about action (Coglan and Brannick, 2005)</a:t>
            </a:r>
          </a:p>
          <a:p>
            <a:pPr lvl="0"/>
            <a:r>
              <a:rPr lang="en-GB" sz="2400"/>
              <a:t>Relates to the environment of practitioners in the research and in particular a collaborative democratic partnership between practitioners and researchers </a:t>
            </a:r>
          </a:p>
          <a:p>
            <a:pPr lvl="0"/>
            <a:r>
              <a:rPr lang="en-GB" sz="2400"/>
              <a:t>Emphasises the iterative nature of the process of diagnosing, planning, taking action and evaluating</a:t>
            </a:r>
          </a:p>
          <a:p>
            <a:pPr lvl="0"/>
            <a:r>
              <a:rPr lang="en-GB" sz="2400"/>
              <a:t>It should have implications beyond the immediate project </a:t>
            </a:r>
          </a:p>
          <a:p>
            <a:pPr>
              <a:buNone/>
            </a:pPr>
            <a:endParaRPr lang="en-GB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GROUNDED THEORY</a:t>
            </a:r>
            <a:br>
              <a:rPr lang="en-GB" sz="2800"/>
            </a:br>
            <a:endParaRPr lang="en-GB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endParaRPr lang="en-GB" sz="1800" b="1"/>
          </a:p>
          <a:p>
            <a:pPr lvl="0"/>
            <a:r>
              <a:rPr lang="en-GB" sz="1800"/>
              <a:t>Data collection starts without the formation of an initial theoretical framework</a:t>
            </a:r>
          </a:p>
          <a:p>
            <a:pPr lvl="0"/>
            <a:r>
              <a:rPr lang="en-GB" sz="1800"/>
              <a:t>Theory generated by a series of observations</a:t>
            </a:r>
          </a:p>
          <a:p>
            <a:pPr lvl="0"/>
            <a:r>
              <a:rPr lang="en-GB" sz="1800"/>
              <a:t>Ideal example of the inductive approach</a:t>
            </a:r>
          </a:p>
          <a:p>
            <a:pPr>
              <a:buNone/>
            </a:pPr>
            <a:endParaRPr lang="en-GB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3665CC8C-7AB0-42DD-8D5C-A456E1F36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1071</Words>
  <Application>Microsoft Office PowerPoint</Application>
  <PresentationFormat>Widescreen</PresentationFormat>
  <Paragraphs>131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Lecture 4 Basics of Research II</vt:lpstr>
      <vt:lpstr> RESEARCH STRATEGIES </vt:lpstr>
      <vt:lpstr> RESEARCH STRATEGIES </vt:lpstr>
      <vt:lpstr>  EXPERIMENT </vt:lpstr>
      <vt:lpstr> CASE STUDY </vt:lpstr>
      <vt:lpstr>             SURVEY </vt:lpstr>
      <vt:lpstr>Example of Survey</vt:lpstr>
      <vt:lpstr> ACTION RESEARCH </vt:lpstr>
      <vt:lpstr> GROUNDED THEORY </vt:lpstr>
      <vt:lpstr> ETHNOGRAPHY </vt:lpstr>
      <vt:lpstr> ARCHIVAL RESEARCH </vt:lpstr>
      <vt:lpstr>At this stage, we need to decide on another aspect- Quantitative versus Qualitative  </vt:lpstr>
      <vt:lpstr>What is the difference ?</vt:lpstr>
      <vt:lpstr>Quantitative vs. Qualitative  (Contd) </vt:lpstr>
      <vt:lpstr>Mono method and Multiple methods</vt:lpstr>
      <vt:lpstr>Mixed methods</vt:lpstr>
      <vt:lpstr>Which Research Method is best?</vt:lpstr>
      <vt:lpstr>TIME HORIZONS</vt:lpstr>
      <vt:lpstr>CROSS-SECTIONAL STUDIES</vt:lpstr>
      <vt:lpstr>LONGITUDINAL</vt:lpstr>
      <vt:lpstr>Research onion made simple  Melnikovas, A., 2018. Towards an explicit research methodology: Adapting research onion model for futures studies. Journal of Futures Studies, 23(2), pp.29-44.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Basics of Research II</dc:title>
  <dc:creator>Uma Mohan</dc:creator>
  <cp:lastModifiedBy>Uma Mohan</cp:lastModifiedBy>
  <cp:revision>15</cp:revision>
  <dcterms:created xsi:type="dcterms:W3CDTF">2021-02-10T14:43:17Z</dcterms:created>
  <dcterms:modified xsi:type="dcterms:W3CDTF">2022-07-07T11:05:44Z</dcterms:modified>
</cp:coreProperties>
</file>