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4"/>
  </p:notesMasterIdLst>
  <p:sldIdLst>
    <p:sldId id="257" r:id="rId2"/>
    <p:sldId id="324" r:id="rId3"/>
    <p:sldId id="263" r:id="rId4"/>
    <p:sldId id="270" r:id="rId5"/>
    <p:sldId id="271" r:id="rId6"/>
    <p:sldId id="325" r:id="rId7"/>
    <p:sldId id="272" r:id="rId8"/>
    <p:sldId id="273" r:id="rId9"/>
    <p:sldId id="274" r:id="rId10"/>
    <p:sldId id="275" r:id="rId11"/>
    <p:sldId id="276" r:id="rId12"/>
    <p:sldId id="284" r:id="rId13"/>
    <p:sldId id="285" r:id="rId14"/>
    <p:sldId id="286" r:id="rId15"/>
    <p:sldId id="287" r:id="rId16"/>
    <p:sldId id="279" r:id="rId17"/>
    <p:sldId id="280" r:id="rId18"/>
    <p:sldId id="281" r:id="rId19"/>
    <p:sldId id="288" r:id="rId20"/>
    <p:sldId id="289" r:id="rId21"/>
    <p:sldId id="29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BA0F4-8C4D-47DD-B187-077B30C1A74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A6023-1918-4D01-8915-CB72867F0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0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8838D8-7194-4518-A4D8-CC72B639822D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7310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135C59-F780-416D-AFCF-C2ED44D2AFD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2152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CA558C-0B35-4986-A6CC-65BB7047F8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4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000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95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316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9673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426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103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9B6-D33C-420B-BA27-61461DE6DD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98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5F3-57D3-4875-AE69-5348B6E71F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C11-DE8E-4B3A-A61B-B67828505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3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2708-3F27-4340-B88C-EBBEB8D3CCB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6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7BB-C41B-4868-86E4-BCCFDBCC6B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06B7-C498-4802-B967-E0AFC4F0F46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7B18-CD7E-4540-A84C-62C4DBF4DA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1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7714-4B1E-4FC5-876D-63028EEB1C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6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1AC0-B90B-4677-B394-142438BA63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2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0F33-4EA0-41CB-AB5E-E21135F6D9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Research Methods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500" dirty="0"/>
          </a:p>
          <a:p>
            <a:pPr>
              <a:lnSpc>
                <a:spcPct val="90000"/>
              </a:lnSpc>
            </a:pPr>
            <a:endParaRPr lang="en-GB" sz="1500" dirty="0"/>
          </a:p>
          <a:p>
            <a:pPr>
              <a:lnSpc>
                <a:spcPct val="90000"/>
              </a:lnSpc>
            </a:pPr>
            <a:r>
              <a:rPr lang="en-GB" sz="1800" b="1" dirty="0"/>
              <a:t>Lecture 5  </a:t>
            </a:r>
            <a:r>
              <a:rPr lang="en-GB" sz="1800" dirty="0"/>
              <a:t>-  </a:t>
            </a:r>
            <a:r>
              <a:rPr lang="en-GB" altLang="zh-CN" sz="1800" b="1" dirty="0">
                <a:ea typeface="SimSun" panose="02010600030101010101" pitchFamily="2" charset="-122"/>
              </a:rPr>
              <a:t>Data collection and Sampling </a:t>
            </a:r>
          </a:p>
          <a:p>
            <a:pPr>
              <a:lnSpc>
                <a:spcPct val="90000"/>
              </a:lnSpc>
            </a:pPr>
            <a:r>
              <a:rPr lang="en-GB" sz="1500" dirty="0" err="1"/>
              <a:t>Dr.</a:t>
            </a:r>
            <a:r>
              <a:rPr lang="en-GB" sz="1500" dirty="0"/>
              <a:t> Uma Mohan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5CA558C-0B35-4986-A6CC-65BB7047F8F7}" type="slidenum">
              <a:rPr kumimoji="0" lang="en-US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82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Three main types of Interview</a:t>
            </a:r>
            <a:endParaRPr lang="en-GB" altLang="en-US" sz="3600">
              <a:solidFill>
                <a:srgbClr val="FFFFFF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Structured 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212121"/>
                </a:solidFill>
              </a:rPr>
              <a:t>     predetermined questions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Unstructured</a:t>
            </a:r>
          </a:p>
          <a:p>
            <a:pPr lvl="2">
              <a:defRPr/>
            </a:pPr>
            <a:r>
              <a:rPr lang="en-US" dirty="0">
                <a:solidFill>
                  <a:srgbClr val="212121"/>
                </a:solidFill>
              </a:rPr>
              <a:t>Use broad, open-ended questions to begin and prompts</a:t>
            </a:r>
          </a:p>
          <a:p>
            <a:pPr lvl="2">
              <a:defRPr/>
            </a:pPr>
            <a:r>
              <a:rPr lang="en-US" dirty="0">
                <a:solidFill>
                  <a:srgbClr val="212121"/>
                </a:solidFill>
              </a:rPr>
              <a:t>Useful when little know about area of study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Semi-structured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set of topics</a:t>
            </a:r>
            <a:r>
              <a:rPr lang="en-US" dirty="0">
                <a:solidFill>
                  <a:srgbClr val="212121"/>
                </a:solidFill>
              </a:rPr>
              <a:t>/questions, which can be modified (interview guide)</a:t>
            </a:r>
          </a:p>
          <a:p>
            <a:pPr lvl="2">
              <a:defRPr/>
            </a:pPr>
            <a:r>
              <a:rPr lang="en-US" dirty="0">
                <a:solidFill>
                  <a:srgbClr val="212121"/>
                </a:solidFill>
              </a:rPr>
              <a:t>More focused</a:t>
            </a:r>
          </a:p>
          <a:p>
            <a:pPr lvl="2">
              <a:defRPr/>
            </a:pPr>
            <a:r>
              <a:rPr lang="en-US" dirty="0">
                <a:solidFill>
                  <a:srgbClr val="212121"/>
                </a:solidFill>
              </a:rPr>
              <a:t>Process can vary</a:t>
            </a:r>
            <a:endParaRPr lang="en-GB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Focus Groups</a:t>
            </a:r>
            <a:endParaRPr lang="en-GB" altLang="en-US" sz="360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212121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group interview </a:t>
            </a:r>
            <a:r>
              <a:rPr lang="en-US" dirty="0">
                <a:solidFill>
                  <a:srgbClr val="212121"/>
                </a:solidFill>
              </a:rPr>
              <a:t>that focuses on a particular issue, product or topic by encouraging discussion among participants (Krueger and Casey, 2009)</a:t>
            </a:r>
          </a:p>
          <a:p>
            <a:pPr>
              <a:defRPr/>
            </a:pPr>
            <a:endParaRPr lang="en-US" dirty="0">
              <a:solidFill>
                <a:srgbClr val="212121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The need for a skilled facilitator or moderator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Number of focus groups? Size of focus groups?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Advantages?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Disadvantages?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7109" name="Picture 72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7110" name="Rectangle 73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111" name="Picture 74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7112" name="Picture 75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Group Composition</a:t>
            </a:r>
            <a:endParaRPr lang="en-US" altLang="en-US" sz="3600" b="1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>
              <a:solidFill>
                <a:srgbClr val="212121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5 to 8 ( even 10 sometimes) </a:t>
            </a:r>
            <a:r>
              <a:rPr lang="en-US" altLang="en-US" dirty="0">
                <a:solidFill>
                  <a:srgbClr val="212121"/>
                </a:solidFill>
              </a:rPr>
              <a:t>people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Relatively </a:t>
            </a:r>
            <a:r>
              <a:rPr lang="en-US" altLang="en-US" dirty="0">
                <a:solidFill>
                  <a:srgbClr val="FF0000"/>
                </a:solidFill>
              </a:rPr>
              <a:t>homogeneous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Similar lifestyles and experiences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Permits data collection from a </a:t>
            </a:r>
            <a:r>
              <a:rPr lang="en-US" altLang="en-US" dirty="0">
                <a:solidFill>
                  <a:srgbClr val="FF0000"/>
                </a:solidFill>
              </a:rPr>
              <a:t>cross section of people in a relatively short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8B07BB-C41B-4868-86E4-BCCFDBCC6BF9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Advantages of Online </a:t>
            </a:r>
            <a:br>
              <a:rPr lang="en-US" altLang="en-US" sz="3600">
                <a:solidFill>
                  <a:srgbClr val="FFFFFF"/>
                </a:solidFill>
              </a:rPr>
            </a:br>
            <a:r>
              <a:rPr lang="en-US" altLang="en-US" sz="3600">
                <a:solidFill>
                  <a:srgbClr val="FFFFFF"/>
                </a:solidFill>
              </a:rPr>
              <a:t>Focus Groups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Fast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Inexpensive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Bring together many participants from wide-spread geographical areas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Respondent anonymity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Transcript automatically recorded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2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altLang="en-US" sz="3300">
                <a:solidFill>
                  <a:srgbClr val="FFFFFF"/>
                </a:solidFill>
              </a:rPr>
              <a:t>Disadvantages of Online </a:t>
            </a:r>
            <a:br>
              <a:rPr lang="en-US" altLang="en-US" sz="3300">
                <a:solidFill>
                  <a:srgbClr val="FFFFFF"/>
                </a:solidFill>
              </a:rPr>
            </a:br>
            <a:r>
              <a:rPr lang="en-US" altLang="en-US" sz="3300">
                <a:solidFill>
                  <a:srgbClr val="FFFFFF"/>
                </a:solidFill>
              </a:rPr>
              <a:t>Focus Groups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Less group interaction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Absence of tactile stimulation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Absence of facial expression and body language</a:t>
            </a:r>
          </a:p>
          <a:p>
            <a:r>
              <a:rPr lang="en-US" altLang="en-US" dirty="0">
                <a:solidFill>
                  <a:srgbClr val="212121"/>
                </a:solidFill>
              </a:rPr>
              <a:t>Moderator’s job is different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7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088467" y="101600"/>
            <a:ext cx="6006097" cy="577426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endParaRPr lang="en-US" altLang="en-US" i="1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i="1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i="1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Structured/unstructured</a:t>
            </a:r>
          </a:p>
          <a:p>
            <a:pPr eaLnBrk="1" hangingPunct="1">
              <a:defRPr/>
            </a:pPr>
            <a:r>
              <a:rPr lang="en-US" altLang="en-US" i="1" dirty="0">
                <a:solidFill>
                  <a:srgbClr val="212121"/>
                </a:solidFill>
              </a:rPr>
              <a:t>Participant-  </a:t>
            </a:r>
            <a:r>
              <a:rPr lang="en-US" altLang="en-US" i="1" dirty="0">
                <a:solidFill>
                  <a:srgbClr val="FF0000"/>
                </a:solidFill>
              </a:rPr>
              <a:t>covert or overt</a:t>
            </a:r>
          </a:p>
          <a:p>
            <a:pPr marL="0" indent="0" eaLnBrk="1" hangingPunct="1">
              <a:buNone/>
              <a:defRPr/>
            </a:pPr>
            <a:r>
              <a:rPr lang="en-US" altLang="en-US" dirty="0">
                <a:solidFill>
                  <a:srgbClr val="212121"/>
                </a:solidFill>
              </a:rPr>
              <a:t>Structured Observation:</a:t>
            </a:r>
            <a:endParaRPr lang="en-US" altLang="en-US" i="1" dirty="0">
              <a:solidFill>
                <a:srgbClr val="212121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involves systematically observing the behavior of individuals in terms of a schedule of categories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Frequency of actions and mostly quantitative</a:t>
            </a:r>
          </a:p>
          <a:p>
            <a:pPr marL="0" indent="0" eaLnBrk="1" hangingPunct="1">
              <a:buNone/>
              <a:defRPr/>
            </a:pPr>
            <a:endParaRPr lang="en-US" altLang="en-US" i="1" dirty="0">
              <a:solidFill>
                <a:srgbClr val="212121"/>
              </a:solidFill>
            </a:endParaRPr>
          </a:p>
          <a:p>
            <a:pPr>
              <a:defRPr/>
            </a:pPr>
            <a:endParaRPr lang="en-US" dirty="0">
              <a:solidFill>
                <a:srgbClr val="212121"/>
              </a:solidFill>
            </a:endParaRPr>
          </a:p>
          <a:p>
            <a:pPr>
              <a:defRPr/>
            </a:pPr>
            <a:endParaRPr lang="en-US" dirty="0">
              <a:solidFill>
                <a:srgbClr val="212121"/>
              </a:solidFill>
            </a:endParaRPr>
          </a:p>
          <a:p>
            <a:pPr>
              <a:defRPr/>
            </a:pPr>
            <a:endParaRPr lang="en-US" dirty="0">
              <a:solidFill>
                <a:srgbClr val="212121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Participant Observation</a:t>
            </a:r>
            <a:endParaRPr lang="en-GB" altLang="en-US" sz="3600">
              <a:solidFill>
                <a:srgbClr val="FFFFFF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endParaRPr lang="en-US" dirty="0">
              <a:solidFill>
                <a:srgbClr val="21212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rgbClr val="212121"/>
                </a:solidFill>
              </a:rPr>
              <a:t>Different methods of observation are -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Complete participant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Part of setting, insider role, often covert, ethical?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Participant as observer 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Part of the work group under study, access?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Observer as participant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Marginal involvement, role clear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Complete observer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212121"/>
                </a:solidFill>
              </a:rPr>
              <a:t>‘fly on the wall’ approach, descriptive, focused, selective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9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FFFFFF"/>
                </a:solidFill>
              </a:rPr>
              <a:t>Observation</a:t>
            </a:r>
            <a:endParaRPr lang="en-GB" altLang="en-US" sz="3600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It implies intense researcher involvement in the day-to-day running of an </a:t>
            </a:r>
            <a:r>
              <a:rPr lang="en-US" dirty="0" err="1">
                <a:solidFill>
                  <a:srgbClr val="212121"/>
                </a:solidFill>
              </a:rPr>
              <a:t>organisation</a:t>
            </a:r>
            <a:r>
              <a:rPr lang="en-US" dirty="0">
                <a:solidFill>
                  <a:srgbClr val="212121"/>
                </a:solidFill>
              </a:rPr>
              <a:t>. An insider’s view. Used synonymously with Participant observation.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Issues to consider- Access, should it be </a:t>
            </a:r>
            <a:r>
              <a:rPr lang="en-US" dirty="0">
                <a:solidFill>
                  <a:srgbClr val="FF0000"/>
                </a:solidFill>
              </a:rPr>
              <a:t>covert or overt?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Advantages of a covert approach- easy access, reduced reactivity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Disadvantages of a covert approach- Anxiety, ethical problems etc.</a:t>
            </a:r>
          </a:p>
          <a:p>
            <a:pPr>
              <a:defRPr/>
            </a:pPr>
            <a:endParaRPr lang="en-US" dirty="0">
              <a:solidFill>
                <a:srgbClr val="212121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Delphi Technique</a:t>
            </a:r>
            <a:endParaRPr lang="en-GB" altLang="en-US" sz="360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extra material ( Not required at Level 5) 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This involves using a group of people who are either involved or interested in the research idea to generate and choose a more specific research idea (Robson, 2011)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Relies on a panel of experts who answer questionnaires in two or more rounds.</a:t>
            </a:r>
          </a:p>
          <a:p>
            <a:pPr>
              <a:defRPr/>
            </a:pPr>
            <a:r>
              <a:rPr lang="en-US" dirty="0">
                <a:solidFill>
                  <a:srgbClr val="212121"/>
                </a:solidFill>
              </a:rPr>
              <a:t>Experts are encouraged to revise their earlier answers in light of the replies of other members of their panel until a consensus is reached.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8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>
                <a:solidFill>
                  <a:srgbClr val="FFFFFF"/>
                </a:solidFill>
              </a:rPr>
              <a:t>Access and Ethics issues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200" dirty="0">
                <a:solidFill>
                  <a:srgbClr val="212121"/>
                </a:solidFill>
              </a:rPr>
              <a:t>Traditional access: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GB" altLang="en-US" sz="2200" dirty="0">
              <a:solidFill>
                <a:srgbClr val="212121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GB" altLang="en-US" sz="2200" dirty="0">
                <a:solidFill>
                  <a:srgbClr val="212121"/>
                </a:solidFill>
              </a:rPr>
              <a:t>It involves face to face interactions, phone conversations or obtaining data not available online.</a:t>
            </a:r>
            <a:endParaRPr lang="en-GB" altLang="en-US" sz="2200" i="1" dirty="0">
              <a:solidFill>
                <a:srgbClr val="21212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GB" altLang="en-US" sz="2200" dirty="0">
              <a:solidFill>
                <a:srgbClr val="212121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GB" altLang="en-US" sz="2200" dirty="0">
                <a:solidFill>
                  <a:srgbClr val="FF0000"/>
                </a:solidFill>
              </a:rPr>
              <a:t>Physical</a:t>
            </a:r>
            <a:r>
              <a:rPr lang="en-GB" altLang="en-US" sz="2200" dirty="0">
                <a:solidFill>
                  <a:srgbClr val="212121"/>
                </a:solidFill>
              </a:rPr>
              <a:t> access is important but could be difficult.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GB" altLang="en-US" sz="2200" dirty="0">
              <a:solidFill>
                <a:srgbClr val="212121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GB" altLang="en-US" sz="2200" dirty="0">
                <a:solidFill>
                  <a:srgbClr val="212121"/>
                </a:solidFill>
              </a:rPr>
              <a:t>Do you need continuing access? ( </a:t>
            </a:r>
            <a:r>
              <a:rPr lang="en-GB" altLang="en-US" sz="2200" dirty="0">
                <a:solidFill>
                  <a:srgbClr val="FF0000"/>
                </a:solidFill>
              </a:rPr>
              <a:t>duration of the access)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GB" altLang="en-US" sz="2200" dirty="0">
              <a:solidFill>
                <a:srgbClr val="212121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GB" altLang="en-US" sz="2200" dirty="0">
                <a:solidFill>
                  <a:srgbClr val="212121"/>
                </a:solidFill>
              </a:rPr>
              <a:t>When do you need Traditional access? Rich research data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GB" altLang="en-US" sz="2200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81D-DB69-477F-82AF-34121653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Recollect this slide  from the previous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10FA-7583-4A21-BDB2-D7946BB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What is the difference between Research Methodology and Research Methods?</a:t>
            </a:r>
          </a:p>
          <a:p>
            <a:r>
              <a:rPr lang="en-GB" dirty="0"/>
              <a:t>Methodology   refers to- The theory of how research should be undertaken- philosophy and the processes of creating the knowledge, and</a:t>
            </a:r>
          </a:p>
          <a:p>
            <a:r>
              <a:rPr lang="en-GB" dirty="0"/>
              <a:t>Methods   refer to -The tools, techniques and procedures used to obtain and analyse data.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Key elements of the Research Methodology </a:t>
            </a:r>
          </a:p>
          <a:p>
            <a:r>
              <a:rPr lang="en-GB" dirty="0"/>
              <a:t>Research philosophy </a:t>
            </a:r>
          </a:p>
          <a:p>
            <a:pPr lvl="0"/>
            <a:r>
              <a:rPr lang="en-GB" dirty="0"/>
              <a:t>Research approach</a:t>
            </a:r>
          </a:p>
          <a:p>
            <a:pPr lvl="0"/>
            <a:r>
              <a:rPr lang="en-GB" dirty="0"/>
              <a:t>Research strategy </a:t>
            </a:r>
          </a:p>
          <a:p>
            <a:pPr lvl="0"/>
            <a:r>
              <a:rPr lang="en-GB" dirty="0"/>
              <a:t>Quantitative versus Qualitative (Design)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Research methods ( Data collection, Sampling and Data analysis)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89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>
                <a:solidFill>
                  <a:srgbClr val="FFFFFF"/>
                </a:solidFill>
              </a:rPr>
              <a:t>Access and Ethics issues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>
                <a:solidFill>
                  <a:srgbClr val="FF0000"/>
                </a:solidFill>
              </a:rPr>
              <a:t>Internet-Mediated Access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Qualitative and quantitative data collection techniques are increasingly used via the internet.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It involves the use of different computing technologies to gain virtual access to administer questionnaires, conduct archival research or to gather secondary data (Saunders et al., 2012)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Selection is dependent on your research question and objectives.</a:t>
            </a:r>
          </a:p>
          <a:p>
            <a:pPr eaLnBrk="1" hangingPunct="1"/>
            <a:endParaRPr lang="en-GB" altLang="en-US" dirty="0">
              <a:solidFill>
                <a:srgbClr val="212121"/>
              </a:solidFill>
            </a:endParaRPr>
          </a:p>
          <a:p>
            <a:pPr eaLnBrk="1" hangingPunct="1"/>
            <a:endParaRPr lang="en-GB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300">
                <a:solidFill>
                  <a:srgbClr val="FFFFFF"/>
                </a:solidFill>
              </a:rPr>
              <a:t>Ethical considerations</a:t>
            </a:r>
            <a:endParaRPr lang="en-GB" altLang="en-US" sz="3300">
              <a:solidFill>
                <a:srgbClr val="FFFFFF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GB" dirty="0">
                <a:solidFill>
                  <a:srgbClr val="212121"/>
                </a:solidFill>
              </a:rPr>
              <a:t>Four major principles  usually are:</a:t>
            </a:r>
          </a:p>
          <a:p>
            <a:pPr marL="0" indent="0" eaLnBrk="1" hangingPunct="1">
              <a:buNone/>
              <a:defRPr/>
            </a:pPr>
            <a:endParaRPr lang="en-GB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r>
              <a:rPr lang="en-GB" dirty="0">
                <a:solidFill>
                  <a:srgbClr val="212121"/>
                </a:solidFill>
              </a:rPr>
              <a:t>Non-maleficence and beneficence</a:t>
            </a:r>
          </a:p>
          <a:p>
            <a:pPr eaLnBrk="1" hangingPunct="1">
              <a:defRPr/>
            </a:pPr>
            <a:r>
              <a:rPr lang="en-GB" dirty="0">
                <a:solidFill>
                  <a:srgbClr val="212121"/>
                </a:solidFill>
              </a:rPr>
              <a:t>Autonomy</a:t>
            </a:r>
          </a:p>
          <a:p>
            <a:pPr eaLnBrk="1" hangingPunct="1">
              <a:defRPr/>
            </a:pPr>
            <a:r>
              <a:rPr lang="en-GB" dirty="0">
                <a:solidFill>
                  <a:srgbClr val="212121"/>
                </a:solidFill>
              </a:rPr>
              <a:t>Justice and inclusiveness</a:t>
            </a:r>
          </a:p>
          <a:p>
            <a:pPr eaLnBrk="1" hangingPunct="1">
              <a:defRPr/>
            </a:pPr>
            <a:r>
              <a:rPr lang="en-GB" dirty="0">
                <a:solidFill>
                  <a:srgbClr val="212121"/>
                </a:solidFill>
              </a:rPr>
              <a:t>Confidentiality and Anonymity</a:t>
            </a:r>
          </a:p>
          <a:p>
            <a:pPr marL="0" indent="0" eaLnBrk="1" hangingPunct="1">
              <a:buNone/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1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Summary </a:t>
            </a:r>
            <a:endParaRPr lang="en-GB" altLang="en-US" sz="360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>
                <a:solidFill>
                  <a:srgbClr val="212121"/>
                </a:solidFill>
              </a:rPr>
              <a:t>Consider the practicalities before choosing the method of data collection.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What will </a:t>
            </a:r>
            <a:r>
              <a:rPr lang="en-GB" altLang="en-US" dirty="0">
                <a:solidFill>
                  <a:srgbClr val="FF0000"/>
                </a:solidFill>
              </a:rPr>
              <a:t>the best method </a:t>
            </a:r>
            <a:r>
              <a:rPr lang="en-GB" altLang="en-US" dirty="0">
                <a:solidFill>
                  <a:srgbClr val="212121"/>
                </a:solidFill>
              </a:rPr>
              <a:t>to answer my research question?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The </a:t>
            </a:r>
            <a:r>
              <a:rPr lang="en-GB" altLang="en-US" dirty="0">
                <a:solidFill>
                  <a:srgbClr val="FF0000"/>
                </a:solidFill>
              </a:rPr>
              <a:t>sample should be suitable </a:t>
            </a:r>
            <a:r>
              <a:rPr lang="en-GB" altLang="en-US" dirty="0">
                <a:solidFill>
                  <a:srgbClr val="212121"/>
                </a:solidFill>
              </a:rPr>
              <a:t>for the study and know when to stop!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Make sure to think about how you will </a:t>
            </a:r>
            <a:r>
              <a:rPr lang="en-GB" altLang="en-US" dirty="0">
                <a:solidFill>
                  <a:srgbClr val="FF0000"/>
                </a:solidFill>
              </a:rPr>
              <a:t>access </a:t>
            </a:r>
            <a:r>
              <a:rPr lang="en-GB" altLang="en-US" dirty="0">
                <a:solidFill>
                  <a:srgbClr val="212121"/>
                </a:solidFill>
              </a:rPr>
              <a:t>the participants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Also remember to think of the possible </a:t>
            </a:r>
            <a:r>
              <a:rPr lang="en-GB" altLang="en-US" dirty="0">
                <a:solidFill>
                  <a:srgbClr val="FF0000"/>
                </a:solidFill>
              </a:rPr>
              <a:t>ethical issues that may arise </a:t>
            </a:r>
            <a:r>
              <a:rPr lang="en-GB" altLang="en-US" dirty="0">
                <a:solidFill>
                  <a:srgbClr val="212121"/>
                </a:solidFill>
              </a:rPr>
              <a:t>and address them carefully .</a:t>
            </a:r>
            <a:endParaRPr lang="en-US" altLang="en-US" dirty="0">
              <a:solidFill>
                <a:srgbClr val="212121"/>
              </a:solidFill>
            </a:endParaRPr>
          </a:p>
          <a:p>
            <a:pPr eaLnBrk="1" hangingPunct="1"/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2075" tIns="46038" rIns="92075" bIns="46038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Pilot Study</a:t>
            </a:r>
            <a:endParaRPr lang="en-US" altLang="en-US" sz="3600" b="1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endParaRPr lang="en-US" altLang="en-US" dirty="0">
              <a:solidFill>
                <a:srgbClr val="21212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212121"/>
                </a:solidFill>
              </a:rPr>
              <a:t>Before you start the data collection, it is advisable to do a Pilot study.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12121"/>
                </a:solidFill>
              </a:rPr>
              <a:t>What is  a </a:t>
            </a:r>
            <a:r>
              <a:rPr lang="en-US" altLang="en-US" dirty="0">
                <a:solidFill>
                  <a:srgbClr val="FF0000"/>
                </a:solidFill>
              </a:rPr>
              <a:t>Pilot study?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12121"/>
                </a:solidFill>
              </a:rPr>
              <a:t>A collective term for -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12121"/>
                </a:solidFill>
              </a:rPr>
              <a:t>Any </a:t>
            </a:r>
            <a:r>
              <a:rPr lang="en-US" altLang="en-US" dirty="0">
                <a:solidFill>
                  <a:srgbClr val="FF0000"/>
                </a:solidFill>
              </a:rPr>
              <a:t>small  scale </a:t>
            </a:r>
            <a:r>
              <a:rPr lang="en-US" altLang="en-US" dirty="0">
                <a:solidFill>
                  <a:srgbClr val="212121"/>
                </a:solidFill>
              </a:rPr>
              <a:t>exploratory study that uses sampling but may be less rigorous  or with an informal group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>
                <a:solidFill>
                  <a:srgbClr val="FFFFFF"/>
                </a:solidFill>
              </a:rPr>
              <a:t>Selecting Methods for Data collection depends 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Consider the practicalities</a:t>
            </a:r>
          </a:p>
          <a:p>
            <a:pPr lvl="1" eaLnBrk="1" hangingPunct="1"/>
            <a:r>
              <a:rPr lang="en-GB" altLang="en-US" dirty="0">
                <a:solidFill>
                  <a:srgbClr val="FF0000"/>
                </a:solidFill>
              </a:rPr>
              <a:t>Time</a:t>
            </a:r>
          </a:p>
          <a:p>
            <a:pPr lvl="1" eaLnBrk="1" hangingPunct="1"/>
            <a:r>
              <a:rPr lang="en-GB" altLang="en-US" dirty="0">
                <a:solidFill>
                  <a:srgbClr val="FF0000"/>
                </a:solidFill>
              </a:rPr>
              <a:t>Resources</a:t>
            </a:r>
          </a:p>
          <a:p>
            <a:pPr lvl="1" eaLnBrk="1" hangingPunct="1"/>
            <a:r>
              <a:rPr lang="en-GB" altLang="en-US" dirty="0">
                <a:solidFill>
                  <a:srgbClr val="212121"/>
                </a:solidFill>
              </a:rPr>
              <a:t>Confidentiality</a:t>
            </a:r>
          </a:p>
          <a:p>
            <a:pPr lvl="1" eaLnBrk="1" hangingPunct="1"/>
            <a:r>
              <a:rPr lang="en-GB" altLang="en-US" dirty="0">
                <a:solidFill>
                  <a:srgbClr val="FF0000"/>
                </a:solidFill>
              </a:rPr>
              <a:t>Ethics</a:t>
            </a:r>
          </a:p>
          <a:p>
            <a:pPr lvl="1" eaLnBrk="1" hangingPunct="1"/>
            <a:r>
              <a:rPr lang="en-GB" altLang="en-US" dirty="0">
                <a:solidFill>
                  <a:srgbClr val="212121"/>
                </a:solidFill>
              </a:rPr>
              <a:t>Sample</a:t>
            </a:r>
          </a:p>
          <a:p>
            <a:pPr lvl="1" eaLnBrk="1" hangingPunct="1"/>
            <a:r>
              <a:rPr lang="en-GB" altLang="en-US" dirty="0">
                <a:solidFill>
                  <a:srgbClr val="212121"/>
                </a:solidFill>
              </a:rPr>
              <a:t>Is it the best method for my question?</a:t>
            </a:r>
          </a:p>
          <a:p>
            <a:pPr lvl="1" eaLnBrk="1" hangingPunct="1"/>
            <a:r>
              <a:rPr lang="en-GB" altLang="en-US" dirty="0">
                <a:solidFill>
                  <a:srgbClr val="212121"/>
                </a:solidFill>
              </a:rPr>
              <a:t>Do I have the required  skills?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>
                <a:solidFill>
                  <a:srgbClr val="FFFFFF"/>
                </a:solidFill>
              </a:rPr>
              <a:t>Population &amp; Sample (Intro)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140933" y="469899"/>
            <a:ext cx="6195933" cy="5583767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>
                <a:solidFill>
                  <a:srgbClr val="212121"/>
                </a:solidFill>
              </a:rPr>
              <a:t>We will see more in the Sampling Workshop</a:t>
            </a:r>
          </a:p>
          <a:p>
            <a:pPr marL="609600" indent="-609600" eaLnBrk="1" hangingPunct="1"/>
            <a:r>
              <a:rPr lang="en-GB" altLang="en-US" dirty="0">
                <a:solidFill>
                  <a:srgbClr val="212121"/>
                </a:solidFill>
              </a:rPr>
              <a:t>A sample is drawn from a defined </a:t>
            </a:r>
            <a:r>
              <a:rPr lang="en-GB" altLang="en-US" i="1" dirty="0">
                <a:solidFill>
                  <a:srgbClr val="FF0000"/>
                </a:solidFill>
              </a:rPr>
              <a:t>population</a:t>
            </a:r>
          </a:p>
          <a:p>
            <a:pPr marL="609600" indent="-609600" eaLnBrk="1" hangingPunct="1"/>
            <a:r>
              <a:rPr lang="en-GB" altLang="en-US" dirty="0">
                <a:solidFill>
                  <a:srgbClr val="212121"/>
                </a:solidFill>
              </a:rPr>
              <a:t>Sample should accurately reflect the population</a:t>
            </a:r>
          </a:p>
          <a:p>
            <a:pPr marL="0" indent="0" eaLnBrk="1" hangingPunct="1">
              <a:buNone/>
            </a:pPr>
            <a:r>
              <a:rPr lang="en-GB" altLang="en-US" dirty="0">
                <a:solidFill>
                  <a:srgbClr val="212121"/>
                </a:solidFill>
              </a:rPr>
              <a:t>Types of sample:</a:t>
            </a:r>
          </a:p>
          <a:p>
            <a:pPr marL="1103313" lvl="2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dirty="0">
                <a:solidFill>
                  <a:srgbClr val="FF0000"/>
                </a:solidFill>
              </a:rPr>
              <a:t>Probability </a:t>
            </a:r>
            <a:r>
              <a:rPr lang="en-GB" altLang="en-US" dirty="0">
                <a:solidFill>
                  <a:srgbClr val="212121"/>
                </a:solidFill>
              </a:rPr>
              <a:t>e.g. Simple random sample, Systematic random sample and Stratified random sample 		</a:t>
            </a:r>
          </a:p>
          <a:p>
            <a:pPr marL="1103313" lvl="2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dirty="0">
                <a:solidFill>
                  <a:srgbClr val="FF0000"/>
                </a:solidFill>
              </a:rPr>
              <a:t>Non-probability </a:t>
            </a:r>
            <a:r>
              <a:rPr lang="en-GB" altLang="en-US" dirty="0">
                <a:solidFill>
                  <a:srgbClr val="212121"/>
                </a:solidFill>
              </a:rPr>
              <a:t>e.g. Convenience sample, Purposive sample and snowball sample </a:t>
            </a:r>
          </a:p>
          <a:p>
            <a:pPr marL="493713" lvl="2" indent="0" eaLnBrk="1" hangingPunct="1">
              <a:buNone/>
            </a:pPr>
            <a:endParaRPr lang="en-GB" altLang="en-US" b="1" dirty="0">
              <a:solidFill>
                <a:srgbClr val="212121"/>
              </a:solidFill>
            </a:endParaRPr>
          </a:p>
          <a:p>
            <a:pPr marL="493713" lvl="2" indent="0" eaLnBrk="1" hangingPunct="1">
              <a:buNone/>
            </a:pPr>
            <a:r>
              <a:rPr lang="en-GB" altLang="en-US" sz="2000" b="1" dirty="0">
                <a:solidFill>
                  <a:srgbClr val="212121"/>
                </a:solidFill>
              </a:rPr>
              <a:t>Now, we will see some of the Data collection methods in detail.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99D80-CEDE-4877-9AAA-40181A82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/>
              <a:t>Overview of Data collection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4.png" descr="Diagram&#10;&#10;Description automatically generated">
            <a:extLst>
              <a:ext uri="{FF2B5EF4-FFF2-40B4-BE49-F238E27FC236}">
                <a16:creationId xmlns:a16="http://schemas.microsoft.com/office/drawing/2014/main" id="{2F6BCE32-FE01-489E-BEE2-F36EBA303983}"/>
              </a:ext>
            </a:extLst>
          </p:cNvPr>
          <p:cNvPicPr>
            <a:picLocks/>
          </p:cNvPicPr>
          <p:nvPr/>
        </p:nvPicPr>
        <p:blipFill>
          <a:blip r:embed="rId5"/>
          <a:srcRect t="21367" b="7264"/>
          <a:stretch>
            <a:fillRect/>
          </a:stretch>
        </p:blipFill>
        <p:spPr>
          <a:xfrm>
            <a:off x="1295403" y="1248913"/>
            <a:ext cx="5556205" cy="435839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93516-A7B1-435A-9F2E-F1CDB9ED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811" y="2895598"/>
            <a:ext cx="2553784" cy="2980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Reference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Maxwell, J.A., 2018. Collecting qualitative data: a realist approach.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SAGE handbook of qualitative data collection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pp.19-32.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F336-93AA-4A95-9EC7-702128C0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300">
                <a:solidFill>
                  <a:srgbClr val="FFFFFF"/>
                </a:solidFill>
              </a:rPr>
              <a:t>Questionnaires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Used commonly in explanatory or descriptive research. Suitable in identifying and describing the variability in different phenomena.</a:t>
            </a:r>
          </a:p>
          <a:p>
            <a:pPr eaLnBrk="1" hangingPunct="1"/>
            <a:r>
              <a:rPr lang="en-GB" altLang="en-US" dirty="0">
                <a:solidFill>
                  <a:srgbClr val="212121"/>
                </a:solidFill>
              </a:rPr>
              <a:t>It examines and explains </a:t>
            </a:r>
            <a:r>
              <a:rPr lang="en-GB" altLang="en-US" dirty="0">
                <a:solidFill>
                  <a:srgbClr val="FF0000"/>
                </a:solidFill>
              </a:rPr>
              <a:t>relationship between variables (i.e. cause and effect relationships)</a:t>
            </a:r>
          </a:p>
          <a:p>
            <a:pPr eaLnBrk="1" hangingPunct="1"/>
            <a:r>
              <a:rPr lang="en-GB" altLang="en-US" u="sng" dirty="0">
                <a:solidFill>
                  <a:srgbClr val="212121"/>
                </a:solidFill>
              </a:rPr>
              <a:t>Not</a:t>
            </a:r>
            <a:r>
              <a:rPr lang="en-GB" altLang="en-US" dirty="0">
                <a:solidFill>
                  <a:srgbClr val="212121"/>
                </a:solidFill>
              </a:rPr>
              <a:t> particularly suitable for </a:t>
            </a:r>
            <a:r>
              <a:rPr lang="en-GB" altLang="en-US" u="sng" dirty="0">
                <a:solidFill>
                  <a:srgbClr val="212121"/>
                </a:solidFill>
              </a:rPr>
              <a:t>exploratory studies </a:t>
            </a:r>
            <a:r>
              <a:rPr lang="en-GB" altLang="en-US" dirty="0">
                <a:solidFill>
                  <a:srgbClr val="212121"/>
                </a:solidFill>
              </a:rPr>
              <a:t>that requires large numbers of open-ended questions</a:t>
            </a:r>
          </a:p>
          <a:p>
            <a:pPr eaLnBrk="1" hangingPunct="1"/>
            <a:endParaRPr lang="en-GB" altLang="en-US" dirty="0">
              <a:solidFill>
                <a:srgbClr val="212121"/>
              </a:solidFill>
            </a:endParaRPr>
          </a:p>
          <a:p>
            <a:pPr marL="0" indent="0" eaLnBrk="1" hangingPunct="1">
              <a:buNone/>
            </a:pPr>
            <a:endParaRPr lang="en-GB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>
                <a:solidFill>
                  <a:srgbClr val="FFFFFF"/>
                </a:solidFill>
              </a:rPr>
              <a:t>The Choice of Questionnaire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212121"/>
                </a:solidFill>
              </a:rPr>
              <a:t>Self-completed questionnaire- </a:t>
            </a:r>
            <a:r>
              <a:rPr lang="en-US" altLang="en-US" dirty="0">
                <a:solidFill>
                  <a:srgbClr val="FF0000"/>
                </a:solidFill>
              </a:rPr>
              <a:t>internet mediated </a:t>
            </a:r>
            <a:r>
              <a:rPr lang="en-US" altLang="en-US" dirty="0">
                <a:solidFill>
                  <a:srgbClr val="212121"/>
                </a:solidFill>
              </a:rPr>
              <a:t>or web-based, intranet-mediated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Postal </a:t>
            </a:r>
            <a:r>
              <a:rPr lang="en-US" altLang="en-US" dirty="0">
                <a:solidFill>
                  <a:srgbClr val="212121"/>
                </a:solidFill>
              </a:rPr>
              <a:t>or mail questionnaires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212121"/>
                </a:solidFill>
              </a:rPr>
              <a:t>Types of question you need to ask to collect your data (i.e. </a:t>
            </a:r>
            <a:r>
              <a:rPr lang="en-US" altLang="en-US" dirty="0">
                <a:solidFill>
                  <a:srgbClr val="FF0000"/>
                </a:solidFill>
              </a:rPr>
              <a:t>open-ended</a:t>
            </a:r>
            <a:r>
              <a:rPr lang="en-US" altLang="en-US" dirty="0">
                <a:solidFill>
                  <a:srgbClr val="212121"/>
                </a:solidFill>
              </a:rPr>
              <a:t> or </a:t>
            </a:r>
            <a:r>
              <a:rPr lang="en-US" altLang="en-US" dirty="0">
                <a:solidFill>
                  <a:srgbClr val="FF0000"/>
                </a:solidFill>
              </a:rPr>
              <a:t>close-ended </a:t>
            </a:r>
            <a:r>
              <a:rPr lang="en-US" altLang="en-US" dirty="0">
                <a:solidFill>
                  <a:srgbClr val="212121"/>
                </a:solidFill>
              </a:rPr>
              <a:t>questions)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212121"/>
                </a:solidFill>
              </a:rPr>
              <a:t>Sample size and response rate needs to be considered here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en-US" dirty="0">
              <a:solidFill>
                <a:srgbClr val="212121"/>
              </a:solidFill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0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Interviews</a:t>
            </a:r>
            <a:r>
              <a:rPr lang="en-GB" alt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solidFill>
                  <a:srgbClr val="212121"/>
                </a:solidFill>
              </a:rPr>
              <a:t>“Often presented as virtually the ‘</a:t>
            </a:r>
            <a:r>
              <a:rPr lang="en-US" altLang="en-US" u="sng" dirty="0">
                <a:solidFill>
                  <a:srgbClr val="FF0000"/>
                </a:solidFill>
              </a:rPr>
              <a:t>gold standard</a:t>
            </a:r>
            <a:r>
              <a:rPr lang="en-US" altLang="en-US" dirty="0">
                <a:solidFill>
                  <a:srgbClr val="212121"/>
                </a:solidFill>
              </a:rPr>
              <a:t>’ of qualitative research (Barbour, 2003), interviews nevertheless involve a somewhat rarified, in-depth exchange between researcher and researched” (Barbour, 2008:113).</a:t>
            </a:r>
          </a:p>
          <a:p>
            <a:pPr eaLnBrk="1" hangingPunct="1"/>
            <a:endParaRPr lang="en-US" altLang="en-US" dirty="0">
              <a:solidFill>
                <a:srgbClr val="2121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373737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altLang="en-US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6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1044</Words>
  <Application>Microsoft Office PowerPoint</Application>
  <PresentationFormat>Widescreen</PresentationFormat>
  <Paragraphs>174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Garamond</vt:lpstr>
      <vt:lpstr>Times New Roman</vt:lpstr>
      <vt:lpstr>Wingdings</vt:lpstr>
      <vt:lpstr>Organic</vt:lpstr>
      <vt:lpstr>Research Methods </vt:lpstr>
      <vt:lpstr>Recollect this slide  from the previous lecture </vt:lpstr>
      <vt:lpstr>Pilot Study</vt:lpstr>
      <vt:lpstr>Selecting Methods for Data collection depends on</vt:lpstr>
      <vt:lpstr>Population &amp; Sample (Intro)</vt:lpstr>
      <vt:lpstr>Overview of Data collection </vt:lpstr>
      <vt:lpstr>Questionnaires</vt:lpstr>
      <vt:lpstr>The Choice of Questionnaire</vt:lpstr>
      <vt:lpstr>Interviews </vt:lpstr>
      <vt:lpstr>Three main types of Interview</vt:lpstr>
      <vt:lpstr>Focus Groups</vt:lpstr>
      <vt:lpstr>Group Composition</vt:lpstr>
      <vt:lpstr>Advantages of Online  Focus Groups</vt:lpstr>
      <vt:lpstr>Disadvantages of Online  Focus Groups</vt:lpstr>
      <vt:lpstr>Observation</vt:lpstr>
      <vt:lpstr>Participant Observation</vt:lpstr>
      <vt:lpstr>Observation</vt:lpstr>
      <vt:lpstr>Delphi Technique</vt:lpstr>
      <vt:lpstr>Access and Ethics issues</vt:lpstr>
      <vt:lpstr>Access and Ethics issues</vt:lpstr>
      <vt:lpstr>Ethical considerations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</dc:title>
  <dc:creator>Uma Mohan</dc:creator>
  <cp:lastModifiedBy>Uma Mohan</cp:lastModifiedBy>
  <cp:revision>24</cp:revision>
  <dcterms:created xsi:type="dcterms:W3CDTF">2020-10-18T15:53:16Z</dcterms:created>
  <dcterms:modified xsi:type="dcterms:W3CDTF">2022-02-21T19:12:49Z</dcterms:modified>
</cp:coreProperties>
</file>