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85" r:id="rId3"/>
    <p:sldId id="284" r:id="rId4"/>
    <p:sldId id="258" r:id="rId5"/>
    <p:sldId id="259" r:id="rId6"/>
    <p:sldId id="260" r:id="rId7"/>
    <p:sldId id="262" r:id="rId8"/>
    <p:sldId id="263" r:id="rId9"/>
    <p:sldId id="282" r:id="rId10"/>
    <p:sldId id="283" r:id="rId11"/>
    <p:sldId id="264" r:id="rId12"/>
    <p:sldId id="265" r:id="rId13"/>
    <p:sldId id="270" r:id="rId14"/>
    <p:sldId id="276" r:id="rId15"/>
    <p:sldId id="27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 Mohan" initials="UM" lastIdx="1" clrIdx="0">
    <p:extLst>
      <p:ext uri="{19B8F6BF-5375-455C-9EA6-DF929625EA0E}">
        <p15:presenceInfo xmlns:p15="http://schemas.microsoft.com/office/powerpoint/2012/main" userId="Uma Mo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8A12E-44D7-4689-AC78-FD4F8846D3B2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01E98-B0AE-4C82-854D-DBD929CCC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CA558C-0B35-4986-A6CC-65BB7047F8F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821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9316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43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263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374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609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9B6-D33C-420B-BA27-61461DE6DDF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1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5F3-57D3-4875-AE69-5348B6E71F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C11-DE8E-4B3A-A61B-B678285054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69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2708-3F27-4340-B88C-EBBEB8D3CCB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2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7BB-C41B-4868-86E4-BCCFDBCC6B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4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06B7-C498-4802-B967-E0AFC4F0F46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8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7B18-CD7E-4540-A84C-62C4DBF4DAE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7714-4B1E-4FC5-876D-63028EEB1C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9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1AC0-B90B-4677-B394-142438BA63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8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0F33-4EA0-41CB-AB5E-E21135F6D9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61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4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Zxnzfnt5v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dWdRxlGKP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Data Analysis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6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Introduction to</a:t>
            </a:r>
          </a:p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 and Qualitative Analysis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5CA558C-0B35-4986-A6CC-65BB7047F8F7}" type="slidenum"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82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9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Analysing Qualitative Data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The key is to look for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Patterns</a:t>
            </a:r>
          </a:p>
          <a:p>
            <a:pPr lvl="1"/>
            <a:r>
              <a:rPr lang="en-US" altLang="en-US" dirty="0"/>
              <a:t>Categories or types of information</a:t>
            </a:r>
          </a:p>
          <a:p>
            <a:r>
              <a:rPr lang="en-US" altLang="en-US" dirty="0"/>
              <a:t>To </a:t>
            </a:r>
            <a:r>
              <a:rPr lang="en-US" altLang="en-US" dirty="0">
                <a:solidFill>
                  <a:srgbClr val="FF0000"/>
                </a:solidFill>
              </a:rPr>
              <a:t>make sense of the data </a:t>
            </a:r>
          </a:p>
          <a:p>
            <a:r>
              <a:rPr lang="en-US" altLang="en-US" dirty="0"/>
              <a:t>Establish the real situation looked at from many perspectives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3357714-4B1E-4FC5-876D-63028EEB1C13}" type="slidenum">
              <a:rPr lang="en-US" alt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alt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9986" name="Slide Number Placeholder 3"/>
          <p:cNvSpPr txBox="1">
            <a:spLocks noGrp="1"/>
          </p:cNvSpPr>
          <p:nvPr/>
        </p:nvSpPr>
        <p:spPr bwMode="auto">
          <a:xfrm>
            <a:off x="8242300" y="6245225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108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>
                <a:solidFill>
                  <a:srgbClr val="FFFFFF"/>
                </a:solidFill>
              </a:rPr>
              <a:t>Analysing Qualitative 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NZ" altLang="en-US" dirty="0"/>
              <a:t>There are many different ways to analyse </a:t>
            </a:r>
            <a:r>
              <a:rPr lang="en-NZ" altLang="en-US" dirty="0">
                <a:solidFill>
                  <a:srgbClr val="FF0000"/>
                </a:solidFill>
              </a:rPr>
              <a:t>qualitative data</a:t>
            </a:r>
          </a:p>
          <a:p>
            <a:pPr>
              <a:buFont typeface="Wingdings 2" panose="05020102010507070707" pitchFamily="18" charset="2"/>
              <a:buNone/>
            </a:pPr>
            <a:endParaRPr lang="en-GB" altLang="en-US" dirty="0"/>
          </a:p>
          <a:p>
            <a:r>
              <a:rPr lang="en-NZ" altLang="en-US" dirty="0"/>
              <a:t>Given the tremendous variety in approaches, this lecture provides only an overview of the most commonly used in business and management, called </a:t>
            </a:r>
            <a:r>
              <a:rPr lang="en-NZ" altLang="en-US" dirty="0">
                <a:solidFill>
                  <a:srgbClr val="FF0000"/>
                </a:solidFill>
              </a:rPr>
              <a:t>Thematic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5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700" dirty="0">
                <a:solidFill>
                  <a:srgbClr val="FFFFFF"/>
                </a:solidFill>
              </a:rPr>
              <a:t>Key approaches to Qualitative data analysis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</a:rPr>
              <a:t>Thematic analysis</a:t>
            </a:r>
          </a:p>
          <a:p>
            <a:pPr marL="0" indent="0">
              <a:buNone/>
              <a:defRPr/>
            </a:pPr>
            <a:endParaRPr lang="en-GB" dirty="0"/>
          </a:p>
          <a:p>
            <a:pPr marL="0" indent="0">
              <a:buNone/>
              <a:defRPr/>
            </a:pPr>
            <a:r>
              <a:rPr lang="en-GB" dirty="0"/>
              <a:t>Usually, what the researcher is trying to do is  to </a:t>
            </a:r>
            <a:r>
              <a:rPr lang="en-GB" dirty="0">
                <a:solidFill>
                  <a:srgbClr val="FF0000"/>
                </a:solidFill>
              </a:rPr>
              <a:t>identify, analyse and report patterns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themes</a:t>
            </a:r>
            <a:r>
              <a:rPr lang="en-GB" dirty="0"/>
              <a:t>) in the data</a:t>
            </a:r>
          </a:p>
          <a:p>
            <a:pPr marL="609600" indent="-609600" eaLnBrk="1" hangingPunct="1">
              <a:buNone/>
              <a:defRPr/>
            </a:pP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79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>
                <a:solidFill>
                  <a:srgbClr val="FFFFFF"/>
                </a:solidFill>
              </a:rPr>
              <a:t>Thematic Analysis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GB" altLang="en-US" dirty="0"/>
              <a:t>Thematic analysis refers to the analysis of data through emerging themes. </a:t>
            </a:r>
          </a:p>
          <a:p>
            <a:r>
              <a:rPr lang="en-GB" altLang="en-US" dirty="0"/>
              <a:t>Braun and Clark (2006, p. 79) define it as a method “…for identifying, analysing and reporting </a:t>
            </a:r>
            <a:r>
              <a:rPr lang="en-GB" altLang="en-US" dirty="0">
                <a:solidFill>
                  <a:srgbClr val="FF0000"/>
                </a:solidFill>
              </a:rPr>
              <a:t>patterns (themes) within data</a:t>
            </a:r>
            <a:r>
              <a:rPr lang="en-GB" altLang="en-US" dirty="0"/>
              <a:t>”. </a:t>
            </a:r>
          </a:p>
          <a:p>
            <a:r>
              <a:rPr lang="en-GB" altLang="en-US" dirty="0"/>
              <a:t>Similar to Grounded Theory it involves a three-stage process. The three stages are descriptive coding, interpretative coding, and defining overarching themes.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15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Preparing the data for thematic analysis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Key factors to be considered when collecting data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Transcribing interview </a:t>
            </a:r>
            <a:r>
              <a:rPr lang="en-US" altLang="en-US" dirty="0"/>
              <a:t>results is very time consuming – A skilled touch typist takes 6-10 hours to transcribe 1 hour of recorded interview data</a:t>
            </a:r>
          </a:p>
          <a:p>
            <a:pPr lvl="1"/>
            <a:r>
              <a:rPr lang="en-US" altLang="en-US" dirty="0" err="1"/>
              <a:t>Categorise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codify the data</a:t>
            </a:r>
          </a:p>
          <a:p>
            <a:pPr lvl="1"/>
            <a:r>
              <a:rPr lang="en-US" altLang="en-US" dirty="0"/>
              <a:t>Review these categories regularly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Analyse</a:t>
            </a:r>
            <a:r>
              <a:rPr lang="en-US" altLang="en-US" dirty="0">
                <a:solidFill>
                  <a:srgbClr val="FF0000"/>
                </a:solidFill>
              </a:rPr>
              <a:t> your data </a:t>
            </a:r>
            <a:r>
              <a:rPr lang="en-US" altLang="en-US" dirty="0"/>
              <a:t>whilst you collect it to find gaps and discrepancies enabling you to refine your research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3357714-4B1E-4FC5-876D-63028EEB1C13}" type="slidenum">
              <a:rPr lang="en-US" alt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alt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3602" name="Slide Number Placeholder 3"/>
          <p:cNvSpPr txBox="1">
            <a:spLocks noGrp="1"/>
          </p:cNvSpPr>
          <p:nvPr/>
        </p:nvSpPr>
        <p:spPr bwMode="auto">
          <a:xfrm>
            <a:off x="8242300" y="6245225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227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470" name="Rectangle 14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9458" name="Title 2"/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>
                <a:solidFill>
                  <a:srgbClr val="262626"/>
                </a:solidFill>
              </a:rPr>
              <a:t>Coding Example</a:t>
            </a:r>
          </a:p>
        </p:txBody>
      </p:sp>
      <p:sp>
        <p:nvSpPr>
          <p:cNvPr id="19464" name="Content Placeholder 19463">
            <a:extLst>
              <a:ext uri="{FF2B5EF4-FFF2-40B4-BE49-F238E27FC236}">
                <a16:creationId xmlns:a16="http://schemas.microsoft.com/office/drawing/2014/main" id="{001FE8AC-1B18-4272-BA1A-8DD584E7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Expand this slide and read it!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503152"/>
            <a:ext cx="5784083" cy="3672892"/>
          </a:xfrm>
          <a:prstGeom prst="rect">
            <a:avLst/>
          </a:prstGeom>
          <a:noFill/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51008" y="5907024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5435910" y="4952379"/>
            <a:ext cx="6098041" cy="3872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rgbClr val="FFFFFF"/>
                </a:solidFill>
                <a:latin typeface="+mn-lt"/>
              </a:rPr>
              <a:t>Source: http://onlineqda.hud.ac.uk/Intro_QDA/phpechopage_titleOnlineQDA-Examples_QDA.php</a:t>
            </a:r>
            <a:endParaRPr lang="en-GB" altLang="en-US" sz="11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876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br>
              <a:rPr lang="en-US" altLang="en-US">
                <a:solidFill>
                  <a:srgbClr val="FFFFFF"/>
                </a:solidFill>
              </a:rPr>
            </a:br>
            <a:r>
              <a:rPr lang="en-US" altLang="en-US">
                <a:solidFill>
                  <a:srgbClr val="FFFFFF"/>
                </a:solidFill>
              </a:rPr>
              <a:t>Summary 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 defTabSz="293688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altLang="en-US" dirty="0"/>
              <a:t>The data analysis has to be planned along  with the data collection</a:t>
            </a:r>
          </a:p>
          <a:p>
            <a:pPr marL="0" indent="0" defTabSz="293688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altLang="en-US" dirty="0">
                <a:solidFill>
                  <a:srgbClr val="FF0000"/>
                </a:solidFill>
              </a:rPr>
              <a:t>Quantitative  analysis </a:t>
            </a:r>
            <a:r>
              <a:rPr lang="en-GB" altLang="en-US" dirty="0"/>
              <a:t>-  involves analysing numeric data, where the variables and the tools and techniques need to be looked at carefully .</a:t>
            </a:r>
          </a:p>
          <a:p>
            <a:pPr marL="0" indent="0" defTabSz="293688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altLang="en-US" dirty="0">
                <a:solidFill>
                  <a:srgbClr val="FF0000"/>
                </a:solidFill>
              </a:rPr>
              <a:t>Qualitative  analysis </a:t>
            </a:r>
            <a:r>
              <a:rPr lang="en-GB" altLang="en-US" dirty="0"/>
              <a:t>usually looks at text rich data where we do thematic analysis involving codes and categories.</a:t>
            </a:r>
          </a:p>
          <a:p>
            <a:pPr defTabSz="2936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Categories often change, so don’t be afraid to ‘</a:t>
            </a:r>
            <a:r>
              <a:rPr lang="en-GB" altLang="en-US" dirty="0" err="1"/>
              <a:t>uncode</a:t>
            </a:r>
            <a:r>
              <a:rPr lang="en-GB" altLang="en-US" dirty="0"/>
              <a:t>’, merge categories or split them into different ones.</a:t>
            </a:r>
          </a:p>
          <a:p>
            <a:pPr defTabSz="2936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Coding is only a means to an end, it should never become an end in itself in the qualitative analysis</a:t>
            </a:r>
          </a:p>
          <a:p>
            <a:pPr defTabSz="2936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defTabSz="293688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6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EAA4-59EF-41AC-87D7-18D64F8F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7401"/>
            <a:ext cx="9423395" cy="1231900"/>
          </a:xfrm>
        </p:spPr>
        <p:txBody>
          <a:bodyPr>
            <a:normAutofit/>
          </a:bodyPr>
          <a:lstStyle/>
          <a:p>
            <a:r>
              <a:rPr lang="en-GB" sz="3600" dirty="0"/>
              <a:t>Difference between Research Methodology and Research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C6E1-D9C8-4442-B3EA-7B8737C7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3" y="1930400"/>
            <a:ext cx="9245594" cy="36745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Methodology refers to the whole range of concepts and techniques like Philosophy, Approach, Design. Strategy, Data collection  and other important decisions where as </a:t>
            </a:r>
            <a:r>
              <a:rPr lang="en-GB" b="1" dirty="0"/>
              <a:t>Research methods refer </a:t>
            </a:r>
            <a:r>
              <a:rPr lang="en-GB" dirty="0"/>
              <a:t>to only  </a:t>
            </a:r>
            <a:r>
              <a:rPr lang="en-GB" b="1" dirty="0"/>
              <a:t>the Data collection, Analysis and Sampling 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Data collection methods – Interviews, focus groups , observation may give rise to generation of Qualitative </a:t>
            </a:r>
            <a:r>
              <a:rPr lang="en-GB" dirty="0"/>
              <a:t>Data in the Research, where as,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Surveys  </a:t>
            </a:r>
            <a:r>
              <a:rPr lang="en-GB" dirty="0"/>
              <a:t>and many types of questionnaires  generate number based or </a:t>
            </a:r>
            <a:r>
              <a:rPr lang="en-GB" dirty="0">
                <a:solidFill>
                  <a:srgbClr val="FF0000"/>
                </a:solidFill>
              </a:rPr>
              <a:t>Quantitative data  </a:t>
            </a:r>
            <a:r>
              <a:rPr lang="en-GB" dirty="0"/>
              <a:t>in the research. </a:t>
            </a:r>
          </a:p>
          <a:p>
            <a:pPr marL="0" indent="0">
              <a:buNone/>
            </a:pPr>
            <a:r>
              <a:rPr lang="en-GB" dirty="0"/>
              <a:t>However, Please note you will be using </a:t>
            </a:r>
            <a:r>
              <a:rPr lang="en-GB" dirty="0">
                <a:solidFill>
                  <a:srgbClr val="FF0000"/>
                </a:solidFill>
              </a:rPr>
              <a:t>Secondary data- </a:t>
            </a:r>
            <a:r>
              <a:rPr lang="en-GB" dirty="0"/>
              <a:t>Quantitative or Qualitative.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FCC2F-9EA2-45AB-A106-46B27262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C11-DE8E-4B3A-A61B-B678285054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2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 Data analysis -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GB" dirty="0"/>
              <a:t>An effective research design and a plan for  the data collection will clearly indicate the instruments that will result in </a:t>
            </a:r>
          </a:p>
          <a:p>
            <a:pPr marL="0" indent="0">
              <a:buNone/>
            </a:pPr>
            <a:r>
              <a:rPr lang="en-GB" dirty="0"/>
              <a:t> a) </a:t>
            </a:r>
            <a:r>
              <a:rPr lang="en-GB" dirty="0">
                <a:solidFill>
                  <a:srgbClr val="FF0000"/>
                </a:solidFill>
              </a:rPr>
              <a:t>Quantitative  data  and b) Qualitative data.</a:t>
            </a:r>
          </a:p>
          <a:p>
            <a:r>
              <a:rPr lang="en-GB" dirty="0"/>
              <a:t>Therefore, </a:t>
            </a:r>
            <a:r>
              <a:rPr lang="en-GB" u="sng" dirty="0">
                <a:solidFill>
                  <a:srgbClr val="FF0000"/>
                </a:solidFill>
              </a:rPr>
              <a:t>when you plan the analysis</a:t>
            </a:r>
            <a:r>
              <a:rPr lang="en-GB" dirty="0">
                <a:solidFill>
                  <a:srgbClr val="FF0000"/>
                </a:solidFill>
              </a:rPr>
              <a:t>,</a:t>
            </a:r>
            <a:r>
              <a:rPr lang="en-GB" dirty="0"/>
              <a:t> you need to think of the tools, techniques or approaches that you will use for he two types of  data generated. We will look at both the categories of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9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 sz="3400">
                <a:solidFill>
                  <a:srgbClr val="FFFFFF"/>
                </a:solidFill>
              </a:rPr>
              <a:t>Data Characteristics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6708166" cy="5499100"/>
          </a:xfrm>
        </p:spPr>
        <p:txBody>
          <a:bodyPr anchor="ctr">
            <a:normAutofit/>
          </a:bodyPr>
          <a:lstStyle/>
          <a:p>
            <a:r>
              <a:rPr lang="en-GB" altLang="en-US" dirty="0"/>
              <a:t>Three  types of </a:t>
            </a:r>
            <a:r>
              <a:rPr lang="en-GB" altLang="en-US" dirty="0">
                <a:solidFill>
                  <a:srgbClr val="FF0000"/>
                </a:solidFill>
              </a:rPr>
              <a:t>quantitative</a:t>
            </a:r>
            <a:r>
              <a:rPr lang="en-GB" altLang="en-US" dirty="0"/>
              <a:t> data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Nominal</a:t>
            </a:r>
            <a:r>
              <a:rPr lang="en-GB" altLang="en-US" dirty="0"/>
              <a:t> – coding where order is not significant </a:t>
            </a:r>
            <a:r>
              <a:rPr lang="en-GB" altLang="en-US" dirty="0" err="1"/>
              <a:t>i.e</a:t>
            </a:r>
            <a:r>
              <a:rPr lang="en-GB" altLang="en-US" dirty="0"/>
              <a:t> age, gender, religion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Ordinal </a:t>
            </a:r>
            <a:r>
              <a:rPr lang="en-GB" altLang="en-US" dirty="0"/>
              <a:t>– qualitative scales i.e. very satisfactory, satisfactory, neither satisfactory nor unsatisfactory, unsatisfactory, very unsatisfactory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Interval</a:t>
            </a:r>
            <a:r>
              <a:rPr lang="en-GB" altLang="en-US" dirty="0"/>
              <a:t> – these data use a quantitative scale where the difference from one point to another is the same but the starting point is arbitrary.  </a:t>
            </a:r>
          </a:p>
          <a:p>
            <a:pPr marL="457200" lvl="1" indent="0">
              <a:buNone/>
            </a:pPr>
            <a:r>
              <a:rPr lang="en-GB" altLang="en-US" dirty="0"/>
              <a:t>View the types of data on</a:t>
            </a:r>
          </a:p>
          <a:p>
            <a:pPr marL="457200" lvl="1" indent="0">
              <a:buNone/>
            </a:pPr>
            <a:r>
              <a:rPr lang="en-GB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https://youtu.be/hZxnzfnt5v8</a:t>
            </a:r>
            <a:r>
              <a:rPr lang="en-GB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</a:t>
            </a:r>
          </a:p>
          <a:p>
            <a:pPr marL="457200" lvl="1" indent="0">
              <a:buNone/>
            </a:pPr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51F7C2E7-492A-4DA6-A7E6-55FCB0693AE8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97920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7" y="954756"/>
            <a:ext cx="3217557" cy="5267736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FFFFFF"/>
                </a:solidFill>
              </a:rPr>
              <a:t>Techniques for  Quantitative analysis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6411398" cy="6019800"/>
          </a:xfrm>
        </p:spPr>
        <p:txBody>
          <a:bodyPr anchor="ctr">
            <a:normAutofit/>
          </a:bodyPr>
          <a:lstStyle/>
          <a:p>
            <a:r>
              <a:rPr lang="en-GB" altLang="en-US" dirty="0">
                <a:solidFill>
                  <a:srgbClr val="FF0000"/>
                </a:solidFill>
              </a:rPr>
              <a:t>Descriptive statistics </a:t>
            </a:r>
            <a:r>
              <a:rPr lang="en-GB" altLang="en-US" dirty="0"/>
              <a:t>– variables, </a:t>
            </a:r>
            <a:r>
              <a:rPr lang="en-GB" altLang="en-US" dirty="0">
                <a:solidFill>
                  <a:srgbClr val="FF0000"/>
                </a:solidFill>
              </a:rPr>
              <a:t>frequencies</a:t>
            </a:r>
            <a:r>
              <a:rPr lang="en-GB" altLang="en-US" dirty="0"/>
              <a:t>, </a:t>
            </a:r>
            <a:r>
              <a:rPr lang="en-GB" altLang="en-US" dirty="0">
                <a:solidFill>
                  <a:srgbClr val="FF0000"/>
                </a:solidFill>
              </a:rPr>
              <a:t>averages</a:t>
            </a:r>
            <a:r>
              <a:rPr lang="en-GB" altLang="en-US" dirty="0"/>
              <a:t>, ranges, </a:t>
            </a:r>
            <a:r>
              <a:rPr lang="en-GB" altLang="en-US" dirty="0">
                <a:solidFill>
                  <a:srgbClr val="FF0000"/>
                </a:solidFill>
              </a:rPr>
              <a:t>pie charts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Inferential statistics</a:t>
            </a:r>
            <a:r>
              <a:rPr lang="en-GB" altLang="en-US" dirty="0"/>
              <a:t> – Assess significance of the results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Correlation</a:t>
            </a:r>
            <a:r>
              <a:rPr lang="en-GB" altLang="en-US" dirty="0"/>
              <a:t> between two variables – simple interrelationships and cross tabulations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Multivariate</a:t>
            </a:r>
            <a:r>
              <a:rPr lang="en-GB" altLang="en-US" dirty="0"/>
              <a:t> analysis – looking at relationships between more than two variables</a:t>
            </a:r>
          </a:p>
          <a:p>
            <a:pPr marL="0" indent="0">
              <a:buNone/>
            </a:pPr>
            <a:r>
              <a:rPr lang="en-GB" altLang="en-US" dirty="0"/>
              <a:t>Use of </a:t>
            </a:r>
            <a:r>
              <a:rPr lang="en-GB" altLang="en-US" dirty="0">
                <a:solidFill>
                  <a:srgbClr val="FF0000"/>
                </a:solidFill>
              </a:rPr>
              <a:t>SPSS/ Excel </a:t>
            </a:r>
            <a:r>
              <a:rPr lang="en-GB" altLang="en-US" dirty="0"/>
              <a:t> software for Analysis .</a:t>
            </a:r>
          </a:p>
          <a:p>
            <a:pPr marL="0" indent="0">
              <a:buNone/>
            </a:pPr>
            <a:r>
              <a:rPr lang="en-GB" altLang="en-US" dirty="0"/>
              <a:t>Watch basic statistics video on</a:t>
            </a:r>
          </a:p>
          <a:p>
            <a:pPr marL="0" indent="0">
              <a:buNone/>
            </a:pPr>
            <a:r>
              <a:rPr lang="en-GB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https://youtu.be/odWdRxlGKPU</a:t>
            </a:r>
            <a:endParaRPr lang="en-GB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1003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71777C03-E8D6-4E6B-8735-A4FF117DCE06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389609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Descriptive Statistics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Central tendency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Mean </a:t>
            </a:r>
            <a:r>
              <a:rPr lang="en-GB" altLang="en-US" dirty="0"/>
              <a:t>– average value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Mode </a:t>
            </a:r>
            <a:r>
              <a:rPr lang="en-GB" altLang="en-US" dirty="0"/>
              <a:t>– the most frequently observed value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Median </a:t>
            </a:r>
            <a:r>
              <a:rPr lang="en-GB" altLang="en-US" dirty="0"/>
              <a:t>– the value which has as many scores above it as are below it.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Dispersion – how values are dispersed around the central measure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Inter-quartile range </a:t>
            </a:r>
            <a:r>
              <a:rPr lang="en-GB" altLang="en-US" dirty="0"/>
              <a:t>– the difference in the upper and lower limits within the middle 50 percent of the sample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Standard Deviation </a:t>
            </a:r>
            <a:r>
              <a:rPr lang="en-GB" altLang="en-US" dirty="0"/>
              <a:t>– measure the spread of values around the mean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Frequency distribution </a:t>
            </a:r>
            <a:r>
              <a:rPr lang="en-GB" altLang="en-US" dirty="0"/>
              <a:t>– counting the number of times a particular value occurs</a:t>
            </a:r>
          </a:p>
        </p:txBody>
      </p:sp>
      <p:sp>
        <p:nvSpPr>
          <p:cNvPr id="1013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729997B8-0E2A-4073-AB40-ED6AC5EF91BE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214807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Inferential Statistics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endParaRPr lang="en-GB" altLang="en-US" dirty="0"/>
          </a:p>
          <a:p>
            <a:r>
              <a:rPr lang="en-GB" altLang="en-US" dirty="0"/>
              <a:t>Significance – the probability of a relationship between two variables having occurred by chance</a:t>
            </a:r>
          </a:p>
          <a:p>
            <a:pPr lvl="1"/>
            <a:r>
              <a:rPr lang="en-GB" altLang="en-US" dirty="0"/>
              <a:t>Students t-test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Chi Squared tests</a:t>
            </a:r>
          </a:p>
          <a:p>
            <a:pPr lvl="1"/>
            <a:r>
              <a:rPr lang="en-GB" altLang="en-US" dirty="0"/>
              <a:t>Confidence intervals</a:t>
            </a:r>
          </a:p>
          <a:p>
            <a:pPr lvl="1"/>
            <a:r>
              <a:rPr lang="en-GB" altLang="en-US" dirty="0" err="1"/>
              <a:t>Anova</a:t>
            </a:r>
            <a:endParaRPr lang="en-GB" altLang="en-US" dirty="0"/>
          </a:p>
        </p:txBody>
      </p:sp>
      <p:sp>
        <p:nvSpPr>
          <p:cNvPr id="1024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9D9EBF0F-2698-48F8-BF89-1EB8CE1B7E55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309478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Correlation Statistics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endParaRPr lang="en-GB" altLang="en-US" dirty="0"/>
          </a:p>
          <a:p>
            <a:r>
              <a:rPr lang="en-GB" altLang="en-US" dirty="0">
                <a:solidFill>
                  <a:srgbClr val="FF0000"/>
                </a:solidFill>
              </a:rPr>
              <a:t>Correlation a</a:t>
            </a:r>
            <a:r>
              <a:rPr lang="en-GB" altLang="en-US" dirty="0"/>
              <a:t>nalysis – this calculates a coefficient that indicates the proportion of change in the dependent variable that is associated with changes in the independent variable.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Regression </a:t>
            </a:r>
            <a:r>
              <a:rPr lang="en-GB" altLang="en-US" dirty="0"/>
              <a:t>analysis – enables researchers to determine the </a:t>
            </a:r>
            <a:r>
              <a:rPr lang="en-GB" altLang="en-US" dirty="0">
                <a:solidFill>
                  <a:srgbClr val="FF0000"/>
                </a:solidFill>
              </a:rPr>
              <a:t>nature </a:t>
            </a:r>
            <a:r>
              <a:rPr lang="en-GB" altLang="en-US" dirty="0"/>
              <a:t>of the relationship between the dependent and independent variable.  It enables one to identify the line of correlation for a highly disparate set of data – the line of best fit.</a:t>
            </a: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C794951A-526A-4B4D-9CA0-9540866D7AF1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20849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Analysing Qualitative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altLang="en-US" dirty="0"/>
              <a:t>Qualitative Data comes in the </a:t>
            </a:r>
            <a:r>
              <a:rPr lang="en-GB" altLang="en-US" dirty="0">
                <a:solidFill>
                  <a:srgbClr val="FF0000"/>
                </a:solidFill>
              </a:rPr>
              <a:t>form of words</a:t>
            </a:r>
          </a:p>
          <a:p>
            <a:r>
              <a:rPr lang="en-GB" altLang="en-US" dirty="0"/>
              <a:t>It is </a:t>
            </a:r>
            <a:r>
              <a:rPr lang="en-GB" altLang="en-US" dirty="0">
                <a:solidFill>
                  <a:srgbClr val="FF0000"/>
                </a:solidFill>
              </a:rPr>
              <a:t>rich,</a:t>
            </a:r>
            <a:r>
              <a:rPr lang="en-GB" altLang="en-US" dirty="0"/>
              <a:t> many faceted</a:t>
            </a:r>
          </a:p>
          <a:p>
            <a:r>
              <a:rPr lang="en-GB" altLang="en-US" dirty="0"/>
              <a:t>Takes the form of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Interview </a:t>
            </a:r>
            <a:r>
              <a:rPr lang="en-GB" altLang="en-US" dirty="0"/>
              <a:t>notes</a:t>
            </a:r>
          </a:p>
          <a:p>
            <a:pPr lvl="1"/>
            <a:r>
              <a:rPr lang="en-GB" altLang="en-US" dirty="0"/>
              <a:t>Structured or unstructured observations from meetings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Diary entries</a:t>
            </a:r>
          </a:p>
          <a:p>
            <a:pPr lvl="1"/>
            <a:r>
              <a:rPr lang="en-GB" altLang="en-US" dirty="0"/>
              <a:t>Documents from secondary data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Observations</a:t>
            </a:r>
            <a:r>
              <a:rPr lang="en-GB" altLang="en-US" dirty="0"/>
              <a:t> </a:t>
            </a: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1875BD2A-093C-4AC6-AC35-10AD6A6C2C4E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3656890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931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Wingdings 2</vt:lpstr>
      <vt:lpstr>Organic</vt:lpstr>
      <vt:lpstr>Data Analysis  </vt:lpstr>
      <vt:lpstr>Difference between Research Methodology and Research Methods </vt:lpstr>
      <vt:lpstr> Data analysis - Overview</vt:lpstr>
      <vt:lpstr>Data Characteristics</vt:lpstr>
      <vt:lpstr>Techniques for  Quantitative analysis</vt:lpstr>
      <vt:lpstr>Descriptive Statistics</vt:lpstr>
      <vt:lpstr>Inferential Statistics</vt:lpstr>
      <vt:lpstr>Correlation Statistics</vt:lpstr>
      <vt:lpstr>Analysing Qualitative Data</vt:lpstr>
      <vt:lpstr>Analysing Qualitative Data</vt:lpstr>
      <vt:lpstr>Analysing Qualitative Data</vt:lpstr>
      <vt:lpstr>Key approaches to Qualitative data analysis</vt:lpstr>
      <vt:lpstr>Thematic Analysis</vt:lpstr>
      <vt:lpstr>Preparing the data for thematic analysis</vt:lpstr>
      <vt:lpstr>Coding Example</vt:lpstr>
      <vt:lpstr>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Uma Mohan</dc:creator>
  <cp:lastModifiedBy>Uma Mohan</cp:lastModifiedBy>
  <cp:revision>33</cp:revision>
  <dcterms:created xsi:type="dcterms:W3CDTF">2020-10-18T16:29:43Z</dcterms:created>
  <dcterms:modified xsi:type="dcterms:W3CDTF">2023-04-27T11:09:10Z</dcterms:modified>
</cp:coreProperties>
</file>