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9"/>
  </p:notesMasterIdLst>
  <p:sldIdLst>
    <p:sldId id="256" r:id="rId2"/>
    <p:sldId id="270" r:id="rId3"/>
    <p:sldId id="257" r:id="rId4"/>
    <p:sldId id="258" r:id="rId5"/>
    <p:sldId id="259" r:id="rId6"/>
    <p:sldId id="260" r:id="rId7"/>
    <p:sldId id="261" r:id="rId8"/>
    <p:sldId id="262" r:id="rId9"/>
    <p:sldId id="264" r:id="rId10"/>
    <p:sldId id="265" r:id="rId11"/>
    <p:sldId id="266" r:id="rId12"/>
    <p:sldId id="267" r:id="rId13"/>
    <p:sldId id="268" r:id="rId14"/>
    <p:sldId id="272" r:id="rId15"/>
    <p:sldId id="273" r:id="rId16"/>
    <p:sldId id="271"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2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FFD3E-90E4-4E6F-AFA8-E6070C14F09E}"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C99C4C1-E826-44ED-A332-CEB006E88676}">
      <dgm:prSet/>
      <dgm:spPr/>
      <dgm:t>
        <a:bodyPr/>
        <a:lstStyle/>
        <a:p>
          <a:r>
            <a:rPr lang="en-GB"/>
            <a:t>The nature of problems of access may vary depending on your status as </a:t>
          </a:r>
          <a:endParaRPr lang="en-US"/>
        </a:p>
      </dgm:t>
    </dgm:pt>
    <dgm:pt modelId="{06318C43-5D63-47E4-9CA0-B4E3F5E19923}" type="parTrans" cxnId="{F672E697-8846-46E1-8237-2F710B941501}">
      <dgm:prSet/>
      <dgm:spPr/>
      <dgm:t>
        <a:bodyPr/>
        <a:lstStyle/>
        <a:p>
          <a:endParaRPr lang="en-US"/>
        </a:p>
      </dgm:t>
    </dgm:pt>
    <dgm:pt modelId="{F4C38C39-54E9-4582-A973-357E2B379196}" type="sibTrans" cxnId="{F672E697-8846-46E1-8237-2F710B941501}">
      <dgm:prSet/>
      <dgm:spPr/>
      <dgm:t>
        <a:bodyPr/>
        <a:lstStyle/>
        <a:p>
          <a:endParaRPr lang="en-US"/>
        </a:p>
      </dgm:t>
    </dgm:pt>
    <dgm:pt modelId="{47F30E45-0A30-4194-9E4B-AF6421F8CFE9}">
      <dgm:prSet/>
      <dgm:spPr/>
      <dgm:t>
        <a:bodyPr/>
        <a:lstStyle/>
        <a:p>
          <a:r>
            <a:rPr lang="en-GB"/>
            <a:t>An external researcher</a:t>
          </a:r>
          <a:endParaRPr lang="en-US"/>
        </a:p>
      </dgm:t>
    </dgm:pt>
    <dgm:pt modelId="{EF513486-AC7F-4CB7-924C-41507B773D9D}" type="parTrans" cxnId="{EA3E478D-C7A4-4C8E-964D-93E5E90015B7}">
      <dgm:prSet/>
      <dgm:spPr/>
      <dgm:t>
        <a:bodyPr/>
        <a:lstStyle/>
        <a:p>
          <a:endParaRPr lang="en-US"/>
        </a:p>
      </dgm:t>
    </dgm:pt>
    <dgm:pt modelId="{2571905C-27BE-4F1A-A479-098D51D8D49E}" type="sibTrans" cxnId="{EA3E478D-C7A4-4C8E-964D-93E5E90015B7}">
      <dgm:prSet/>
      <dgm:spPr/>
      <dgm:t>
        <a:bodyPr/>
        <a:lstStyle/>
        <a:p>
          <a:endParaRPr lang="en-US"/>
        </a:p>
      </dgm:t>
    </dgm:pt>
    <dgm:pt modelId="{A5994941-671D-4D3B-BDD9-EA2A278A23FD}">
      <dgm:prSet/>
      <dgm:spPr/>
      <dgm:t>
        <a:bodyPr/>
        <a:lstStyle/>
        <a:p>
          <a:r>
            <a:rPr lang="en-GB"/>
            <a:t>Internal researcher or participant researcher</a:t>
          </a:r>
          <a:endParaRPr lang="en-US"/>
        </a:p>
      </dgm:t>
    </dgm:pt>
    <dgm:pt modelId="{C7D769F3-F8A1-46F8-B93E-6FA7330616B5}" type="parTrans" cxnId="{D5B2C169-C870-4C34-AE37-4FB5B77F2013}">
      <dgm:prSet/>
      <dgm:spPr/>
      <dgm:t>
        <a:bodyPr/>
        <a:lstStyle/>
        <a:p>
          <a:endParaRPr lang="en-US"/>
        </a:p>
      </dgm:t>
    </dgm:pt>
    <dgm:pt modelId="{86AF3F63-8BA7-4CE2-9952-54105A84568D}" type="sibTrans" cxnId="{D5B2C169-C870-4C34-AE37-4FB5B77F2013}">
      <dgm:prSet/>
      <dgm:spPr/>
      <dgm:t>
        <a:bodyPr/>
        <a:lstStyle/>
        <a:p>
          <a:endParaRPr lang="en-US"/>
        </a:p>
      </dgm:t>
    </dgm:pt>
    <dgm:pt modelId="{427E8AE4-ABFF-411B-A86F-9F69D66625F3}" type="pres">
      <dgm:prSet presAssocID="{5C8FFD3E-90E4-4E6F-AFA8-E6070C14F09E}" presName="hierChild1" presStyleCnt="0">
        <dgm:presLayoutVars>
          <dgm:chPref val="1"/>
          <dgm:dir/>
          <dgm:animOne val="branch"/>
          <dgm:animLvl val="lvl"/>
          <dgm:resizeHandles/>
        </dgm:presLayoutVars>
      </dgm:prSet>
      <dgm:spPr/>
    </dgm:pt>
    <dgm:pt modelId="{C766603F-E3B6-49EA-ADF6-661525EE09C4}" type="pres">
      <dgm:prSet presAssocID="{7C99C4C1-E826-44ED-A332-CEB006E88676}" presName="hierRoot1" presStyleCnt="0"/>
      <dgm:spPr/>
    </dgm:pt>
    <dgm:pt modelId="{F045CD04-6DC9-4559-8E54-7AF6AB29D721}" type="pres">
      <dgm:prSet presAssocID="{7C99C4C1-E826-44ED-A332-CEB006E88676}" presName="composite" presStyleCnt="0"/>
      <dgm:spPr/>
    </dgm:pt>
    <dgm:pt modelId="{6DCEE21E-3A2A-4DFA-9D36-814C48270373}" type="pres">
      <dgm:prSet presAssocID="{7C99C4C1-E826-44ED-A332-CEB006E88676}" presName="background" presStyleLbl="node0" presStyleIdx="0" presStyleCnt="1"/>
      <dgm:spPr/>
    </dgm:pt>
    <dgm:pt modelId="{12A35A5A-F2A1-43C4-A998-6343FD3CD201}" type="pres">
      <dgm:prSet presAssocID="{7C99C4C1-E826-44ED-A332-CEB006E88676}" presName="text" presStyleLbl="fgAcc0" presStyleIdx="0" presStyleCnt="1">
        <dgm:presLayoutVars>
          <dgm:chPref val="3"/>
        </dgm:presLayoutVars>
      </dgm:prSet>
      <dgm:spPr/>
    </dgm:pt>
    <dgm:pt modelId="{03F0AEB1-A8B1-4361-812A-5765B9D8562E}" type="pres">
      <dgm:prSet presAssocID="{7C99C4C1-E826-44ED-A332-CEB006E88676}" presName="hierChild2" presStyleCnt="0"/>
      <dgm:spPr/>
    </dgm:pt>
    <dgm:pt modelId="{05C9E83D-6C5C-46B2-8955-2247C3D5A492}" type="pres">
      <dgm:prSet presAssocID="{EF513486-AC7F-4CB7-924C-41507B773D9D}" presName="Name10" presStyleLbl="parChTrans1D2" presStyleIdx="0" presStyleCnt="2"/>
      <dgm:spPr/>
    </dgm:pt>
    <dgm:pt modelId="{1D1F76C7-B08B-4394-8896-4A1501F14B18}" type="pres">
      <dgm:prSet presAssocID="{47F30E45-0A30-4194-9E4B-AF6421F8CFE9}" presName="hierRoot2" presStyleCnt="0"/>
      <dgm:spPr/>
    </dgm:pt>
    <dgm:pt modelId="{92A00E17-B75F-4EEA-902C-58A9DB6C84BA}" type="pres">
      <dgm:prSet presAssocID="{47F30E45-0A30-4194-9E4B-AF6421F8CFE9}" presName="composite2" presStyleCnt="0"/>
      <dgm:spPr/>
    </dgm:pt>
    <dgm:pt modelId="{66731C21-5A44-40F8-8C13-BF5F75AC93AB}" type="pres">
      <dgm:prSet presAssocID="{47F30E45-0A30-4194-9E4B-AF6421F8CFE9}" presName="background2" presStyleLbl="node2" presStyleIdx="0" presStyleCnt="2"/>
      <dgm:spPr/>
    </dgm:pt>
    <dgm:pt modelId="{9C6F6384-E386-4F44-A366-8E5334021B85}" type="pres">
      <dgm:prSet presAssocID="{47F30E45-0A30-4194-9E4B-AF6421F8CFE9}" presName="text2" presStyleLbl="fgAcc2" presStyleIdx="0" presStyleCnt="2">
        <dgm:presLayoutVars>
          <dgm:chPref val="3"/>
        </dgm:presLayoutVars>
      </dgm:prSet>
      <dgm:spPr/>
    </dgm:pt>
    <dgm:pt modelId="{4B960874-FF40-474E-A235-0DF2AC21D1BD}" type="pres">
      <dgm:prSet presAssocID="{47F30E45-0A30-4194-9E4B-AF6421F8CFE9}" presName="hierChild3" presStyleCnt="0"/>
      <dgm:spPr/>
    </dgm:pt>
    <dgm:pt modelId="{0CE0C803-7B5F-4CCF-9588-558EF3595725}" type="pres">
      <dgm:prSet presAssocID="{C7D769F3-F8A1-46F8-B93E-6FA7330616B5}" presName="Name10" presStyleLbl="parChTrans1D2" presStyleIdx="1" presStyleCnt="2"/>
      <dgm:spPr/>
    </dgm:pt>
    <dgm:pt modelId="{32F78BB3-7482-4AE9-AD32-39591024950B}" type="pres">
      <dgm:prSet presAssocID="{A5994941-671D-4D3B-BDD9-EA2A278A23FD}" presName="hierRoot2" presStyleCnt="0"/>
      <dgm:spPr/>
    </dgm:pt>
    <dgm:pt modelId="{8663C8E6-BF8D-4BD8-AF64-519AB2FA7287}" type="pres">
      <dgm:prSet presAssocID="{A5994941-671D-4D3B-BDD9-EA2A278A23FD}" presName="composite2" presStyleCnt="0"/>
      <dgm:spPr/>
    </dgm:pt>
    <dgm:pt modelId="{ECDC9AC1-A224-4631-97E7-5BE371ECDF23}" type="pres">
      <dgm:prSet presAssocID="{A5994941-671D-4D3B-BDD9-EA2A278A23FD}" presName="background2" presStyleLbl="node2" presStyleIdx="1" presStyleCnt="2"/>
      <dgm:spPr/>
    </dgm:pt>
    <dgm:pt modelId="{54AEE872-E633-452F-9229-4232B190BA6F}" type="pres">
      <dgm:prSet presAssocID="{A5994941-671D-4D3B-BDD9-EA2A278A23FD}" presName="text2" presStyleLbl="fgAcc2" presStyleIdx="1" presStyleCnt="2">
        <dgm:presLayoutVars>
          <dgm:chPref val="3"/>
        </dgm:presLayoutVars>
      </dgm:prSet>
      <dgm:spPr/>
    </dgm:pt>
    <dgm:pt modelId="{7E3C6F81-168B-4BDE-863A-AE91FED9212C}" type="pres">
      <dgm:prSet presAssocID="{A5994941-671D-4D3B-BDD9-EA2A278A23FD}" presName="hierChild3" presStyleCnt="0"/>
      <dgm:spPr/>
    </dgm:pt>
  </dgm:ptLst>
  <dgm:cxnLst>
    <dgm:cxn modelId="{903B3D25-BFC0-4091-A21E-73EBF00D6D11}" type="presOf" srcId="{5C8FFD3E-90E4-4E6F-AFA8-E6070C14F09E}" destId="{427E8AE4-ABFF-411B-A86F-9F69D66625F3}" srcOrd="0" destOrd="0" presId="urn:microsoft.com/office/officeart/2005/8/layout/hierarchy1"/>
    <dgm:cxn modelId="{1615A631-D4E7-4E8C-8D17-2F3C00A640C8}" type="presOf" srcId="{C7D769F3-F8A1-46F8-B93E-6FA7330616B5}" destId="{0CE0C803-7B5F-4CCF-9588-558EF3595725}" srcOrd="0" destOrd="0" presId="urn:microsoft.com/office/officeart/2005/8/layout/hierarchy1"/>
    <dgm:cxn modelId="{250FF665-CB8A-4718-BEC1-2851D430A1E2}" type="presOf" srcId="{A5994941-671D-4D3B-BDD9-EA2A278A23FD}" destId="{54AEE872-E633-452F-9229-4232B190BA6F}" srcOrd="0" destOrd="0" presId="urn:microsoft.com/office/officeart/2005/8/layout/hierarchy1"/>
    <dgm:cxn modelId="{D5B2C169-C870-4C34-AE37-4FB5B77F2013}" srcId="{7C99C4C1-E826-44ED-A332-CEB006E88676}" destId="{A5994941-671D-4D3B-BDD9-EA2A278A23FD}" srcOrd="1" destOrd="0" parTransId="{C7D769F3-F8A1-46F8-B93E-6FA7330616B5}" sibTransId="{86AF3F63-8BA7-4CE2-9952-54105A84568D}"/>
    <dgm:cxn modelId="{EA3E478D-C7A4-4C8E-964D-93E5E90015B7}" srcId="{7C99C4C1-E826-44ED-A332-CEB006E88676}" destId="{47F30E45-0A30-4194-9E4B-AF6421F8CFE9}" srcOrd="0" destOrd="0" parTransId="{EF513486-AC7F-4CB7-924C-41507B773D9D}" sibTransId="{2571905C-27BE-4F1A-A479-098D51D8D49E}"/>
    <dgm:cxn modelId="{00161A91-37B2-4C00-8AA9-E773C418C2D8}" type="presOf" srcId="{47F30E45-0A30-4194-9E4B-AF6421F8CFE9}" destId="{9C6F6384-E386-4F44-A366-8E5334021B85}" srcOrd="0" destOrd="0" presId="urn:microsoft.com/office/officeart/2005/8/layout/hierarchy1"/>
    <dgm:cxn modelId="{F7FA6395-46E7-4DA7-9FAB-748908F3987A}" type="presOf" srcId="{EF513486-AC7F-4CB7-924C-41507B773D9D}" destId="{05C9E83D-6C5C-46B2-8955-2247C3D5A492}" srcOrd="0" destOrd="0" presId="urn:microsoft.com/office/officeart/2005/8/layout/hierarchy1"/>
    <dgm:cxn modelId="{F672E697-8846-46E1-8237-2F710B941501}" srcId="{5C8FFD3E-90E4-4E6F-AFA8-E6070C14F09E}" destId="{7C99C4C1-E826-44ED-A332-CEB006E88676}" srcOrd="0" destOrd="0" parTransId="{06318C43-5D63-47E4-9CA0-B4E3F5E19923}" sibTransId="{F4C38C39-54E9-4582-A973-357E2B379196}"/>
    <dgm:cxn modelId="{52B1F2AD-534C-40AD-8555-1F183FED3801}" type="presOf" srcId="{7C99C4C1-E826-44ED-A332-CEB006E88676}" destId="{12A35A5A-F2A1-43C4-A998-6343FD3CD201}" srcOrd="0" destOrd="0" presId="urn:microsoft.com/office/officeart/2005/8/layout/hierarchy1"/>
    <dgm:cxn modelId="{8657368C-B8C7-4DC3-B8CD-1389DED97623}" type="presParOf" srcId="{427E8AE4-ABFF-411B-A86F-9F69D66625F3}" destId="{C766603F-E3B6-49EA-ADF6-661525EE09C4}" srcOrd="0" destOrd="0" presId="urn:microsoft.com/office/officeart/2005/8/layout/hierarchy1"/>
    <dgm:cxn modelId="{6C85A817-7F31-4A72-90F6-F0FA6CF4EEC8}" type="presParOf" srcId="{C766603F-E3B6-49EA-ADF6-661525EE09C4}" destId="{F045CD04-6DC9-4559-8E54-7AF6AB29D721}" srcOrd="0" destOrd="0" presId="urn:microsoft.com/office/officeart/2005/8/layout/hierarchy1"/>
    <dgm:cxn modelId="{AEE22459-48D4-4065-96D0-C2ED98DC8739}" type="presParOf" srcId="{F045CD04-6DC9-4559-8E54-7AF6AB29D721}" destId="{6DCEE21E-3A2A-4DFA-9D36-814C48270373}" srcOrd="0" destOrd="0" presId="urn:microsoft.com/office/officeart/2005/8/layout/hierarchy1"/>
    <dgm:cxn modelId="{684FC4CD-76FD-444A-8A54-D2B41F6BDF04}" type="presParOf" srcId="{F045CD04-6DC9-4559-8E54-7AF6AB29D721}" destId="{12A35A5A-F2A1-43C4-A998-6343FD3CD201}" srcOrd="1" destOrd="0" presId="urn:microsoft.com/office/officeart/2005/8/layout/hierarchy1"/>
    <dgm:cxn modelId="{77A10DD5-D039-4A7D-8EBF-A813D7D42A34}" type="presParOf" srcId="{C766603F-E3B6-49EA-ADF6-661525EE09C4}" destId="{03F0AEB1-A8B1-4361-812A-5765B9D8562E}" srcOrd="1" destOrd="0" presId="urn:microsoft.com/office/officeart/2005/8/layout/hierarchy1"/>
    <dgm:cxn modelId="{CA4AE86E-873A-4D73-8B3F-7DE1C57CA155}" type="presParOf" srcId="{03F0AEB1-A8B1-4361-812A-5765B9D8562E}" destId="{05C9E83D-6C5C-46B2-8955-2247C3D5A492}" srcOrd="0" destOrd="0" presId="urn:microsoft.com/office/officeart/2005/8/layout/hierarchy1"/>
    <dgm:cxn modelId="{69C409E0-2DE2-4531-87EB-8621EAE9E23E}" type="presParOf" srcId="{03F0AEB1-A8B1-4361-812A-5765B9D8562E}" destId="{1D1F76C7-B08B-4394-8896-4A1501F14B18}" srcOrd="1" destOrd="0" presId="urn:microsoft.com/office/officeart/2005/8/layout/hierarchy1"/>
    <dgm:cxn modelId="{6BAAD782-9C87-4910-BCDC-53441894CEE6}" type="presParOf" srcId="{1D1F76C7-B08B-4394-8896-4A1501F14B18}" destId="{92A00E17-B75F-4EEA-902C-58A9DB6C84BA}" srcOrd="0" destOrd="0" presId="urn:microsoft.com/office/officeart/2005/8/layout/hierarchy1"/>
    <dgm:cxn modelId="{200540DD-4D35-4B3E-8E6F-3B2D11DD24F9}" type="presParOf" srcId="{92A00E17-B75F-4EEA-902C-58A9DB6C84BA}" destId="{66731C21-5A44-40F8-8C13-BF5F75AC93AB}" srcOrd="0" destOrd="0" presId="urn:microsoft.com/office/officeart/2005/8/layout/hierarchy1"/>
    <dgm:cxn modelId="{C8812B39-2E53-4F2C-B906-746F35240136}" type="presParOf" srcId="{92A00E17-B75F-4EEA-902C-58A9DB6C84BA}" destId="{9C6F6384-E386-4F44-A366-8E5334021B85}" srcOrd="1" destOrd="0" presId="urn:microsoft.com/office/officeart/2005/8/layout/hierarchy1"/>
    <dgm:cxn modelId="{BDF0621C-664C-4F3E-AD54-52A8C68F0C46}" type="presParOf" srcId="{1D1F76C7-B08B-4394-8896-4A1501F14B18}" destId="{4B960874-FF40-474E-A235-0DF2AC21D1BD}" srcOrd="1" destOrd="0" presId="urn:microsoft.com/office/officeart/2005/8/layout/hierarchy1"/>
    <dgm:cxn modelId="{34DD21AB-29DA-475B-AE62-D55A5EFB4E53}" type="presParOf" srcId="{03F0AEB1-A8B1-4361-812A-5765B9D8562E}" destId="{0CE0C803-7B5F-4CCF-9588-558EF3595725}" srcOrd="2" destOrd="0" presId="urn:microsoft.com/office/officeart/2005/8/layout/hierarchy1"/>
    <dgm:cxn modelId="{AE85824A-E8D7-42CA-9DFD-CF64E4F38378}" type="presParOf" srcId="{03F0AEB1-A8B1-4361-812A-5765B9D8562E}" destId="{32F78BB3-7482-4AE9-AD32-39591024950B}" srcOrd="3" destOrd="0" presId="urn:microsoft.com/office/officeart/2005/8/layout/hierarchy1"/>
    <dgm:cxn modelId="{0BD6F0B0-4C32-4DA4-8C81-73D38573375E}" type="presParOf" srcId="{32F78BB3-7482-4AE9-AD32-39591024950B}" destId="{8663C8E6-BF8D-4BD8-AF64-519AB2FA7287}" srcOrd="0" destOrd="0" presId="urn:microsoft.com/office/officeart/2005/8/layout/hierarchy1"/>
    <dgm:cxn modelId="{F12B0458-4C6B-45B2-AC0D-FE730D86D1C4}" type="presParOf" srcId="{8663C8E6-BF8D-4BD8-AF64-519AB2FA7287}" destId="{ECDC9AC1-A224-4631-97E7-5BE371ECDF23}" srcOrd="0" destOrd="0" presId="urn:microsoft.com/office/officeart/2005/8/layout/hierarchy1"/>
    <dgm:cxn modelId="{C8537D7A-D611-499C-8C68-CDF64CA06F4D}" type="presParOf" srcId="{8663C8E6-BF8D-4BD8-AF64-519AB2FA7287}" destId="{54AEE872-E633-452F-9229-4232B190BA6F}" srcOrd="1" destOrd="0" presId="urn:microsoft.com/office/officeart/2005/8/layout/hierarchy1"/>
    <dgm:cxn modelId="{62A2847C-FE8C-46F2-A8BE-A3E467900130}" type="presParOf" srcId="{32F78BB3-7482-4AE9-AD32-39591024950B}" destId="{7E3C6F81-168B-4BDE-863A-AE91FED9212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0C803-7B5F-4CCF-9588-558EF3595725}">
      <dsp:nvSpPr>
        <dsp:cNvPr id="0" name=""/>
        <dsp:cNvSpPr/>
      </dsp:nvSpPr>
      <dsp:spPr>
        <a:xfrm>
          <a:off x="2212807" y="1330698"/>
          <a:ext cx="1216731" cy="579053"/>
        </a:xfrm>
        <a:custGeom>
          <a:avLst/>
          <a:gdLst/>
          <a:ahLst/>
          <a:cxnLst/>
          <a:rect l="0" t="0" r="0" b="0"/>
          <a:pathLst>
            <a:path>
              <a:moveTo>
                <a:pt x="0" y="0"/>
              </a:moveTo>
              <a:lnTo>
                <a:pt x="0" y="394608"/>
              </a:lnTo>
              <a:lnTo>
                <a:pt x="1216731" y="394608"/>
              </a:lnTo>
              <a:lnTo>
                <a:pt x="1216731" y="579053"/>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C9E83D-6C5C-46B2-8955-2247C3D5A492}">
      <dsp:nvSpPr>
        <dsp:cNvPr id="0" name=""/>
        <dsp:cNvSpPr/>
      </dsp:nvSpPr>
      <dsp:spPr>
        <a:xfrm>
          <a:off x="996075" y="1330698"/>
          <a:ext cx="1216731" cy="579053"/>
        </a:xfrm>
        <a:custGeom>
          <a:avLst/>
          <a:gdLst/>
          <a:ahLst/>
          <a:cxnLst/>
          <a:rect l="0" t="0" r="0" b="0"/>
          <a:pathLst>
            <a:path>
              <a:moveTo>
                <a:pt x="1216731" y="0"/>
              </a:moveTo>
              <a:lnTo>
                <a:pt x="1216731" y="394608"/>
              </a:lnTo>
              <a:lnTo>
                <a:pt x="0" y="394608"/>
              </a:lnTo>
              <a:lnTo>
                <a:pt x="0" y="579053"/>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CEE21E-3A2A-4DFA-9D36-814C48270373}">
      <dsp:nvSpPr>
        <dsp:cNvPr id="0" name=""/>
        <dsp:cNvSpPr/>
      </dsp:nvSpPr>
      <dsp:spPr>
        <a:xfrm>
          <a:off x="1217299" y="66403"/>
          <a:ext cx="1991015" cy="126429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A35A5A-F2A1-43C4-A998-6343FD3CD201}">
      <dsp:nvSpPr>
        <dsp:cNvPr id="0" name=""/>
        <dsp:cNvSpPr/>
      </dsp:nvSpPr>
      <dsp:spPr>
        <a:xfrm>
          <a:off x="1438523" y="276565"/>
          <a:ext cx="1991015" cy="126429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The nature of problems of access may vary depending on your status as </a:t>
          </a:r>
          <a:endParaRPr lang="en-US" sz="1700" kern="1200"/>
        </a:p>
      </dsp:txBody>
      <dsp:txXfrm>
        <a:off x="1475553" y="313595"/>
        <a:ext cx="1916955" cy="1190235"/>
      </dsp:txXfrm>
    </dsp:sp>
    <dsp:sp modelId="{66731C21-5A44-40F8-8C13-BF5F75AC93AB}">
      <dsp:nvSpPr>
        <dsp:cNvPr id="0" name=""/>
        <dsp:cNvSpPr/>
      </dsp:nvSpPr>
      <dsp:spPr>
        <a:xfrm>
          <a:off x="567" y="1909751"/>
          <a:ext cx="1991015" cy="126429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6F6384-E386-4F44-A366-8E5334021B85}">
      <dsp:nvSpPr>
        <dsp:cNvPr id="0" name=""/>
        <dsp:cNvSpPr/>
      </dsp:nvSpPr>
      <dsp:spPr>
        <a:xfrm>
          <a:off x="221791" y="2119914"/>
          <a:ext cx="1991015" cy="126429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An external researcher</a:t>
          </a:r>
          <a:endParaRPr lang="en-US" sz="1700" kern="1200"/>
        </a:p>
      </dsp:txBody>
      <dsp:txXfrm>
        <a:off x="258821" y="2156944"/>
        <a:ext cx="1916955" cy="1190235"/>
      </dsp:txXfrm>
    </dsp:sp>
    <dsp:sp modelId="{ECDC9AC1-A224-4631-97E7-5BE371ECDF23}">
      <dsp:nvSpPr>
        <dsp:cNvPr id="0" name=""/>
        <dsp:cNvSpPr/>
      </dsp:nvSpPr>
      <dsp:spPr>
        <a:xfrm>
          <a:off x="2434030" y="1909751"/>
          <a:ext cx="1991015" cy="126429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EE872-E633-452F-9229-4232B190BA6F}">
      <dsp:nvSpPr>
        <dsp:cNvPr id="0" name=""/>
        <dsp:cNvSpPr/>
      </dsp:nvSpPr>
      <dsp:spPr>
        <a:xfrm>
          <a:off x="2655254" y="2119914"/>
          <a:ext cx="1991015" cy="126429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Internal researcher or participant researcher</a:t>
          </a:r>
          <a:endParaRPr lang="en-US" sz="1700" kern="1200"/>
        </a:p>
      </dsp:txBody>
      <dsp:txXfrm>
        <a:off x="2692284" y="2156944"/>
        <a:ext cx="1916955" cy="11902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D2ACD-E2D9-46F9-BE63-C0D874D1131C}" type="datetimeFigureOut">
              <a:rPr lang="en-GB" smtClean="0"/>
              <a:pPr/>
              <a:t>11/05/2022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BBC91-1F82-45DE-A04E-9B7D6D6289A6}"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4BBC91-1F82-45DE-A04E-9B7D6D6289A6}" type="slidenum">
              <a:rPr lang="en-GB" smtClean="0"/>
              <a:pPr/>
              <a:t>14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5" name="Footer Placeholder 4"/>
          <p:cNvSpPr>
            <a:spLocks noGrp="1"/>
          </p:cNvSpPr>
          <p:nvPr>
            <p:ph type="ftr" sz="quarter" idx="11"/>
          </p:nvPr>
        </p:nvSpPr>
        <p:spPr>
          <a:xfrm>
            <a:off x="2396319" y="329308"/>
            <a:ext cx="3086292" cy="309201"/>
          </a:xfrm>
        </p:spPr>
        <p:txBody>
          <a:bodyPr/>
          <a:lstStyle/>
          <a:p>
            <a:endParaRPr lang="en-GB"/>
          </a:p>
        </p:txBody>
      </p:sp>
      <p:sp>
        <p:nvSpPr>
          <p:cNvPr id="6" name="Slide Number Placeholder 5"/>
          <p:cNvSpPr>
            <a:spLocks noGrp="1"/>
          </p:cNvSpPr>
          <p:nvPr>
            <p:ph type="sldNum" sz="quarter" idx="12"/>
          </p:nvPr>
        </p:nvSpPr>
        <p:spPr>
          <a:xfrm>
            <a:off x="1434703" y="798973"/>
            <a:ext cx="802005" cy="503578"/>
          </a:xfrm>
        </p:spPr>
        <p:txBody>
          <a:bodyPr/>
          <a:lstStyle/>
          <a:p>
            <a:fld id="{1FB751FF-BEF6-4673-AEB6-6CCB08E79797}" type="slidenum">
              <a:rPr lang="en-GB" smtClean="0"/>
              <a:pPr/>
              <a:t>‹#›</a:t>
            </a:fld>
            <a:endParaRPr lang="en-GB"/>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915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751FF-BEF6-4673-AEB6-6CCB08E79797}" type="slidenum">
              <a:rPr lang="en-GB" smtClean="0"/>
              <a:pPr/>
              <a:t>‹#›</a:t>
            </a:fld>
            <a:endParaRPr lang="en-GB"/>
          </a:p>
        </p:txBody>
      </p:sp>
    </p:spTree>
    <p:extLst>
      <p:ext uri="{BB962C8B-B14F-4D97-AF65-F5344CB8AC3E}">
        <p14:creationId xmlns:p14="http://schemas.microsoft.com/office/powerpoint/2010/main" val="379289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751FF-BEF6-4673-AEB6-6CCB08E79797}" type="slidenum">
              <a:rPr lang="en-GB" smtClean="0"/>
              <a:pPr/>
              <a:t>‹#›</a:t>
            </a:fld>
            <a:endParaRPr lang="en-GB"/>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12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751FF-BEF6-4673-AEB6-6CCB08E79797}" type="slidenum">
              <a:rPr lang="en-GB" smtClean="0"/>
              <a:pPr/>
              <a:t>‹#›</a:t>
            </a:fld>
            <a:endParaRPr lang="en-GB"/>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890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751FF-BEF6-4673-AEB6-6CCB08E79797}" type="slidenum">
              <a:rPr lang="en-GB" smtClean="0"/>
              <a:pPr/>
              <a:t>‹#›</a:t>
            </a:fld>
            <a:endParaRPr lang="en-GB"/>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029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751FF-BEF6-4673-AEB6-6CCB08E79797}" type="slidenum">
              <a:rPr lang="en-GB" smtClean="0"/>
              <a:pPr/>
              <a:t>‹#›</a:t>
            </a:fld>
            <a:endParaRPr lang="en-GB"/>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51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751FF-BEF6-4673-AEB6-6CCB08E79797}" type="slidenum">
              <a:rPr lang="en-GB" smtClean="0"/>
              <a:pPr/>
              <a:t>‹#›</a:t>
            </a:fld>
            <a:endParaRPr lang="en-GB"/>
          </a:p>
        </p:txBody>
      </p:sp>
    </p:spTree>
    <p:extLst>
      <p:ext uri="{BB962C8B-B14F-4D97-AF65-F5344CB8AC3E}">
        <p14:creationId xmlns:p14="http://schemas.microsoft.com/office/powerpoint/2010/main" val="241178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751FF-BEF6-4673-AEB6-6CCB08E79797}" type="slidenum">
              <a:rPr lang="en-GB" smtClean="0"/>
              <a:pPr/>
              <a:t>‹#›</a:t>
            </a:fld>
            <a:endParaRPr lang="en-GB"/>
          </a:p>
        </p:txBody>
      </p:sp>
    </p:spTree>
    <p:extLst>
      <p:ext uri="{BB962C8B-B14F-4D97-AF65-F5344CB8AC3E}">
        <p14:creationId xmlns:p14="http://schemas.microsoft.com/office/powerpoint/2010/main" val="191079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751FF-BEF6-4673-AEB6-6CCB08E79797}" type="slidenum">
              <a:rPr lang="en-GB" smtClean="0"/>
              <a:pPr/>
              <a:t>‹#›</a:t>
            </a:fld>
            <a:endParaRPr lang="en-GB"/>
          </a:p>
        </p:txBody>
      </p:sp>
    </p:spTree>
    <p:extLst>
      <p:ext uri="{BB962C8B-B14F-4D97-AF65-F5344CB8AC3E}">
        <p14:creationId xmlns:p14="http://schemas.microsoft.com/office/powerpoint/2010/main" val="19646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EAEB6ED-39EC-47CD-895C-BD9B98E0766D}" type="datetimeFigureOut">
              <a:rPr lang="en-GB" smtClean="0"/>
              <a:pPr/>
              <a:t>11/05/2022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751FF-BEF6-4673-AEB6-6CCB08E79797}" type="slidenum">
              <a:rPr lang="en-GB" smtClean="0"/>
              <a:pPr/>
              <a:t>‹#›</a:t>
            </a:fld>
            <a:endParaRPr lang="en-GB"/>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20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2EAEB6ED-39EC-47CD-895C-BD9B98E0766D}" type="datetimeFigureOut">
              <a:rPr lang="en-GB" smtClean="0"/>
              <a:pPr/>
              <a:t>11/05/2022</a:t>
            </a:fld>
            <a:endParaRPr lang="en-GB"/>
          </a:p>
        </p:txBody>
      </p:sp>
      <p:sp>
        <p:nvSpPr>
          <p:cNvPr id="6" name="Footer Placeholder 5"/>
          <p:cNvSpPr>
            <a:spLocks noGrp="1"/>
          </p:cNvSpPr>
          <p:nvPr>
            <p:ph type="ftr" sz="quarter" idx="11"/>
          </p:nvPr>
        </p:nvSpPr>
        <p:spPr>
          <a:xfrm>
            <a:off x="1437530" y="318641"/>
            <a:ext cx="3251553" cy="320931"/>
          </a:xfrm>
        </p:spPr>
        <p:txBody>
          <a:bodyPr/>
          <a:lstStyle/>
          <a:p>
            <a:endParaRPr lang="en-GB"/>
          </a:p>
        </p:txBody>
      </p:sp>
      <p:sp>
        <p:nvSpPr>
          <p:cNvPr id="7" name="Slide Number Placeholder 6"/>
          <p:cNvSpPr>
            <a:spLocks noGrp="1"/>
          </p:cNvSpPr>
          <p:nvPr>
            <p:ph type="sldNum" sz="quarter" idx="12"/>
          </p:nvPr>
        </p:nvSpPr>
        <p:spPr/>
        <p:txBody>
          <a:bodyPr/>
          <a:lstStyle/>
          <a:p>
            <a:fld id="{1FB751FF-BEF6-4673-AEB6-6CCB08E79797}" type="slidenum">
              <a:rPr lang="en-GB" smtClean="0"/>
              <a:pPr/>
              <a:t>‹#›</a:t>
            </a:fld>
            <a:endParaRPr lang="en-GB"/>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31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EAEB6ED-39EC-47CD-895C-BD9B98E0766D}" type="datetimeFigureOut">
              <a:rPr lang="en-GB" smtClean="0"/>
              <a:pPr/>
              <a:t>11/05/2022</a:t>
            </a:fld>
            <a:endParaRPr lang="en-GB"/>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FB751FF-BEF6-4673-AEB6-6CCB08E79797}" type="slidenum">
              <a:rPr lang="en-GB" smtClean="0"/>
              <a:pPr/>
              <a:t>‹#›</a:t>
            </a:fld>
            <a:endParaRPr lang="en-GB"/>
          </a:p>
        </p:txBody>
      </p:sp>
    </p:spTree>
    <p:extLst>
      <p:ext uri="{BB962C8B-B14F-4D97-AF65-F5344CB8AC3E}">
        <p14:creationId xmlns:p14="http://schemas.microsoft.com/office/powerpoint/2010/main" val="310430912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41" name="Straight Connector 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p:cNvSpPr>
            <a:spLocks noGrp="1"/>
          </p:cNvSpPr>
          <p:nvPr>
            <p:ph type="title"/>
          </p:nvPr>
        </p:nvSpPr>
        <p:spPr>
          <a:xfrm>
            <a:off x="1089462" y="976508"/>
            <a:ext cx="4143979" cy="2367221"/>
          </a:xfrm>
        </p:spPr>
        <p:txBody>
          <a:bodyPr vert="horz" lIns="91440" tIns="45720" rIns="91440" bIns="0" rtlCol="0" anchor="b">
            <a:normAutofit/>
          </a:bodyPr>
          <a:lstStyle/>
          <a:p>
            <a:pPr defTabSz="914400"/>
            <a:r>
              <a:rPr lang="en-US" sz="4700" dirty="0"/>
              <a:t>LECTURE 8</a:t>
            </a:r>
          </a:p>
        </p:txBody>
      </p:sp>
      <p:sp>
        <p:nvSpPr>
          <p:cNvPr id="5" name="Content Placeholder 4"/>
          <p:cNvSpPr>
            <a:spLocks noGrp="1"/>
          </p:cNvSpPr>
          <p:nvPr>
            <p:ph idx="1"/>
          </p:nvPr>
        </p:nvSpPr>
        <p:spPr>
          <a:xfrm>
            <a:off x="1089462" y="3531204"/>
            <a:ext cx="4148190" cy="1606576"/>
          </a:xfrm>
        </p:spPr>
        <p:txBody>
          <a:bodyPr vert="horz" lIns="91440" tIns="91440" rIns="91440" bIns="91440" rtlCol="0">
            <a:normAutofit/>
          </a:bodyPr>
          <a:lstStyle/>
          <a:p>
            <a:pPr marL="0" indent="0" defTabSz="914400">
              <a:buNone/>
            </a:pPr>
            <a:r>
              <a:rPr lang="en-US" sz="1800" cap="all"/>
              <a:t>ETHICS AND ACCESS</a:t>
            </a:r>
          </a:p>
        </p:txBody>
      </p:sp>
      <p:cxnSp>
        <p:nvCxnSpPr>
          <p:cNvPr id="49" name="Straight Connector 48">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3" y="3528543"/>
            <a:ext cx="415208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1" name="Group 50">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041" y="482171"/>
            <a:ext cx="3055899" cy="5149101"/>
            <a:chOff x="7477388" y="482171"/>
            <a:chExt cx="4074533" cy="5149101"/>
          </a:xfrm>
        </p:grpSpPr>
        <p:sp>
          <p:nvSpPr>
            <p:cNvPr id="52" name="Rectangle 51">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3718" y="977965"/>
            <a:ext cx="2339583"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Teacher">
            <a:extLst>
              <a:ext uri="{FF2B5EF4-FFF2-40B4-BE49-F238E27FC236}">
                <a16:creationId xmlns:a16="http://schemas.microsoft.com/office/drawing/2014/main" id="{42F84ECA-6923-4D0E-8E95-471A99A000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7279" y="1999767"/>
            <a:ext cx="2099328" cy="2099328"/>
          </a:xfrm>
          <a:prstGeom prst="rect">
            <a:avLst/>
          </a:prstGeom>
        </p:spPr>
      </p:pic>
      <p:pic>
        <p:nvPicPr>
          <p:cNvPr id="57" name="Picture 56">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59" name="Straight Connector 58">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3" y="539749"/>
            <a:ext cx="7115242" cy="1377083"/>
          </a:xfrm>
        </p:spPr>
        <p:txBody>
          <a:bodyPr>
            <a:normAutofit fontScale="90000"/>
          </a:bodyPr>
          <a:lstStyle/>
          <a:p>
            <a:r>
              <a:rPr lang="en-GB" b="1" dirty="0">
                <a:solidFill>
                  <a:schemeClr val="tx1"/>
                </a:solidFill>
              </a:rPr>
              <a:t>Assessing Research in Relations to causing Harm to Participants</a:t>
            </a:r>
          </a:p>
        </p:txBody>
      </p:sp>
      <p:sp>
        <p:nvSpPr>
          <p:cNvPr id="4" name="Content Placeholder 3"/>
          <p:cNvSpPr>
            <a:spLocks noGrp="1"/>
          </p:cNvSpPr>
          <p:nvPr>
            <p:ph idx="1"/>
          </p:nvPr>
        </p:nvSpPr>
        <p:spPr/>
        <p:txBody>
          <a:bodyPr>
            <a:normAutofit fontScale="77500" lnSpcReduction="20000"/>
          </a:bodyPr>
          <a:lstStyle/>
          <a:p>
            <a:r>
              <a:rPr lang="en-GB" sz="3200" dirty="0"/>
              <a:t>Is your research likely to affect negatively the wellbeing of those participating?</a:t>
            </a:r>
          </a:p>
          <a:p>
            <a:r>
              <a:rPr lang="en-GB" sz="3200" dirty="0"/>
              <a:t>Have any potential risks to participants that might arise during the course of your research been identified?</a:t>
            </a:r>
          </a:p>
          <a:p>
            <a:r>
              <a:rPr lang="en-GB" sz="3200" dirty="0"/>
              <a:t>Can you justify your research and in particular, explain why alternatives that involve fewer potential risks cannot be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chemeClr val="tx1"/>
                </a:solidFill>
              </a:rPr>
              <a:t>Ethical Issues at Different Stages of the Research Process</a:t>
            </a:r>
          </a:p>
        </p:txBody>
      </p:sp>
      <p:sp>
        <p:nvSpPr>
          <p:cNvPr id="3" name="Content Placeholder 2"/>
          <p:cNvSpPr>
            <a:spLocks noGrp="1"/>
          </p:cNvSpPr>
          <p:nvPr>
            <p:ph idx="1"/>
          </p:nvPr>
        </p:nvSpPr>
        <p:spPr/>
        <p:txBody>
          <a:bodyPr/>
          <a:lstStyle/>
          <a:p>
            <a:r>
              <a:rPr lang="en-GB" b="1" dirty="0"/>
              <a:t>Formulating and Clarifying  Research Topic</a:t>
            </a:r>
          </a:p>
          <a:p>
            <a:pPr lvl="1"/>
            <a:r>
              <a:rPr lang="en-GB" dirty="0"/>
              <a:t>Researcher’s right to absence of sponsor coercion</a:t>
            </a:r>
          </a:p>
          <a:p>
            <a:pPr lvl="1"/>
            <a:r>
              <a:rPr lang="en-GB" dirty="0">
                <a:solidFill>
                  <a:srgbClr val="FF0000"/>
                </a:solidFill>
              </a:rPr>
              <a:t>Sponsor’s right to useful research</a:t>
            </a:r>
          </a:p>
          <a:p>
            <a:pPr lvl="1"/>
            <a:r>
              <a:rPr lang="en-GB" dirty="0"/>
              <a:t>Sponsor’s/ gatekeeper/participant’s right to quality research</a:t>
            </a:r>
          </a:p>
          <a:p>
            <a:r>
              <a:rPr lang="en-GB" b="1" dirty="0"/>
              <a:t>Design Stage</a:t>
            </a:r>
          </a:p>
          <a:p>
            <a:pPr lvl="1"/>
            <a:r>
              <a:rPr lang="en-GB" dirty="0"/>
              <a:t>Researcher’s right to absence of gatekeeper’s coercion</a:t>
            </a:r>
          </a:p>
          <a:p>
            <a:pPr lvl="1"/>
            <a:r>
              <a:rPr lang="en-GB" dirty="0"/>
              <a:t>Participant’s/ gatekeeper’s </a:t>
            </a:r>
            <a:r>
              <a:rPr lang="en-GB" dirty="0">
                <a:solidFill>
                  <a:srgbClr val="FF0000"/>
                </a:solidFill>
              </a:rPr>
              <a:t>right to be fully informed</a:t>
            </a:r>
          </a:p>
          <a:p>
            <a:pPr lvl="1"/>
            <a:r>
              <a:rPr lang="en-GB" dirty="0">
                <a:solidFill>
                  <a:srgbClr val="FF0000"/>
                </a:solidFill>
              </a:rPr>
              <a:t>Participant’s right to privacy</a:t>
            </a:r>
          </a:p>
          <a:p>
            <a:pPr lvl="1"/>
            <a:r>
              <a:rPr lang="en-GB" dirty="0"/>
              <a:t>Sponsor’s/ gatekeeper’s/ participant’s right to quality research</a:t>
            </a: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chemeClr val="tx1"/>
                </a:solidFill>
              </a:rPr>
              <a:t>Ethical Issues at Different Stages of the Research Process contd.</a:t>
            </a:r>
            <a:endParaRPr lang="en-GB" dirty="0"/>
          </a:p>
        </p:txBody>
      </p:sp>
      <p:sp>
        <p:nvSpPr>
          <p:cNvPr id="3" name="Content Placeholder 2"/>
          <p:cNvSpPr>
            <a:spLocks noGrp="1"/>
          </p:cNvSpPr>
          <p:nvPr>
            <p:ph idx="1"/>
          </p:nvPr>
        </p:nvSpPr>
        <p:spPr/>
        <p:txBody>
          <a:bodyPr/>
          <a:lstStyle/>
          <a:p>
            <a:r>
              <a:rPr lang="en-GB" b="1" dirty="0"/>
              <a:t>Data Collection</a:t>
            </a:r>
          </a:p>
          <a:p>
            <a:pPr lvl="1"/>
            <a:r>
              <a:rPr lang="en-GB" dirty="0"/>
              <a:t>Researcher’s right to absence of sponsor/gatekeeper coercion</a:t>
            </a:r>
          </a:p>
          <a:p>
            <a:pPr lvl="1"/>
            <a:r>
              <a:rPr lang="en-GB" dirty="0"/>
              <a:t>Researcher’s right to safety</a:t>
            </a:r>
          </a:p>
          <a:p>
            <a:pPr lvl="1"/>
            <a:r>
              <a:rPr lang="en-GB" dirty="0"/>
              <a:t>Participant’s right </a:t>
            </a:r>
            <a:r>
              <a:rPr lang="en-GB" dirty="0">
                <a:solidFill>
                  <a:srgbClr val="FF0000"/>
                </a:solidFill>
              </a:rPr>
              <a:t>to informed consent</a:t>
            </a:r>
          </a:p>
          <a:p>
            <a:pPr lvl="1"/>
            <a:r>
              <a:rPr lang="en-GB" dirty="0"/>
              <a:t>Participant’s </a:t>
            </a:r>
            <a:r>
              <a:rPr lang="en-GB" dirty="0">
                <a:solidFill>
                  <a:srgbClr val="FF0000"/>
                </a:solidFill>
              </a:rPr>
              <a:t>right to withdraw</a:t>
            </a:r>
          </a:p>
          <a:p>
            <a:pPr lvl="1"/>
            <a:r>
              <a:rPr lang="en-GB" dirty="0"/>
              <a:t>Participant’s deception</a:t>
            </a:r>
          </a:p>
          <a:p>
            <a:pPr lvl="1"/>
            <a:r>
              <a:rPr lang="en-GB" dirty="0"/>
              <a:t>Participant’s </a:t>
            </a:r>
            <a:r>
              <a:rPr lang="en-GB" dirty="0">
                <a:solidFill>
                  <a:srgbClr val="FF0000"/>
                </a:solidFill>
              </a:rPr>
              <a:t>right to confidentiality</a:t>
            </a:r>
            <a:r>
              <a:rPr lang="en-GB" dirty="0"/>
              <a:t>/anonymity</a:t>
            </a:r>
          </a:p>
          <a:p>
            <a:pPr lvl="1"/>
            <a:r>
              <a:rPr lang="en-GB" dirty="0"/>
              <a:t>Sponsor’s/ gatekeeper’s participant’s right to quality research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chemeClr val="tx1"/>
                </a:solidFill>
              </a:rPr>
              <a:t>Ethical Issues at Different Stages of the Research Process contd.</a:t>
            </a:r>
            <a:endParaRPr lang="en-GB" dirty="0"/>
          </a:p>
        </p:txBody>
      </p:sp>
      <p:sp>
        <p:nvSpPr>
          <p:cNvPr id="3" name="Content Placeholder 2"/>
          <p:cNvSpPr>
            <a:spLocks noGrp="1"/>
          </p:cNvSpPr>
          <p:nvPr>
            <p:ph idx="1"/>
          </p:nvPr>
        </p:nvSpPr>
        <p:spPr/>
        <p:txBody>
          <a:bodyPr/>
          <a:lstStyle/>
          <a:p>
            <a:pPr>
              <a:buNone/>
            </a:pPr>
            <a:r>
              <a:rPr lang="en-GB" b="1" dirty="0"/>
              <a:t>Processing and Storing your Data</a:t>
            </a:r>
          </a:p>
          <a:p>
            <a:pPr lvl="1"/>
            <a:r>
              <a:rPr lang="en-GB" dirty="0"/>
              <a:t>Participant’s rights as individuals to the processing and </a:t>
            </a:r>
            <a:r>
              <a:rPr lang="en-GB" dirty="0">
                <a:solidFill>
                  <a:srgbClr val="FF0000"/>
                </a:solidFill>
              </a:rPr>
              <a:t>storing</a:t>
            </a:r>
            <a:r>
              <a:rPr lang="en-GB" dirty="0"/>
              <a:t> of his/ her personal data</a:t>
            </a:r>
          </a:p>
          <a:p>
            <a:pPr lvl="1"/>
            <a:r>
              <a:rPr lang="en-GB" dirty="0"/>
              <a:t>This right is covered under the Data Protection Act of 1998 in UK Law, which  the new one being GDPR in 2018</a:t>
            </a:r>
          </a:p>
          <a:p>
            <a:pPr lvl="1"/>
            <a:endParaRPr lang="en-GB" dirty="0"/>
          </a:p>
          <a:p>
            <a:pPr lvl="1"/>
            <a:endParaRPr lang="en-GB" dirty="0"/>
          </a:p>
          <a:p>
            <a:pPr lvl="2"/>
            <a:endParaRPr lang="en-GB" dirty="0"/>
          </a:p>
          <a:p>
            <a:pPr lvl="1">
              <a:buNone/>
            </a:pPr>
            <a:endParaRPr lang="en-GB" b="1" dirty="0"/>
          </a:p>
          <a:p>
            <a:pPr lvl="1">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24744"/>
          </a:xfrm>
        </p:spPr>
        <p:txBody>
          <a:bodyPr>
            <a:normAutofit/>
          </a:bodyPr>
          <a:lstStyle/>
          <a:p>
            <a:r>
              <a:rPr lang="en-GB" b="1" dirty="0"/>
              <a:t>Principles Outline in the Data Protection Act 1998</a:t>
            </a:r>
          </a:p>
        </p:txBody>
      </p:sp>
      <p:sp>
        <p:nvSpPr>
          <p:cNvPr id="3" name="Content Placeholder 2"/>
          <p:cNvSpPr>
            <a:spLocks noGrp="1"/>
          </p:cNvSpPr>
          <p:nvPr>
            <p:ph idx="1"/>
          </p:nvPr>
        </p:nvSpPr>
        <p:spPr>
          <a:xfrm>
            <a:off x="914400" y="1196752"/>
            <a:ext cx="7772400" cy="5256584"/>
          </a:xfrm>
        </p:spPr>
        <p:txBody>
          <a:bodyPr>
            <a:normAutofit/>
          </a:bodyPr>
          <a:lstStyle/>
          <a:p>
            <a:pPr marL="0" lvl="1" indent="0">
              <a:spcBef>
                <a:spcPts val="580"/>
              </a:spcBef>
              <a:buClr>
                <a:schemeClr val="accent1"/>
              </a:buClr>
              <a:buNone/>
            </a:pPr>
            <a:r>
              <a:rPr lang="en-GB" dirty="0"/>
              <a:t>Personal data must be:</a:t>
            </a:r>
          </a:p>
          <a:p>
            <a:pPr marL="274320" lvl="1" indent="-274320">
              <a:spcBef>
                <a:spcPts val="580"/>
              </a:spcBef>
              <a:buClr>
                <a:schemeClr val="accent1"/>
              </a:buClr>
              <a:buNone/>
            </a:pPr>
            <a:endParaRPr lang="en-GB" dirty="0"/>
          </a:p>
          <a:p>
            <a:pPr marL="777240" lvl="1" indent="-457200">
              <a:buFont typeface="+mj-lt"/>
              <a:buAutoNum type="arabicPeriod"/>
            </a:pPr>
            <a:r>
              <a:rPr lang="en-GB" dirty="0"/>
              <a:t>Processed fairly and lawfully;</a:t>
            </a:r>
          </a:p>
          <a:p>
            <a:pPr marL="777240" lvl="1" indent="-457200">
              <a:buFont typeface="+mj-lt"/>
              <a:buAutoNum type="arabicPeriod"/>
            </a:pPr>
            <a:r>
              <a:rPr lang="en-GB" dirty="0"/>
              <a:t>Obtained for specified, explicit and lawful purposes and not for processed further in a manner incompatible with those purposes;</a:t>
            </a:r>
          </a:p>
          <a:p>
            <a:pPr marL="777240" lvl="1" indent="-457200">
              <a:buFont typeface="+mj-lt"/>
              <a:buAutoNum type="arabicPeriod"/>
            </a:pPr>
            <a:r>
              <a:rPr lang="en-GB" dirty="0"/>
              <a:t>Adequate, relevant and not excessive in relation to the purpose for which they are processed;</a:t>
            </a:r>
          </a:p>
          <a:p>
            <a:pPr marL="777240" lvl="1" indent="-457200">
              <a:buFont typeface="+mj-lt"/>
              <a:buAutoNum type="arabicPeriod"/>
            </a:pPr>
            <a:r>
              <a:rPr lang="en-GB" dirty="0"/>
              <a:t>Accurate and where necessary kept up to date;</a:t>
            </a:r>
          </a:p>
          <a:p>
            <a:pPr marL="777240" lvl="1" indent="-457200">
              <a:buFont typeface="+mj-lt"/>
              <a:buAutoNum type="arabicPeriod"/>
            </a:pPr>
            <a:r>
              <a:rPr lang="en-GB" dirty="0"/>
              <a:t>Kept (in a form that allows identification of data subjects) for no longer than is necessary;</a:t>
            </a:r>
          </a:p>
          <a:p>
            <a:pPr marL="777240" lvl="1" indent="-457200">
              <a:buFont typeface="+mj-lt"/>
              <a:buAutoNum type="arabicPeriod"/>
            </a:pPr>
            <a:r>
              <a:rPr lang="en-GB" dirty="0"/>
              <a:t>Processed in accordance with the rights granted to data subjects by the Act</a:t>
            </a:r>
          </a:p>
          <a:p>
            <a:pPr marL="777240" lvl="1" indent="-457200">
              <a:buFont typeface="+mj-lt"/>
              <a:buAutoNum type="arabicPeriod"/>
            </a:pPr>
            <a:r>
              <a:rPr lang="en-GB" dirty="0"/>
              <a:t>Kept securely</a:t>
            </a:r>
          </a:p>
          <a:p>
            <a:pPr marL="777240" lvl="1" indent="-457200">
              <a:buFont typeface="+mj-lt"/>
              <a:buAutoNum type="arabicPeriod"/>
            </a:pPr>
            <a:r>
              <a:rPr lang="en-GB" dirty="0"/>
              <a:t>Not transferred to a country outside the EEA unless it ensures an adequate level of protection in relation to the rights of data subjects.</a:t>
            </a:r>
          </a:p>
          <a:p>
            <a:pPr marL="274320" lvl="1" indent="-274320">
              <a:spcBef>
                <a:spcPts val="580"/>
              </a:spcBef>
              <a:buClr>
                <a:schemeClr val="accent1"/>
              </a:buClr>
              <a:buNone/>
            </a:pPr>
            <a:r>
              <a:rPr lang="en-GB" dirty="0"/>
              <a:t> </a:t>
            </a:r>
          </a:p>
          <a:p>
            <a:pPr>
              <a:buNone/>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Exemptions for Research Purposes </a:t>
            </a:r>
          </a:p>
        </p:txBody>
      </p:sp>
      <p:sp>
        <p:nvSpPr>
          <p:cNvPr id="3" name="Content Placeholder 2"/>
          <p:cNvSpPr>
            <a:spLocks noGrp="1"/>
          </p:cNvSpPr>
          <p:nvPr>
            <p:ph idx="1"/>
          </p:nvPr>
        </p:nvSpPr>
        <p:spPr/>
        <p:txBody>
          <a:bodyPr>
            <a:normAutofit fontScale="85000" lnSpcReduction="20000"/>
          </a:bodyPr>
          <a:lstStyle/>
          <a:p>
            <a:pPr>
              <a:buNone/>
            </a:pPr>
            <a:r>
              <a:rPr lang="en-GB" dirty="0"/>
              <a:t>The 2</a:t>
            </a:r>
            <a:r>
              <a:rPr lang="en-GB" baseline="30000" dirty="0"/>
              <a:t>nd</a:t>
            </a:r>
            <a:r>
              <a:rPr lang="en-GB" dirty="0"/>
              <a:t> 5</a:t>
            </a:r>
            <a:r>
              <a:rPr lang="en-GB" baseline="30000" dirty="0"/>
              <a:t>th</a:t>
            </a:r>
            <a:r>
              <a:rPr lang="en-GB" dirty="0"/>
              <a:t> and 7</a:t>
            </a:r>
            <a:r>
              <a:rPr lang="en-GB" baseline="30000" dirty="0"/>
              <a:t>th</a:t>
            </a:r>
            <a:r>
              <a:rPr lang="en-GB" dirty="0"/>
              <a:t> principles are exempted where data are not processed to support measures or decisions with respect to particular individuals and will not cause any damage or distress to a data subject it may:</a:t>
            </a:r>
          </a:p>
          <a:p>
            <a:r>
              <a:rPr lang="en-GB" dirty="0"/>
              <a:t>Be processed further for a research purpose; but with the consent of knowledge of the data subject;</a:t>
            </a:r>
          </a:p>
          <a:p>
            <a:r>
              <a:rPr lang="en-GB" dirty="0"/>
              <a:t>Where processed only for research purposes, it may be kept indefinitely;</a:t>
            </a:r>
          </a:p>
          <a:p>
            <a:r>
              <a:rPr lang="en-GB" dirty="0"/>
              <a:t>Be exempt Section 7 which provides data subjects with rights to request information, where the results of the research including statistics are not made available in a for that identifies any data subject</a:t>
            </a:r>
          </a:p>
          <a:p>
            <a:endParaRPr lang="en-GB" dirty="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GB" sz="3200" b="1" dirty="0"/>
              <a:t>Analysing your Data and Reporting your findings</a:t>
            </a:r>
            <a:br>
              <a:rPr lang="en-GB" b="1" dirty="0"/>
            </a:br>
            <a:endParaRPr lang="en-GB" dirty="0"/>
          </a:p>
        </p:txBody>
      </p:sp>
      <p:sp>
        <p:nvSpPr>
          <p:cNvPr id="3" name="Content Placeholder 2"/>
          <p:cNvSpPr>
            <a:spLocks noGrp="1"/>
          </p:cNvSpPr>
          <p:nvPr>
            <p:ph idx="1"/>
          </p:nvPr>
        </p:nvSpPr>
        <p:spPr/>
        <p:txBody>
          <a:bodyPr>
            <a:normAutofit fontScale="70000" lnSpcReduction="20000"/>
          </a:bodyPr>
          <a:lstStyle/>
          <a:p>
            <a:pPr lvl="2"/>
            <a:r>
              <a:rPr lang="en-GB" sz="2800" dirty="0"/>
              <a:t>Researcher’s right to absence of sponsor/ gatekeeper coercion (researcher’s objectivity)</a:t>
            </a:r>
          </a:p>
          <a:p>
            <a:pPr lvl="2"/>
            <a:r>
              <a:rPr lang="en-GB" sz="2800" dirty="0"/>
              <a:t>Organisation(s) rights to confidentiality/ anonymity</a:t>
            </a:r>
          </a:p>
          <a:p>
            <a:pPr lvl="2"/>
            <a:r>
              <a:rPr lang="en-GB" sz="2800" dirty="0">
                <a:solidFill>
                  <a:srgbClr val="FF0000"/>
                </a:solidFill>
              </a:rPr>
              <a:t>Participant’s rights to confidentiality/ anonymity</a:t>
            </a:r>
          </a:p>
          <a:p>
            <a:pPr lvl="2"/>
            <a:r>
              <a:rPr lang="en-GB" sz="2800" dirty="0"/>
              <a:t>Sponsor’s/ gatekeeper’s/ participant’s right to quality research</a:t>
            </a:r>
          </a:p>
          <a:p>
            <a:pPr lvl="3">
              <a:buFont typeface="Wingdings" pitchFamily="2" charset="2"/>
              <a:buChar char="Ø"/>
            </a:pPr>
            <a:r>
              <a:rPr lang="en-GB" sz="2800" dirty="0"/>
              <a:t>The purposes for which the research is used for and its impact on the participants or the organisation</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END  OF THE LECTURE</a:t>
            </a:r>
          </a:p>
        </p:txBody>
      </p:sp>
      <p:sp>
        <p:nvSpPr>
          <p:cNvPr id="3" name="Content Placeholder 2"/>
          <p:cNvSpPr>
            <a:spLocks noGrp="1"/>
          </p:cNvSpPr>
          <p:nvPr>
            <p:ph idx="1"/>
          </p:nvPr>
        </p:nvSpPr>
        <p:spPr/>
        <p:txBody>
          <a:bodyPr/>
          <a:lstStyle/>
          <a:p>
            <a:pPr marL="0" indent="0">
              <a:buNone/>
            </a:pPr>
            <a:r>
              <a:rPr lang="en-GB" dirty="0"/>
              <a:t>These are issues that you need to carefully consider in </a:t>
            </a:r>
            <a:r>
              <a:rPr lang="en-GB"/>
              <a:t>your project.</a:t>
            </a:r>
            <a:endParaRPr lang="en-GB" dirty="0"/>
          </a:p>
          <a:p>
            <a:pPr marL="0" indent="0">
              <a:buNone/>
            </a:pPr>
            <a:endParaRPr lang="en-GB" dirty="0"/>
          </a:p>
          <a:p>
            <a:pPr marL="0" indent="0">
              <a:buNone/>
            </a:pPr>
            <a:r>
              <a:rPr lang="en-GB" dirty="0"/>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7262" y="1240076"/>
            <a:ext cx="2045860" cy="4584527"/>
          </a:xfrm>
        </p:spPr>
        <p:txBody>
          <a:bodyPr>
            <a:normAutofit/>
          </a:bodyPr>
          <a:lstStyle/>
          <a:p>
            <a:r>
              <a:rPr lang="en-GB" sz="2700">
                <a:solidFill>
                  <a:srgbClr val="FFFFFF"/>
                </a:solidFill>
              </a:rPr>
              <a:t>Learning Outcomes</a:t>
            </a:r>
          </a:p>
        </p:txBody>
      </p:sp>
      <p:sp>
        <p:nvSpPr>
          <p:cNvPr id="23" name="Content Placeholder 2"/>
          <p:cNvSpPr>
            <a:spLocks noGrp="1"/>
          </p:cNvSpPr>
          <p:nvPr>
            <p:ph idx="1"/>
          </p:nvPr>
        </p:nvSpPr>
        <p:spPr>
          <a:xfrm>
            <a:off x="3529195" y="1240077"/>
            <a:ext cx="4526120" cy="4916465"/>
          </a:xfrm>
        </p:spPr>
        <p:txBody>
          <a:bodyPr anchor="t">
            <a:normAutofit/>
          </a:bodyPr>
          <a:lstStyle/>
          <a:p>
            <a:pPr>
              <a:lnSpc>
                <a:spcPct val="110000"/>
              </a:lnSpc>
              <a:buNone/>
            </a:pPr>
            <a:r>
              <a:rPr lang="en-GB" dirty="0"/>
              <a:t>By the end of this lecture you should be:</a:t>
            </a:r>
          </a:p>
          <a:p>
            <a:pPr>
              <a:lnSpc>
                <a:spcPct val="110000"/>
              </a:lnSpc>
            </a:pPr>
            <a:r>
              <a:rPr lang="en-GB" dirty="0">
                <a:solidFill>
                  <a:srgbClr val="FF0000"/>
                </a:solidFill>
              </a:rPr>
              <a:t>Aware </a:t>
            </a:r>
            <a:r>
              <a:rPr lang="en-GB" dirty="0"/>
              <a:t>of issues related to gaining access and research ethics</a:t>
            </a:r>
          </a:p>
          <a:p>
            <a:pPr>
              <a:lnSpc>
                <a:spcPct val="110000"/>
              </a:lnSpc>
            </a:pPr>
            <a:r>
              <a:rPr lang="en-GB" dirty="0"/>
              <a:t>Able to </a:t>
            </a:r>
            <a:r>
              <a:rPr lang="en-GB" dirty="0">
                <a:solidFill>
                  <a:srgbClr val="FF0000"/>
                </a:solidFill>
              </a:rPr>
              <a:t>evaluate </a:t>
            </a:r>
            <a:r>
              <a:rPr lang="en-GB" dirty="0"/>
              <a:t>a range of strategies to help gain access to organisations and to individual participants</a:t>
            </a:r>
          </a:p>
          <a:p>
            <a:pPr>
              <a:lnSpc>
                <a:spcPct val="110000"/>
              </a:lnSpc>
            </a:pPr>
            <a:r>
              <a:rPr lang="en-GB" dirty="0"/>
              <a:t>Able to </a:t>
            </a:r>
            <a:r>
              <a:rPr lang="en-GB" dirty="0">
                <a:solidFill>
                  <a:srgbClr val="FF0000"/>
                </a:solidFill>
              </a:rPr>
              <a:t>anticipate</a:t>
            </a:r>
            <a:r>
              <a:rPr lang="en-GB" dirty="0"/>
              <a:t> ethical issues at each stage of the research process</a:t>
            </a:r>
          </a:p>
          <a:p>
            <a:pPr>
              <a:lnSpc>
                <a:spcPct val="110000"/>
              </a:lnSpc>
            </a:pPr>
            <a:r>
              <a:rPr lang="en-GB" dirty="0"/>
              <a:t>Able to evaluate the ethical issues associated with a range of </a:t>
            </a:r>
            <a:r>
              <a:rPr lang="en-GB" dirty="0">
                <a:solidFill>
                  <a:srgbClr val="FF0000"/>
                </a:solidFill>
              </a:rPr>
              <a:t>data collection techniques</a:t>
            </a:r>
            <a:r>
              <a:rPr lang="en-GB" dirty="0"/>
              <a:t> for consideration in relations to your research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rPr>
              <a:t>Issues Associated with Gaining Access</a:t>
            </a:r>
          </a:p>
        </p:txBody>
      </p:sp>
      <p:sp>
        <p:nvSpPr>
          <p:cNvPr id="3" name="Content Placeholder 2"/>
          <p:cNvSpPr>
            <a:spLocks noGrp="1"/>
          </p:cNvSpPr>
          <p:nvPr>
            <p:ph idx="1"/>
          </p:nvPr>
        </p:nvSpPr>
        <p:spPr/>
        <p:txBody>
          <a:bodyPr>
            <a:normAutofit/>
          </a:bodyPr>
          <a:lstStyle/>
          <a:p>
            <a:r>
              <a:rPr lang="en-GB" b="1" dirty="0"/>
              <a:t>Physical Access-  </a:t>
            </a:r>
            <a:r>
              <a:rPr lang="en-GB" dirty="0"/>
              <a:t>gaining physical entry to the premises or proximity to the subjects or participants being studied</a:t>
            </a:r>
          </a:p>
          <a:p>
            <a:pPr>
              <a:buNone/>
            </a:pPr>
            <a:endParaRPr lang="en-GB" b="1" dirty="0"/>
          </a:p>
          <a:p>
            <a:r>
              <a:rPr lang="en-GB" b="1" dirty="0"/>
              <a:t>Cognitive Access</a:t>
            </a:r>
            <a:r>
              <a:rPr lang="en-GB" dirty="0"/>
              <a:t>-the need to gain acceptance and consent from participants within the organisation or group in order to gain access to the data that they are able to provide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772400" cy="1143000"/>
          </a:xfrm>
        </p:spPr>
        <p:txBody>
          <a:bodyPr/>
          <a:lstStyle/>
          <a:p>
            <a:r>
              <a:rPr lang="en-GB" b="1" dirty="0">
                <a:solidFill>
                  <a:schemeClr val="tx1"/>
                </a:solidFill>
              </a:rPr>
              <a:t>Why Access May Be Difficult</a:t>
            </a:r>
          </a:p>
        </p:txBody>
      </p:sp>
      <p:sp>
        <p:nvSpPr>
          <p:cNvPr id="3" name="Content Placeholder 2"/>
          <p:cNvSpPr>
            <a:spLocks noGrp="1"/>
          </p:cNvSpPr>
          <p:nvPr>
            <p:ph idx="1"/>
          </p:nvPr>
        </p:nvSpPr>
        <p:spPr/>
        <p:txBody>
          <a:bodyPr>
            <a:normAutofit fontScale="92500"/>
          </a:bodyPr>
          <a:lstStyle/>
          <a:p>
            <a:pPr marL="0" indent="0">
              <a:buNone/>
            </a:pPr>
            <a:r>
              <a:rPr lang="en-GB" dirty="0"/>
              <a:t>Request for Access may not reach the Gatekeeper or broker who controls research access and makes final decisions because:</a:t>
            </a:r>
          </a:p>
          <a:p>
            <a:pPr lvl="1"/>
            <a:r>
              <a:rPr lang="en-GB" dirty="0"/>
              <a:t>A lack of perceived value in relation to the organisation, group or the individual</a:t>
            </a:r>
          </a:p>
          <a:p>
            <a:pPr lvl="1"/>
            <a:r>
              <a:rPr lang="en-GB" dirty="0"/>
              <a:t>The nature of the topic because of its sensitivity, or because of concerns about the confidentiality of the information that would be required</a:t>
            </a:r>
          </a:p>
          <a:p>
            <a:pPr lvl="1"/>
            <a:r>
              <a:rPr lang="en-GB" dirty="0"/>
              <a:t>Perceptions about your credibility about doubts about your competence </a:t>
            </a:r>
          </a:p>
          <a:p>
            <a:pPr>
              <a:buNone/>
            </a:pPr>
            <a:r>
              <a:rPr lang="en-GB"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Issues to Consider </a:t>
            </a:r>
          </a:p>
        </p:txBody>
      </p:sp>
      <p:sp>
        <p:nvSpPr>
          <p:cNvPr id="3" name="Content Placeholder 2"/>
          <p:cNvSpPr>
            <a:spLocks noGrp="1"/>
          </p:cNvSpPr>
          <p:nvPr>
            <p:ph idx="1"/>
          </p:nvPr>
        </p:nvSpPr>
        <p:spPr/>
        <p:txBody>
          <a:bodyPr/>
          <a:lstStyle/>
          <a:p>
            <a:pPr>
              <a:buNone/>
            </a:pPr>
            <a:r>
              <a:rPr lang="en-GB" dirty="0"/>
              <a:t>When considering research and what data is needed and the method of data collection the following questions should be considered:</a:t>
            </a:r>
          </a:p>
          <a:p>
            <a:r>
              <a:rPr lang="en-GB" dirty="0"/>
              <a:t>Have you fully considered the extent and nature of the access you will require in order to answer your research question and meet your objectives?</a:t>
            </a:r>
          </a:p>
          <a:p>
            <a:r>
              <a:rPr lang="en-GB" dirty="0"/>
              <a:t>Are you able to gain sufficient access in practice to answer your research question and meet your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804519"/>
            <a:ext cx="7202456" cy="1049235"/>
          </a:xfrm>
        </p:spPr>
        <p:txBody>
          <a:bodyPr>
            <a:normAutofit/>
          </a:bodyPr>
          <a:lstStyle/>
          <a:p>
            <a:r>
              <a:rPr lang="en-GB" b="1"/>
              <a:t>Nature of Access</a:t>
            </a:r>
          </a:p>
        </p:txBody>
      </p:sp>
      <p:graphicFrame>
        <p:nvGraphicFramePr>
          <p:cNvPr id="5" name="Content Placeholder 2">
            <a:extLst>
              <a:ext uri="{FF2B5EF4-FFF2-40B4-BE49-F238E27FC236}">
                <a16:creationId xmlns:a16="http://schemas.microsoft.com/office/drawing/2014/main" id="{AA6C0142-FF8F-4CF3-B97F-917574CB89EC}"/>
              </a:ext>
            </a:extLst>
          </p:cNvPr>
          <p:cNvGraphicFramePr>
            <a:graphicFrameLocks noGrp="1"/>
          </p:cNvGraphicFramePr>
          <p:nvPr>
            <p:ph idx="1"/>
            <p:extLst>
              <p:ext uri="{D42A27DB-BD31-4B8C-83A1-F6EECF244321}">
                <p14:modId xmlns:p14="http://schemas.microsoft.com/office/powerpoint/2010/main" val="820935294"/>
              </p:ext>
            </p:extLst>
          </p:nvPr>
        </p:nvGraphicFramePr>
        <p:xfrm>
          <a:off x="1088684" y="2015734"/>
          <a:ext cx="4646838"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09153" y="804519"/>
            <a:ext cx="2431365" cy="4431360"/>
          </a:xfrm>
        </p:spPr>
        <p:txBody>
          <a:bodyPr anchor="ctr">
            <a:normAutofit/>
          </a:bodyPr>
          <a:lstStyle/>
          <a:p>
            <a:r>
              <a:rPr lang="en-GB" sz="2700" b="1"/>
              <a:t>Strategies to Gain Access</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8867"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478397" y="804520"/>
            <a:ext cx="4576919" cy="4431359"/>
          </a:xfrm>
        </p:spPr>
        <p:txBody>
          <a:bodyPr anchor="ctr">
            <a:normAutofit/>
          </a:bodyPr>
          <a:lstStyle/>
          <a:p>
            <a:pPr>
              <a:lnSpc>
                <a:spcPct val="110000"/>
              </a:lnSpc>
            </a:pPr>
            <a:r>
              <a:rPr lang="en-GB" sz="1300"/>
              <a:t>Ensure you are familiar with and understand the organisation or group before making contact</a:t>
            </a:r>
          </a:p>
          <a:p>
            <a:pPr>
              <a:lnSpc>
                <a:spcPct val="110000"/>
              </a:lnSpc>
            </a:pPr>
            <a:r>
              <a:rPr lang="en-GB" sz="1300"/>
              <a:t>Allow yourself sufficient time</a:t>
            </a:r>
          </a:p>
          <a:p>
            <a:pPr>
              <a:lnSpc>
                <a:spcPct val="110000"/>
              </a:lnSpc>
            </a:pPr>
            <a:r>
              <a:rPr lang="en-GB" sz="1300"/>
              <a:t>Use existing and developing new contacts</a:t>
            </a:r>
          </a:p>
          <a:p>
            <a:pPr>
              <a:lnSpc>
                <a:spcPct val="110000"/>
              </a:lnSpc>
            </a:pPr>
            <a:r>
              <a:rPr lang="en-GB" sz="1300"/>
              <a:t>Provide a clear account of purpose and type of access required</a:t>
            </a:r>
          </a:p>
          <a:p>
            <a:pPr>
              <a:lnSpc>
                <a:spcPct val="110000"/>
              </a:lnSpc>
            </a:pPr>
            <a:r>
              <a:rPr lang="en-GB" sz="1300"/>
              <a:t>Overcome organisational concerns- time, confidentiality, sensitivity</a:t>
            </a:r>
          </a:p>
          <a:p>
            <a:pPr>
              <a:lnSpc>
                <a:spcPct val="110000"/>
              </a:lnSpc>
            </a:pPr>
            <a:r>
              <a:rPr lang="en-GB" sz="1300"/>
              <a:t>Highlight possible benefits to the organisation</a:t>
            </a:r>
          </a:p>
          <a:p>
            <a:pPr>
              <a:lnSpc>
                <a:spcPct val="110000"/>
              </a:lnSpc>
            </a:pPr>
            <a:r>
              <a:rPr lang="en-GB" sz="1300"/>
              <a:t>Use suitable language</a:t>
            </a:r>
          </a:p>
          <a:p>
            <a:pPr>
              <a:lnSpc>
                <a:spcPct val="110000"/>
              </a:lnSpc>
            </a:pPr>
            <a:r>
              <a:rPr lang="en-GB" sz="1300"/>
              <a:t>Facilitate replies</a:t>
            </a:r>
          </a:p>
          <a:p>
            <a:pPr>
              <a:lnSpc>
                <a:spcPct val="110000"/>
              </a:lnSpc>
            </a:pPr>
            <a:r>
              <a:rPr lang="en-GB" sz="1300"/>
              <a:t>Develop access incrementally</a:t>
            </a:r>
          </a:p>
          <a:p>
            <a:pPr>
              <a:lnSpc>
                <a:spcPct val="110000"/>
              </a:lnSpc>
            </a:pPr>
            <a:r>
              <a:rPr lang="en-GB" sz="1300"/>
              <a:t>Establish credibility</a:t>
            </a:r>
          </a:p>
          <a:p>
            <a:pPr>
              <a:lnSpc>
                <a:spcPct val="110000"/>
              </a:lnSpc>
            </a:pPr>
            <a:r>
              <a:rPr lang="en-GB" sz="1300"/>
              <a:t>Be open to serendipitous events</a:t>
            </a:r>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GB" b="1"/>
              <a:t>Research Ethics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r>
              <a:rPr lang="en-GB" dirty="0"/>
              <a:t>Ethics are the appropriateness of your behaviour in relation to the rights of those who became the subject of your work or are affected by it(Saunders et al, 2010);</a:t>
            </a:r>
          </a:p>
          <a:p>
            <a:r>
              <a:rPr lang="en-GB" dirty="0"/>
              <a:t>Research ethics relates to how we formulate and clarify our research topic, design our research and gain access, collect data, process and store our data, analyse and write up our research findings in a moral and responsible 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1988" y="977028"/>
            <a:ext cx="2500057" cy="5237503"/>
          </a:xfrm>
        </p:spPr>
        <p:txBody>
          <a:bodyPr anchor="ctr">
            <a:normAutofit/>
          </a:bodyPr>
          <a:lstStyle/>
          <a:p>
            <a:r>
              <a:rPr lang="en-GB" b="1"/>
              <a:t>General Ethical Issues</a:t>
            </a:r>
          </a:p>
        </p:txBody>
      </p:sp>
      <p:sp>
        <p:nvSpPr>
          <p:cNvPr id="21"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494" y="0"/>
            <a:ext cx="5653506"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340" y="0"/>
            <a:ext cx="123444"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43965" y="977029"/>
            <a:ext cx="4071592" cy="5237503"/>
          </a:xfrm>
        </p:spPr>
        <p:txBody>
          <a:bodyPr anchor="ctr">
            <a:normAutofit/>
          </a:bodyPr>
          <a:lstStyle/>
          <a:p>
            <a:pPr>
              <a:lnSpc>
                <a:spcPct val="110000"/>
              </a:lnSpc>
              <a:buNone/>
            </a:pPr>
            <a:r>
              <a:rPr lang="en-GB" sz="1400" dirty="0">
                <a:solidFill>
                  <a:schemeClr val="bg1"/>
                </a:solidFill>
              </a:rPr>
              <a:t>A number of key ethical issues arise across the stages and duration of a research project including:</a:t>
            </a:r>
          </a:p>
          <a:p>
            <a:pPr>
              <a:lnSpc>
                <a:spcPct val="110000"/>
              </a:lnSpc>
            </a:pPr>
            <a:r>
              <a:rPr lang="en-GB" sz="1400" dirty="0">
                <a:solidFill>
                  <a:schemeClr val="bg1"/>
                </a:solidFill>
              </a:rPr>
              <a:t>Privacy of possible and actual participants</a:t>
            </a:r>
          </a:p>
          <a:p>
            <a:pPr>
              <a:lnSpc>
                <a:spcPct val="110000"/>
              </a:lnSpc>
            </a:pPr>
            <a:r>
              <a:rPr lang="en-GB" sz="1400" dirty="0">
                <a:solidFill>
                  <a:schemeClr val="bg1"/>
                </a:solidFill>
              </a:rPr>
              <a:t>Voluntary nature of participation and the right to withdraw partially or completely from the process;</a:t>
            </a:r>
          </a:p>
          <a:p>
            <a:pPr>
              <a:lnSpc>
                <a:spcPct val="110000"/>
              </a:lnSpc>
            </a:pPr>
            <a:r>
              <a:rPr lang="en-GB" sz="1400" dirty="0">
                <a:solidFill>
                  <a:schemeClr val="bg1"/>
                </a:solidFill>
              </a:rPr>
              <a:t>Consent and possible deception of participants</a:t>
            </a:r>
          </a:p>
          <a:p>
            <a:pPr>
              <a:lnSpc>
                <a:spcPct val="110000"/>
              </a:lnSpc>
            </a:pPr>
            <a:r>
              <a:rPr lang="en-GB" sz="1400" dirty="0">
                <a:solidFill>
                  <a:schemeClr val="bg1"/>
                </a:solidFill>
              </a:rPr>
              <a:t>Maintenance of the confidentiality of data provided by individuals or identifiable participants and their anonymity;</a:t>
            </a:r>
          </a:p>
          <a:p>
            <a:pPr>
              <a:lnSpc>
                <a:spcPct val="110000"/>
              </a:lnSpc>
            </a:pPr>
            <a:r>
              <a:rPr lang="en-GB" sz="1400" dirty="0">
                <a:solidFill>
                  <a:schemeClr val="bg1"/>
                </a:solidFill>
              </a:rPr>
              <a:t>Reactions of participants to the way in which you seek to collect data, including embarrassment, stress, discomfort, pain and harm</a:t>
            </a:r>
          </a:p>
          <a:p>
            <a:pPr>
              <a:lnSpc>
                <a:spcPct val="110000"/>
              </a:lnSpc>
            </a:pPr>
            <a:r>
              <a:rPr lang="en-GB" sz="1400" dirty="0">
                <a:solidFill>
                  <a:schemeClr val="bg1"/>
                </a:solidFill>
              </a:rPr>
              <a:t>Effects on participants of the way in which you use, analyse and report your data, in particular the avoidance of embarrassment, stress, discomfort, pain and harm</a:t>
            </a:r>
          </a:p>
          <a:p>
            <a:pPr>
              <a:lnSpc>
                <a:spcPct val="110000"/>
              </a:lnSpc>
            </a:pPr>
            <a:r>
              <a:rPr lang="en-GB" sz="1400" dirty="0">
                <a:solidFill>
                  <a:schemeClr val="bg1"/>
                </a:solidFill>
              </a:rPr>
              <a:t>Behaviour and objectivity of you as researcher </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1115</Words>
  <Application>Microsoft Office PowerPoint</Application>
  <PresentationFormat>On-screen Show (4:3)</PresentationFormat>
  <Paragraphs>108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Wingdings</vt:lpstr>
      <vt:lpstr>Gallery</vt:lpstr>
      <vt:lpstr>LECTURE 8</vt:lpstr>
      <vt:lpstr>Learning Outcomes</vt:lpstr>
      <vt:lpstr>Issues Associated with Gaining Access</vt:lpstr>
      <vt:lpstr>Why Access May Be Difficult</vt:lpstr>
      <vt:lpstr>Issues to Consider </vt:lpstr>
      <vt:lpstr>Nature of Access</vt:lpstr>
      <vt:lpstr>Strategies to Gain Access</vt:lpstr>
      <vt:lpstr>Research Ethics</vt:lpstr>
      <vt:lpstr>General Ethical Issues</vt:lpstr>
      <vt:lpstr>Assessing Research in Relations to causing Harm to Participants</vt:lpstr>
      <vt:lpstr>Ethical Issues at Different Stages of the Research Process</vt:lpstr>
      <vt:lpstr>Ethical Issues at Different Stages of the Research Process contd.</vt:lpstr>
      <vt:lpstr>Ethical Issues at Different Stages of the Research Process contd.</vt:lpstr>
      <vt:lpstr>Principles Outline in the Data Protection Act 1998</vt:lpstr>
      <vt:lpstr>Exemptions for Research Purposes </vt:lpstr>
      <vt:lpstr>Analysing your Data and Reporting your findings </vt:lpstr>
      <vt:lpstr>END  OF THE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Uma Mohan</dc:creator>
  <cp:lastModifiedBy>Uma Mohan</cp:lastModifiedBy>
  <cp:revision>2</cp:revision>
  <dcterms:created xsi:type="dcterms:W3CDTF">2020-10-30T15:50:15Z</dcterms:created>
  <dcterms:modified xsi:type="dcterms:W3CDTF">2022-05-11T12:24:55Z</dcterms:modified>
</cp:coreProperties>
</file>