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4" r:id="rId2"/>
    <p:sldId id="258" r:id="rId3"/>
    <p:sldId id="259" r:id="rId4"/>
    <p:sldId id="260" r:id="rId5"/>
    <p:sldId id="281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74" d="100"/>
          <a:sy n="74" d="100"/>
        </p:scale>
        <p:origin x="268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5/11/2022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5/11/2022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5/11/2022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5/11/2022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5/11/2022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5/11/2022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dissertation/methodology/" TargetMode="External"/><Relationship Id="rId2" Type="http://schemas.openxmlformats.org/officeDocument/2006/relationships/hyperlink" Target="https://www.scribbr.com/research-process/research-proble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ribbr.com/dissertation/write-conclus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write an Abstract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Uma Mohan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815-C9F0-4C83-B5E9-192C342C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7B2-5BB9-475C-99B7-305DC9D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What</a:t>
            </a:r>
            <a:r>
              <a:rPr lang="en-GB" dirty="0"/>
              <a:t> is an abstract?</a:t>
            </a:r>
          </a:p>
          <a:p>
            <a:pPr marL="0" indent="0">
              <a:buNone/>
            </a:pPr>
            <a:r>
              <a:rPr lang="en-GB" dirty="0"/>
              <a:t>An abstract is a short summary of a longer work (such as a </a:t>
            </a:r>
            <a:r>
              <a:rPr lang="en-GB" u="sng" dirty="0"/>
              <a:t>project</a:t>
            </a:r>
            <a:r>
              <a:rPr lang="en-GB" dirty="0"/>
              <a:t>). The abstract concisely reports the research aim and  the outcomes of your research so that readers know exactly what the paper is about.</a:t>
            </a:r>
          </a:p>
          <a:p>
            <a:pPr marL="0" indent="0">
              <a:buNone/>
            </a:pPr>
            <a:r>
              <a:rPr lang="en-GB" b="1" dirty="0"/>
              <a:t>When</a:t>
            </a:r>
            <a:r>
              <a:rPr lang="en-GB" dirty="0"/>
              <a:t> should you attempt to write an abstract?</a:t>
            </a:r>
          </a:p>
          <a:p>
            <a:pPr marL="0" indent="0">
              <a:buNone/>
            </a:pPr>
            <a:r>
              <a:rPr lang="en-GB" dirty="0"/>
              <a:t>Write the abstract at the very end, when you’ve completed the rest of the text. </a:t>
            </a:r>
          </a:p>
          <a:p>
            <a:pPr marL="0" indent="0">
              <a:buNone/>
            </a:pPr>
            <a:r>
              <a:rPr lang="en-GB" b="1" dirty="0"/>
              <a:t>Where</a:t>
            </a:r>
            <a:r>
              <a:rPr lang="en-GB" dirty="0"/>
              <a:t> should the abstract be placed? Should follow the Cover page and before the Table of contents.</a:t>
            </a:r>
          </a:p>
        </p:txBody>
      </p:sp>
    </p:spTree>
    <p:extLst>
      <p:ext uri="{BB962C8B-B14F-4D97-AF65-F5344CB8AC3E}">
        <p14:creationId xmlns:p14="http://schemas.microsoft.com/office/powerpoint/2010/main" val="251805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815-C9F0-4C83-B5E9-192C342C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7B2-5BB9-475C-99B7-305DC9D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should be the </a:t>
            </a:r>
            <a:r>
              <a:rPr lang="en-GB" b="1" dirty="0"/>
              <a:t>content </a:t>
            </a:r>
            <a:r>
              <a:rPr lang="en-GB" dirty="0"/>
              <a:t>of your abstract?</a:t>
            </a:r>
          </a:p>
          <a:p>
            <a:pPr marL="0" indent="0">
              <a:buNone/>
            </a:pPr>
            <a:r>
              <a:rPr lang="en-GB" dirty="0"/>
              <a:t>There are four things you need to include:</a:t>
            </a:r>
          </a:p>
          <a:p>
            <a:pPr lvl="0"/>
            <a:r>
              <a:rPr lang="en-GB" dirty="0"/>
              <a:t>Your </a:t>
            </a:r>
            <a:r>
              <a:rPr lang="en-GB" u="sng" dirty="0">
                <a:hlinkClick r:id="rId2"/>
              </a:rPr>
              <a:t>research problem</a:t>
            </a:r>
            <a:r>
              <a:rPr lang="en-GB" dirty="0"/>
              <a:t> and  its significance/ relevance</a:t>
            </a:r>
          </a:p>
          <a:p>
            <a:pPr lvl="0"/>
            <a:r>
              <a:rPr lang="en-GB" dirty="0"/>
              <a:t>Your key </a:t>
            </a:r>
            <a:r>
              <a:rPr lang="en-GB" u="sng" dirty="0"/>
              <a:t>literature sources</a:t>
            </a:r>
          </a:p>
          <a:p>
            <a:pPr lvl="0"/>
            <a:r>
              <a:rPr lang="en-GB" dirty="0"/>
              <a:t>Your planned  research </a:t>
            </a:r>
            <a:r>
              <a:rPr lang="en-GB" u="sng" dirty="0">
                <a:hlinkClick r:id="rId3"/>
              </a:rPr>
              <a:t>methods</a:t>
            </a:r>
            <a:endParaRPr lang="en-GB" dirty="0"/>
          </a:p>
          <a:p>
            <a:pPr lvl="0"/>
            <a:r>
              <a:rPr lang="en-GB" dirty="0"/>
              <a:t>Your </a:t>
            </a:r>
            <a:r>
              <a:rPr lang="en-GB" u="sng" dirty="0"/>
              <a:t>potential</a:t>
            </a:r>
            <a:r>
              <a:rPr lang="en-GB" dirty="0"/>
              <a:t> findings</a:t>
            </a:r>
          </a:p>
          <a:p>
            <a:pPr lvl="0"/>
            <a:r>
              <a:rPr lang="en-GB" dirty="0"/>
              <a:t>Your </a:t>
            </a:r>
            <a:r>
              <a:rPr lang="en-GB" u="sng" dirty="0">
                <a:hlinkClick r:id="rId4"/>
              </a:rPr>
              <a:t>conclusion</a:t>
            </a:r>
            <a:r>
              <a:rPr lang="en-GB" u="sng" dirty="0"/>
              <a:t>/limitations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9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8815-C9F0-4C83-B5E9-192C342C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07B2-5BB9-475C-99B7-305DC9D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should be the </a:t>
            </a:r>
            <a:r>
              <a:rPr lang="en-GB" b="1" dirty="0">
                <a:solidFill>
                  <a:schemeClr val="tx1"/>
                </a:solidFill>
              </a:rPr>
              <a:t>length </a:t>
            </a:r>
            <a:r>
              <a:rPr lang="en-GB" dirty="0"/>
              <a:t>of the Abstract?</a:t>
            </a:r>
          </a:p>
          <a:p>
            <a:pPr marL="0" indent="0">
              <a:buNone/>
            </a:pPr>
            <a:r>
              <a:rPr lang="en-GB" dirty="0"/>
              <a:t>An abstract  can be around 150–300 words in length, but may differ from university to university, the general guideline is around </a:t>
            </a:r>
            <a:r>
              <a:rPr lang="en-GB" dirty="0">
                <a:solidFill>
                  <a:srgbClr val="FF0000"/>
                </a:solidFill>
              </a:rPr>
              <a:t>200-250 </a:t>
            </a:r>
            <a:r>
              <a:rPr lang="en-GB" dirty="0"/>
              <a:t>words.</a:t>
            </a:r>
          </a:p>
          <a:p>
            <a:pPr marL="0" indent="0">
              <a:buNone/>
            </a:pPr>
            <a:r>
              <a:rPr lang="en-US" dirty="0"/>
              <a:t>Referenced from a Writing skills development - George Mason University Writing Center (2014).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AE3654-5C47-49D7-8A29-37F18611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93560"/>
            <a:ext cx="7990813" cy="8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6" tIns="152312" rIns="91416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Mason University Writing Center , 2014. </a:t>
            </a:r>
            <a:r>
              <a:rPr lang="en-US" altLang="en-US" sz="1100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George Mason University Writing Center , </a:t>
            </a: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s.l.: George Mason University Writing Center .</a:t>
            </a:r>
            <a:endParaRPr lang="en-GB" altLang="en-US" sz="800"/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799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6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665598"/>
              </p:ext>
            </p:extLst>
          </p:nvPr>
        </p:nvGraphicFramePr>
        <p:xfrm>
          <a:off x="1827212" y="914401"/>
          <a:ext cx="8587680" cy="544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3589">
                <a:tc>
                  <a:txBody>
                    <a:bodyPr/>
                    <a:lstStyle/>
                    <a:p>
                      <a:endParaRPr lang="en-GB" sz="1900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Executive 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GB" sz="190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Text type</a:t>
                      </a:r>
                      <a:endParaRPr lang="en-GB" sz="1900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Research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Business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Generates interest and leads the reader into the topic.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Explains why the paper has been written.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Provides an overview and orientation.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Helps the reader decide if they want to read the whole paper.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Summarises most important sections.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Helps the reader decide if they want to read the whole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Typical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Background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Thesis statement/</a:t>
                      </a:r>
                      <a:r>
                        <a:rPr lang="en-GB" sz="1900" baseline="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main argument</a:t>
                      </a:r>
                      <a:endParaRPr lang="en-GB" sz="1900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Definitions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Objective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Results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Conclusions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Overview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Findings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Recommendations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900" dirty="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Typical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&lt; 15% of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&lt;</a:t>
                      </a:r>
                      <a:r>
                        <a:rPr lang="en-GB" sz="1900" baseline="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 </a:t>
                      </a:r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5%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>
                          <a:latin typeface="Ebrima" panose="02000000000000000000" pitchFamily="2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a:t>~ 5% of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0236-C613-4945-958E-2C40195EABF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465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</TotalTime>
  <Words>320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Ebrima</vt:lpstr>
      <vt:lpstr>Books 16x9</vt:lpstr>
      <vt:lpstr>How to write an Abstract </vt:lpstr>
      <vt:lpstr>Abstract </vt:lpstr>
      <vt:lpstr>Abstract </vt:lpstr>
      <vt:lpstr>Abstract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an Abstract </dc:title>
  <dc:creator>Uma Mohan</dc:creator>
  <cp:lastModifiedBy>Uma Mohan</cp:lastModifiedBy>
  <cp:revision>2</cp:revision>
  <dcterms:created xsi:type="dcterms:W3CDTF">2021-03-09T08:57:03Z</dcterms:created>
  <dcterms:modified xsi:type="dcterms:W3CDTF">2022-05-11T12:23:48Z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