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1DAD6-00EB-4E3E-9AD7-DABC37595B16}" v="6" dt="2022-06-24T08:00:29.729"/>
    <p1510:client id="{D9738808-42B6-4E46-A4EE-2E539F564BCD}" v="123" dt="2022-06-23T15:47:33.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7" autoAdjust="0"/>
    <p:restoredTop sz="86467" autoAdjust="0"/>
  </p:normalViewPr>
  <p:slideViewPr>
    <p:cSldViewPr snapToGrid="0">
      <p:cViewPr varScale="1">
        <p:scale>
          <a:sx n="96" d="100"/>
          <a:sy n="96" d="100"/>
        </p:scale>
        <p:origin x="35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Storey" userId="99044a96-e090-443e-a8aa-0f918b29eb00" providerId="ADAL" clId="{A081DAD6-00EB-4E3E-9AD7-DABC37595B16}"/>
    <pc:docChg chg="custSel modSld">
      <pc:chgData name="Catherine Storey" userId="99044a96-e090-443e-a8aa-0f918b29eb00" providerId="ADAL" clId="{A081DAD6-00EB-4E3E-9AD7-DABC37595B16}" dt="2022-06-24T08:00:42.248" v="284" actId="14100"/>
      <pc:docMkLst>
        <pc:docMk/>
      </pc:docMkLst>
      <pc:sldChg chg="delSp mod">
        <pc:chgData name="Catherine Storey" userId="99044a96-e090-443e-a8aa-0f918b29eb00" providerId="ADAL" clId="{A081DAD6-00EB-4E3E-9AD7-DABC37595B16}" dt="2022-06-24T07:56:18.034" v="273" actId="478"/>
        <pc:sldMkLst>
          <pc:docMk/>
          <pc:sldMk cId="31329526" sldId="257"/>
        </pc:sldMkLst>
        <pc:spChg chg="del">
          <ac:chgData name="Catherine Storey" userId="99044a96-e090-443e-a8aa-0f918b29eb00" providerId="ADAL" clId="{A081DAD6-00EB-4E3E-9AD7-DABC37595B16}" dt="2022-06-24T07:56:18.034" v="273" actId="478"/>
          <ac:spMkLst>
            <pc:docMk/>
            <pc:sldMk cId="31329526" sldId="257"/>
            <ac:spMk id="5" creationId="{5EC5776D-19AC-8182-A50C-1948B2EFD4A3}"/>
          </ac:spMkLst>
        </pc:spChg>
      </pc:sldChg>
      <pc:sldChg chg="addSp delSp modSp mod">
        <pc:chgData name="Catherine Storey" userId="99044a96-e090-443e-a8aa-0f918b29eb00" providerId="ADAL" clId="{A081DAD6-00EB-4E3E-9AD7-DABC37595B16}" dt="2022-06-24T08:00:18.193" v="279" actId="1076"/>
        <pc:sldMkLst>
          <pc:docMk/>
          <pc:sldMk cId="1937256736" sldId="263"/>
        </pc:sldMkLst>
        <pc:spChg chg="add del mod">
          <ac:chgData name="Catherine Storey" userId="99044a96-e090-443e-a8aa-0f918b29eb00" providerId="ADAL" clId="{A081DAD6-00EB-4E3E-9AD7-DABC37595B16}" dt="2022-06-24T07:55:10.098" v="124" actId="478"/>
          <ac:spMkLst>
            <pc:docMk/>
            <pc:sldMk cId="1937256736" sldId="263"/>
            <ac:spMk id="7" creationId="{8A006263-6330-B288-C822-D4D2E9D9ABF4}"/>
          </ac:spMkLst>
        </pc:spChg>
        <pc:spChg chg="add mod">
          <ac:chgData name="Catherine Storey" userId="99044a96-e090-443e-a8aa-0f918b29eb00" providerId="ADAL" clId="{A081DAD6-00EB-4E3E-9AD7-DABC37595B16}" dt="2022-06-24T07:56:06.627" v="272" actId="20577"/>
          <ac:spMkLst>
            <pc:docMk/>
            <pc:sldMk cId="1937256736" sldId="263"/>
            <ac:spMk id="11" creationId="{5F5F93A2-457A-3F37-CD7B-DCCD9DB6D7FD}"/>
          </ac:spMkLst>
        </pc:spChg>
        <pc:spChg chg="add mod">
          <ac:chgData name="Catherine Storey" userId="99044a96-e090-443e-a8aa-0f918b29eb00" providerId="ADAL" clId="{A081DAD6-00EB-4E3E-9AD7-DABC37595B16}" dt="2022-06-24T08:00:08.564" v="277" actId="1582"/>
          <ac:spMkLst>
            <pc:docMk/>
            <pc:sldMk cId="1937256736" sldId="263"/>
            <ac:spMk id="12" creationId="{156AE007-E50E-0758-D2DF-59D691DDADC4}"/>
          </ac:spMkLst>
        </pc:spChg>
        <pc:spChg chg="add mod">
          <ac:chgData name="Catherine Storey" userId="99044a96-e090-443e-a8aa-0f918b29eb00" providerId="ADAL" clId="{A081DAD6-00EB-4E3E-9AD7-DABC37595B16}" dt="2022-06-24T08:00:18.193" v="279" actId="1076"/>
          <ac:spMkLst>
            <pc:docMk/>
            <pc:sldMk cId="1937256736" sldId="263"/>
            <ac:spMk id="15" creationId="{34B7F8C2-6213-8F2F-7AAE-3501163DBE20}"/>
          </ac:spMkLst>
        </pc:spChg>
        <pc:spChg chg="del">
          <ac:chgData name="Catherine Storey" userId="99044a96-e090-443e-a8aa-0f918b29eb00" providerId="ADAL" clId="{A081DAD6-00EB-4E3E-9AD7-DABC37595B16}" dt="2022-06-24T07:52:40.316" v="2" actId="21"/>
          <ac:spMkLst>
            <pc:docMk/>
            <pc:sldMk cId="1937256736" sldId="263"/>
            <ac:spMk id="16" creationId="{0645C994-273B-7565-E169-749012A18D9B}"/>
          </ac:spMkLst>
        </pc:spChg>
        <pc:picChg chg="add del mod">
          <ac:chgData name="Catherine Storey" userId="99044a96-e090-443e-a8aa-0f918b29eb00" providerId="ADAL" clId="{A081DAD6-00EB-4E3E-9AD7-DABC37595B16}" dt="2022-06-24T07:55:08.388" v="123" actId="478"/>
          <ac:picMkLst>
            <pc:docMk/>
            <pc:sldMk cId="1937256736" sldId="263"/>
            <ac:picMk id="6" creationId="{72176238-9C7E-4E18-48EC-46A89F7B975F}"/>
          </ac:picMkLst>
        </pc:picChg>
        <pc:picChg chg="add mod">
          <ac:chgData name="Catherine Storey" userId="99044a96-e090-443e-a8aa-0f918b29eb00" providerId="ADAL" clId="{A081DAD6-00EB-4E3E-9AD7-DABC37595B16}" dt="2022-06-24T07:55:16.507" v="126" actId="1076"/>
          <ac:picMkLst>
            <pc:docMk/>
            <pc:sldMk cId="1937256736" sldId="263"/>
            <ac:picMk id="9" creationId="{A61779E4-6039-2D83-0EA1-58CD97631E6C}"/>
          </ac:picMkLst>
        </pc:picChg>
        <pc:picChg chg="del">
          <ac:chgData name="Catherine Storey" userId="99044a96-e090-443e-a8aa-0f918b29eb00" providerId="ADAL" clId="{A081DAD6-00EB-4E3E-9AD7-DABC37595B16}" dt="2022-06-24T07:52:55.935" v="5" actId="21"/>
          <ac:picMkLst>
            <pc:docMk/>
            <pc:sldMk cId="1937256736" sldId="263"/>
            <ac:picMk id="21" creationId="{23E0DF58-390D-A069-5319-2BEFCA9E5C30}"/>
          </ac:picMkLst>
        </pc:picChg>
      </pc:sldChg>
      <pc:sldChg chg="addSp modSp mod">
        <pc:chgData name="Catherine Storey" userId="99044a96-e090-443e-a8aa-0f918b29eb00" providerId="ADAL" clId="{A081DAD6-00EB-4E3E-9AD7-DABC37595B16}" dt="2022-06-24T08:00:42.248" v="284" actId="14100"/>
        <pc:sldMkLst>
          <pc:docMk/>
          <pc:sldMk cId="2427763777" sldId="264"/>
        </pc:sldMkLst>
        <pc:spChg chg="mod">
          <ac:chgData name="Catherine Storey" userId="99044a96-e090-443e-a8aa-0f918b29eb00" providerId="ADAL" clId="{A081DAD6-00EB-4E3E-9AD7-DABC37595B16}" dt="2022-06-24T07:52:35.405" v="1" actId="1076"/>
          <ac:spMkLst>
            <pc:docMk/>
            <pc:sldMk cId="2427763777" sldId="264"/>
            <ac:spMk id="4" creationId="{61C50FE8-4187-659F-E48B-B61B8D80634D}"/>
          </ac:spMkLst>
        </pc:spChg>
        <pc:spChg chg="add mod">
          <ac:chgData name="Catherine Storey" userId="99044a96-e090-443e-a8aa-0f918b29eb00" providerId="ADAL" clId="{A081DAD6-00EB-4E3E-9AD7-DABC37595B16}" dt="2022-06-24T07:52:46.726" v="4" actId="1076"/>
          <ac:spMkLst>
            <pc:docMk/>
            <pc:sldMk cId="2427763777" sldId="264"/>
            <ac:spMk id="6" creationId="{6E961C33-48CB-80E8-56E5-4C03A9AD78C9}"/>
          </ac:spMkLst>
        </pc:spChg>
        <pc:spChg chg="add mod">
          <ac:chgData name="Catherine Storey" userId="99044a96-e090-443e-a8aa-0f918b29eb00" providerId="ADAL" clId="{A081DAD6-00EB-4E3E-9AD7-DABC37595B16}" dt="2022-06-24T08:00:28.121" v="281" actId="1076"/>
          <ac:spMkLst>
            <pc:docMk/>
            <pc:sldMk cId="2427763777" sldId="264"/>
            <ac:spMk id="8" creationId="{17695285-91F5-0552-C358-443F583FAC1C}"/>
          </ac:spMkLst>
        </pc:spChg>
        <pc:spChg chg="add mod">
          <ac:chgData name="Catherine Storey" userId="99044a96-e090-443e-a8aa-0f918b29eb00" providerId="ADAL" clId="{A081DAD6-00EB-4E3E-9AD7-DABC37595B16}" dt="2022-06-24T08:00:42.248" v="284" actId="14100"/>
          <ac:spMkLst>
            <pc:docMk/>
            <pc:sldMk cId="2427763777" sldId="264"/>
            <ac:spMk id="9" creationId="{DF7B29DD-2EB8-A035-6CB6-6E20E011AFD9}"/>
          </ac:spMkLst>
        </pc:spChg>
        <pc:picChg chg="add mod">
          <ac:chgData name="Catherine Storey" userId="99044a96-e090-443e-a8aa-0f918b29eb00" providerId="ADAL" clId="{A081DAD6-00EB-4E3E-9AD7-DABC37595B16}" dt="2022-06-24T07:53:12.308" v="8" actId="14100"/>
          <ac:picMkLst>
            <pc:docMk/>
            <pc:sldMk cId="2427763777" sldId="264"/>
            <ac:picMk id="7" creationId="{E97C490B-8E13-905B-2EAC-97BD31083377}"/>
          </ac:picMkLst>
        </pc:picChg>
        <pc:picChg chg="mod">
          <ac:chgData name="Catherine Storey" userId="99044a96-e090-443e-a8aa-0f918b29eb00" providerId="ADAL" clId="{A081DAD6-00EB-4E3E-9AD7-DABC37595B16}" dt="2022-06-24T07:53:15.917" v="9" actId="14100"/>
          <ac:picMkLst>
            <pc:docMk/>
            <pc:sldMk cId="2427763777" sldId="264"/>
            <ac:picMk id="12" creationId="{D1D0603D-0CF8-3D8E-73E9-D6E9983CFEC1}"/>
          </ac:picMkLst>
        </pc:picChg>
      </pc:sldChg>
    </pc:docChg>
  </pc:docChgLst>
  <pc:docChgLst>
    <pc:chgData name="Catherine Storey" userId="99044a96-e090-443e-a8aa-0f918b29eb00" providerId="ADAL" clId="{D9738808-42B6-4E46-A4EE-2E539F564BCD}"/>
    <pc:docChg chg="modSld">
      <pc:chgData name="Catherine Storey" userId="99044a96-e090-443e-a8aa-0f918b29eb00" providerId="ADAL" clId="{D9738808-42B6-4E46-A4EE-2E539F564BCD}" dt="2022-06-23T15:47:33.506" v="97" actId="20577"/>
      <pc:docMkLst>
        <pc:docMk/>
      </pc:docMkLst>
      <pc:sldChg chg="modSp">
        <pc:chgData name="Catherine Storey" userId="99044a96-e090-443e-a8aa-0f918b29eb00" providerId="ADAL" clId="{D9738808-42B6-4E46-A4EE-2E539F564BCD}" dt="2022-06-23T15:47:24.347" v="71" actId="20577"/>
        <pc:sldMkLst>
          <pc:docMk/>
          <pc:sldMk cId="85292846" sldId="256"/>
        </pc:sldMkLst>
        <pc:spChg chg="mod">
          <ac:chgData name="Catherine Storey" userId="99044a96-e090-443e-a8aa-0f918b29eb00" providerId="ADAL" clId="{D9738808-42B6-4E46-A4EE-2E539F564BCD}" dt="2022-06-23T15:47:24.347" v="71" actId="20577"/>
          <ac:spMkLst>
            <pc:docMk/>
            <pc:sldMk cId="85292846" sldId="256"/>
            <ac:spMk id="2" creationId="{0E7D4E5D-F2E6-6AD5-86A3-D3A65BAD71AC}"/>
          </ac:spMkLst>
        </pc:spChg>
      </pc:sldChg>
      <pc:sldChg chg="addSp modSp">
        <pc:chgData name="Catherine Storey" userId="99044a96-e090-443e-a8aa-0f918b29eb00" providerId="ADAL" clId="{D9738808-42B6-4E46-A4EE-2E539F564BCD}" dt="2022-06-23T15:47:33.506" v="97" actId="20577"/>
        <pc:sldMkLst>
          <pc:docMk/>
          <pc:sldMk cId="31329526" sldId="257"/>
        </pc:sldMkLst>
        <pc:spChg chg="add mod">
          <ac:chgData name="Catherine Storey" userId="99044a96-e090-443e-a8aa-0f918b29eb00" providerId="ADAL" clId="{D9738808-42B6-4E46-A4EE-2E539F564BCD}" dt="2022-06-23T15:47:33.506" v="97" actId="20577"/>
          <ac:spMkLst>
            <pc:docMk/>
            <pc:sldMk cId="31329526" sldId="257"/>
            <ac:spMk id="5" creationId="{5EC5776D-19AC-8182-A50C-1948B2EFD4A3}"/>
          </ac:spMkLst>
        </pc:spChg>
      </pc:sldChg>
      <pc:sldChg chg="modSp mod">
        <pc:chgData name="Catherine Storey" userId="99044a96-e090-443e-a8aa-0f918b29eb00" providerId="ADAL" clId="{D9738808-42B6-4E46-A4EE-2E539F564BCD}" dt="2022-06-23T15:46:24.222" v="1" actId="962"/>
        <pc:sldMkLst>
          <pc:docMk/>
          <pc:sldMk cId="1937256736" sldId="263"/>
        </pc:sldMkLst>
        <pc:picChg chg="mod">
          <ac:chgData name="Catherine Storey" userId="99044a96-e090-443e-a8aa-0f918b29eb00" providerId="ADAL" clId="{D9738808-42B6-4E46-A4EE-2E539F564BCD}" dt="2022-06-23T15:46:21.153" v="0" actId="962"/>
          <ac:picMkLst>
            <pc:docMk/>
            <pc:sldMk cId="1937256736" sldId="263"/>
            <ac:picMk id="10" creationId="{7FC55D29-E464-631B-A70F-FE3F3B0FA689}"/>
          </ac:picMkLst>
        </pc:picChg>
        <pc:picChg chg="mod">
          <ac:chgData name="Catherine Storey" userId="99044a96-e090-443e-a8aa-0f918b29eb00" providerId="ADAL" clId="{D9738808-42B6-4E46-A4EE-2E539F564BCD}" dt="2022-06-23T15:46:24.222" v="1" actId="962"/>
          <ac:picMkLst>
            <pc:docMk/>
            <pc:sldMk cId="1937256736" sldId="263"/>
            <ac:picMk id="21" creationId="{23E0DF58-390D-A069-5319-2BEFCA9E5C30}"/>
          </ac:picMkLst>
        </pc:picChg>
      </pc:sldChg>
      <pc:sldChg chg="modSp mod">
        <pc:chgData name="Catherine Storey" userId="99044a96-e090-443e-a8aa-0f918b29eb00" providerId="ADAL" clId="{D9738808-42B6-4E46-A4EE-2E539F564BCD}" dt="2022-06-23T15:46:26.415" v="2" actId="962"/>
        <pc:sldMkLst>
          <pc:docMk/>
          <pc:sldMk cId="2427763777" sldId="264"/>
        </pc:sldMkLst>
        <pc:picChg chg="mod">
          <ac:chgData name="Catherine Storey" userId="99044a96-e090-443e-a8aa-0f918b29eb00" providerId="ADAL" clId="{D9738808-42B6-4E46-A4EE-2E539F564BCD}" dt="2022-06-23T15:46:26.415" v="2" actId="962"/>
          <ac:picMkLst>
            <pc:docMk/>
            <pc:sldMk cId="2427763777" sldId="264"/>
            <ac:picMk id="12" creationId="{D1D0603D-0CF8-3D8E-73E9-D6E9983CFE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67B9-701B-4C20-16ED-67CB4384FF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E6C7D7-35D5-EF3B-8F88-A52B9494D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F20FCD-F431-8E58-CF5F-D782C2B3B616}"/>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8124955A-0DA3-57D4-6FF0-57DFE11F0E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403AF6-53C9-A635-0DFE-090F0F71CCD5}"/>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279975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617A-201B-3CB4-548E-21C8878C18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98233-BE02-EFB2-3559-FCBB09F85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BF653C-3DBC-F0EE-CAE3-5C6C2AD30987}"/>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44FDF630-FF32-638A-9DA3-0686C79BA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741C27-B825-ABBE-E42E-3BF38F405C77}"/>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301086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A1EBC-674B-5292-563C-62B752B82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5D670E-4636-3DDE-99BF-8AEF6C023B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1824E-F765-5F38-C4EE-3BD89164F1CB}"/>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75E733D4-DB75-7F59-E7BD-F508DF2C66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E3BD6D-13F1-5CCF-0252-8705E4467416}"/>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17864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149-617A-7C3D-7ED7-832E690DDC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643622-02DF-0BCC-7626-855D1ABAE9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58B872-6038-FF93-B498-69386BA9C0BB}"/>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72060B9A-E80D-DFA0-C1A2-A785658EEC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8CE027-FEE5-83AD-A56B-D44356C3601E}"/>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212621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D154-4240-6D78-26EE-6DB49E03F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036628B-AB39-F5D1-8394-0C8F495C18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FEF01-9755-8527-9034-EDBA2381886A}"/>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C7162F5E-E45B-717F-F28F-5B3F7D2770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3498B2-6621-816B-6540-3A782C206E2A}"/>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77901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0D43-BF71-CEE2-982F-BDB68AE159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1030901-1A5E-D703-7C82-72CA8CDA2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2894CA-E0E4-DE40-A471-061BAC60E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6A607D-91C0-9892-6254-404479A96FEA}"/>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6" name="Footer Placeholder 5">
            <a:extLst>
              <a:ext uri="{FF2B5EF4-FFF2-40B4-BE49-F238E27FC236}">
                <a16:creationId xmlns:a16="http://schemas.microsoft.com/office/drawing/2014/main" id="{3DDE2A23-591B-7DEE-ED9A-26E17D1A54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E689F3-CE79-CFF8-CDDA-2D79FA7D0D14}"/>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98106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4580-1296-99DC-E5DC-BFF661EF49C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BB2BCE-664C-15E1-D913-40FA833D0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90772-6930-2310-5951-16D965C40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61C7AD-8274-972D-9F19-29C62B755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28367-D8B1-1B9D-4987-A456540E7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F93905-9AAF-830B-255E-57DDB8A61F87}"/>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8" name="Footer Placeholder 7">
            <a:extLst>
              <a:ext uri="{FF2B5EF4-FFF2-40B4-BE49-F238E27FC236}">
                <a16:creationId xmlns:a16="http://schemas.microsoft.com/office/drawing/2014/main" id="{5DF4B4D2-9706-A7DD-ED46-D320703BD5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681B5B-A0CB-F655-8B74-CE3A60D7962B}"/>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34661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38C4-D1A9-5225-77A1-99A239F54A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FE02D4-72DE-7695-FF34-082168532DF2}"/>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4" name="Footer Placeholder 3">
            <a:extLst>
              <a:ext uri="{FF2B5EF4-FFF2-40B4-BE49-F238E27FC236}">
                <a16:creationId xmlns:a16="http://schemas.microsoft.com/office/drawing/2014/main" id="{B42854CE-C7E0-5A72-BCDD-9E8F8DD64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B95A019-81D3-08A9-19A6-3D446303DC87}"/>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298170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509FC-4FE1-077F-D48E-014E95EB3336}"/>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3" name="Footer Placeholder 2">
            <a:extLst>
              <a:ext uri="{FF2B5EF4-FFF2-40B4-BE49-F238E27FC236}">
                <a16:creationId xmlns:a16="http://schemas.microsoft.com/office/drawing/2014/main" id="{CD885983-FADC-5F49-6A5A-0B020AAE10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FB6B35A-B486-9741-B7A6-1185D123F015}"/>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209263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A4E0-9A55-FF92-F582-81CF700C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D93A31-EA3C-4C9E-5065-D9EA251DD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E24414-5946-4257-A077-16F8F1C5F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08C70-E42D-EABF-FEBB-E5B2978F916B}"/>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6" name="Footer Placeholder 5">
            <a:extLst>
              <a:ext uri="{FF2B5EF4-FFF2-40B4-BE49-F238E27FC236}">
                <a16:creationId xmlns:a16="http://schemas.microsoft.com/office/drawing/2014/main" id="{41D7EEBC-F344-3A6D-7239-0C9268B969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A53A4A-4515-7F70-CA37-F3936538C283}"/>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361151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EFE0-2C46-0F40-95C6-92350F08E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4C0AD1-06CD-7D28-2186-830CB12D4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FEE65A-97C7-13BB-2A15-9890B9A95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A0DA-2776-0FFB-16D3-01D39EBB5C35}"/>
              </a:ext>
            </a:extLst>
          </p:cNvPr>
          <p:cNvSpPr>
            <a:spLocks noGrp="1"/>
          </p:cNvSpPr>
          <p:nvPr>
            <p:ph type="dt" sz="half" idx="10"/>
          </p:nvPr>
        </p:nvSpPr>
        <p:spPr/>
        <p:txBody>
          <a:bodyPr/>
          <a:lstStyle/>
          <a:p>
            <a:fld id="{F6438671-8628-4483-AE78-5BB6AD38E976}" type="datetimeFigureOut">
              <a:rPr lang="en-GB" smtClean="0"/>
              <a:t>24/06/2022</a:t>
            </a:fld>
            <a:endParaRPr lang="en-GB"/>
          </a:p>
        </p:txBody>
      </p:sp>
      <p:sp>
        <p:nvSpPr>
          <p:cNvPr id="6" name="Footer Placeholder 5">
            <a:extLst>
              <a:ext uri="{FF2B5EF4-FFF2-40B4-BE49-F238E27FC236}">
                <a16:creationId xmlns:a16="http://schemas.microsoft.com/office/drawing/2014/main" id="{054D5ABE-C700-883F-5EEA-67B76FF9E3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7BD1C4-9B71-9C40-2346-ACBF62D98A46}"/>
              </a:ext>
            </a:extLst>
          </p:cNvPr>
          <p:cNvSpPr>
            <a:spLocks noGrp="1"/>
          </p:cNvSpPr>
          <p:nvPr>
            <p:ph type="sldNum" sz="quarter" idx="12"/>
          </p:nvPr>
        </p:nvSpPr>
        <p:spPr/>
        <p:txBody>
          <a:bodyPr/>
          <a:lstStyle/>
          <a:p>
            <a:fld id="{982C0230-C423-4ABA-8321-44ADD3AEAAC7}" type="slidenum">
              <a:rPr lang="en-GB" smtClean="0"/>
              <a:t>‹#›</a:t>
            </a:fld>
            <a:endParaRPr lang="en-GB"/>
          </a:p>
        </p:txBody>
      </p:sp>
    </p:spTree>
    <p:extLst>
      <p:ext uri="{BB962C8B-B14F-4D97-AF65-F5344CB8AC3E}">
        <p14:creationId xmlns:p14="http://schemas.microsoft.com/office/powerpoint/2010/main" val="361293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D56E2F-1DCF-D884-AF26-B675B2D2A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BDCB8E-2AD0-353D-BDC4-088C5D543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5F8B37-490A-AEFF-E9B3-67E4BD1F3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38671-8628-4483-AE78-5BB6AD38E976}" type="datetimeFigureOut">
              <a:rPr lang="en-GB" smtClean="0"/>
              <a:t>24/06/2022</a:t>
            </a:fld>
            <a:endParaRPr lang="en-GB"/>
          </a:p>
        </p:txBody>
      </p:sp>
      <p:sp>
        <p:nvSpPr>
          <p:cNvPr id="5" name="Footer Placeholder 4">
            <a:extLst>
              <a:ext uri="{FF2B5EF4-FFF2-40B4-BE49-F238E27FC236}">
                <a16:creationId xmlns:a16="http://schemas.microsoft.com/office/drawing/2014/main" id="{90A79EDA-22ED-013F-743E-4B10C298C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9F06831-420A-682D-75BC-55DA39266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C0230-C423-4ABA-8321-44ADD3AEAAC7}" type="slidenum">
              <a:rPr lang="en-GB" smtClean="0"/>
              <a:t>‹#›</a:t>
            </a:fld>
            <a:endParaRPr lang="en-GB"/>
          </a:p>
        </p:txBody>
      </p:sp>
    </p:spTree>
    <p:extLst>
      <p:ext uri="{BB962C8B-B14F-4D97-AF65-F5344CB8AC3E}">
        <p14:creationId xmlns:p14="http://schemas.microsoft.com/office/powerpoint/2010/main" val="201799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ewcollegedurham.ac.uk/university-centre/higher-education-informatio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4E5D-F2E6-6AD5-86A3-D3A65BAD71AC}"/>
              </a:ext>
            </a:extLst>
          </p:cNvPr>
          <p:cNvSpPr>
            <a:spLocks noGrp="1"/>
          </p:cNvSpPr>
          <p:nvPr>
            <p:ph type="ctrTitle"/>
          </p:nvPr>
        </p:nvSpPr>
        <p:spPr/>
        <p:txBody>
          <a:bodyPr/>
          <a:lstStyle/>
          <a:p>
            <a:r>
              <a:rPr lang="en-US" dirty="0">
                <a:solidFill>
                  <a:schemeClr val="bg1"/>
                </a:solidFill>
              </a:rPr>
              <a:t>Understanding the Regulations on Assessments</a:t>
            </a:r>
            <a:endParaRPr lang="en-GB" dirty="0">
              <a:solidFill>
                <a:schemeClr val="bg1"/>
              </a:solidFill>
            </a:endParaRPr>
          </a:p>
        </p:txBody>
      </p:sp>
      <p:sp>
        <p:nvSpPr>
          <p:cNvPr id="3" name="Subtitle 2">
            <a:extLst>
              <a:ext uri="{FF2B5EF4-FFF2-40B4-BE49-F238E27FC236}">
                <a16:creationId xmlns:a16="http://schemas.microsoft.com/office/drawing/2014/main" id="{C5B21BA1-E2E6-5C75-B166-529CF7B38F37}"/>
              </a:ext>
            </a:extLst>
          </p:cNvPr>
          <p:cNvSpPr>
            <a:spLocks noGrp="1"/>
          </p:cNvSpPr>
          <p:nvPr>
            <p:ph type="subTitle" idx="1"/>
          </p:nvPr>
        </p:nvSpPr>
        <p:spPr/>
        <p:txBody>
          <a:bodyPr/>
          <a:lstStyle/>
          <a:p>
            <a:endParaRPr lang="en-GB"/>
          </a:p>
        </p:txBody>
      </p:sp>
      <p:pic>
        <p:nvPicPr>
          <p:cNvPr id="4" name="Picture 3" descr="Shape&#10;&#10;Description automatically generated with low confidence">
            <a:extLst>
              <a:ext uri="{FF2B5EF4-FFF2-40B4-BE49-F238E27FC236}">
                <a16:creationId xmlns:a16="http://schemas.microsoft.com/office/drawing/2014/main" id="{CC59AC1D-D158-86E9-0B4E-16221BDF8343}"/>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BBEE9D9-3497-9FD0-D077-B9307D6C53AF}"/>
              </a:ext>
            </a:extLst>
          </p:cNvPr>
          <p:cNvSpPr txBox="1"/>
          <p:nvPr/>
        </p:nvSpPr>
        <p:spPr>
          <a:xfrm>
            <a:off x="5434003" y="2263339"/>
            <a:ext cx="6331116" cy="2585323"/>
          </a:xfrm>
          <a:prstGeom prst="rect">
            <a:avLst/>
          </a:prstGeom>
          <a:noFill/>
        </p:spPr>
        <p:txBody>
          <a:bodyPr wrap="square" rtlCol="0">
            <a:spAutoFit/>
          </a:bodyPr>
          <a:lstStyle/>
          <a:p>
            <a:r>
              <a:rPr lang="en-US" sz="5400" b="1" dirty="0">
                <a:solidFill>
                  <a:schemeClr val="bg1"/>
                </a:solidFill>
                <a:latin typeface="Poppins SemiBold" pitchFamily="2" charset="77"/>
                <a:cs typeface="Poppins SemiBold" pitchFamily="2" charset="77"/>
              </a:rPr>
              <a:t>Understanding the Regulations on Assessments</a:t>
            </a:r>
          </a:p>
        </p:txBody>
      </p:sp>
      <p:pic>
        <p:nvPicPr>
          <p:cNvPr id="8" name="Picture 7" descr="A person smiling at the camera&#10;&#10;Description automatically generated with low confidence">
            <a:extLst>
              <a:ext uri="{FF2B5EF4-FFF2-40B4-BE49-F238E27FC236}">
                <a16:creationId xmlns:a16="http://schemas.microsoft.com/office/drawing/2014/main" id="{3B45D873-D7C7-96AE-3111-A84006B2DDA5}"/>
              </a:ext>
            </a:extLst>
          </p:cNvPr>
          <p:cNvPicPr>
            <a:picLocks noChangeAspect="1"/>
          </p:cNvPicPr>
          <p:nvPr/>
        </p:nvPicPr>
        <p:blipFill>
          <a:blip r:embed="rId3"/>
          <a:stretch>
            <a:fillRect/>
          </a:stretch>
        </p:blipFill>
        <p:spPr>
          <a:xfrm>
            <a:off x="-251806" y="840827"/>
            <a:ext cx="5576259" cy="6584731"/>
          </a:xfrm>
          <a:prstGeom prst="rect">
            <a:avLst/>
          </a:prstGeom>
        </p:spPr>
      </p:pic>
    </p:spTree>
    <p:extLst>
      <p:ext uri="{BB962C8B-B14F-4D97-AF65-F5344CB8AC3E}">
        <p14:creationId xmlns:p14="http://schemas.microsoft.com/office/powerpoint/2010/main" val="8529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3E16176F-B0BD-4578-86A0-3CEC57D2226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64EBA33-3A9F-7143-C2A4-B01C6FE6D584}"/>
              </a:ext>
            </a:extLst>
          </p:cNvPr>
          <p:cNvSpPr txBox="1"/>
          <p:nvPr/>
        </p:nvSpPr>
        <p:spPr>
          <a:xfrm>
            <a:off x="236435" y="301272"/>
            <a:ext cx="11955565" cy="1754326"/>
          </a:xfrm>
          <a:prstGeom prst="rect">
            <a:avLst/>
          </a:prstGeom>
          <a:noFill/>
        </p:spPr>
        <p:txBody>
          <a:bodyPr wrap="square" rtlCol="0">
            <a:spAutoFit/>
          </a:bodyPr>
          <a:lstStyle/>
          <a:p>
            <a:r>
              <a:rPr lang="en-US" sz="5400" b="1" i="1" dirty="0">
                <a:latin typeface="Poppins" pitchFamily="2" charset="77"/>
                <a:cs typeface="Poppins" pitchFamily="2" charset="77"/>
              </a:rPr>
              <a:t>What are the </a:t>
            </a:r>
          </a:p>
          <a:p>
            <a:r>
              <a:rPr lang="en-US" sz="5400" b="1" i="1" dirty="0">
                <a:latin typeface="Poppins" pitchFamily="2" charset="77"/>
                <a:cs typeface="Poppins" pitchFamily="2" charset="77"/>
              </a:rPr>
              <a:t>Academic Regulations?</a:t>
            </a:r>
          </a:p>
        </p:txBody>
      </p:sp>
      <p:sp>
        <p:nvSpPr>
          <p:cNvPr id="4" name="TextBox 3">
            <a:extLst>
              <a:ext uri="{FF2B5EF4-FFF2-40B4-BE49-F238E27FC236}">
                <a16:creationId xmlns:a16="http://schemas.microsoft.com/office/drawing/2014/main" id="{599F7726-B439-BAAD-6444-90E57D10037F}"/>
              </a:ext>
            </a:extLst>
          </p:cNvPr>
          <p:cNvSpPr txBox="1"/>
          <p:nvPr/>
        </p:nvSpPr>
        <p:spPr>
          <a:xfrm>
            <a:off x="567822" y="2371613"/>
            <a:ext cx="10704081" cy="3539430"/>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New College Durham Academic Regulations for the Award of Foundation Degree (Academic Regulations) are the set of rules which govern all aspects of Foundation Degree </a:t>
            </a:r>
            <a:r>
              <a:rPr lang="en-US" sz="1600" dirty="0" err="1">
                <a:latin typeface="Source Sans Pro" panose="020B0503030403020204" pitchFamily="34" charset="0"/>
                <a:ea typeface="Source Sans Pro" panose="020B0503030403020204" pitchFamily="34" charset="0"/>
                <a:cs typeface="Poppins SemiBold" pitchFamily="2" charset="77"/>
              </a:rPr>
              <a:t>programmes</a:t>
            </a:r>
            <a:r>
              <a:rPr lang="en-US" sz="1600" dirty="0">
                <a:latin typeface="Source Sans Pro" panose="020B0503030403020204" pitchFamily="34" charset="0"/>
                <a:ea typeface="Source Sans Pro" panose="020B0503030403020204" pitchFamily="34" charset="0"/>
                <a:cs typeface="Poppins SemiBold" pitchFamily="2" charset="77"/>
              </a:rPr>
              <a:t> validated by New College Durham.</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They are split into five sections.</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b="1" dirty="0">
                <a:latin typeface="Source Sans Pro" panose="020B0503030403020204" pitchFamily="34" charset="0"/>
                <a:ea typeface="Source Sans Pro" panose="020B0503030403020204" pitchFamily="34" charset="0"/>
                <a:cs typeface="Poppins SemiBold" pitchFamily="2" charset="77"/>
              </a:rPr>
              <a:t>Section A – </a:t>
            </a:r>
            <a:r>
              <a:rPr lang="en-US" sz="1600" dirty="0">
                <a:latin typeface="Source Sans Pro" panose="020B0503030403020204" pitchFamily="34" charset="0"/>
                <a:ea typeface="Source Sans Pro" panose="020B0503030403020204" pitchFamily="34" charset="0"/>
                <a:cs typeface="Poppins SemiBold" pitchFamily="2" charset="77"/>
              </a:rPr>
              <a:t>Regulatory Principles Governing the Award of Foundation Degree</a:t>
            </a:r>
          </a:p>
          <a:p>
            <a:r>
              <a:rPr lang="en-US" sz="1600" b="1" dirty="0">
                <a:latin typeface="Source Sans Pro" panose="020B0503030403020204" pitchFamily="34" charset="0"/>
                <a:ea typeface="Source Sans Pro" panose="020B0503030403020204" pitchFamily="34" charset="0"/>
                <a:cs typeface="Poppins SemiBold" pitchFamily="2" charset="77"/>
              </a:rPr>
              <a:t>Section B – </a:t>
            </a:r>
            <a:r>
              <a:rPr lang="en-US" sz="1600" dirty="0">
                <a:latin typeface="Source Sans Pro" panose="020B0503030403020204" pitchFamily="34" charset="0"/>
                <a:ea typeface="Source Sans Pro" panose="020B0503030403020204" pitchFamily="34" charset="0"/>
                <a:cs typeface="Poppins SemiBold" pitchFamily="2" charset="77"/>
              </a:rPr>
              <a:t>Regulations Governing the Design, Validation, Approval and Review of a Foundation Degree</a:t>
            </a:r>
          </a:p>
          <a:p>
            <a:r>
              <a:rPr lang="en-US" sz="1600" b="1" dirty="0">
                <a:latin typeface="Source Sans Pro" panose="020B0503030403020204" pitchFamily="34" charset="0"/>
                <a:ea typeface="Source Sans Pro" panose="020B0503030403020204" pitchFamily="34" charset="0"/>
                <a:cs typeface="Poppins SemiBold" pitchFamily="2" charset="77"/>
              </a:rPr>
              <a:t>Section C – </a:t>
            </a:r>
            <a:r>
              <a:rPr lang="en-US" sz="1600" dirty="0">
                <a:latin typeface="Source Sans Pro" panose="020B0503030403020204" pitchFamily="34" charset="0"/>
                <a:ea typeface="Source Sans Pro" panose="020B0503030403020204" pitchFamily="34" charset="0"/>
                <a:cs typeface="Poppins SemiBold" pitchFamily="2" charset="77"/>
              </a:rPr>
              <a:t>Regulations Governing Assessment and Progression</a:t>
            </a:r>
          </a:p>
          <a:p>
            <a:r>
              <a:rPr lang="en-US" sz="1600" b="1" dirty="0">
                <a:latin typeface="Source Sans Pro" panose="020B0503030403020204" pitchFamily="34" charset="0"/>
                <a:ea typeface="Source Sans Pro" panose="020B0503030403020204" pitchFamily="34" charset="0"/>
                <a:cs typeface="Poppins SemiBold" pitchFamily="2" charset="77"/>
              </a:rPr>
              <a:t>Section D</a:t>
            </a:r>
            <a:r>
              <a:rPr lang="en-US" sz="1600" dirty="0">
                <a:latin typeface="Source Sans Pro" panose="020B0503030403020204" pitchFamily="34" charset="0"/>
                <a:ea typeface="Source Sans Pro" panose="020B0503030403020204" pitchFamily="34" charset="0"/>
                <a:cs typeface="Poppins SemiBold" pitchFamily="2" charset="77"/>
              </a:rPr>
              <a:t> - Regulations Relating to External Examiners</a:t>
            </a:r>
          </a:p>
          <a:p>
            <a:r>
              <a:rPr lang="en-US" sz="1600" b="1" dirty="0">
                <a:latin typeface="Source Sans Pro" panose="020B0503030403020204" pitchFamily="34" charset="0"/>
                <a:ea typeface="Source Sans Pro" panose="020B0503030403020204" pitchFamily="34" charset="0"/>
                <a:cs typeface="Poppins SemiBold" pitchFamily="2" charset="77"/>
              </a:rPr>
              <a:t>Section E </a:t>
            </a:r>
            <a:r>
              <a:rPr lang="en-US" sz="1600" dirty="0">
                <a:latin typeface="Source Sans Pro" panose="020B0503030403020204" pitchFamily="34" charset="0"/>
                <a:ea typeface="Source Sans Pro" panose="020B0503030403020204" pitchFamily="34" charset="0"/>
                <a:cs typeface="Poppins SemiBold" pitchFamily="2" charset="77"/>
              </a:rPr>
              <a:t>– Regulatory Principles Governing Recruitment and Admissions to Programmes</a:t>
            </a:r>
          </a:p>
          <a:p>
            <a:endParaRPr lang="en-US" sz="1600" dirty="0">
              <a:latin typeface="Source Sans Pro" panose="020B0503030403020204" pitchFamily="34" charset="0"/>
              <a:ea typeface="Source Sans Pro" panose="020B0503030403020204" pitchFamily="34" charset="0"/>
              <a:cs typeface="Poppins SemiBold" pitchFamily="2" charset="77"/>
            </a:endParaRPr>
          </a:p>
          <a:p>
            <a:r>
              <a:rPr lang="en-US" sz="1600" dirty="0">
                <a:latin typeface="Source Sans Pro" panose="020B0503030403020204" pitchFamily="34" charset="0"/>
                <a:ea typeface="Source Sans Pro" panose="020B0503030403020204" pitchFamily="34" charset="0"/>
                <a:cs typeface="Poppins SemiBold" pitchFamily="2" charset="77"/>
              </a:rPr>
              <a:t>This presentation will focus on the key points of Section C, Items 5 to 8, however it is </a:t>
            </a:r>
            <a:r>
              <a:rPr lang="en-US" sz="1600" b="1" dirty="0">
                <a:latin typeface="Source Sans Pro" panose="020B0503030403020204" pitchFamily="34" charset="0"/>
                <a:ea typeface="Source Sans Pro" panose="020B0503030403020204" pitchFamily="34" charset="0"/>
                <a:cs typeface="Poppins SemiBold" pitchFamily="2" charset="77"/>
              </a:rPr>
              <a:t>strongly recommended </a:t>
            </a:r>
            <a:r>
              <a:rPr lang="en-US" sz="1600" dirty="0">
                <a:latin typeface="Source Sans Pro" panose="020B0503030403020204" pitchFamily="34" charset="0"/>
                <a:ea typeface="Source Sans Pro" panose="020B0503030403020204" pitchFamily="34" charset="0"/>
                <a:cs typeface="Poppins SemiBold" pitchFamily="2" charset="77"/>
              </a:rPr>
              <a:t>that you familarise yourself with the entire content of Section C. All sections are available to view on the College website. </a:t>
            </a:r>
          </a:p>
          <a:p>
            <a:r>
              <a:rPr lang="en-US" sz="1600" dirty="0">
                <a:hlinkClick r:id="rId3"/>
              </a:rPr>
              <a:t>Higher Education Information (newcollegedurham.ac.uk)</a:t>
            </a:r>
            <a:r>
              <a:rPr lang="en-US" sz="1600" dirty="0">
                <a:latin typeface="Source Sans Pro" panose="020B0503030403020204" pitchFamily="34" charset="0"/>
                <a:ea typeface="Source Sans Pro" panose="020B0503030403020204" pitchFamily="34" charset="0"/>
                <a:cs typeface="Poppins SemiBold" pitchFamily="2" charset="77"/>
              </a:rPr>
              <a:t>  </a:t>
            </a:r>
          </a:p>
        </p:txBody>
      </p:sp>
    </p:spTree>
    <p:extLst>
      <p:ext uri="{BB962C8B-B14F-4D97-AF65-F5344CB8AC3E}">
        <p14:creationId xmlns:p14="http://schemas.microsoft.com/office/powerpoint/2010/main" val="3132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CFD60BE8-F30D-D096-3B77-BF1317CD06D3}"/>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8D40F3B-AA79-2164-6F65-9CDEAFFB82EF}"/>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C5</a:t>
            </a:r>
          </a:p>
        </p:txBody>
      </p:sp>
      <p:sp>
        <p:nvSpPr>
          <p:cNvPr id="4" name="TextBox 3">
            <a:extLst>
              <a:ext uri="{FF2B5EF4-FFF2-40B4-BE49-F238E27FC236}">
                <a16:creationId xmlns:a16="http://schemas.microsoft.com/office/drawing/2014/main" id="{33BA79B9-0BCD-8A28-67BB-86DCA042C90F}"/>
              </a:ext>
            </a:extLst>
          </p:cNvPr>
          <p:cNvSpPr txBox="1"/>
          <p:nvPr/>
        </p:nvSpPr>
        <p:spPr>
          <a:xfrm>
            <a:off x="302902" y="1243567"/>
            <a:ext cx="10704081" cy="584775"/>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Section C5 of the Academic Regulations focuses on the Assessment of Modules and what is required of students in order for them to pass a module. </a:t>
            </a:r>
          </a:p>
        </p:txBody>
      </p:sp>
      <p:graphicFrame>
        <p:nvGraphicFramePr>
          <p:cNvPr id="5" name="Table 5">
            <a:extLst>
              <a:ext uri="{FF2B5EF4-FFF2-40B4-BE49-F238E27FC236}">
                <a16:creationId xmlns:a16="http://schemas.microsoft.com/office/drawing/2014/main" id="{13A63CE0-951B-1314-3E54-1ECCDA1B4275}"/>
              </a:ext>
            </a:extLst>
          </p:cNvPr>
          <p:cNvGraphicFramePr>
            <a:graphicFrameLocks noGrp="1"/>
          </p:cNvGraphicFramePr>
          <p:nvPr>
            <p:extLst>
              <p:ext uri="{D42A27DB-BD31-4B8C-83A1-F6EECF244321}">
                <p14:modId xmlns:p14="http://schemas.microsoft.com/office/powerpoint/2010/main" val="718959094"/>
              </p:ext>
            </p:extLst>
          </p:nvPr>
        </p:nvGraphicFramePr>
        <p:xfrm>
          <a:off x="553102" y="2069498"/>
          <a:ext cx="10203680" cy="3685540"/>
        </p:xfrm>
        <a:graphic>
          <a:graphicData uri="http://schemas.openxmlformats.org/drawingml/2006/table">
            <a:tbl>
              <a:tblPr firstRow="1" bandRow="1">
                <a:tableStyleId>{2D5ABB26-0587-4C30-8999-92F81FD0307C}</a:tableStyleId>
              </a:tblPr>
              <a:tblGrid>
                <a:gridCol w="5101840">
                  <a:extLst>
                    <a:ext uri="{9D8B030D-6E8A-4147-A177-3AD203B41FA5}">
                      <a16:colId xmlns:a16="http://schemas.microsoft.com/office/drawing/2014/main" val="2831570480"/>
                    </a:ext>
                  </a:extLst>
                </a:gridCol>
                <a:gridCol w="5101840">
                  <a:extLst>
                    <a:ext uri="{9D8B030D-6E8A-4147-A177-3AD203B41FA5}">
                      <a16:colId xmlns:a16="http://schemas.microsoft.com/office/drawing/2014/main" val="3996866416"/>
                    </a:ext>
                  </a:extLst>
                </a:gridCol>
              </a:tblGrid>
              <a:tr h="370840">
                <a:tc>
                  <a:txBody>
                    <a:bodyPr/>
                    <a:lstStyle/>
                    <a:p>
                      <a:r>
                        <a:rPr lang="en-US" sz="1050" b="1" dirty="0">
                          <a:latin typeface="Source Sans Pro" panose="020B0503030403020204" pitchFamily="34" charset="0"/>
                          <a:ea typeface="Source Sans Pro" panose="020B0503030403020204" pitchFamily="34" charset="0"/>
                        </a:rPr>
                        <a:t>What the regulation says…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latin typeface="Source Sans Pro" panose="020B0503030403020204" pitchFamily="34" charset="0"/>
                          <a:ea typeface="Source Sans Pro" panose="020B0503030403020204" pitchFamily="34" charset="0"/>
                        </a:rPr>
                        <a:t>What this means…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272655"/>
                  </a:ext>
                </a:extLst>
              </a:tr>
              <a:tr h="370840">
                <a:tc>
                  <a:txBody>
                    <a:bodyPr/>
                    <a:lstStyle/>
                    <a:p>
                      <a:r>
                        <a:rPr lang="en-US" sz="1050" dirty="0">
                          <a:latin typeface="Source Sans Pro" panose="020B0503030403020204" pitchFamily="34" charset="0"/>
                          <a:ea typeface="Source Sans Pro" panose="020B0503030403020204" pitchFamily="34" charset="0"/>
                        </a:rPr>
                        <a:t>C5.2 The overall pass mark for each module is 40% unless specified otherwise. Components of assessment where marked with a numerical grade will be marked and presented in whole percentages. The calculation for weighted overall grade for a module should be rounded up if 0.5 or above and rounded down if 0.4 or below</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The minimum pass mark for every assessment you will complete is 40% (unless stated otherwise). Each assessment carries a weighting; for example, you may have a report to write which makes up 60% of your module mark and a presentation which makes up the other 40%.</a:t>
                      </a:r>
                    </a:p>
                    <a:p>
                      <a:endParaRPr lang="en-US" sz="1050" dirty="0">
                        <a:latin typeface="Source Sans Pro" panose="020B0503030403020204" pitchFamily="34" charset="0"/>
                        <a:ea typeface="Source Sans Pro" panose="020B0503030403020204" pitchFamily="34" charset="0"/>
                      </a:endParaRPr>
                    </a:p>
                    <a:p>
                      <a:r>
                        <a:rPr lang="en-US" sz="1050" dirty="0">
                          <a:latin typeface="Source Sans Pro" panose="020B0503030403020204" pitchFamily="34" charset="0"/>
                          <a:ea typeface="Source Sans Pro" panose="020B0503030403020204" pitchFamily="34" charset="0"/>
                        </a:rPr>
                        <a:t>If the overall average of both marks put together is, for example, 59.5%, this will be rounded up to 60%. If your average is 59.4%, this will rounded down to 59%. </a:t>
                      </a:r>
                    </a:p>
                    <a:p>
                      <a:endParaRPr lang="en-US" sz="1050" dirty="0">
                        <a:latin typeface="Source Sans Pro" panose="020B0503030403020204" pitchFamily="34" charset="0"/>
                        <a:ea typeface="Source Sans Pro" panose="020B0503030403020204" pitchFamily="34" charset="0"/>
                      </a:endParaRPr>
                    </a:p>
                    <a:p>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64594"/>
                  </a:ext>
                </a:extLst>
              </a:tr>
              <a:tr h="370840">
                <a:tc>
                  <a:txBody>
                    <a:bodyPr/>
                    <a:lstStyle/>
                    <a:p>
                      <a:r>
                        <a:rPr lang="en-US" sz="1050" dirty="0">
                          <a:latin typeface="Source Sans Pro" panose="020B0503030403020204" pitchFamily="34" charset="0"/>
                          <a:ea typeface="Source Sans Pro" panose="020B0503030403020204" pitchFamily="34" charset="0"/>
                        </a:rPr>
                        <a:t>C5.3 To pass a module, a student must attempt all component parts of an assessment. Failure to attempt a component without appropriate evidence of extenuating circumstances will determine a fail.</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You must submit every assessment/sit every exam for every module by the given deadline. Unless you have approved mitigation, you will be recorded as a fail for the module.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78154"/>
                  </a:ext>
                </a:extLst>
              </a:tr>
              <a:tr h="370840">
                <a:tc>
                  <a:txBody>
                    <a:bodyPr/>
                    <a:lstStyle/>
                    <a:p>
                      <a:r>
                        <a:rPr lang="en-US" sz="1050" dirty="0">
                          <a:latin typeface="Source Sans Pro" panose="020B0503030403020204" pitchFamily="34" charset="0"/>
                          <a:ea typeface="Source Sans Pro" panose="020B0503030403020204" pitchFamily="34" charset="0"/>
                        </a:rPr>
                        <a:t>C5.4 The overall pass mark for each module is 40%. Where a module assessment comprises two or more components, the student must achieve at least 30% in each assessed component and an overall average for the module of 40% to achieve a module pass. This will have been approved at validation.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For example, if you scored 60 in one assessment and 35 in the other, and your overall combined mark for the module is 40 or more, the Assessment Board will confirm you have passed this module. </a:t>
                      </a:r>
                    </a:p>
                    <a:p>
                      <a:endParaRPr lang="en-GB" sz="1050" i="1" dirty="0">
                        <a:latin typeface="Source Sans Pro" panose="020B0503030403020204" pitchFamily="34" charset="0"/>
                        <a:ea typeface="Source Sans Pro" panose="020B0503030403020204" pitchFamily="34" charset="0"/>
                      </a:endParaRPr>
                    </a:p>
                    <a:p>
                      <a:r>
                        <a:rPr lang="en-GB" sz="1050" i="1" dirty="0">
                          <a:latin typeface="Source Sans Pro" panose="020B0503030403020204" pitchFamily="34" charset="0"/>
                          <a:ea typeface="Source Sans Pro" panose="020B0503030403020204" pitchFamily="34" charset="0"/>
                        </a:rPr>
                        <a:t>As this is only agreed at the Assessment Board, students are advised to ensure they aim to achieve the pass mark of 40% as a minimum, as you may still be required to complete a resit if the overall average does not equate to 40 or more. </a:t>
                      </a:r>
                      <a:endParaRPr lang="en-US" sz="1050" i="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765904"/>
                  </a:ext>
                </a:extLst>
              </a:tr>
            </a:tbl>
          </a:graphicData>
        </a:graphic>
      </p:graphicFrame>
    </p:spTree>
    <p:extLst>
      <p:ext uri="{BB962C8B-B14F-4D97-AF65-F5344CB8AC3E}">
        <p14:creationId xmlns:p14="http://schemas.microsoft.com/office/powerpoint/2010/main" val="24808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0E38FD67-9C6E-10DC-2E50-5C159FC239E9}"/>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B0852F7-8F60-1BB8-F9D7-E6347F6DA182}"/>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C5</a:t>
            </a:r>
          </a:p>
        </p:txBody>
      </p:sp>
      <p:pic>
        <p:nvPicPr>
          <p:cNvPr id="5" name="Picture 4" descr="Shape&#10;&#10;Description automatically generated with low confidence">
            <a:extLst>
              <a:ext uri="{FF2B5EF4-FFF2-40B4-BE49-F238E27FC236}">
                <a16:creationId xmlns:a16="http://schemas.microsoft.com/office/drawing/2014/main" id="{0A50EA08-8E62-AAFA-BC39-4344309384E6}"/>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38397C2-AC78-EF7D-1613-9FFC0376BE5B}"/>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C5</a:t>
            </a:r>
          </a:p>
        </p:txBody>
      </p:sp>
      <p:graphicFrame>
        <p:nvGraphicFramePr>
          <p:cNvPr id="8" name="Table 5">
            <a:extLst>
              <a:ext uri="{FF2B5EF4-FFF2-40B4-BE49-F238E27FC236}">
                <a16:creationId xmlns:a16="http://schemas.microsoft.com/office/drawing/2014/main" id="{C0A18C0F-9027-BC37-FB4C-F41807A5B147}"/>
              </a:ext>
            </a:extLst>
          </p:cNvPr>
          <p:cNvGraphicFramePr>
            <a:graphicFrameLocks noGrp="1"/>
          </p:cNvGraphicFramePr>
          <p:nvPr>
            <p:extLst>
              <p:ext uri="{D42A27DB-BD31-4B8C-83A1-F6EECF244321}">
                <p14:modId xmlns:p14="http://schemas.microsoft.com/office/powerpoint/2010/main" val="690431014"/>
              </p:ext>
            </p:extLst>
          </p:nvPr>
        </p:nvGraphicFramePr>
        <p:xfrm>
          <a:off x="553102" y="1377289"/>
          <a:ext cx="10203680" cy="4965700"/>
        </p:xfrm>
        <a:graphic>
          <a:graphicData uri="http://schemas.openxmlformats.org/drawingml/2006/table">
            <a:tbl>
              <a:tblPr firstRow="1" bandRow="1">
                <a:tableStyleId>{2D5ABB26-0587-4C30-8999-92F81FD0307C}</a:tableStyleId>
              </a:tblPr>
              <a:tblGrid>
                <a:gridCol w="5101840">
                  <a:extLst>
                    <a:ext uri="{9D8B030D-6E8A-4147-A177-3AD203B41FA5}">
                      <a16:colId xmlns:a16="http://schemas.microsoft.com/office/drawing/2014/main" val="2831570480"/>
                    </a:ext>
                  </a:extLst>
                </a:gridCol>
                <a:gridCol w="5101840">
                  <a:extLst>
                    <a:ext uri="{9D8B030D-6E8A-4147-A177-3AD203B41FA5}">
                      <a16:colId xmlns:a16="http://schemas.microsoft.com/office/drawing/2014/main" val="3996866416"/>
                    </a:ext>
                  </a:extLst>
                </a:gridCol>
              </a:tblGrid>
              <a:tr h="370840">
                <a:tc>
                  <a:txBody>
                    <a:bodyPr/>
                    <a:lstStyle/>
                    <a:p>
                      <a:r>
                        <a:rPr lang="en-US" sz="1050" b="1" dirty="0">
                          <a:latin typeface="Source Sans Pro" panose="020B0503030403020204" pitchFamily="34" charset="0"/>
                          <a:ea typeface="Source Sans Pro" panose="020B0503030403020204" pitchFamily="34" charset="0"/>
                        </a:rPr>
                        <a:t>What the regulation says…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latin typeface="Source Sans Pro" panose="020B0503030403020204" pitchFamily="34" charset="0"/>
                          <a:ea typeface="Source Sans Pro" panose="020B0503030403020204" pitchFamily="34" charset="0"/>
                        </a:rPr>
                        <a:t>What this means…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272655"/>
                  </a:ext>
                </a:extLst>
              </a:tr>
              <a:tr h="370840">
                <a:tc>
                  <a:txBody>
                    <a:bodyPr/>
                    <a:lstStyle/>
                    <a:p>
                      <a:r>
                        <a:rPr lang="en-US" sz="1050" dirty="0">
                          <a:latin typeface="Source Sans Pro" panose="020B0503030403020204" pitchFamily="34" charset="0"/>
                          <a:ea typeface="Source Sans Pro" panose="020B0503030403020204" pitchFamily="34" charset="0"/>
                        </a:rPr>
                        <a:t>C5.5 </a:t>
                      </a:r>
                      <a:r>
                        <a:rPr lang="en-US" sz="1050" b="1" dirty="0">
                          <a:latin typeface="Source Sans Pro" panose="020B0503030403020204" pitchFamily="34" charset="0"/>
                          <a:ea typeface="Source Sans Pro" panose="020B0503030403020204" pitchFamily="34" charset="0"/>
                        </a:rPr>
                        <a:t>Extension to Assessment Deadline </a:t>
                      </a:r>
                      <a:r>
                        <a:rPr lang="en-US" sz="1050" dirty="0">
                          <a:latin typeface="Source Sans Pro" panose="020B0503030403020204" pitchFamily="34" charset="0"/>
                          <a:ea typeface="Source Sans Pro" panose="020B0503030403020204" pitchFamily="34" charset="0"/>
                        </a:rPr>
                        <a:t>- A student may apply for an extension to an assessment deadline up to 24 hours before the deadline with a valid reason. If the valid reason is accepted by a module leader, a period of 7 days will be granted without penalty. Application for extension must be completed in writing and be reported to the relevant module assessment board and progression and award board.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You can be given a seven day extension on any assignment as long as you have a valid reason and this is agreed with your Tutor. You must request this in writing so that the College can document this. If granted, your assessment will not be capped at 40% and you will be graded using the full range of marks. </a:t>
                      </a:r>
                    </a:p>
                    <a:p>
                      <a:endParaRPr lang="en-US" sz="1050" dirty="0">
                        <a:latin typeface="Source Sans Pro" panose="020B0503030403020204" pitchFamily="34" charset="0"/>
                        <a:ea typeface="Source Sans Pro" panose="020B0503030403020204" pitchFamily="34" charset="0"/>
                      </a:endParaRPr>
                    </a:p>
                    <a:p>
                      <a:r>
                        <a:rPr lang="en-US" sz="1050" b="1" i="1" dirty="0">
                          <a:latin typeface="Source Sans Pro" panose="020B0503030403020204" pitchFamily="34" charset="0"/>
                          <a:ea typeface="Source Sans Pro" panose="020B0503030403020204" pitchFamily="34" charset="0"/>
                        </a:rPr>
                        <a:t>Note </a:t>
                      </a:r>
                      <a:r>
                        <a:rPr lang="en-US" sz="1050" b="0" i="1" dirty="0">
                          <a:latin typeface="Source Sans Pro" panose="020B0503030403020204" pitchFamily="34" charset="0"/>
                          <a:ea typeface="Source Sans Pro" panose="020B0503030403020204" pitchFamily="34" charset="0"/>
                        </a:rPr>
                        <a:t>you cannot be granted an extension to an exam. </a:t>
                      </a:r>
                      <a:endParaRPr lang="en-GB" sz="1050" b="1" i="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64594"/>
                  </a:ext>
                </a:extLst>
              </a:tr>
              <a:tr h="370840">
                <a:tc>
                  <a:txBody>
                    <a:bodyPr/>
                    <a:lstStyle/>
                    <a:p>
                      <a:r>
                        <a:rPr lang="en-US" sz="1050" dirty="0">
                          <a:latin typeface="Source Sans Pro" panose="020B0503030403020204" pitchFamily="34" charset="0"/>
                          <a:ea typeface="Source Sans Pro" panose="020B0503030403020204" pitchFamily="34" charset="0"/>
                        </a:rPr>
                        <a:t>C5.6 An assessment which is submitted after the published deadline without an approved extension will be subject to penalty. The penalty is that the student will automatically have the assessment capped at 40% immediately after the deadline has passed and will have 7 days to submit the assessment following the assessment deadline. The first working day will be the next working day after the original assessment deadline. Work submitted after the 7 days will be determined as a non-submission and a fail. It is permissible for a student to be granted an extension without penalty for 7 days by the module leader and take a further 7 day extension with penalty. The regulation applies equally to full-time and part-time students</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If you submit an assessment up to seven days after your given deadline and you do not have an approved extension in place, your work will automatically be capped at 40%. This means that even if you have produced a piece of work that would have scored, for example, 75%, you will only be given 40%. </a:t>
                      </a:r>
                    </a:p>
                    <a:p>
                      <a:endParaRPr lang="en-US" sz="1050" dirty="0">
                        <a:latin typeface="Source Sans Pro" panose="020B0503030403020204" pitchFamily="34" charset="0"/>
                        <a:ea typeface="Source Sans Pro" panose="020B0503030403020204" pitchFamily="34" charset="0"/>
                      </a:endParaRPr>
                    </a:p>
                    <a:p>
                      <a:r>
                        <a:rPr lang="en-US" sz="1050" dirty="0">
                          <a:latin typeface="Source Sans Pro" panose="020B0503030403020204" pitchFamily="34" charset="0"/>
                          <a:ea typeface="Source Sans Pro" panose="020B0503030403020204" pitchFamily="34" charset="0"/>
                        </a:rPr>
                        <a:t>If you submit beyond seven days after the deadline without an extension, this will be classed as an automatic fail and will be recorded as a non-submission. </a:t>
                      </a:r>
                    </a:p>
                    <a:p>
                      <a:endParaRPr lang="en-US" sz="1050" dirty="0">
                        <a:latin typeface="Source Sans Pro" panose="020B0503030403020204" pitchFamily="34" charset="0"/>
                        <a:ea typeface="Source Sans Pro" panose="020B0503030403020204" pitchFamily="34" charset="0"/>
                      </a:endParaRPr>
                    </a:p>
                    <a:p>
                      <a:r>
                        <a:rPr lang="en-US" sz="1050" dirty="0">
                          <a:latin typeface="Source Sans Pro" panose="020B0503030403020204" pitchFamily="34" charset="0"/>
                          <a:ea typeface="Source Sans Pro" panose="020B0503030403020204" pitchFamily="34" charset="0"/>
                        </a:rPr>
                        <a:t>If you already have a seven day extension in place but require an extra seven days, if approved by your tutor, you may submit late but this will also then be capped at 40%.</a:t>
                      </a:r>
                    </a:p>
                    <a:p>
                      <a:endParaRPr lang="en-US" sz="1050" dirty="0">
                        <a:latin typeface="Source Sans Pro" panose="020B0503030403020204" pitchFamily="34" charset="0"/>
                        <a:ea typeface="Source Sans Pro" panose="020B0503030403020204" pitchFamily="34" charset="0"/>
                      </a:endParaRPr>
                    </a:p>
                    <a:p>
                      <a:r>
                        <a:rPr lang="en-US" sz="1050" i="1" dirty="0">
                          <a:latin typeface="Source Sans Pro" panose="020B0503030403020204" pitchFamily="34" charset="0"/>
                          <a:ea typeface="Source Sans Pro" panose="020B0503030403020204" pitchFamily="34" charset="0"/>
                        </a:rPr>
                        <a:t>Again, these extensions </a:t>
                      </a:r>
                      <a:r>
                        <a:rPr lang="en-US" sz="1050" b="1" i="1" dirty="0">
                          <a:latin typeface="Source Sans Pro" panose="020B0503030403020204" pitchFamily="34" charset="0"/>
                          <a:ea typeface="Source Sans Pro" panose="020B0503030403020204" pitchFamily="34" charset="0"/>
                        </a:rPr>
                        <a:t>do not apply </a:t>
                      </a:r>
                      <a:r>
                        <a:rPr lang="en-US" sz="1050" b="0" i="1" dirty="0">
                          <a:latin typeface="Source Sans Pro" panose="020B0503030403020204" pitchFamily="34" charset="0"/>
                          <a:ea typeface="Source Sans Pro" panose="020B0503030403020204" pitchFamily="34" charset="0"/>
                        </a:rPr>
                        <a:t>to exam components of any module. </a:t>
                      </a:r>
                      <a:endParaRPr lang="en-US" sz="1050" i="1" dirty="0">
                        <a:latin typeface="Source Sans Pro" panose="020B0503030403020204" pitchFamily="34" charset="0"/>
                        <a:ea typeface="Source Sans Pro" panose="020B0503030403020204" pitchFamily="34" charset="0"/>
                      </a:endParaRPr>
                    </a:p>
                    <a:p>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78154"/>
                  </a:ext>
                </a:extLst>
              </a:tr>
              <a:tr h="370840">
                <a:tc>
                  <a:txBody>
                    <a:bodyPr/>
                    <a:lstStyle/>
                    <a:p>
                      <a:r>
                        <a:rPr lang="en-US" sz="1050" dirty="0">
                          <a:latin typeface="Source Sans Pro" panose="020B0503030403020204" pitchFamily="34" charset="0"/>
                          <a:ea typeface="Source Sans Pro" panose="020B0503030403020204" pitchFamily="34" charset="0"/>
                        </a:rPr>
                        <a:t>C5.11 Where a student has failed to submit a component of assessment, has been given the opportunity to re-submit and has failed to do so without any extenuating circumstances having been established, they will be deemed to have failed the module and will be required to repeat the module with attendance at their own cost and, where relevant, will not be allowed to progress to the next level or achieve the award.</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i="0" dirty="0">
                          <a:latin typeface="Source Sans Pro" panose="020B0503030403020204" pitchFamily="34" charset="0"/>
                          <a:ea typeface="Source Sans Pro" panose="020B0503030403020204" pitchFamily="34" charset="0"/>
                        </a:rPr>
                        <a:t>If you fail to submit or do not pass an assessment/exam, you will be given a </a:t>
                      </a:r>
                      <a:r>
                        <a:rPr lang="en-US" sz="1050" i="0" dirty="0" err="1">
                          <a:latin typeface="Source Sans Pro" panose="020B0503030403020204" pitchFamily="34" charset="0"/>
                          <a:ea typeface="Source Sans Pro" panose="020B0503030403020204" pitchFamily="34" charset="0"/>
                        </a:rPr>
                        <a:t>resit</a:t>
                      </a:r>
                      <a:r>
                        <a:rPr lang="en-US" sz="1050" i="0" dirty="0">
                          <a:latin typeface="Source Sans Pro" panose="020B0503030403020204" pitchFamily="34" charset="0"/>
                          <a:ea typeface="Source Sans Pro" panose="020B0503030403020204" pitchFamily="34" charset="0"/>
                        </a:rPr>
                        <a:t> opportunity. However, if you fail to submit or do not achieve the pass mark in your second attempt, you will have failed the module and will be required to repeat this at your own cost.</a:t>
                      </a:r>
                    </a:p>
                    <a:p>
                      <a:endParaRPr lang="en-US" sz="1050" i="0" dirty="0">
                        <a:latin typeface="Source Sans Pro" panose="020B0503030403020204" pitchFamily="34" charset="0"/>
                        <a:ea typeface="Source Sans Pro" panose="020B0503030403020204" pitchFamily="34" charset="0"/>
                      </a:endParaRPr>
                    </a:p>
                    <a:p>
                      <a:r>
                        <a:rPr lang="en-US" sz="1050" i="1" dirty="0">
                          <a:latin typeface="Source Sans Pro" panose="020B0503030403020204" pitchFamily="34" charset="0"/>
                          <a:ea typeface="Source Sans Pro" panose="020B0503030403020204" pitchFamily="34" charset="0"/>
                        </a:rPr>
                        <a:t>Depending on if you meet the criteria which is explained further in the regulations, you may not be allowed to progress to Level 5 or receive your award until you repeat the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765904"/>
                  </a:ext>
                </a:extLst>
              </a:tr>
            </a:tbl>
          </a:graphicData>
        </a:graphic>
      </p:graphicFrame>
    </p:spTree>
    <p:extLst>
      <p:ext uri="{BB962C8B-B14F-4D97-AF65-F5344CB8AC3E}">
        <p14:creationId xmlns:p14="http://schemas.microsoft.com/office/powerpoint/2010/main" val="417950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hape&#10;&#10;Description automatically generated with low confidence">
            <a:extLst>
              <a:ext uri="{FF2B5EF4-FFF2-40B4-BE49-F238E27FC236}">
                <a16:creationId xmlns:a16="http://schemas.microsoft.com/office/drawing/2014/main" id="{6A61852C-AF51-3ADD-2EA1-EACAAEF46836}"/>
              </a:ext>
            </a:extLst>
          </p:cNvPr>
          <p:cNvPicPr>
            <a:picLocks noChangeAspect="1"/>
          </p:cNvPicPr>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9C905B2D-1C91-7495-F13F-62A289C400B3}"/>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C6</a:t>
            </a:r>
          </a:p>
        </p:txBody>
      </p:sp>
      <p:sp>
        <p:nvSpPr>
          <p:cNvPr id="9" name="TextBox 8">
            <a:extLst>
              <a:ext uri="{FF2B5EF4-FFF2-40B4-BE49-F238E27FC236}">
                <a16:creationId xmlns:a16="http://schemas.microsoft.com/office/drawing/2014/main" id="{9721E67C-FA10-1561-3D17-EDC37C0C5250}"/>
              </a:ext>
            </a:extLst>
          </p:cNvPr>
          <p:cNvSpPr txBox="1"/>
          <p:nvPr/>
        </p:nvSpPr>
        <p:spPr>
          <a:xfrm>
            <a:off x="302902" y="1243567"/>
            <a:ext cx="10704081" cy="338554"/>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Section C6 of the Academic Regulations focuses on the Re-Assessment of Modules.</a:t>
            </a:r>
          </a:p>
        </p:txBody>
      </p:sp>
      <p:graphicFrame>
        <p:nvGraphicFramePr>
          <p:cNvPr id="10" name="Table 5">
            <a:extLst>
              <a:ext uri="{FF2B5EF4-FFF2-40B4-BE49-F238E27FC236}">
                <a16:creationId xmlns:a16="http://schemas.microsoft.com/office/drawing/2014/main" id="{5E931DCE-0AF4-708C-77C4-18C2A63616A0}"/>
              </a:ext>
            </a:extLst>
          </p:cNvPr>
          <p:cNvGraphicFramePr>
            <a:graphicFrameLocks noGrp="1"/>
          </p:cNvGraphicFramePr>
          <p:nvPr>
            <p:extLst>
              <p:ext uri="{D42A27DB-BD31-4B8C-83A1-F6EECF244321}">
                <p14:modId xmlns:p14="http://schemas.microsoft.com/office/powerpoint/2010/main" val="2240537433"/>
              </p:ext>
            </p:extLst>
          </p:nvPr>
        </p:nvGraphicFramePr>
        <p:xfrm>
          <a:off x="553102" y="1761850"/>
          <a:ext cx="10203680" cy="4257040"/>
        </p:xfrm>
        <a:graphic>
          <a:graphicData uri="http://schemas.openxmlformats.org/drawingml/2006/table">
            <a:tbl>
              <a:tblPr firstRow="1" bandRow="1">
                <a:tableStyleId>{2D5ABB26-0587-4C30-8999-92F81FD0307C}</a:tableStyleId>
              </a:tblPr>
              <a:tblGrid>
                <a:gridCol w="5101840">
                  <a:extLst>
                    <a:ext uri="{9D8B030D-6E8A-4147-A177-3AD203B41FA5}">
                      <a16:colId xmlns:a16="http://schemas.microsoft.com/office/drawing/2014/main" val="2831570480"/>
                    </a:ext>
                  </a:extLst>
                </a:gridCol>
                <a:gridCol w="5101840">
                  <a:extLst>
                    <a:ext uri="{9D8B030D-6E8A-4147-A177-3AD203B41FA5}">
                      <a16:colId xmlns:a16="http://schemas.microsoft.com/office/drawing/2014/main" val="3996866416"/>
                    </a:ext>
                  </a:extLst>
                </a:gridCol>
              </a:tblGrid>
              <a:tr h="370840">
                <a:tc>
                  <a:txBody>
                    <a:bodyPr/>
                    <a:lstStyle/>
                    <a:p>
                      <a:r>
                        <a:rPr lang="en-US" sz="1050" b="1" dirty="0">
                          <a:latin typeface="Source Sans Pro" panose="020B0503030403020204" pitchFamily="34" charset="0"/>
                          <a:ea typeface="Source Sans Pro" panose="020B0503030403020204" pitchFamily="34" charset="0"/>
                        </a:rPr>
                        <a:t>What the regulation says…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latin typeface="Source Sans Pro" panose="020B0503030403020204" pitchFamily="34" charset="0"/>
                          <a:ea typeface="Source Sans Pro" panose="020B0503030403020204" pitchFamily="34" charset="0"/>
                        </a:rPr>
                        <a:t>What this means…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272655"/>
                  </a:ext>
                </a:extLst>
              </a:tr>
              <a:tr h="370840">
                <a:tc>
                  <a:txBody>
                    <a:bodyPr/>
                    <a:lstStyle/>
                    <a:p>
                      <a:r>
                        <a:rPr lang="en-US" sz="1050" dirty="0">
                          <a:latin typeface="Source Sans Pro" panose="020B0503030403020204" pitchFamily="34" charset="0"/>
                          <a:ea typeface="Source Sans Pro" panose="020B0503030403020204" pitchFamily="34" charset="0"/>
                        </a:rPr>
                        <a:t>C6.1 When a student fails to meet the criteria for an assessment at the first attempt, they will be offered the opportunity of reassessment in that component, once only.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If you score less than 40% for any component of a module, you will given </a:t>
                      </a:r>
                      <a:r>
                        <a:rPr lang="en-US" sz="1050" b="1" dirty="0">
                          <a:latin typeface="Source Sans Pro" panose="020B0503030403020204" pitchFamily="34" charset="0"/>
                          <a:ea typeface="Source Sans Pro" panose="020B0503030403020204" pitchFamily="34" charset="0"/>
                        </a:rPr>
                        <a:t>one </a:t>
                      </a:r>
                      <a:r>
                        <a:rPr lang="en-US" sz="1050" b="0" dirty="0">
                          <a:latin typeface="Source Sans Pro" panose="020B0503030403020204" pitchFamily="34" charset="0"/>
                          <a:ea typeface="Source Sans Pro" panose="020B0503030403020204" pitchFamily="34" charset="0"/>
                        </a:rPr>
                        <a:t>further attempt to resubmit.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64594"/>
                  </a:ext>
                </a:extLst>
              </a:tr>
              <a:tr h="370840">
                <a:tc>
                  <a:txBody>
                    <a:bodyPr/>
                    <a:lstStyle/>
                    <a:p>
                      <a:r>
                        <a:rPr lang="en-US" sz="1050" dirty="0">
                          <a:latin typeface="Source Sans Pro" panose="020B0503030403020204" pitchFamily="34" charset="0"/>
                          <a:ea typeface="Source Sans Pro" panose="020B0503030403020204" pitchFamily="34" charset="0"/>
                        </a:rPr>
                        <a:t>C6.4 When a student is re-assessed in a module, the marks obtained in the component of assessment passed at the first attempt shall stand whereas the maximum mark that may be awarded for the reassessed component is 40%. Reassessed work will be marked from a full range of marks and feedback given based on that mark. The overall mark for the module will be calculated on the basis of the original marks for the components passed at the first attempt and the capped marks gained in the reassessed component(s).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Source Sans Pro" panose="020B0503030403020204" pitchFamily="34" charset="0"/>
                          <a:ea typeface="Source Sans Pro" panose="020B0503030403020204" pitchFamily="34" charset="0"/>
                        </a:rPr>
                        <a:t>A second attempt for any module will be capped at 40%.  As previously explained in an earlier regulation, this means that even if you have produced a piece of work that would have scored, for example, 75%, you will only be given 40%. </a:t>
                      </a:r>
                    </a:p>
                    <a:p>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78154"/>
                  </a:ext>
                </a:extLst>
              </a:tr>
              <a:tr h="370840">
                <a:tc>
                  <a:txBody>
                    <a:bodyPr/>
                    <a:lstStyle/>
                    <a:p>
                      <a:r>
                        <a:rPr lang="en-US" sz="1050" dirty="0">
                          <a:latin typeface="Source Sans Pro" panose="020B0503030403020204" pitchFamily="34" charset="0"/>
                          <a:ea typeface="Source Sans Pro" panose="020B0503030403020204" pitchFamily="34" charset="0"/>
                        </a:rPr>
                        <a:t>C6.7a When a student has failed a module at both the first attempt and second attempt, they may attempt the module again, once only, with attendance. Up to 120 Level 4 credits and 120 Level 5 credits may be repeated in this way. In the case of a stage 4 student, they must remain at the same stage and may not register to study modules at level 5. The student will be required to retake all the components of module assessment and no marks from previous attempts will be carried forward…</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i="0" dirty="0">
                          <a:latin typeface="Source Sans Pro" panose="020B0503030403020204" pitchFamily="34" charset="0"/>
                          <a:ea typeface="Source Sans Pro" panose="020B0503030403020204" pitchFamily="34" charset="0"/>
                        </a:rPr>
                        <a:t>You can repeat all failed modules at Level 4 and Level 5 at a cost. Any marks you did achieve will not be counted in your retake. So, for example, if you failed a three component module because you did not submit/failed one of those components, you will still have to retake all three components.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765904"/>
                  </a:ext>
                </a:extLst>
              </a:tr>
              <a:tr h="370840">
                <a:tc>
                  <a:txBody>
                    <a:bodyPr/>
                    <a:lstStyle/>
                    <a:p>
                      <a:r>
                        <a:rPr lang="en-US" sz="1050" dirty="0">
                          <a:latin typeface="Source Sans Pro" panose="020B0503030403020204" pitchFamily="34" charset="0"/>
                          <a:ea typeface="Source Sans Pro" panose="020B0503030403020204" pitchFamily="34" charset="0"/>
                        </a:rPr>
                        <a:t>C6.7b Students who have failed a module (to the value of 20 credits) following reassessment and have achieved a minimum of 100 credits at an Assessment Board and have a stage average of 40%, will be permitted, on one occasion only, to progress from stage 4 to stage 5 trailing the failed module to be retrieved at the next stage. At the discretion of the Board, this may take place with or without attendance. The marks gained following the restudy of the trailed module will be awarded in full and, if necessary, a reassessment opportunity will be made available.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i="0" dirty="0">
                          <a:latin typeface="Source Sans Pro" panose="020B0503030403020204" pitchFamily="34" charset="0"/>
                          <a:ea typeface="Source Sans Pro" panose="020B0503030403020204" pitchFamily="34" charset="0"/>
                        </a:rPr>
                        <a:t>If you have failed one Level 4 module and have an overall Level 4 average of 40 or more, and you do not meet the criteria for compensation (explained further in the regulations) you will be permitted to progress to Level 5 whilst trailing your failed Level 4 module, </a:t>
                      </a:r>
                      <a:r>
                        <a:rPr lang="en-US" sz="1050" b="1" i="0" dirty="0">
                          <a:latin typeface="Source Sans Pro" panose="020B0503030403020204" pitchFamily="34" charset="0"/>
                          <a:ea typeface="Source Sans Pro" panose="020B0503030403020204" pitchFamily="34" charset="0"/>
                        </a:rPr>
                        <a:t>at your own cost.</a:t>
                      </a:r>
                    </a:p>
                    <a:p>
                      <a:endParaRPr lang="en-US" sz="1050" b="1" i="0" dirty="0">
                        <a:latin typeface="Source Sans Pro" panose="020B0503030403020204" pitchFamily="34" charset="0"/>
                        <a:ea typeface="Source Sans Pro" panose="020B0503030403020204" pitchFamily="34" charset="0"/>
                      </a:endParaRPr>
                    </a:p>
                    <a:p>
                      <a:endParaRPr lang="en-US" sz="1050" i="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767595"/>
                  </a:ext>
                </a:extLst>
              </a:tr>
            </a:tbl>
          </a:graphicData>
        </a:graphic>
      </p:graphicFrame>
    </p:spTree>
    <p:extLst>
      <p:ext uri="{BB962C8B-B14F-4D97-AF65-F5344CB8AC3E}">
        <p14:creationId xmlns:p14="http://schemas.microsoft.com/office/powerpoint/2010/main" val="136802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C35997AC-02E0-5DFB-7B7E-81C8B123979E}"/>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4667073-B0CC-E6B3-8941-155A4E9570F6}"/>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C7</a:t>
            </a:r>
          </a:p>
        </p:txBody>
      </p:sp>
      <p:sp>
        <p:nvSpPr>
          <p:cNvPr id="4" name="TextBox 3">
            <a:extLst>
              <a:ext uri="{FF2B5EF4-FFF2-40B4-BE49-F238E27FC236}">
                <a16:creationId xmlns:a16="http://schemas.microsoft.com/office/drawing/2014/main" id="{CF506FF4-FA9D-28EC-0D24-0C511527E68D}"/>
              </a:ext>
            </a:extLst>
          </p:cNvPr>
          <p:cNvSpPr txBox="1"/>
          <p:nvPr/>
        </p:nvSpPr>
        <p:spPr>
          <a:xfrm>
            <a:off x="302902" y="1243567"/>
            <a:ext cx="10704081" cy="338554"/>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Section C7 of the Academic Regulations focuses on Progression from One Stage or Level of Study to the Next.</a:t>
            </a:r>
          </a:p>
        </p:txBody>
      </p:sp>
      <p:graphicFrame>
        <p:nvGraphicFramePr>
          <p:cNvPr id="5" name="Table 5">
            <a:extLst>
              <a:ext uri="{FF2B5EF4-FFF2-40B4-BE49-F238E27FC236}">
                <a16:creationId xmlns:a16="http://schemas.microsoft.com/office/drawing/2014/main" id="{C445D84A-F264-DE32-443D-F081A606B535}"/>
              </a:ext>
            </a:extLst>
          </p:cNvPr>
          <p:cNvGraphicFramePr>
            <a:graphicFrameLocks noGrp="1"/>
          </p:cNvGraphicFramePr>
          <p:nvPr>
            <p:extLst>
              <p:ext uri="{D42A27DB-BD31-4B8C-83A1-F6EECF244321}">
                <p14:modId xmlns:p14="http://schemas.microsoft.com/office/powerpoint/2010/main" val="3842349001"/>
              </p:ext>
            </p:extLst>
          </p:nvPr>
        </p:nvGraphicFramePr>
        <p:xfrm>
          <a:off x="553102" y="1761850"/>
          <a:ext cx="10203680" cy="2313940"/>
        </p:xfrm>
        <a:graphic>
          <a:graphicData uri="http://schemas.openxmlformats.org/drawingml/2006/table">
            <a:tbl>
              <a:tblPr firstRow="1" bandRow="1">
                <a:tableStyleId>{2D5ABB26-0587-4C30-8999-92F81FD0307C}</a:tableStyleId>
              </a:tblPr>
              <a:tblGrid>
                <a:gridCol w="5101840">
                  <a:extLst>
                    <a:ext uri="{9D8B030D-6E8A-4147-A177-3AD203B41FA5}">
                      <a16:colId xmlns:a16="http://schemas.microsoft.com/office/drawing/2014/main" val="2831570480"/>
                    </a:ext>
                  </a:extLst>
                </a:gridCol>
                <a:gridCol w="5101840">
                  <a:extLst>
                    <a:ext uri="{9D8B030D-6E8A-4147-A177-3AD203B41FA5}">
                      <a16:colId xmlns:a16="http://schemas.microsoft.com/office/drawing/2014/main" val="3996866416"/>
                    </a:ext>
                  </a:extLst>
                </a:gridCol>
              </a:tblGrid>
              <a:tr h="370840">
                <a:tc>
                  <a:txBody>
                    <a:bodyPr/>
                    <a:lstStyle/>
                    <a:p>
                      <a:r>
                        <a:rPr lang="en-US" sz="1050" b="1" dirty="0">
                          <a:latin typeface="Source Sans Pro" panose="020B0503030403020204" pitchFamily="34" charset="0"/>
                          <a:ea typeface="Source Sans Pro" panose="020B0503030403020204" pitchFamily="34" charset="0"/>
                        </a:rPr>
                        <a:t>What the regulation says…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latin typeface="Source Sans Pro" panose="020B0503030403020204" pitchFamily="34" charset="0"/>
                          <a:ea typeface="Source Sans Pro" panose="020B0503030403020204" pitchFamily="34" charset="0"/>
                        </a:rPr>
                        <a:t>What this means…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272655"/>
                  </a:ext>
                </a:extLst>
              </a:tr>
              <a:tr h="370840">
                <a:tc>
                  <a:txBody>
                    <a:bodyPr/>
                    <a:lstStyle/>
                    <a:p>
                      <a:r>
                        <a:rPr lang="en-US" sz="1050" dirty="0">
                          <a:latin typeface="Source Sans Pro" panose="020B0503030403020204" pitchFamily="34" charset="0"/>
                          <a:ea typeface="Source Sans Pro" panose="020B0503030403020204" pitchFamily="34" charset="0"/>
                        </a:rPr>
                        <a:t>C7.3 A student may not progress to the next stage or level of study […] until they have satisfied the requirements of the current stage or level of study for which they have been registered and may not register for modules from the next stage or level of study until they have progressed. Progression must be confirmed by the Progression and Award Board.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You must wait until you receive your official outcome letter from an Assessment Board to confirm if you can progress to Level 5. All marks and academic profiles must be confirmed by the Progression and Award Board before any decisions are communicated to students. </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64594"/>
                  </a:ext>
                </a:extLst>
              </a:tr>
              <a:tr h="370840">
                <a:tc>
                  <a:txBody>
                    <a:bodyPr/>
                    <a:lstStyle/>
                    <a:p>
                      <a:r>
                        <a:rPr lang="en-US" sz="1050" dirty="0">
                          <a:latin typeface="Source Sans Pro" panose="020B0503030403020204" pitchFamily="34" charset="0"/>
                          <a:ea typeface="Source Sans Pro" panose="020B0503030403020204" pitchFamily="34" charset="0"/>
                        </a:rPr>
                        <a:t>C7.5 A student who fails to pass a module after using up the right to be reassessed and considered for the opportunity to repeat the module and is required to leave the College may be awarded an exit qualification if they are so entitled […]. Where an exit qualification cannot be awarded, a Statement of Results outlining the credit successfully completed will be issued.</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dirty="0">
                          <a:latin typeface="Source Sans Pro" panose="020B0503030403020204" pitchFamily="34" charset="0"/>
                          <a:ea typeface="Source Sans Pro" panose="020B0503030403020204" pitchFamily="34" charset="0"/>
                        </a:rPr>
                        <a:t>If you fail to pass a trailing module or have failed any retakes at Level 4 or 5, you will automatically be classed as a Fail Withdraw and be withdrawn from your </a:t>
                      </a:r>
                      <a:r>
                        <a:rPr lang="en-US" sz="1050" b="0" i="0" dirty="0" err="1">
                          <a:latin typeface="Source Sans Pro" panose="020B0503030403020204" pitchFamily="34" charset="0"/>
                          <a:ea typeface="Source Sans Pro" panose="020B0503030403020204" pitchFamily="34" charset="0"/>
                        </a:rPr>
                        <a:t>programme</a:t>
                      </a:r>
                      <a:r>
                        <a:rPr lang="en-US" sz="1050" b="0" i="0" dirty="0">
                          <a:latin typeface="Source Sans Pro" panose="020B0503030403020204" pitchFamily="34" charset="0"/>
                          <a:ea typeface="Source Sans Pro" panose="020B0503030403020204" pitchFamily="34" charset="0"/>
                        </a:rPr>
                        <a:t>. </a:t>
                      </a:r>
                    </a:p>
                    <a:p>
                      <a:endParaRPr lang="en-US" sz="1050" b="0" i="0" dirty="0">
                        <a:latin typeface="Source Sans Pro" panose="020B0503030403020204" pitchFamily="34" charset="0"/>
                        <a:ea typeface="Source Sans Pro" panose="020B0503030403020204" pitchFamily="34" charset="0"/>
                      </a:endParaRPr>
                    </a:p>
                    <a:p>
                      <a:r>
                        <a:rPr lang="en-US" sz="1050" b="0" i="0" dirty="0">
                          <a:latin typeface="Source Sans Pro" panose="020B0503030403020204" pitchFamily="34" charset="0"/>
                          <a:ea typeface="Source Sans Pro" panose="020B0503030403020204" pitchFamily="34" charset="0"/>
                        </a:rPr>
                        <a:t>If you have successfully achieved Level 4, you may be eligible for a New College Durham Certificate of Higher Education. If you are not eligible for any awards, you will only be sent your transcript which will be emailed to you after the Assessment Board. </a:t>
                      </a:r>
                      <a:endParaRPr lang="en-GB" sz="1050" i="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2878154"/>
                  </a:ext>
                </a:extLst>
              </a:tr>
            </a:tbl>
          </a:graphicData>
        </a:graphic>
      </p:graphicFrame>
    </p:spTree>
    <p:extLst>
      <p:ext uri="{BB962C8B-B14F-4D97-AF65-F5344CB8AC3E}">
        <p14:creationId xmlns:p14="http://schemas.microsoft.com/office/powerpoint/2010/main" val="309041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6C5C0B4A-95EB-5BA3-48D1-11368F9DD71E}"/>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5CE6C7-B556-7248-C0FB-34E64685D76F}"/>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Section C8</a:t>
            </a:r>
          </a:p>
        </p:txBody>
      </p:sp>
      <p:sp>
        <p:nvSpPr>
          <p:cNvPr id="4" name="TextBox 3">
            <a:extLst>
              <a:ext uri="{FF2B5EF4-FFF2-40B4-BE49-F238E27FC236}">
                <a16:creationId xmlns:a16="http://schemas.microsoft.com/office/drawing/2014/main" id="{FD1EF587-8D1E-9B92-0E3E-410381F7761D}"/>
              </a:ext>
            </a:extLst>
          </p:cNvPr>
          <p:cNvSpPr txBox="1"/>
          <p:nvPr/>
        </p:nvSpPr>
        <p:spPr>
          <a:xfrm>
            <a:off x="302902" y="1243567"/>
            <a:ext cx="10704081" cy="338554"/>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Section C8 of the Academic Regulations focuses on Compensation of Modules.</a:t>
            </a:r>
          </a:p>
        </p:txBody>
      </p:sp>
      <p:graphicFrame>
        <p:nvGraphicFramePr>
          <p:cNvPr id="5" name="Table 5">
            <a:extLst>
              <a:ext uri="{FF2B5EF4-FFF2-40B4-BE49-F238E27FC236}">
                <a16:creationId xmlns:a16="http://schemas.microsoft.com/office/drawing/2014/main" id="{DEA2A6DC-CF89-7701-8A4B-6FE898287048}"/>
              </a:ext>
            </a:extLst>
          </p:cNvPr>
          <p:cNvGraphicFramePr>
            <a:graphicFrameLocks noGrp="1"/>
          </p:cNvGraphicFramePr>
          <p:nvPr>
            <p:extLst>
              <p:ext uri="{D42A27DB-BD31-4B8C-83A1-F6EECF244321}">
                <p14:modId xmlns:p14="http://schemas.microsoft.com/office/powerpoint/2010/main" val="3732141093"/>
              </p:ext>
            </p:extLst>
          </p:nvPr>
        </p:nvGraphicFramePr>
        <p:xfrm>
          <a:off x="553102" y="1761850"/>
          <a:ext cx="10203680" cy="1422400"/>
        </p:xfrm>
        <a:graphic>
          <a:graphicData uri="http://schemas.openxmlformats.org/drawingml/2006/table">
            <a:tbl>
              <a:tblPr firstRow="1" bandRow="1">
                <a:tableStyleId>{2D5ABB26-0587-4C30-8999-92F81FD0307C}</a:tableStyleId>
              </a:tblPr>
              <a:tblGrid>
                <a:gridCol w="5101840">
                  <a:extLst>
                    <a:ext uri="{9D8B030D-6E8A-4147-A177-3AD203B41FA5}">
                      <a16:colId xmlns:a16="http://schemas.microsoft.com/office/drawing/2014/main" val="2831570480"/>
                    </a:ext>
                  </a:extLst>
                </a:gridCol>
                <a:gridCol w="5101840">
                  <a:extLst>
                    <a:ext uri="{9D8B030D-6E8A-4147-A177-3AD203B41FA5}">
                      <a16:colId xmlns:a16="http://schemas.microsoft.com/office/drawing/2014/main" val="3996866416"/>
                    </a:ext>
                  </a:extLst>
                </a:gridCol>
              </a:tblGrid>
              <a:tr h="370840">
                <a:tc>
                  <a:txBody>
                    <a:bodyPr/>
                    <a:lstStyle/>
                    <a:p>
                      <a:r>
                        <a:rPr lang="en-US" sz="1050" b="1" dirty="0">
                          <a:latin typeface="Source Sans Pro" panose="020B0503030403020204" pitchFamily="34" charset="0"/>
                          <a:ea typeface="Source Sans Pro" panose="020B0503030403020204" pitchFamily="34" charset="0"/>
                        </a:rPr>
                        <a:t>What the regulation says…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1" dirty="0">
                          <a:latin typeface="Source Sans Pro" panose="020B0503030403020204" pitchFamily="34" charset="0"/>
                          <a:ea typeface="Source Sans Pro" panose="020B0503030403020204" pitchFamily="34" charset="0"/>
                        </a:rPr>
                        <a:t>What this means…</a:t>
                      </a:r>
                      <a:endParaRPr lang="en-GB" sz="1050" b="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272655"/>
                  </a:ext>
                </a:extLst>
              </a:tr>
              <a:tr h="370840">
                <a:tc>
                  <a:txBody>
                    <a:bodyPr/>
                    <a:lstStyle/>
                    <a:p>
                      <a:r>
                        <a:rPr lang="en-US" sz="1050" dirty="0">
                          <a:latin typeface="Source Sans Pro" panose="020B0503030403020204" pitchFamily="34" charset="0"/>
                          <a:ea typeface="Source Sans Pro" panose="020B0503030403020204" pitchFamily="34" charset="0"/>
                        </a:rPr>
                        <a:t>C8.1 Where a student has attempted the required number of credits at Level 4 or Level 5, failure in up to 20 credits at each level may be compensated by the Progression and Award Board, providing that the module is </a:t>
                      </a:r>
                      <a:r>
                        <a:rPr lang="en-US" sz="1050" dirty="0" err="1">
                          <a:latin typeface="Source Sans Pro" panose="020B0503030403020204" pitchFamily="34" charset="0"/>
                          <a:ea typeface="Source Sans Pro" panose="020B0503030403020204" pitchFamily="34" charset="0"/>
                        </a:rPr>
                        <a:t>compensatable</a:t>
                      </a:r>
                      <a:r>
                        <a:rPr lang="en-US" sz="1050" dirty="0">
                          <a:latin typeface="Source Sans Pro" panose="020B0503030403020204" pitchFamily="34" charset="0"/>
                          <a:ea typeface="Source Sans Pro" panose="020B0503030403020204" pitchFamily="34" charset="0"/>
                        </a:rPr>
                        <a:t> and the student has; </a:t>
                      </a:r>
                    </a:p>
                    <a:p>
                      <a:endParaRPr lang="en-US" sz="1050" dirty="0">
                        <a:latin typeface="Source Sans Pro" panose="020B0503030403020204" pitchFamily="34" charset="0"/>
                        <a:ea typeface="Source Sans Pro" panose="020B0503030403020204" pitchFamily="34" charset="0"/>
                      </a:endParaRPr>
                    </a:p>
                    <a:p>
                      <a:pPr marL="228600" indent="-228600">
                        <a:buAutoNum type="alphaLcPeriod"/>
                      </a:pPr>
                      <a:r>
                        <a:rPr lang="en-US" sz="1050" dirty="0">
                          <a:latin typeface="Source Sans Pro" panose="020B0503030403020204" pitchFamily="34" charset="0"/>
                          <a:ea typeface="Source Sans Pro" panose="020B0503030403020204" pitchFamily="34" charset="0"/>
                        </a:rPr>
                        <a:t>achieved at least a 30% in each component of assessment in the module; </a:t>
                      </a:r>
                    </a:p>
                    <a:p>
                      <a:pPr marL="228600" indent="-228600">
                        <a:buAutoNum type="alphaLcPeriod"/>
                      </a:pPr>
                      <a:r>
                        <a:rPr lang="en-US" sz="1050" dirty="0">
                          <a:latin typeface="Source Sans Pro" panose="020B0503030403020204" pitchFamily="34" charset="0"/>
                          <a:ea typeface="Source Sans Pro" panose="020B0503030403020204" pitchFamily="34" charset="0"/>
                        </a:rPr>
                        <a:t>a stage average mark across all modules of at least 40%.</a:t>
                      </a:r>
                      <a:endParaRPr lang="en-GB" sz="1050"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Source Sans Pro" panose="020B0503030403020204" pitchFamily="34" charset="0"/>
                          <a:ea typeface="Source Sans Pro" panose="020B0503030403020204" pitchFamily="34" charset="0"/>
                        </a:rPr>
                        <a:t>If you have failed one module at Level 4 or Level 5 and you have achieved an overall module mark of 30% and a Level 4/Level 5 year average of 40% or more, the Assessment Board can compensate this module and deem it as a pass. </a:t>
                      </a:r>
                    </a:p>
                    <a:p>
                      <a:endParaRPr lang="en-US" sz="1050" dirty="0">
                        <a:latin typeface="Source Sans Pro" panose="020B0503030403020204" pitchFamily="34" charset="0"/>
                        <a:ea typeface="Source Sans Pro" panose="020B0503030403020204" pitchFamily="34" charset="0"/>
                      </a:endParaRPr>
                    </a:p>
                    <a:p>
                      <a:r>
                        <a:rPr lang="en-US" sz="1050" b="1" i="1" dirty="0">
                          <a:latin typeface="Source Sans Pro" panose="020B0503030403020204" pitchFamily="34" charset="0"/>
                          <a:ea typeface="Source Sans Pro" panose="020B0503030403020204" pitchFamily="34" charset="0"/>
                        </a:rPr>
                        <a:t>Please note </a:t>
                      </a:r>
                      <a:r>
                        <a:rPr lang="en-US" sz="1050" b="0" i="1" dirty="0">
                          <a:latin typeface="Source Sans Pro" panose="020B0503030403020204" pitchFamily="34" charset="0"/>
                          <a:ea typeface="Source Sans Pro" panose="020B0503030403020204" pitchFamily="34" charset="0"/>
                        </a:rPr>
                        <a:t>only the Assessment Board can make this decision, this cannot be agreed by your Tutor prior to the Assessment Board. </a:t>
                      </a:r>
                      <a:endParaRPr lang="en-GB" sz="1050" b="1" i="1" dirty="0">
                        <a:latin typeface="Source Sans Pro" panose="020B0503030403020204" pitchFamily="34" charset="0"/>
                        <a:ea typeface="Source Sans Pro" panose="020B05030304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4364594"/>
                  </a:ext>
                </a:extLst>
              </a:tr>
            </a:tbl>
          </a:graphicData>
        </a:graphic>
      </p:graphicFrame>
    </p:spTree>
    <p:extLst>
      <p:ext uri="{BB962C8B-B14F-4D97-AF65-F5344CB8AC3E}">
        <p14:creationId xmlns:p14="http://schemas.microsoft.com/office/powerpoint/2010/main" val="148734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52D5A749-F152-73F9-E1B4-5D83D241BC1E}"/>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55702B1-FA59-C442-303B-850C614B378E}"/>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Examples</a:t>
            </a:r>
          </a:p>
        </p:txBody>
      </p:sp>
      <p:sp>
        <p:nvSpPr>
          <p:cNvPr id="4" name="TextBox 3">
            <a:extLst>
              <a:ext uri="{FF2B5EF4-FFF2-40B4-BE49-F238E27FC236}">
                <a16:creationId xmlns:a16="http://schemas.microsoft.com/office/drawing/2014/main" id="{2F970C6B-9FF7-E79B-A44F-44E6949A92C1}"/>
              </a:ext>
            </a:extLst>
          </p:cNvPr>
          <p:cNvSpPr txBox="1"/>
          <p:nvPr/>
        </p:nvSpPr>
        <p:spPr>
          <a:xfrm>
            <a:off x="430136" y="1343278"/>
            <a:ext cx="11568157" cy="584775"/>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below profile gives an example of where a student has been permitted to trail a Level 4 module into Level 5 (BMS411). The student did not meet the criteria for compensation as they did not achieve 30% or more in each component of their failed module. </a:t>
            </a:r>
          </a:p>
        </p:txBody>
      </p:sp>
      <p:pic>
        <p:nvPicPr>
          <p:cNvPr id="10" name="Picture 9">
            <a:extLst>
              <a:ext uri="{FF2B5EF4-FFF2-40B4-BE49-F238E27FC236}">
                <a16:creationId xmlns:a16="http://schemas.microsoft.com/office/drawing/2014/main" id="{7FC55D29-E464-631B-A70F-FE3F3B0FA68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0137" y="2073749"/>
            <a:ext cx="11568157" cy="1282403"/>
          </a:xfrm>
          <a:prstGeom prst="rect">
            <a:avLst/>
          </a:prstGeom>
        </p:spPr>
      </p:pic>
      <p:sp>
        <p:nvSpPr>
          <p:cNvPr id="11" name="TextBox 10">
            <a:extLst>
              <a:ext uri="{FF2B5EF4-FFF2-40B4-BE49-F238E27FC236}">
                <a16:creationId xmlns:a16="http://schemas.microsoft.com/office/drawing/2014/main" id="{5F5F93A2-457A-3F37-CD7B-DCCD9DB6D7FD}"/>
              </a:ext>
            </a:extLst>
          </p:cNvPr>
          <p:cNvSpPr txBox="1"/>
          <p:nvPr/>
        </p:nvSpPr>
        <p:spPr>
          <a:xfrm>
            <a:off x="430136" y="3904602"/>
            <a:ext cx="11449942" cy="830997"/>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below profile gives an example of where a student has been permitted to trail a Level 4 module into Level 5 (BMS409). Although they had a module average of 55, they had failed to submit one of the three components and the Board was unable to compensate the module. </a:t>
            </a:r>
          </a:p>
        </p:txBody>
      </p:sp>
      <p:pic>
        <p:nvPicPr>
          <p:cNvPr id="9" name="Picture 8">
            <a:extLst>
              <a:ext uri="{FF2B5EF4-FFF2-40B4-BE49-F238E27FC236}">
                <a16:creationId xmlns:a16="http://schemas.microsoft.com/office/drawing/2014/main" id="{A61779E4-6039-2D83-0EA1-58CD97631E6C}"/>
              </a:ext>
            </a:extLst>
          </p:cNvPr>
          <p:cNvPicPr>
            <a:picLocks noChangeAspect="1"/>
          </p:cNvPicPr>
          <p:nvPr/>
        </p:nvPicPr>
        <p:blipFill>
          <a:blip r:embed="rId4"/>
          <a:stretch>
            <a:fillRect/>
          </a:stretch>
        </p:blipFill>
        <p:spPr>
          <a:xfrm>
            <a:off x="538162" y="4784250"/>
            <a:ext cx="11115675" cy="1190625"/>
          </a:xfrm>
          <a:prstGeom prst="rect">
            <a:avLst/>
          </a:prstGeom>
        </p:spPr>
      </p:pic>
      <p:sp>
        <p:nvSpPr>
          <p:cNvPr id="12" name="Rectangle 11">
            <a:extLst>
              <a:ext uri="{FF2B5EF4-FFF2-40B4-BE49-F238E27FC236}">
                <a16:creationId xmlns:a16="http://schemas.microsoft.com/office/drawing/2014/main" id="{156AE007-E50E-0758-D2DF-59D691DDADC4}"/>
              </a:ext>
            </a:extLst>
          </p:cNvPr>
          <p:cNvSpPr/>
          <p:nvPr/>
        </p:nvSpPr>
        <p:spPr>
          <a:xfrm>
            <a:off x="4671391" y="2345635"/>
            <a:ext cx="636105" cy="745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4B7F8C2-6213-8F2F-7AAE-3501163DBE20}"/>
              </a:ext>
            </a:extLst>
          </p:cNvPr>
          <p:cNvSpPr/>
          <p:nvPr/>
        </p:nvSpPr>
        <p:spPr>
          <a:xfrm>
            <a:off x="3959087" y="5051364"/>
            <a:ext cx="636105" cy="745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725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low confidence">
            <a:extLst>
              <a:ext uri="{FF2B5EF4-FFF2-40B4-BE49-F238E27FC236}">
                <a16:creationId xmlns:a16="http://schemas.microsoft.com/office/drawing/2014/main" id="{6A9449A9-A6F5-4510-7B95-A712D461D92E}"/>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FBCAF5E0-85D7-3F12-F993-DF9A900B05B4}"/>
              </a:ext>
            </a:extLst>
          </p:cNvPr>
          <p:cNvSpPr txBox="1"/>
          <p:nvPr/>
        </p:nvSpPr>
        <p:spPr>
          <a:xfrm>
            <a:off x="236435" y="301272"/>
            <a:ext cx="11955565" cy="923330"/>
          </a:xfrm>
          <a:prstGeom prst="rect">
            <a:avLst/>
          </a:prstGeom>
          <a:noFill/>
        </p:spPr>
        <p:txBody>
          <a:bodyPr wrap="square" rtlCol="0">
            <a:spAutoFit/>
          </a:bodyPr>
          <a:lstStyle/>
          <a:p>
            <a:r>
              <a:rPr lang="en-US" sz="5400" b="1" i="1" dirty="0">
                <a:latin typeface="Poppins" pitchFamily="2" charset="77"/>
                <a:cs typeface="Poppins" pitchFamily="2" charset="77"/>
              </a:rPr>
              <a:t>Examples</a:t>
            </a:r>
          </a:p>
        </p:txBody>
      </p:sp>
      <p:sp>
        <p:nvSpPr>
          <p:cNvPr id="4" name="TextBox 3">
            <a:extLst>
              <a:ext uri="{FF2B5EF4-FFF2-40B4-BE49-F238E27FC236}">
                <a16:creationId xmlns:a16="http://schemas.microsoft.com/office/drawing/2014/main" id="{61C50FE8-4187-659F-E48B-B61B8D80634D}"/>
              </a:ext>
            </a:extLst>
          </p:cNvPr>
          <p:cNvSpPr txBox="1"/>
          <p:nvPr/>
        </p:nvSpPr>
        <p:spPr>
          <a:xfrm>
            <a:off x="311921" y="3912626"/>
            <a:ext cx="11568157" cy="830997"/>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below profile gives an example of where a student was not eligible for compensation and was not permitted to trail their failed module. The required 40% overall average for Level 4 had not been achieved. Therefore, the student was required to remain at Level 4 and repeat their failed module.</a:t>
            </a:r>
          </a:p>
        </p:txBody>
      </p:sp>
      <p:pic>
        <p:nvPicPr>
          <p:cNvPr id="12" name="Picture 11">
            <a:extLst>
              <a:ext uri="{FF2B5EF4-FFF2-40B4-BE49-F238E27FC236}">
                <a16:creationId xmlns:a16="http://schemas.microsoft.com/office/drawing/2014/main" id="{D1D0603D-0CF8-3D8E-73E9-D6E9983CFEC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1920" y="4994922"/>
            <a:ext cx="11686373" cy="1181165"/>
          </a:xfrm>
          <a:prstGeom prst="rect">
            <a:avLst/>
          </a:prstGeom>
        </p:spPr>
      </p:pic>
      <p:sp>
        <p:nvSpPr>
          <p:cNvPr id="6" name="TextBox 5">
            <a:extLst>
              <a:ext uri="{FF2B5EF4-FFF2-40B4-BE49-F238E27FC236}">
                <a16:creationId xmlns:a16="http://schemas.microsoft.com/office/drawing/2014/main" id="{6E961C33-48CB-80E8-56E5-4C03A9AD78C9}"/>
              </a:ext>
            </a:extLst>
          </p:cNvPr>
          <p:cNvSpPr txBox="1"/>
          <p:nvPr/>
        </p:nvSpPr>
        <p:spPr>
          <a:xfrm>
            <a:off x="311921" y="1355246"/>
            <a:ext cx="11568156" cy="1015663"/>
          </a:xfrm>
          <a:prstGeom prst="rect">
            <a:avLst/>
          </a:prstGeom>
          <a:noFill/>
        </p:spPr>
        <p:txBody>
          <a:bodyPr wrap="square" rtlCol="0">
            <a:spAutoFit/>
          </a:bodyPr>
          <a:lstStyle/>
          <a:p>
            <a:r>
              <a:rPr lang="en-US" sz="1600" dirty="0">
                <a:latin typeface="Source Sans Pro" panose="020B0503030403020204" pitchFamily="34" charset="0"/>
                <a:ea typeface="Source Sans Pro" panose="020B0503030403020204" pitchFamily="34" charset="0"/>
                <a:cs typeface="Poppins SemiBold" pitchFamily="2" charset="77"/>
              </a:rPr>
              <a:t>The below profile gives an example of where a student has been granted compensation for one Level 4 module. The student had achieved at least 30% in all components of the module and had an overall average of 40% or above. </a:t>
            </a:r>
          </a:p>
          <a:p>
            <a:r>
              <a:rPr lang="en-US" sz="1200" dirty="0">
                <a:latin typeface="Source Sans Pro" panose="020B0503030403020204" pitchFamily="34" charset="0"/>
                <a:ea typeface="Source Sans Pro" panose="020B0503030403020204" pitchFamily="34" charset="0"/>
                <a:cs typeface="Poppins SemiBold" pitchFamily="2" charset="77"/>
              </a:rPr>
              <a:t>(</a:t>
            </a:r>
            <a:r>
              <a:rPr lang="en-US" sz="1200" i="1" dirty="0">
                <a:latin typeface="Source Sans Pro" panose="020B0503030403020204" pitchFamily="34" charset="0"/>
                <a:ea typeface="Source Sans Pro" panose="020B0503030403020204" pitchFamily="34" charset="0"/>
                <a:cs typeface="Poppins SemiBold" pitchFamily="2" charset="77"/>
              </a:rPr>
              <a:t>New College Durham systems automatically score a compensated module at the pass mark following confirmation from the Assessment Board. The decision located in the far right column would then change to PP (Pass Proceed))</a:t>
            </a:r>
            <a:r>
              <a:rPr lang="en-US" sz="1600" dirty="0">
                <a:latin typeface="Source Sans Pro" panose="020B0503030403020204" pitchFamily="34" charset="0"/>
                <a:ea typeface="Source Sans Pro" panose="020B0503030403020204" pitchFamily="34" charset="0"/>
                <a:cs typeface="Poppins SemiBold" pitchFamily="2" charset="77"/>
              </a:rPr>
              <a:t>  </a:t>
            </a:r>
          </a:p>
        </p:txBody>
      </p:sp>
      <p:pic>
        <p:nvPicPr>
          <p:cNvPr id="7" name="Picture 6">
            <a:extLst>
              <a:ext uri="{FF2B5EF4-FFF2-40B4-BE49-F238E27FC236}">
                <a16:creationId xmlns:a16="http://schemas.microsoft.com/office/drawing/2014/main" id="{E97C490B-8E13-905B-2EAC-97BD3108337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11920" y="2501553"/>
            <a:ext cx="11568157" cy="1105124"/>
          </a:xfrm>
          <a:prstGeom prst="rect">
            <a:avLst/>
          </a:prstGeom>
        </p:spPr>
      </p:pic>
      <p:sp>
        <p:nvSpPr>
          <p:cNvPr id="8" name="Rectangle 7">
            <a:extLst>
              <a:ext uri="{FF2B5EF4-FFF2-40B4-BE49-F238E27FC236}">
                <a16:creationId xmlns:a16="http://schemas.microsoft.com/office/drawing/2014/main" id="{17695285-91F5-0552-C358-443F583FAC1C}"/>
              </a:ext>
            </a:extLst>
          </p:cNvPr>
          <p:cNvSpPr/>
          <p:nvPr/>
        </p:nvSpPr>
        <p:spPr>
          <a:xfrm>
            <a:off x="3939208" y="2597282"/>
            <a:ext cx="636105" cy="745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F7B29DD-2EB8-A035-6CB6-6E20E011AFD9}"/>
              </a:ext>
            </a:extLst>
          </p:cNvPr>
          <p:cNvSpPr/>
          <p:nvPr/>
        </p:nvSpPr>
        <p:spPr>
          <a:xfrm>
            <a:off x="4575313" y="5270032"/>
            <a:ext cx="692426" cy="745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7763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21A9EF78A4A740A42E79BFFB0A6C0E" ma:contentTypeVersion="3" ma:contentTypeDescription="Create a new document." ma:contentTypeScope="" ma:versionID="62bcef549d3b118fe508b0d70695aed2">
  <xsd:schema xmlns:xsd="http://www.w3.org/2001/XMLSchema" xmlns:xs="http://www.w3.org/2001/XMLSchema" xmlns:p="http://schemas.microsoft.com/office/2006/metadata/properties" xmlns:ns2="25c5e0ed-4af9-49ca-8e47-6b0b817c6872" targetNamespace="http://schemas.microsoft.com/office/2006/metadata/properties" ma:root="true" ma:fieldsID="90a2432c5d6aeb65c976625786e45387" ns2:_="">
    <xsd:import namespace="25c5e0ed-4af9-49ca-8e47-6b0b817c6872"/>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5e0ed-4af9-49ca-8e47-6b0b817c6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2ED613-33EA-42A3-8EB5-B3796224DDD5}"/>
</file>

<file path=customXml/itemProps2.xml><?xml version="1.0" encoding="utf-8"?>
<ds:datastoreItem xmlns:ds="http://schemas.openxmlformats.org/officeDocument/2006/customXml" ds:itemID="{36D275E5-74B7-4FD8-A2CC-4257328427B5}"/>
</file>

<file path=customXml/itemProps3.xml><?xml version="1.0" encoding="utf-8"?>
<ds:datastoreItem xmlns:ds="http://schemas.openxmlformats.org/officeDocument/2006/customXml" ds:itemID="{196E955C-2923-4E29-9FCA-D3C6C90AE2B2}"/>
</file>

<file path=docProps/app.xml><?xml version="1.0" encoding="utf-8"?>
<Properties xmlns="http://schemas.openxmlformats.org/officeDocument/2006/extended-properties" xmlns:vt="http://schemas.openxmlformats.org/officeDocument/2006/docPropsVTypes">
  <TotalTime>208</TotalTime>
  <Words>2435</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Poppins</vt:lpstr>
      <vt:lpstr>Poppins SemiBold</vt:lpstr>
      <vt:lpstr>Source Sans Pro</vt:lpstr>
      <vt:lpstr>Office Theme</vt:lpstr>
      <vt:lpstr>Understanding the Regulations on Assessments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Storey</dc:creator>
  <cp:lastModifiedBy>Catherine Storey</cp:lastModifiedBy>
  <cp:revision>2</cp:revision>
  <dcterms:created xsi:type="dcterms:W3CDTF">2022-06-14T12:20:36Z</dcterms:created>
  <dcterms:modified xsi:type="dcterms:W3CDTF">2022-06-24T08:00:48Z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0x0101008A21A9EF78A4A740A42E79BFFB0A6C0E</vt:lpwstr>
  </property>
</Properties>
</file>