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420636-C853-4DD4-96B7-D7C9014A3672}" v="6" dt="2022-06-14T12:35:43.9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therine Storey" userId="99044a96-e090-443e-a8aa-0f918b29eb00" providerId="ADAL" clId="{AA420636-C853-4DD4-96B7-D7C9014A3672}"/>
    <pc:docChg chg="undo custSel addSld delSld modSld">
      <pc:chgData name="Catherine Storey" userId="99044a96-e090-443e-a8aa-0f918b29eb00" providerId="ADAL" clId="{AA420636-C853-4DD4-96B7-D7C9014A3672}" dt="2022-06-14T13:01:15.987" v="3594" actId="20577"/>
      <pc:docMkLst>
        <pc:docMk/>
      </pc:docMkLst>
      <pc:sldChg chg="modSp mod">
        <pc:chgData name="Catherine Storey" userId="99044a96-e090-443e-a8aa-0f918b29eb00" providerId="ADAL" clId="{AA420636-C853-4DD4-96B7-D7C9014A3672}" dt="2022-06-14T12:04:32.035" v="72" actId="20577"/>
        <pc:sldMkLst>
          <pc:docMk/>
          <pc:sldMk cId="1307617356" sldId="258"/>
        </pc:sldMkLst>
        <pc:spChg chg="mod">
          <ac:chgData name="Catherine Storey" userId="99044a96-e090-443e-a8aa-0f918b29eb00" providerId="ADAL" clId="{AA420636-C853-4DD4-96B7-D7C9014A3672}" dt="2022-06-14T12:04:32.035" v="72" actId="20577"/>
          <ac:spMkLst>
            <pc:docMk/>
            <pc:sldMk cId="1307617356" sldId="258"/>
            <ac:spMk id="4" creationId="{9959767E-5BF4-80BE-935F-F7A520595B79}"/>
          </ac:spMkLst>
        </pc:spChg>
      </pc:sldChg>
      <pc:sldChg chg="addSp modSp new mod">
        <pc:chgData name="Catherine Storey" userId="99044a96-e090-443e-a8aa-0f918b29eb00" providerId="ADAL" clId="{AA420636-C853-4DD4-96B7-D7C9014A3672}" dt="2022-06-14T13:01:15.987" v="3594" actId="20577"/>
        <pc:sldMkLst>
          <pc:docMk/>
          <pc:sldMk cId="4205356771" sldId="261"/>
        </pc:sldMkLst>
        <pc:spChg chg="add mod">
          <ac:chgData name="Catherine Storey" userId="99044a96-e090-443e-a8aa-0f918b29eb00" providerId="ADAL" clId="{AA420636-C853-4DD4-96B7-D7C9014A3672}" dt="2022-06-14T12:19:10.940" v="2330" actId="1076"/>
          <ac:spMkLst>
            <pc:docMk/>
            <pc:sldMk cId="4205356771" sldId="261"/>
            <ac:spMk id="3" creationId="{31AFAF4C-C21A-7CAA-C066-537035E0354A}"/>
          </ac:spMkLst>
        </pc:spChg>
        <pc:spChg chg="add mod">
          <ac:chgData name="Catherine Storey" userId="99044a96-e090-443e-a8aa-0f918b29eb00" providerId="ADAL" clId="{AA420636-C853-4DD4-96B7-D7C9014A3672}" dt="2022-06-14T13:01:15.987" v="3594" actId="20577"/>
          <ac:spMkLst>
            <pc:docMk/>
            <pc:sldMk cId="4205356771" sldId="261"/>
            <ac:spMk id="4" creationId="{68DB47F1-73DF-F273-19B3-52987A8EE96D}"/>
          </ac:spMkLst>
        </pc:spChg>
        <pc:picChg chg="add mod">
          <ac:chgData name="Catherine Storey" userId="99044a96-e090-443e-a8aa-0f918b29eb00" providerId="ADAL" clId="{AA420636-C853-4DD4-96B7-D7C9014A3672}" dt="2022-06-14T12:05:11.821" v="74"/>
          <ac:picMkLst>
            <pc:docMk/>
            <pc:sldMk cId="4205356771" sldId="261"/>
            <ac:picMk id="2" creationId="{8147FE60-385C-7165-7645-54153CBD14AE}"/>
          </ac:picMkLst>
        </pc:picChg>
      </pc:sldChg>
      <pc:sldChg chg="addSp modSp new mod">
        <pc:chgData name="Catherine Storey" userId="99044a96-e090-443e-a8aa-0f918b29eb00" providerId="ADAL" clId="{AA420636-C853-4DD4-96B7-D7C9014A3672}" dt="2022-06-14T12:35:32.074" v="2765" actId="20577"/>
        <pc:sldMkLst>
          <pc:docMk/>
          <pc:sldMk cId="3081824384" sldId="262"/>
        </pc:sldMkLst>
        <pc:spChg chg="add mod">
          <ac:chgData name="Catherine Storey" userId="99044a96-e090-443e-a8aa-0f918b29eb00" providerId="ADAL" clId="{AA420636-C853-4DD4-96B7-D7C9014A3672}" dt="2022-06-14T12:12:47.138" v="930" actId="1076"/>
          <ac:spMkLst>
            <pc:docMk/>
            <pc:sldMk cId="3081824384" sldId="262"/>
            <ac:spMk id="3" creationId="{18B7BFD7-2362-5DF5-7B5C-F173603BF623}"/>
          </ac:spMkLst>
        </pc:spChg>
        <pc:spChg chg="add mod">
          <ac:chgData name="Catherine Storey" userId="99044a96-e090-443e-a8aa-0f918b29eb00" providerId="ADAL" clId="{AA420636-C853-4DD4-96B7-D7C9014A3672}" dt="2022-06-14T12:35:32.074" v="2765" actId="20577"/>
          <ac:spMkLst>
            <pc:docMk/>
            <pc:sldMk cId="3081824384" sldId="262"/>
            <ac:spMk id="4" creationId="{8BD9E0F9-5B87-22C3-104E-6C2D15FFD0FB}"/>
          </ac:spMkLst>
        </pc:spChg>
        <pc:picChg chg="add mod">
          <ac:chgData name="Catherine Storey" userId="99044a96-e090-443e-a8aa-0f918b29eb00" providerId="ADAL" clId="{AA420636-C853-4DD4-96B7-D7C9014A3672}" dt="2022-06-14T12:12:24.534" v="863"/>
          <ac:picMkLst>
            <pc:docMk/>
            <pc:sldMk cId="3081824384" sldId="262"/>
            <ac:picMk id="2" creationId="{21D6F8F3-BE58-B62D-07BA-AE39976EE537}"/>
          </ac:picMkLst>
        </pc:picChg>
      </pc:sldChg>
      <pc:sldChg chg="addSp delSp modSp new del mod">
        <pc:chgData name="Catherine Storey" userId="99044a96-e090-443e-a8aa-0f918b29eb00" providerId="ADAL" clId="{AA420636-C853-4DD4-96B7-D7C9014A3672}" dt="2022-06-14T12:19:02.121" v="2329" actId="2696"/>
        <pc:sldMkLst>
          <pc:docMk/>
          <pc:sldMk cId="585361030" sldId="263"/>
        </pc:sldMkLst>
        <pc:spChg chg="add del mod">
          <ac:chgData name="Catherine Storey" userId="99044a96-e090-443e-a8aa-0f918b29eb00" providerId="ADAL" clId="{AA420636-C853-4DD4-96B7-D7C9014A3672}" dt="2022-06-14T12:17:12.151" v="1867" actId="1076"/>
          <ac:spMkLst>
            <pc:docMk/>
            <pc:sldMk cId="585361030" sldId="263"/>
            <ac:spMk id="3" creationId="{5831177E-F9F4-799C-F9F1-8E55FA720694}"/>
          </ac:spMkLst>
        </pc:spChg>
        <pc:spChg chg="add del mod">
          <ac:chgData name="Catherine Storey" userId="99044a96-e090-443e-a8aa-0f918b29eb00" providerId="ADAL" clId="{AA420636-C853-4DD4-96B7-D7C9014A3672}" dt="2022-06-14T12:18:53.741" v="2328" actId="20577"/>
          <ac:spMkLst>
            <pc:docMk/>
            <pc:sldMk cId="585361030" sldId="263"/>
            <ac:spMk id="4" creationId="{DCEF9DE8-65F3-9C1F-25B6-5BA3DD771C18}"/>
          </ac:spMkLst>
        </pc:spChg>
        <pc:picChg chg="add del mod">
          <ac:chgData name="Catherine Storey" userId="99044a96-e090-443e-a8aa-0f918b29eb00" providerId="ADAL" clId="{AA420636-C853-4DD4-96B7-D7C9014A3672}" dt="2022-06-14T12:16:33.425" v="1718"/>
          <ac:picMkLst>
            <pc:docMk/>
            <pc:sldMk cId="585361030" sldId="263"/>
            <ac:picMk id="2" creationId="{2BE07C92-95F8-56DB-4502-C067F41AE666}"/>
          </ac:picMkLst>
        </pc:picChg>
      </pc:sldChg>
      <pc:sldChg chg="addSp modSp new mod">
        <pc:chgData name="Catherine Storey" userId="99044a96-e090-443e-a8aa-0f918b29eb00" providerId="ADAL" clId="{AA420636-C853-4DD4-96B7-D7C9014A3672}" dt="2022-06-14T12:59:57.763" v="3560" actId="1076"/>
        <pc:sldMkLst>
          <pc:docMk/>
          <pc:sldMk cId="3121195854" sldId="263"/>
        </pc:sldMkLst>
        <pc:spChg chg="add mod">
          <ac:chgData name="Catherine Storey" userId="99044a96-e090-443e-a8aa-0f918b29eb00" providerId="ADAL" clId="{AA420636-C853-4DD4-96B7-D7C9014A3672}" dt="2022-06-14T12:36:15.582" v="2845" actId="1076"/>
          <ac:spMkLst>
            <pc:docMk/>
            <pc:sldMk cId="3121195854" sldId="263"/>
            <ac:spMk id="3" creationId="{E19B6724-6A33-649F-7FED-EFACA372951C}"/>
          </ac:spMkLst>
        </pc:spChg>
        <pc:spChg chg="add mod">
          <ac:chgData name="Catherine Storey" userId="99044a96-e090-443e-a8aa-0f918b29eb00" providerId="ADAL" clId="{AA420636-C853-4DD4-96B7-D7C9014A3672}" dt="2022-06-14T12:59:57.763" v="3560" actId="1076"/>
          <ac:spMkLst>
            <pc:docMk/>
            <pc:sldMk cId="3121195854" sldId="263"/>
            <ac:spMk id="4" creationId="{204FD8AB-5CF1-756F-E026-A5FD61F194CD}"/>
          </ac:spMkLst>
        </pc:spChg>
        <pc:picChg chg="add mod">
          <ac:chgData name="Catherine Storey" userId="99044a96-e090-443e-a8aa-0f918b29eb00" providerId="ADAL" clId="{AA420636-C853-4DD4-96B7-D7C9014A3672}" dt="2022-06-14T12:35:43.982" v="2767"/>
          <ac:picMkLst>
            <pc:docMk/>
            <pc:sldMk cId="3121195854" sldId="263"/>
            <ac:picMk id="2" creationId="{EC07E96B-EA0D-F07F-5F4D-839530FFD17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A1178-2239-ED22-410A-E3E5DDA53F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0D80940-FC2A-5645-32F5-623C1AED4F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8A315D1-D735-1FBD-6938-7757D36E3C76}"/>
              </a:ext>
            </a:extLst>
          </p:cNvPr>
          <p:cNvSpPr>
            <a:spLocks noGrp="1"/>
          </p:cNvSpPr>
          <p:nvPr>
            <p:ph type="dt" sz="half" idx="10"/>
          </p:nvPr>
        </p:nvSpPr>
        <p:spPr/>
        <p:txBody>
          <a:bodyPr/>
          <a:lstStyle/>
          <a:p>
            <a:fld id="{0EDDD099-DE4D-4998-B830-AA72F3672952}" type="datetimeFigureOut">
              <a:rPr lang="en-GB" smtClean="0"/>
              <a:t>14/06/2022</a:t>
            </a:fld>
            <a:endParaRPr lang="en-GB"/>
          </a:p>
        </p:txBody>
      </p:sp>
      <p:sp>
        <p:nvSpPr>
          <p:cNvPr id="5" name="Footer Placeholder 4">
            <a:extLst>
              <a:ext uri="{FF2B5EF4-FFF2-40B4-BE49-F238E27FC236}">
                <a16:creationId xmlns:a16="http://schemas.microsoft.com/office/drawing/2014/main" id="{3CAEC226-F58E-321C-4F4F-D0E7F9906D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06BA8B-10FE-C3CC-4231-48AE025033D0}"/>
              </a:ext>
            </a:extLst>
          </p:cNvPr>
          <p:cNvSpPr>
            <a:spLocks noGrp="1"/>
          </p:cNvSpPr>
          <p:nvPr>
            <p:ph type="sldNum" sz="quarter" idx="12"/>
          </p:nvPr>
        </p:nvSpPr>
        <p:spPr/>
        <p:txBody>
          <a:bodyPr/>
          <a:lstStyle/>
          <a:p>
            <a:fld id="{A466DED6-CF85-4CBD-B745-40073094581A}" type="slidenum">
              <a:rPr lang="en-GB" smtClean="0"/>
              <a:t>‹#›</a:t>
            </a:fld>
            <a:endParaRPr lang="en-GB"/>
          </a:p>
        </p:txBody>
      </p:sp>
    </p:spTree>
    <p:extLst>
      <p:ext uri="{BB962C8B-B14F-4D97-AF65-F5344CB8AC3E}">
        <p14:creationId xmlns:p14="http://schemas.microsoft.com/office/powerpoint/2010/main" val="2352323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44D19-A5B4-A808-E502-EBE791F799A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7E93828-38A7-7E1D-B2AB-23777A4FEB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F881A8C-5F18-4CD9-A8CC-34711BCF249D}"/>
              </a:ext>
            </a:extLst>
          </p:cNvPr>
          <p:cNvSpPr>
            <a:spLocks noGrp="1"/>
          </p:cNvSpPr>
          <p:nvPr>
            <p:ph type="dt" sz="half" idx="10"/>
          </p:nvPr>
        </p:nvSpPr>
        <p:spPr/>
        <p:txBody>
          <a:bodyPr/>
          <a:lstStyle/>
          <a:p>
            <a:fld id="{0EDDD099-DE4D-4998-B830-AA72F3672952}" type="datetimeFigureOut">
              <a:rPr lang="en-GB" smtClean="0"/>
              <a:t>14/06/2022</a:t>
            </a:fld>
            <a:endParaRPr lang="en-GB"/>
          </a:p>
        </p:txBody>
      </p:sp>
      <p:sp>
        <p:nvSpPr>
          <p:cNvPr id="5" name="Footer Placeholder 4">
            <a:extLst>
              <a:ext uri="{FF2B5EF4-FFF2-40B4-BE49-F238E27FC236}">
                <a16:creationId xmlns:a16="http://schemas.microsoft.com/office/drawing/2014/main" id="{D02A0C09-BEFD-063E-A26F-D75983B6F6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EADC44-283B-6329-4123-0FC1560908AD}"/>
              </a:ext>
            </a:extLst>
          </p:cNvPr>
          <p:cNvSpPr>
            <a:spLocks noGrp="1"/>
          </p:cNvSpPr>
          <p:nvPr>
            <p:ph type="sldNum" sz="quarter" idx="12"/>
          </p:nvPr>
        </p:nvSpPr>
        <p:spPr/>
        <p:txBody>
          <a:bodyPr/>
          <a:lstStyle/>
          <a:p>
            <a:fld id="{A466DED6-CF85-4CBD-B745-40073094581A}" type="slidenum">
              <a:rPr lang="en-GB" smtClean="0"/>
              <a:t>‹#›</a:t>
            </a:fld>
            <a:endParaRPr lang="en-GB"/>
          </a:p>
        </p:txBody>
      </p:sp>
    </p:spTree>
    <p:extLst>
      <p:ext uri="{BB962C8B-B14F-4D97-AF65-F5344CB8AC3E}">
        <p14:creationId xmlns:p14="http://schemas.microsoft.com/office/powerpoint/2010/main" val="2321484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2993EA-13FC-14F6-A74E-15D69F24D7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F767CFF-FED9-6FA5-3C1B-2119C1924B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80CD49-AC3F-0E4A-8774-719DC2907F0C}"/>
              </a:ext>
            </a:extLst>
          </p:cNvPr>
          <p:cNvSpPr>
            <a:spLocks noGrp="1"/>
          </p:cNvSpPr>
          <p:nvPr>
            <p:ph type="dt" sz="half" idx="10"/>
          </p:nvPr>
        </p:nvSpPr>
        <p:spPr/>
        <p:txBody>
          <a:bodyPr/>
          <a:lstStyle/>
          <a:p>
            <a:fld id="{0EDDD099-DE4D-4998-B830-AA72F3672952}" type="datetimeFigureOut">
              <a:rPr lang="en-GB" smtClean="0"/>
              <a:t>14/06/2022</a:t>
            </a:fld>
            <a:endParaRPr lang="en-GB"/>
          </a:p>
        </p:txBody>
      </p:sp>
      <p:sp>
        <p:nvSpPr>
          <p:cNvPr id="5" name="Footer Placeholder 4">
            <a:extLst>
              <a:ext uri="{FF2B5EF4-FFF2-40B4-BE49-F238E27FC236}">
                <a16:creationId xmlns:a16="http://schemas.microsoft.com/office/drawing/2014/main" id="{5C716841-D7EE-5C8F-B779-73FDC11D26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4047995-189D-1F6B-91C1-59822D2B8A59}"/>
              </a:ext>
            </a:extLst>
          </p:cNvPr>
          <p:cNvSpPr>
            <a:spLocks noGrp="1"/>
          </p:cNvSpPr>
          <p:nvPr>
            <p:ph type="sldNum" sz="quarter" idx="12"/>
          </p:nvPr>
        </p:nvSpPr>
        <p:spPr/>
        <p:txBody>
          <a:bodyPr/>
          <a:lstStyle/>
          <a:p>
            <a:fld id="{A466DED6-CF85-4CBD-B745-40073094581A}" type="slidenum">
              <a:rPr lang="en-GB" smtClean="0"/>
              <a:t>‹#›</a:t>
            </a:fld>
            <a:endParaRPr lang="en-GB"/>
          </a:p>
        </p:txBody>
      </p:sp>
    </p:spTree>
    <p:extLst>
      <p:ext uri="{BB962C8B-B14F-4D97-AF65-F5344CB8AC3E}">
        <p14:creationId xmlns:p14="http://schemas.microsoft.com/office/powerpoint/2010/main" val="3610242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2E1FD-8B35-E441-C594-851A79584FB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6C4A62-BDAA-9697-AE88-6E5C2AD592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517C65B-C145-022A-E5D4-A8867EE73CC6}"/>
              </a:ext>
            </a:extLst>
          </p:cNvPr>
          <p:cNvSpPr>
            <a:spLocks noGrp="1"/>
          </p:cNvSpPr>
          <p:nvPr>
            <p:ph type="dt" sz="half" idx="10"/>
          </p:nvPr>
        </p:nvSpPr>
        <p:spPr/>
        <p:txBody>
          <a:bodyPr/>
          <a:lstStyle/>
          <a:p>
            <a:fld id="{0EDDD099-DE4D-4998-B830-AA72F3672952}" type="datetimeFigureOut">
              <a:rPr lang="en-GB" smtClean="0"/>
              <a:t>14/06/2022</a:t>
            </a:fld>
            <a:endParaRPr lang="en-GB"/>
          </a:p>
        </p:txBody>
      </p:sp>
      <p:sp>
        <p:nvSpPr>
          <p:cNvPr id="5" name="Footer Placeholder 4">
            <a:extLst>
              <a:ext uri="{FF2B5EF4-FFF2-40B4-BE49-F238E27FC236}">
                <a16:creationId xmlns:a16="http://schemas.microsoft.com/office/drawing/2014/main" id="{DC8DB3DC-8456-1092-5B98-555BA4E656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761819-F5F3-CCE9-869C-0CF14F9CF614}"/>
              </a:ext>
            </a:extLst>
          </p:cNvPr>
          <p:cNvSpPr>
            <a:spLocks noGrp="1"/>
          </p:cNvSpPr>
          <p:nvPr>
            <p:ph type="sldNum" sz="quarter" idx="12"/>
          </p:nvPr>
        </p:nvSpPr>
        <p:spPr/>
        <p:txBody>
          <a:bodyPr/>
          <a:lstStyle/>
          <a:p>
            <a:fld id="{A466DED6-CF85-4CBD-B745-40073094581A}" type="slidenum">
              <a:rPr lang="en-GB" smtClean="0"/>
              <a:t>‹#›</a:t>
            </a:fld>
            <a:endParaRPr lang="en-GB"/>
          </a:p>
        </p:txBody>
      </p:sp>
    </p:spTree>
    <p:extLst>
      <p:ext uri="{BB962C8B-B14F-4D97-AF65-F5344CB8AC3E}">
        <p14:creationId xmlns:p14="http://schemas.microsoft.com/office/powerpoint/2010/main" val="726558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B4FCB-97CF-9516-023E-01A05EEAD7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2508077-8FF7-6A13-9F90-8F909AD92D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414301-5206-4801-A942-0ABAFC9CB2A6}"/>
              </a:ext>
            </a:extLst>
          </p:cNvPr>
          <p:cNvSpPr>
            <a:spLocks noGrp="1"/>
          </p:cNvSpPr>
          <p:nvPr>
            <p:ph type="dt" sz="half" idx="10"/>
          </p:nvPr>
        </p:nvSpPr>
        <p:spPr/>
        <p:txBody>
          <a:bodyPr/>
          <a:lstStyle/>
          <a:p>
            <a:fld id="{0EDDD099-DE4D-4998-B830-AA72F3672952}" type="datetimeFigureOut">
              <a:rPr lang="en-GB" smtClean="0"/>
              <a:t>14/06/2022</a:t>
            </a:fld>
            <a:endParaRPr lang="en-GB"/>
          </a:p>
        </p:txBody>
      </p:sp>
      <p:sp>
        <p:nvSpPr>
          <p:cNvPr id="5" name="Footer Placeholder 4">
            <a:extLst>
              <a:ext uri="{FF2B5EF4-FFF2-40B4-BE49-F238E27FC236}">
                <a16:creationId xmlns:a16="http://schemas.microsoft.com/office/drawing/2014/main" id="{CE8F8EF2-51B1-2E63-5B83-0A5AE06F3D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5ED1C3-D339-AF71-EE87-04D8AE2910D2}"/>
              </a:ext>
            </a:extLst>
          </p:cNvPr>
          <p:cNvSpPr>
            <a:spLocks noGrp="1"/>
          </p:cNvSpPr>
          <p:nvPr>
            <p:ph type="sldNum" sz="quarter" idx="12"/>
          </p:nvPr>
        </p:nvSpPr>
        <p:spPr/>
        <p:txBody>
          <a:bodyPr/>
          <a:lstStyle/>
          <a:p>
            <a:fld id="{A466DED6-CF85-4CBD-B745-40073094581A}" type="slidenum">
              <a:rPr lang="en-GB" smtClean="0"/>
              <a:t>‹#›</a:t>
            </a:fld>
            <a:endParaRPr lang="en-GB"/>
          </a:p>
        </p:txBody>
      </p:sp>
    </p:spTree>
    <p:extLst>
      <p:ext uri="{BB962C8B-B14F-4D97-AF65-F5344CB8AC3E}">
        <p14:creationId xmlns:p14="http://schemas.microsoft.com/office/powerpoint/2010/main" val="1239817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6A9FB-3176-6889-319A-ECE1376FB72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7D2A6D7-13A6-2771-EB5C-4C8FFC6990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15575D2-8717-D18E-0C00-376343E906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A12F18C-CD39-D02B-EE08-DE2EEC52FF71}"/>
              </a:ext>
            </a:extLst>
          </p:cNvPr>
          <p:cNvSpPr>
            <a:spLocks noGrp="1"/>
          </p:cNvSpPr>
          <p:nvPr>
            <p:ph type="dt" sz="half" idx="10"/>
          </p:nvPr>
        </p:nvSpPr>
        <p:spPr/>
        <p:txBody>
          <a:bodyPr/>
          <a:lstStyle/>
          <a:p>
            <a:fld id="{0EDDD099-DE4D-4998-B830-AA72F3672952}" type="datetimeFigureOut">
              <a:rPr lang="en-GB" smtClean="0"/>
              <a:t>14/06/2022</a:t>
            </a:fld>
            <a:endParaRPr lang="en-GB"/>
          </a:p>
        </p:txBody>
      </p:sp>
      <p:sp>
        <p:nvSpPr>
          <p:cNvPr id="6" name="Footer Placeholder 5">
            <a:extLst>
              <a:ext uri="{FF2B5EF4-FFF2-40B4-BE49-F238E27FC236}">
                <a16:creationId xmlns:a16="http://schemas.microsoft.com/office/drawing/2014/main" id="{FE11F74E-6E64-6A06-43E9-E801AA9C9CF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C10CE89-2F55-3C94-8E4E-148653DEBCA5}"/>
              </a:ext>
            </a:extLst>
          </p:cNvPr>
          <p:cNvSpPr>
            <a:spLocks noGrp="1"/>
          </p:cNvSpPr>
          <p:nvPr>
            <p:ph type="sldNum" sz="quarter" idx="12"/>
          </p:nvPr>
        </p:nvSpPr>
        <p:spPr/>
        <p:txBody>
          <a:bodyPr/>
          <a:lstStyle/>
          <a:p>
            <a:fld id="{A466DED6-CF85-4CBD-B745-40073094581A}" type="slidenum">
              <a:rPr lang="en-GB" smtClean="0"/>
              <a:t>‹#›</a:t>
            </a:fld>
            <a:endParaRPr lang="en-GB"/>
          </a:p>
        </p:txBody>
      </p:sp>
    </p:spTree>
    <p:extLst>
      <p:ext uri="{BB962C8B-B14F-4D97-AF65-F5344CB8AC3E}">
        <p14:creationId xmlns:p14="http://schemas.microsoft.com/office/powerpoint/2010/main" val="1905692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ED2C5-1F50-9CE7-11EF-FE6A308E762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EA007C-3BE2-303C-FF6D-D04DFB11D8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86319D-5775-195A-DA2D-D1C119D3B3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DE3845C-DFF4-7C6D-2DBA-6EEF4E50B8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87A58B-4F89-0AC1-2ECD-F6D0064741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F6DB532-CC23-3EBD-C36B-F9C8390E91F0}"/>
              </a:ext>
            </a:extLst>
          </p:cNvPr>
          <p:cNvSpPr>
            <a:spLocks noGrp="1"/>
          </p:cNvSpPr>
          <p:nvPr>
            <p:ph type="dt" sz="half" idx="10"/>
          </p:nvPr>
        </p:nvSpPr>
        <p:spPr/>
        <p:txBody>
          <a:bodyPr/>
          <a:lstStyle/>
          <a:p>
            <a:fld id="{0EDDD099-DE4D-4998-B830-AA72F3672952}" type="datetimeFigureOut">
              <a:rPr lang="en-GB" smtClean="0"/>
              <a:t>14/06/2022</a:t>
            </a:fld>
            <a:endParaRPr lang="en-GB"/>
          </a:p>
        </p:txBody>
      </p:sp>
      <p:sp>
        <p:nvSpPr>
          <p:cNvPr id="8" name="Footer Placeholder 7">
            <a:extLst>
              <a:ext uri="{FF2B5EF4-FFF2-40B4-BE49-F238E27FC236}">
                <a16:creationId xmlns:a16="http://schemas.microsoft.com/office/drawing/2014/main" id="{BAD130EE-BB9E-8858-D98E-A447F2E7A33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44BB8B9-02EA-5DE9-CC51-E194DFBE41E1}"/>
              </a:ext>
            </a:extLst>
          </p:cNvPr>
          <p:cNvSpPr>
            <a:spLocks noGrp="1"/>
          </p:cNvSpPr>
          <p:nvPr>
            <p:ph type="sldNum" sz="quarter" idx="12"/>
          </p:nvPr>
        </p:nvSpPr>
        <p:spPr/>
        <p:txBody>
          <a:bodyPr/>
          <a:lstStyle/>
          <a:p>
            <a:fld id="{A466DED6-CF85-4CBD-B745-40073094581A}" type="slidenum">
              <a:rPr lang="en-GB" smtClean="0"/>
              <a:t>‹#›</a:t>
            </a:fld>
            <a:endParaRPr lang="en-GB"/>
          </a:p>
        </p:txBody>
      </p:sp>
    </p:spTree>
    <p:extLst>
      <p:ext uri="{BB962C8B-B14F-4D97-AF65-F5344CB8AC3E}">
        <p14:creationId xmlns:p14="http://schemas.microsoft.com/office/powerpoint/2010/main" val="386026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6A180-2826-6C68-B4DA-951A8E8C75F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75D8558-EAE9-4B52-1280-514C3BC2F225}"/>
              </a:ext>
            </a:extLst>
          </p:cNvPr>
          <p:cNvSpPr>
            <a:spLocks noGrp="1"/>
          </p:cNvSpPr>
          <p:nvPr>
            <p:ph type="dt" sz="half" idx="10"/>
          </p:nvPr>
        </p:nvSpPr>
        <p:spPr/>
        <p:txBody>
          <a:bodyPr/>
          <a:lstStyle/>
          <a:p>
            <a:fld id="{0EDDD099-DE4D-4998-B830-AA72F3672952}" type="datetimeFigureOut">
              <a:rPr lang="en-GB" smtClean="0"/>
              <a:t>14/06/2022</a:t>
            </a:fld>
            <a:endParaRPr lang="en-GB"/>
          </a:p>
        </p:txBody>
      </p:sp>
      <p:sp>
        <p:nvSpPr>
          <p:cNvPr id="4" name="Footer Placeholder 3">
            <a:extLst>
              <a:ext uri="{FF2B5EF4-FFF2-40B4-BE49-F238E27FC236}">
                <a16:creationId xmlns:a16="http://schemas.microsoft.com/office/drawing/2014/main" id="{C71291CF-65A2-6700-21B7-73B544868C1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BF1DCF0-2705-8081-C914-3E2A2F37CD2E}"/>
              </a:ext>
            </a:extLst>
          </p:cNvPr>
          <p:cNvSpPr>
            <a:spLocks noGrp="1"/>
          </p:cNvSpPr>
          <p:nvPr>
            <p:ph type="sldNum" sz="quarter" idx="12"/>
          </p:nvPr>
        </p:nvSpPr>
        <p:spPr/>
        <p:txBody>
          <a:bodyPr/>
          <a:lstStyle/>
          <a:p>
            <a:fld id="{A466DED6-CF85-4CBD-B745-40073094581A}" type="slidenum">
              <a:rPr lang="en-GB" smtClean="0"/>
              <a:t>‹#›</a:t>
            </a:fld>
            <a:endParaRPr lang="en-GB"/>
          </a:p>
        </p:txBody>
      </p:sp>
    </p:spTree>
    <p:extLst>
      <p:ext uri="{BB962C8B-B14F-4D97-AF65-F5344CB8AC3E}">
        <p14:creationId xmlns:p14="http://schemas.microsoft.com/office/powerpoint/2010/main" val="3512275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0B741B-6E5E-B36B-FC64-8999A083AC10}"/>
              </a:ext>
            </a:extLst>
          </p:cNvPr>
          <p:cNvSpPr>
            <a:spLocks noGrp="1"/>
          </p:cNvSpPr>
          <p:nvPr>
            <p:ph type="dt" sz="half" idx="10"/>
          </p:nvPr>
        </p:nvSpPr>
        <p:spPr/>
        <p:txBody>
          <a:bodyPr/>
          <a:lstStyle/>
          <a:p>
            <a:fld id="{0EDDD099-DE4D-4998-B830-AA72F3672952}" type="datetimeFigureOut">
              <a:rPr lang="en-GB" smtClean="0"/>
              <a:t>14/06/2022</a:t>
            </a:fld>
            <a:endParaRPr lang="en-GB"/>
          </a:p>
        </p:txBody>
      </p:sp>
      <p:sp>
        <p:nvSpPr>
          <p:cNvPr id="3" name="Footer Placeholder 2">
            <a:extLst>
              <a:ext uri="{FF2B5EF4-FFF2-40B4-BE49-F238E27FC236}">
                <a16:creationId xmlns:a16="http://schemas.microsoft.com/office/drawing/2014/main" id="{EC0FF6BA-D9A4-F4D5-ADA1-413AD5F55BE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08B1D61-7BF5-3EDB-13BD-B0E5D4D22FDC}"/>
              </a:ext>
            </a:extLst>
          </p:cNvPr>
          <p:cNvSpPr>
            <a:spLocks noGrp="1"/>
          </p:cNvSpPr>
          <p:nvPr>
            <p:ph type="sldNum" sz="quarter" idx="12"/>
          </p:nvPr>
        </p:nvSpPr>
        <p:spPr/>
        <p:txBody>
          <a:bodyPr/>
          <a:lstStyle/>
          <a:p>
            <a:fld id="{A466DED6-CF85-4CBD-B745-40073094581A}" type="slidenum">
              <a:rPr lang="en-GB" smtClean="0"/>
              <a:t>‹#›</a:t>
            </a:fld>
            <a:endParaRPr lang="en-GB"/>
          </a:p>
        </p:txBody>
      </p:sp>
    </p:spTree>
    <p:extLst>
      <p:ext uri="{BB962C8B-B14F-4D97-AF65-F5344CB8AC3E}">
        <p14:creationId xmlns:p14="http://schemas.microsoft.com/office/powerpoint/2010/main" val="330905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2167E-E5AF-92E1-A914-BABFA1D965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23DC0B4-D18B-2BE9-DDA2-2DB53182CC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71E3A54-76B6-7FF2-A4FF-6651C98FD7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5B29C1-5AF3-BEBA-FA20-5FAAE2C6240E}"/>
              </a:ext>
            </a:extLst>
          </p:cNvPr>
          <p:cNvSpPr>
            <a:spLocks noGrp="1"/>
          </p:cNvSpPr>
          <p:nvPr>
            <p:ph type="dt" sz="half" idx="10"/>
          </p:nvPr>
        </p:nvSpPr>
        <p:spPr/>
        <p:txBody>
          <a:bodyPr/>
          <a:lstStyle/>
          <a:p>
            <a:fld id="{0EDDD099-DE4D-4998-B830-AA72F3672952}" type="datetimeFigureOut">
              <a:rPr lang="en-GB" smtClean="0"/>
              <a:t>14/06/2022</a:t>
            </a:fld>
            <a:endParaRPr lang="en-GB"/>
          </a:p>
        </p:txBody>
      </p:sp>
      <p:sp>
        <p:nvSpPr>
          <p:cNvPr id="6" name="Footer Placeholder 5">
            <a:extLst>
              <a:ext uri="{FF2B5EF4-FFF2-40B4-BE49-F238E27FC236}">
                <a16:creationId xmlns:a16="http://schemas.microsoft.com/office/drawing/2014/main" id="{F716000E-CF37-3702-3E6D-CECF585AAFF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C0493A-DDFD-DD45-4677-4259D610BE54}"/>
              </a:ext>
            </a:extLst>
          </p:cNvPr>
          <p:cNvSpPr>
            <a:spLocks noGrp="1"/>
          </p:cNvSpPr>
          <p:nvPr>
            <p:ph type="sldNum" sz="quarter" idx="12"/>
          </p:nvPr>
        </p:nvSpPr>
        <p:spPr/>
        <p:txBody>
          <a:bodyPr/>
          <a:lstStyle/>
          <a:p>
            <a:fld id="{A466DED6-CF85-4CBD-B745-40073094581A}" type="slidenum">
              <a:rPr lang="en-GB" smtClean="0"/>
              <a:t>‹#›</a:t>
            </a:fld>
            <a:endParaRPr lang="en-GB"/>
          </a:p>
        </p:txBody>
      </p:sp>
    </p:spTree>
    <p:extLst>
      <p:ext uri="{BB962C8B-B14F-4D97-AF65-F5344CB8AC3E}">
        <p14:creationId xmlns:p14="http://schemas.microsoft.com/office/powerpoint/2010/main" val="180238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49652-6C23-0AE8-08FC-94EB8D1EF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6881E1B-4904-55B4-0D3D-664E15F335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2679A5B-2B0E-B688-7E1C-716FED4899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C201D5-CCC5-458D-F924-C98CB6A761DC}"/>
              </a:ext>
            </a:extLst>
          </p:cNvPr>
          <p:cNvSpPr>
            <a:spLocks noGrp="1"/>
          </p:cNvSpPr>
          <p:nvPr>
            <p:ph type="dt" sz="half" idx="10"/>
          </p:nvPr>
        </p:nvSpPr>
        <p:spPr/>
        <p:txBody>
          <a:bodyPr/>
          <a:lstStyle/>
          <a:p>
            <a:fld id="{0EDDD099-DE4D-4998-B830-AA72F3672952}" type="datetimeFigureOut">
              <a:rPr lang="en-GB" smtClean="0"/>
              <a:t>14/06/2022</a:t>
            </a:fld>
            <a:endParaRPr lang="en-GB"/>
          </a:p>
        </p:txBody>
      </p:sp>
      <p:sp>
        <p:nvSpPr>
          <p:cNvPr id="6" name="Footer Placeholder 5">
            <a:extLst>
              <a:ext uri="{FF2B5EF4-FFF2-40B4-BE49-F238E27FC236}">
                <a16:creationId xmlns:a16="http://schemas.microsoft.com/office/drawing/2014/main" id="{2019C0EF-C2B5-7E70-3110-EBAE9578A18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E74AB1E-3071-BBBE-73CB-58A2077277C4}"/>
              </a:ext>
            </a:extLst>
          </p:cNvPr>
          <p:cNvSpPr>
            <a:spLocks noGrp="1"/>
          </p:cNvSpPr>
          <p:nvPr>
            <p:ph type="sldNum" sz="quarter" idx="12"/>
          </p:nvPr>
        </p:nvSpPr>
        <p:spPr/>
        <p:txBody>
          <a:bodyPr/>
          <a:lstStyle/>
          <a:p>
            <a:fld id="{A466DED6-CF85-4CBD-B745-40073094581A}" type="slidenum">
              <a:rPr lang="en-GB" smtClean="0"/>
              <a:t>‹#›</a:t>
            </a:fld>
            <a:endParaRPr lang="en-GB"/>
          </a:p>
        </p:txBody>
      </p:sp>
    </p:spTree>
    <p:extLst>
      <p:ext uri="{BB962C8B-B14F-4D97-AF65-F5344CB8AC3E}">
        <p14:creationId xmlns:p14="http://schemas.microsoft.com/office/powerpoint/2010/main" val="1199579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C8442D-E5B8-A77C-18D6-D29498AA81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030BC5-987F-1E03-B189-4948AF0B87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898CEF4-469A-7B15-755A-7D55075F5A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DDD099-DE4D-4998-B830-AA72F3672952}" type="datetimeFigureOut">
              <a:rPr lang="en-GB" smtClean="0"/>
              <a:t>14/06/2022</a:t>
            </a:fld>
            <a:endParaRPr lang="en-GB"/>
          </a:p>
        </p:txBody>
      </p:sp>
      <p:sp>
        <p:nvSpPr>
          <p:cNvPr id="5" name="Footer Placeholder 4">
            <a:extLst>
              <a:ext uri="{FF2B5EF4-FFF2-40B4-BE49-F238E27FC236}">
                <a16:creationId xmlns:a16="http://schemas.microsoft.com/office/drawing/2014/main" id="{4CE72DED-C1C5-AC9E-D9D3-C4C82FEE25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077EA98-621B-16BD-2B04-883D614A27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66DED6-CF85-4CBD-B745-40073094581A}" type="slidenum">
              <a:rPr lang="en-GB" smtClean="0"/>
              <a:t>‹#›</a:t>
            </a:fld>
            <a:endParaRPr lang="en-GB"/>
          </a:p>
        </p:txBody>
      </p:sp>
    </p:spTree>
    <p:extLst>
      <p:ext uri="{BB962C8B-B14F-4D97-AF65-F5344CB8AC3E}">
        <p14:creationId xmlns:p14="http://schemas.microsoft.com/office/powerpoint/2010/main" val="3325885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mailto:assessment.boards@newdur.ac.uk"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newcollegedurham.ac.uk/university-centre/higher-education-information"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70E02-C7A7-C62B-C2F1-B29FA8481EB0}"/>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FA365A4C-5ED7-2EE5-1F11-B22BC8897D2C}"/>
              </a:ext>
            </a:extLst>
          </p:cNvPr>
          <p:cNvSpPr>
            <a:spLocks noGrp="1"/>
          </p:cNvSpPr>
          <p:nvPr>
            <p:ph type="subTitle" idx="1"/>
          </p:nvPr>
        </p:nvSpPr>
        <p:spPr/>
        <p:txBody>
          <a:bodyPr/>
          <a:lstStyle/>
          <a:p>
            <a:endParaRPr lang="en-GB"/>
          </a:p>
        </p:txBody>
      </p:sp>
      <p:pic>
        <p:nvPicPr>
          <p:cNvPr id="4" name="Picture 3" descr="Text&#10;&#10;Description automatically generated with medium confidence">
            <a:extLst>
              <a:ext uri="{FF2B5EF4-FFF2-40B4-BE49-F238E27FC236}">
                <a16:creationId xmlns:a16="http://schemas.microsoft.com/office/drawing/2014/main" id="{3482B2E4-599C-0AF3-02A2-6DF30812806A}"/>
              </a:ext>
            </a:extLst>
          </p:cNvPr>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BFC286E7-5739-BE52-3EE2-72908155B697}"/>
              </a:ext>
            </a:extLst>
          </p:cNvPr>
          <p:cNvSpPr txBox="1"/>
          <p:nvPr/>
        </p:nvSpPr>
        <p:spPr>
          <a:xfrm>
            <a:off x="6255521" y="2702460"/>
            <a:ext cx="5537675" cy="1754326"/>
          </a:xfrm>
          <a:prstGeom prst="rect">
            <a:avLst/>
          </a:prstGeom>
          <a:noFill/>
        </p:spPr>
        <p:txBody>
          <a:bodyPr wrap="square" rtlCol="0">
            <a:spAutoFit/>
          </a:bodyPr>
          <a:lstStyle/>
          <a:p>
            <a:r>
              <a:rPr lang="en-US" sz="3600" b="1" dirty="0">
                <a:solidFill>
                  <a:schemeClr val="bg1"/>
                </a:solidFill>
                <a:latin typeface="Poppins" panose="00000800000000000000" pitchFamily="2" charset="0"/>
                <a:ea typeface="Source Sans Pro" panose="020B0503030403020204" pitchFamily="34" charset="0"/>
                <a:cs typeface="Poppins" panose="00000800000000000000" pitchFamily="2" charset="0"/>
              </a:rPr>
              <a:t>New College Durham</a:t>
            </a:r>
          </a:p>
          <a:p>
            <a:r>
              <a:rPr lang="en-US" sz="3600" b="1" dirty="0">
                <a:solidFill>
                  <a:schemeClr val="bg1"/>
                </a:solidFill>
                <a:latin typeface="Poppins" panose="00000800000000000000" pitchFamily="2" charset="0"/>
                <a:ea typeface="Source Sans Pro" panose="020B0503030403020204" pitchFamily="34" charset="0"/>
                <a:cs typeface="Poppins" panose="00000800000000000000" pitchFamily="2" charset="0"/>
              </a:rPr>
              <a:t>Assessment Board Process</a:t>
            </a:r>
            <a:endParaRPr lang="en-GB" sz="3600" b="1" dirty="0">
              <a:solidFill>
                <a:schemeClr val="bg1"/>
              </a:solidFill>
              <a:latin typeface="Poppins" panose="00000800000000000000" pitchFamily="2" charset="0"/>
              <a:ea typeface="Source Sans Pro" panose="020B0503030403020204" pitchFamily="34" charset="0"/>
              <a:cs typeface="Poppins" panose="00000800000000000000" pitchFamily="2" charset="0"/>
            </a:endParaRPr>
          </a:p>
        </p:txBody>
      </p:sp>
    </p:spTree>
    <p:extLst>
      <p:ext uri="{BB962C8B-B14F-4D97-AF65-F5344CB8AC3E}">
        <p14:creationId xmlns:p14="http://schemas.microsoft.com/office/powerpoint/2010/main" val="394036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low confidence">
            <a:extLst>
              <a:ext uri="{FF2B5EF4-FFF2-40B4-BE49-F238E27FC236}">
                <a16:creationId xmlns:a16="http://schemas.microsoft.com/office/drawing/2014/main" id="{F7856D14-A3FB-A6FA-7EB9-BFECF69BA663}"/>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146FCFB3-CB82-417F-D0E2-76FEE0B8F227}"/>
              </a:ext>
            </a:extLst>
          </p:cNvPr>
          <p:cNvSpPr txBox="1"/>
          <p:nvPr/>
        </p:nvSpPr>
        <p:spPr>
          <a:xfrm>
            <a:off x="567822" y="2136338"/>
            <a:ext cx="5643792" cy="2585323"/>
          </a:xfrm>
          <a:prstGeom prst="rect">
            <a:avLst/>
          </a:prstGeom>
          <a:noFill/>
        </p:spPr>
        <p:txBody>
          <a:bodyPr wrap="square" rtlCol="0">
            <a:spAutoFit/>
          </a:bodyPr>
          <a:lstStyle/>
          <a:p>
            <a:r>
              <a:rPr lang="en-US" sz="5400" b="1" i="1" dirty="0">
                <a:latin typeface="Poppins" pitchFamily="2" charset="77"/>
                <a:cs typeface="Poppins" pitchFamily="2" charset="77"/>
              </a:rPr>
              <a:t>What are the Assessment Boards?</a:t>
            </a:r>
          </a:p>
        </p:txBody>
      </p:sp>
      <p:sp>
        <p:nvSpPr>
          <p:cNvPr id="4" name="TextBox 3">
            <a:extLst>
              <a:ext uri="{FF2B5EF4-FFF2-40B4-BE49-F238E27FC236}">
                <a16:creationId xmlns:a16="http://schemas.microsoft.com/office/drawing/2014/main" id="{E0CF3853-38AE-88D2-1C8F-AD135817B4D6}"/>
              </a:ext>
            </a:extLst>
          </p:cNvPr>
          <p:cNvSpPr txBox="1"/>
          <p:nvPr/>
        </p:nvSpPr>
        <p:spPr>
          <a:xfrm>
            <a:off x="5661115" y="2028615"/>
            <a:ext cx="4963427" cy="2800767"/>
          </a:xfrm>
          <a:prstGeom prst="rect">
            <a:avLst/>
          </a:prstGeom>
          <a:noFill/>
        </p:spPr>
        <p:txBody>
          <a:bodyPr wrap="square" rtlCol="0">
            <a:spAutoFit/>
          </a:bodyPr>
          <a:lstStyle/>
          <a:p>
            <a:r>
              <a:rPr lang="en-US" sz="1600" dirty="0">
                <a:latin typeface="Source Sans Pro" panose="020B0503030403020204" pitchFamily="34" charset="0"/>
                <a:ea typeface="Source Sans Pro" panose="020B0503030403020204" pitchFamily="34" charset="0"/>
                <a:cs typeface="Poppins SemiBold" pitchFamily="2" charset="77"/>
              </a:rPr>
              <a:t>The Assessment Boards are a set of meetings where your results for every module you have completed are presented and confirmed.</a:t>
            </a:r>
          </a:p>
          <a:p>
            <a:endParaRPr lang="en-US" sz="1600" dirty="0">
              <a:latin typeface="Source Sans Pro" panose="020B0503030403020204" pitchFamily="34" charset="0"/>
              <a:ea typeface="Source Sans Pro" panose="020B0503030403020204" pitchFamily="34" charset="0"/>
              <a:cs typeface="Poppins SemiBold" pitchFamily="2" charset="77"/>
            </a:endParaRPr>
          </a:p>
          <a:p>
            <a:r>
              <a:rPr lang="en-US" sz="1600" dirty="0">
                <a:latin typeface="Source Sans Pro" panose="020B0503030403020204" pitchFamily="34" charset="0"/>
                <a:ea typeface="Source Sans Pro" panose="020B0503030403020204" pitchFamily="34" charset="0"/>
                <a:cs typeface="Poppins SemiBold" pitchFamily="2" charset="77"/>
              </a:rPr>
              <a:t>Members of the Assessment Board will be presented with your academic profile and based on your performance, your outcome will be agreed. </a:t>
            </a:r>
          </a:p>
          <a:p>
            <a:endParaRPr lang="en-US" sz="1600" dirty="0">
              <a:latin typeface="Source Sans Pro" panose="020B0503030403020204" pitchFamily="34" charset="0"/>
              <a:ea typeface="Source Sans Pro" panose="020B0503030403020204" pitchFamily="34" charset="0"/>
              <a:cs typeface="Poppins SemiBold" pitchFamily="2" charset="77"/>
            </a:endParaRPr>
          </a:p>
          <a:p>
            <a:r>
              <a:rPr lang="en-US" sz="1600" dirty="0">
                <a:latin typeface="Source Sans Pro" panose="020B0503030403020204" pitchFamily="34" charset="0"/>
                <a:ea typeface="Source Sans Pro" panose="020B0503030403020204" pitchFamily="34" charset="0"/>
                <a:cs typeface="Poppins SemiBold" pitchFamily="2" charset="77"/>
              </a:rPr>
              <a:t>Following the Assessment Board, you will receive a letter and a transcript to explain the outcome of your academic performance.</a:t>
            </a:r>
          </a:p>
        </p:txBody>
      </p:sp>
    </p:spTree>
    <p:extLst>
      <p:ext uri="{BB962C8B-B14F-4D97-AF65-F5344CB8AC3E}">
        <p14:creationId xmlns:p14="http://schemas.microsoft.com/office/powerpoint/2010/main" val="3921166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low confidence">
            <a:extLst>
              <a:ext uri="{FF2B5EF4-FFF2-40B4-BE49-F238E27FC236}">
                <a16:creationId xmlns:a16="http://schemas.microsoft.com/office/drawing/2014/main" id="{54925C96-3F13-B5A1-AC90-05F3CBA59C53}"/>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D70484F5-DFF2-4989-58A5-533C34B0D23C}"/>
              </a:ext>
            </a:extLst>
          </p:cNvPr>
          <p:cNvSpPr txBox="1"/>
          <p:nvPr/>
        </p:nvSpPr>
        <p:spPr>
          <a:xfrm>
            <a:off x="550730" y="1720838"/>
            <a:ext cx="5643792" cy="3416320"/>
          </a:xfrm>
          <a:prstGeom prst="rect">
            <a:avLst/>
          </a:prstGeom>
          <a:noFill/>
        </p:spPr>
        <p:txBody>
          <a:bodyPr wrap="square" rtlCol="0">
            <a:spAutoFit/>
          </a:bodyPr>
          <a:lstStyle/>
          <a:p>
            <a:r>
              <a:rPr lang="en-US" sz="5400" b="1" i="1" dirty="0">
                <a:latin typeface="Poppins" pitchFamily="2" charset="77"/>
                <a:cs typeface="Poppins" pitchFamily="2" charset="77"/>
              </a:rPr>
              <a:t>Who attends the Assessment Boards?</a:t>
            </a:r>
          </a:p>
        </p:txBody>
      </p:sp>
      <p:sp>
        <p:nvSpPr>
          <p:cNvPr id="4" name="TextBox 3">
            <a:extLst>
              <a:ext uri="{FF2B5EF4-FFF2-40B4-BE49-F238E27FC236}">
                <a16:creationId xmlns:a16="http://schemas.microsoft.com/office/drawing/2014/main" id="{9959767E-5BF4-80BE-935F-F7A520595B79}"/>
              </a:ext>
            </a:extLst>
          </p:cNvPr>
          <p:cNvSpPr txBox="1"/>
          <p:nvPr/>
        </p:nvSpPr>
        <p:spPr>
          <a:xfrm>
            <a:off x="5661115" y="2028615"/>
            <a:ext cx="4963427" cy="3293209"/>
          </a:xfrm>
          <a:prstGeom prst="rect">
            <a:avLst/>
          </a:prstGeom>
          <a:noFill/>
        </p:spPr>
        <p:txBody>
          <a:bodyPr wrap="square" rtlCol="0">
            <a:spAutoFit/>
          </a:bodyPr>
          <a:lstStyle/>
          <a:p>
            <a:r>
              <a:rPr lang="en-US" sz="1600" dirty="0">
                <a:latin typeface="Source Sans Pro" panose="020B0503030403020204" pitchFamily="34" charset="0"/>
                <a:ea typeface="Source Sans Pro" panose="020B0503030403020204" pitchFamily="34" charset="0"/>
                <a:cs typeface="Poppins SemiBold" pitchFamily="2" charset="77"/>
              </a:rPr>
              <a:t>The Assessment Board membership is made up of the following:</a:t>
            </a:r>
          </a:p>
          <a:p>
            <a:endParaRPr lang="en-US" sz="1600" dirty="0">
              <a:latin typeface="Source Sans Pro" panose="020B0503030403020204" pitchFamily="34" charset="0"/>
              <a:ea typeface="Source Sans Pro" panose="020B0503030403020204" pitchFamily="34" charset="0"/>
              <a:cs typeface="Poppins SemiBold" pitchFamily="2" charset="77"/>
            </a:endParaRP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cs typeface="Poppins SemiBold" pitchFamily="2" charset="77"/>
              </a:rPr>
              <a:t>Chairperson (usually a Vice Principal or delegate)</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cs typeface="Poppins SemiBold" pitchFamily="2" charset="77"/>
              </a:rPr>
              <a:t>Curriculum Managers</a:t>
            </a:r>
          </a:p>
          <a:p>
            <a:pPr marL="285750" indent="-285750">
              <a:buFont typeface="Arial" panose="020B0604020202020204" pitchFamily="34" charset="0"/>
              <a:buChar char="•"/>
            </a:pPr>
            <a:r>
              <a:rPr lang="en-US" sz="1600" dirty="0" err="1">
                <a:latin typeface="Source Sans Pro" panose="020B0503030403020204" pitchFamily="34" charset="0"/>
                <a:ea typeface="Source Sans Pro" panose="020B0503030403020204" pitchFamily="34" charset="0"/>
                <a:cs typeface="Poppins SemiBold" pitchFamily="2" charset="77"/>
              </a:rPr>
              <a:t>Programme</a:t>
            </a:r>
            <a:r>
              <a:rPr lang="en-US" sz="1600" dirty="0">
                <a:latin typeface="Source Sans Pro" panose="020B0503030403020204" pitchFamily="34" charset="0"/>
                <a:ea typeface="Source Sans Pro" panose="020B0503030403020204" pitchFamily="34" charset="0"/>
                <a:cs typeface="Poppins SemiBold" pitchFamily="2" charset="77"/>
              </a:rPr>
              <a:t> Leaders</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cs typeface="Poppins SemiBold" pitchFamily="2" charset="77"/>
              </a:rPr>
              <a:t>Module Tutors</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cs typeface="Poppins SemiBold" pitchFamily="2" charset="77"/>
              </a:rPr>
              <a:t>Academic Registry representative</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cs typeface="Poppins SemiBold" pitchFamily="2" charset="77"/>
              </a:rPr>
              <a:t>Exams Officer (LSC Only)</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cs typeface="Poppins SemiBold" pitchFamily="2" charset="77"/>
              </a:rPr>
              <a:t>External Examiners</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cs typeface="Poppins SemiBold" pitchFamily="2" charset="77"/>
              </a:rPr>
              <a:t>Secretary to the Board</a:t>
            </a:r>
          </a:p>
          <a:p>
            <a:pPr marL="285750"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cs typeface="Poppins SemiBold" pitchFamily="2" charset="77"/>
              </a:rPr>
              <a:t>Awarding Body representative (where appropriate)</a:t>
            </a:r>
          </a:p>
          <a:p>
            <a:pPr marL="285750" indent="-285750">
              <a:buFont typeface="Arial" panose="020B0604020202020204" pitchFamily="34" charset="0"/>
              <a:buChar char="•"/>
            </a:pPr>
            <a:endParaRPr lang="en-US" sz="1600" dirty="0">
              <a:latin typeface="Source Sans Pro" panose="020B0503030403020204" pitchFamily="34" charset="0"/>
              <a:ea typeface="Source Sans Pro" panose="020B0503030403020204" pitchFamily="34" charset="0"/>
              <a:cs typeface="Poppins SemiBold" pitchFamily="2" charset="77"/>
            </a:endParaRPr>
          </a:p>
        </p:txBody>
      </p:sp>
    </p:spTree>
    <p:extLst>
      <p:ext uri="{BB962C8B-B14F-4D97-AF65-F5344CB8AC3E}">
        <p14:creationId xmlns:p14="http://schemas.microsoft.com/office/powerpoint/2010/main" val="1307617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low confidence">
            <a:extLst>
              <a:ext uri="{FF2B5EF4-FFF2-40B4-BE49-F238E27FC236}">
                <a16:creationId xmlns:a16="http://schemas.microsoft.com/office/drawing/2014/main" id="{2F2F96DD-BFD2-11F3-C9C3-AB2D6E69C58F}"/>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13F849C5-594D-0083-D224-B940A57FE708}"/>
              </a:ext>
            </a:extLst>
          </p:cNvPr>
          <p:cNvSpPr txBox="1"/>
          <p:nvPr/>
        </p:nvSpPr>
        <p:spPr>
          <a:xfrm>
            <a:off x="550730" y="1720838"/>
            <a:ext cx="5643792" cy="3416320"/>
          </a:xfrm>
          <a:prstGeom prst="rect">
            <a:avLst/>
          </a:prstGeom>
          <a:noFill/>
        </p:spPr>
        <p:txBody>
          <a:bodyPr wrap="square" rtlCol="0">
            <a:spAutoFit/>
          </a:bodyPr>
          <a:lstStyle/>
          <a:p>
            <a:r>
              <a:rPr lang="en-US" sz="5400" b="1" i="1" dirty="0">
                <a:latin typeface="Poppins" pitchFamily="2" charset="77"/>
                <a:cs typeface="Poppins" pitchFamily="2" charset="77"/>
              </a:rPr>
              <a:t>What happens in an Assessment Board?</a:t>
            </a:r>
          </a:p>
        </p:txBody>
      </p:sp>
      <p:sp>
        <p:nvSpPr>
          <p:cNvPr id="4" name="TextBox 3">
            <a:extLst>
              <a:ext uri="{FF2B5EF4-FFF2-40B4-BE49-F238E27FC236}">
                <a16:creationId xmlns:a16="http://schemas.microsoft.com/office/drawing/2014/main" id="{7BB6E0C2-72FF-8AAF-739C-59E32FD36EC0}"/>
              </a:ext>
            </a:extLst>
          </p:cNvPr>
          <p:cNvSpPr txBox="1"/>
          <p:nvPr/>
        </p:nvSpPr>
        <p:spPr>
          <a:xfrm>
            <a:off x="6096000" y="1413061"/>
            <a:ext cx="4963427" cy="4031873"/>
          </a:xfrm>
          <a:prstGeom prst="rect">
            <a:avLst/>
          </a:prstGeom>
          <a:noFill/>
        </p:spPr>
        <p:txBody>
          <a:bodyPr wrap="square" rtlCol="0">
            <a:spAutoFit/>
          </a:bodyPr>
          <a:lstStyle/>
          <a:p>
            <a:r>
              <a:rPr lang="en-US" sz="1600" dirty="0">
                <a:latin typeface="Source Sans Pro" panose="020B0503030403020204" pitchFamily="34" charset="0"/>
                <a:ea typeface="Source Sans Pro" panose="020B0503030403020204" pitchFamily="34" charset="0"/>
                <a:cs typeface="Poppins SemiBold" pitchFamily="2" charset="77"/>
              </a:rPr>
              <a:t>The Chair will welcome all members and formal introductions will be made. </a:t>
            </a:r>
          </a:p>
          <a:p>
            <a:endParaRPr lang="en-US" sz="1600" dirty="0">
              <a:latin typeface="Source Sans Pro" panose="020B0503030403020204" pitchFamily="34" charset="0"/>
              <a:ea typeface="Source Sans Pro" panose="020B0503030403020204" pitchFamily="34" charset="0"/>
              <a:cs typeface="Poppins SemiBold" pitchFamily="2" charset="77"/>
            </a:endParaRPr>
          </a:p>
          <a:p>
            <a:r>
              <a:rPr lang="en-US" sz="1600" dirty="0">
                <a:latin typeface="Source Sans Pro" panose="020B0503030403020204" pitchFamily="34" charset="0"/>
                <a:ea typeface="Source Sans Pro" panose="020B0503030403020204" pitchFamily="34" charset="0"/>
                <a:cs typeface="Poppins SemiBold" pitchFamily="2" charset="77"/>
              </a:rPr>
              <a:t>Any exceptional matters for notification will be reported. In addition, information on any students who have applied for mitigation, committed academic malpractice, or have successfully applied for Recognition of Prior Learning (RPL) will be noted.</a:t>
            </a:r>
          </a:p>
          <a:p>
            <a:endParaRPr lang="en-US" sz="1600" dirty="0">
              <a:latin typeface="Source Sans Pro" panose="020B0503030403020204" pitchFamily="34" charset="0"/>
              <a:ea typeface="Source Sans Pro" panose="020B0503030403020204" pitchFamily="34" charset="0"/>
              <a:cs typeface="Poppins SemiBold" pitchFamily="2" charset="77"/>
            </a:endParaRPr>
          </a:p>
          <a:p>
            <a:r>
              <a:rPr lang="en-US" sz="1600" dirty="0">
                <a:latin typeface="Source Sans Pro" panose="020B0503030403020204" pitchFamily="34" charset="0"/>
                <a:ea typeface="Source Sans Pro" panose="020B0503030403020204" pitchFamily="34" charset="0"/>
                <a:cs typeface="Poppins SemiBold" pitchFamily="2" charset="77"/>
              </a:rPr>
              <a:t>All modules, progression and award profiles will then be presented and External Examiners will be asked to confirm they are happy to approve the marks.</a:t>
            </a:r>
          </a:p>
          <a:p>
            <a:endParaRPr lang="en-US" sz="1600" dirty="0">
              <a:latin typeface="Source Sans Pro" panose="020B0503030403020204" pitchFamily="34" charset="0"/>
              <a:ea typeface="Source Sans Pro" panose="020B0503030403020204" pitchFamily="34" charset="0"/>
              <a:cs typeface="Poppins SemiBold" pitchFamily="2" charset="77"/>
            </a:endParaRPr>
          </a:p>
          <a:p>
            <a:r>
              <a:rPr lang="en-US" sz="1600" dirty="0">
                <a:latin typeface="Source Sans Pro" panose="020B0503030403020204" pitchFamily="34" charset="0"/>
                <a:ea typeface="Source Sans Pro" panose="020B0503030403020204" pitchFamily="34" charset="0"/>
                <a:cs typeface="Poppins SemiBold" pitchFamily="2" charset="77"/>
              </a:rPr>
              <a:t>All decisions made on a students academic profile will be confirmed at the end of the Assessment Board and the Chair will </a:t>
            </a:r>
            <a:r>
              <a:rPr lang="en-US" sz="1600" dirty="0" err="1">
                <a:latin typeface="Source Sans Pro" panose="020B0503030403020204" pitchFamily="34" charset="0"/>
                <a:ea typeface="Source Sans Pro" panose="020B0503030403020204" pitchFamily="34" charset="0"/>
                <a:cs typeface="Poppins SemiBold" pitchFamily="2" charset="77"/>
              </a:rPr>
              <a:t>authorise</a:t>
            </a:r>
            <a:r>
              <a:rPr lang="en-US" sz="1600" dirty="0">
                <a:latin typeface="Source Sans Pro" panose="020B0503030403020204" pitchFamily="34" charset="0"/>
                <a:ea typeface="Source Sans Pro" panose="020B0503030403020204" pitchFamily="34" charset="0"/>
                <a:cs typeface="Poppins SemiBold" pitchFamily="2" charset="77"/>
              </a:rPr>
              <a:t> the Secretary to release results. </a:t>
            </a:r>
          </a:p>
        </p:txBody>
      </p:sp>
    </p:spTree>
    <p:extLst>
      <p:ext uri="{BB962C8B-B14F-4D97-AF65-F5344CB8AC3E}">
        <p14:creationId xmlns:p14="http://schemas.microsoft.com/office/powerpoint/2010/main" val="2433973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low confidence">
            <a:extLst>
              <a:ext uri="{FF2B5EF4-FFF2-40B4-BE49-F238E27FC236}">
                <a16:creationId xmlns:a16="http://schemas.microsoft.com/office/drawing/2014/main" id="{21D6F8F3-BE58-B62D-07BA-AE39976EE537}"/>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18B7BFD7-2362-5DF5-7B5C-F173603BF623}"/>
              </a:ext>
            </a:extLst>
          </p:cNvPr>
          <p:cNvSpPr txBox="1"/>
          <p:nvPr/>
        </p:nvSpPr>
        <p:spPr>
          <a:xfrm>
            <a:off x="311448" y="889840"/>
            <a:ext cx="5643792" cy="5078313"/>
          </a:xfrm>
          <a:prstGeom prst="rect">
            <a:avLst/>
          </a:prstGeom>
          <a:noFill/>
        </p:spPr>
        <p:txBody>
          <a:bodyPr wrap="square" rtlCol="0">
            <a:spAutoFit/>
          </a:bodyPr>
          <a:lstStyle/>
          <a:p>
            <a:r>
              <a:rPr lang="en-US" sz="5400" b="1" i="1" dirty="0">
                <a:latin typeface="Poppins" pitchFamily="2" charset="77"/>
                <a:cs typeface="Poppins" pitchFamily="2" charset="77"/>
              </a:rPr>
              <a:t>What is the difference between modules, progression and awards?</a:t>
            </a:r>
          </a:p>
        </p:txBody>
      </p:sp>
      <p:sp>
        <p:nvSpPr>
          <p:cNvPr id="4" name="TextBox 3">
            <a:extLst>
              <a:ext uri="{FF2B5EF4-FFF2-40B4-BE49-F238E27FC236}">
                <a16:creationId xmlns:a16="http://schemas.microsoft.com/office/drawing/2014/main" id="{8BD9E0F9-5B87-22C3-104E-6C2D15FFD0FB}"/>
              </a:ext>
            </a:extLst>
          </p:cNvPr>
          <p:cNvSpPr txBox="1"/>
          <p:nvPr/>
        </p:nvSpPr>
        <p:spPr>
          <a:xfrm>
            <a:off x="6096000" y="1413061"/>
            <a:ext cx="4963427" cy="4524315"/>
          </a:xfrm>
          <a:prstGeom prst="rect">
            <a:avLst/>
          </a:prstGeom>
          <a:noFill/>
        </p:spPr>
        <p:txBody>
          <a:bodyPr wrap="square" rtlCol="0">
            <a:spAutoFit/>
          </a:bodyPr>
          <a:lstStyle/>
          <a:p>
            <a:r>
              <a:rPr lang="en-US" sz="1600" b="1" dirty="0">
                <a:latin typeface="Source Sans Pro" panose="020B0503030403020204" pitchFamily="34" charset="0"/>
                <a:ea typeface="Source Sans Pro" panose="020B0503030403020204" pitchFamily="34" charset="0"/>
                <a:cs typeface="Poppins SemiBold" pitchFamily="2" charset="77"/>
              </a:rPr>
              <a:t>Modules</a:t>
            </a:r>
          </a:p>
          <a:p>
            <a:r>
              <a:rPr lang="en-US" sz="1600" dirty="0">
                <a:latin typeface="Source Sans Pro" panose="020B0503030403020204" pitchFamily="34" charset="0"/>
                <a:ea typeface="Source Sans Pro" panose="020B0503030403020204" pitchFamily="34" charset="0"/>
                <a:cs typeface="Poppins SemiBold" pitchFamily="2" charset="77"/>
              </a:rPr>
              <a:t>A report for every module which is delivered as part of your </a:t>
            </a:r>
            <a:r>
              <a:rPr lang="en-US" sz="1600" dirty="0" err="1">
                <a:latin typeface="Source Sans Pro" panose="020B0503030403020204" pitchFamily="34" charset="0"/>
                <a:ea typeface="Source Sans Pro" panose="020B0503030403020204" pitchFamily="34" charset="0"/>
                <a:cs typeface="Poppins SemiBold" pitchFamily="2" charset="77"/>
              </a:rPr>
              <a:t>programme</a:t>
            </a:r>
            <a:r>
              <a:rPr lang="en-US" sz="1600" dirty="0">
                <a:latin typeface="Source Sans Pro" panose="020B0503030403020204" pitchFamily="34" charset="0"/>
                <a:ea typeface="Source Sans Pro" panose="020B0503030403020204" pitchFamily="34" charset="0"/>
                <a:cs typeface="Poppins SemiBold" pitchFamily="2" charset="77"/>
              </a:rPr>
              <a:t>, containing the marks for each student will be presented.</a:t>
            </a:r>
          </a:p>
          <a:p>
            <a:endParaRPr lang="en-US" sz="1600" dirty="0">
              <a:latin typeface="Source Sans Pro" panose="020B0503030403020204" pitchFamily="34" charset="0"/>
              <a:ea typeface="Source Sans Pro" panose="020B0503030403020204" pitchFamily="34" charset="0"/>
              <a:cs typeface="Poppins SemiBold" pitchFamily="2" charset="77"/>
            </a:endParaRPr>
          </a:p>
          <a:p>
            <a:r>
              <a:rPr lang="en-US" sz="1600" b="1" dirty="0">
                <a:latin typeface="Source Sans Pro" panose="020B0503030403020204" pitchFamily="34" charset="0"/>
                <a:ea typeface="Source Sans Pro" panose="020B0503030403020204" pitchFamily="34" charset="0"/>
                <a:cs typeface="Poppins SemiBold" pitchFamily="2" charset="77"/>
              </a:rPr>
              <a:t>Progression</a:t>
            </a:r>
          </a:p>
          <a:p>
            <a:r>
              <a:rPr lang="en-US" sz="1600" dirty="0">
                <a:latin typeface="Source Sans Pro" panose="020B0503030403020204" pitchFamily="34" charset="0"/>
                <a:ea typeface="Source Sans Pro" panose="020B0503030403020204" pitchFamily="34" charset="0"/>
                <a:cs typeface="Poppins SemiBold" pitchFamily="2" charset="77"/>
              </a:rPr>
              <a:t>This report will show the overall module mark and level average for all students on your </a:t>
            </a:r>
            <a:r>
              <a:rPr lang="en-US" sz="1600" dirty="0" err="1">
                <a:latin typeface="Source Sans Pro" panose="020B0503030403020204" pitchFamily="34" charset="0"/>
                <a:ea typeface="Source Sans Pro" panose="020B0503030403020204" pitchFamily="34" charset="0"/>
                <a:cs typeface="Poppins SemiBold" pitchFamily="2" charset="77"/>
              </a:rPr>
              <a:t>programme</a:t>
            </a:r>
            <a:r>
              <a:rPr lang="en-US" sz="1600" dirty="0">
                <a:latin typeface="Source Sans Pro" panose="020B0503030403020204" pitchFamily="34" charset="0"/>
                <a:ea typeface="Source Sans Pro" panose="020B0503030403020204" pitchFamily="34" charset="0"/>
                <a:cs typeface="Poppins SemiBold" pitchFamily="2" charset="77"/>
              </a:rPr>
              <a:t>. This report will allow members of the Assessment Board to establish if you are permitted to progress to your next level of study (i.e. from Level 4 to Level 5)</a:t>
            </a:r>
          </a:p>
          <a:p>
            <a:endParaRPr lang="en-US" sz="1600" dirty="0">
              <a:latin typeface="Source Sans Pro" panose="020B0503030403020204" pitchFamily="34" charset="0"/>
              <a:ea typeface="Source Sans Pro" panose="020B0503030403020204" pitchFamily="34" charset="0"/>
              <a:cs typeface="Poppins SemiBold" pitchFamily="2" charset="77"/>
            </a:endParaRPr>
          </a:p>
          <a:p>
            <a:r>
              <a:rPr lang="en-US" sz="1600" b="1" dirty="0">
                <a:latin typeface="Source Sans Pro" panose="020B0503030403020204" pitchFamily="34" charset="0"/>
                <a:ea typeface="Source Sans Pro" panose="020B0503030403020204" pitchFamily="34" charset="0"/>
                <a:cs typeface="Poppins SemiBold" pitchFamily="2" charset="77"/>
              </a:rPr>
              <a:t>Awards</a:t>
            </a:r>
          </a:p>
          <a:p>
            <a:r>
              <a:rPr lang="en-US" sz="1600" dirty="0">
                <a:latin typeface="Source Sans Pro" panose="020B0503030403020204" pitchFamily="34" charset="0"/>
                <a:ea typeface="Source Sans Pro" panose="020B0503030403020204" pitchFamily="34" charset="0"/>
                <a:cs typeface="Poppins SemiBold" pitchFamily="2" charset="77"/>
              </a:rPr>
              <a:t>This report will again show the overall module mark and level average for each student. This report will allow members of the Assessment Board to establish if you are eligible for an award, and what classification you will receive</a:t>
            </a:r>
          </a:p>
        </p:txBody>
      </p:sp>
    </p:spTree>
    <p:extLst>
      <p:ext uri="{BB962C8B-B14F-4D97-AF65-F5344CB8AC3E}">
        <p14:creationId xmlns:p14="http://schemas.microsoft.com/office/powerpoint/2010/main" val="3081824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low confidence">
            <a:extLst>
              <a:ext uri="{FF2B5EF4-FFF2-40B4-BE49-F238E27FC236}">
                <a16:creationId xmlns:a16="http://schemas.microsoft.com/office/drawing/2014/main" id="{EC07E96B-EA0D-F07F-5F4D-839530FFD17B}"/>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E19B6724-6A33-649F-7FED-EFACA372951C}"/>
              </a:ext>
            </a:extLst>
          </p:cNvPr>
          <p:cNvSpPr txBox="1"/>
          <p:nvPr/>
        </p:nvSpPr>
        <p:spPr>
          <a:xfrm>
            <a:off x="226104" y="2551837"/>
            <a:ext cx="5643792" cy="1754326"/>
          </a:xfrm>
          <a:prstGeom prst="rect">
            <a:avLst/>
          </a:prstGeom>
          <a:noFill/>
        </p:spPr>
        <p:txBody>
          <a:bodyPr wrap="square" rtlCol="0">
            <a:spAutoFit/>
          </a:bodyPr>
          <a:lstStyle/>
          <a:p>
            <a:r>
              <a:rPr lang="en-US" sz="5400" b="1" i="1" dirty="0">
                <a:latin typeface="Poppins" pitchFamily="2" charset="77"/>
                <a:cs typeface="Poppins" pitchFamily="2" charset="77"/>
              </a:rPr>
              <a:t>What could my outcome be?</a:t>
            </a:r>
          </a:p>
        </p:txBody>
      </p:sp>
      <p:sp>
        <p:nvSpPr>
          <p:cNvPr id="4" name="TextBox 3">
            <a:extLst>
              <a:ext uri="{FF2B5EF4-FFF2-40B4-BE49-F238E27FC236}">
                <a16:creationId xmlns:a16="http://schemas.microsoft.com/office/drawing/2014/main" id="{204FD8AB-5CF1-756F-E026-A5FD61F194CD}"/>
              </a:ext>
            </a:extLst>
          </p:cNvPr>
          <p:cNvSpPr txBox="1"/>
          <p:nvPr/>
        </p:nvSpPr>
        <p:spPr>
          <a:xfrm>
            <a:off x="6096000" y="404658"/>
            <a:ext cx="4963427" cy="6986528"/>
          </a:xfrm>
          <a:prstGeom prst="rect">
            <a:avLst/>
          </a:prstGeom>
          <a:noFill/>
        </p:spPr>
        <p:txBody>
          <a:bodyPr wrap="square" rtlCol="0">
            <a:spAutoFit/>
          </a:bodyPr>
          <a:lstStyle/>
          <a:p>
            <a:r>
              <a:rPr lang="en-US" sz="1600" b="1" dirty="0">
                <a:latin typeface="Source Sans Pro" panose="020B0503030403020204" pitchFamily="34" charset="0"/>
                <a:ea typeface="Source Sans Pro" panose="020B0503030403020204" pitchFamily="34" charset="0"/>
                <a:cs typeface="Poppins SemiBold" pitchFamily="2" charset="77"/>
              </a:rPr>
              <a:t>Level 4</a:t>
            </a:r>
          </a:p>
          <a:p>
            <a:endParaRPr lang="en-US" sz="1600" dirty="0">
              <a:latin typeface="Source Sans Pro" panose="020B0503030403020204" pitchFamily="34" charset="0"/>
              <a:ea typeface="Source Sans Pro" panose="020B0503030403020204" pitchFamily="34" charset="0"/>
              <a:cs typeface="Poppins SemiBold" pitchFamily="2" charset="77"/>
            </a:endParaRPr>
          </a:p>
          <a:p>
            <a:r>
              <a:rPr lang="en-US" sz="1600" dirty="0">
                <a:latin typeface="Source Sans Pro" panose="020B0503030403020204" pitchFamily="34" charset="0"/>
                <a:ea typeface="Source Sans Pro" panose="020B0503030403020204" pitchFamily="34" charset="0"/>
                <a:cs typeface="Poppins SemiBold" pitchFamily="2" charset="77"/>
              </a:rPr>
              <a:t>Pass and Proceed – every module has been passed and you can progress to Level 5.</a:t>
            </a:r>
          </a:p>
          <a:p>
            <a:endParaRPr lang="en-US" sz="1600" dirty="0">
              <a:latin typeface="Source Sans Pro" panose="020B0503030403020204" pitchFamily="34" charset="0"/>
              <a:ea typeface="Source Sans Pro" panose="020B0503030403020204" pitchFamily="34" charset="0"/>
              <a:cs typeface="Poppins SemiBold" pitchFamily="2" charset="77"/>
            </a:endParaRPr>
          </a:p>
          <a:p>
            <a:r>
              <a:rPr lang="en-US" sz="1600" dirty="0">
                <a:latin typeface="Source Sans Pro" panose="020B0503030403020204" pitchFamily="34" charset="0"/>
                <a:ea typeface="Source Sans Pro" panose="020B0503030403020204" pitchFamily="34" charset="0"/>
                <a:cs typeface="Poppins SemiBold" pitchFamily="2" charset="77"/>
              </a:rPr>
              <a:t>Fail Level – you are not permitted to progress to Level 5 until you retake your failed module(s).</a:t>
            </a:r>
          </a:p>
          <a:p>
            <a:endParaRPr lang="en-US" sz="1600" dirty="0">
              <a:latin typeface="Source Sans Pro" panose="020B0503030403020204" pitchFamily="34" charset="0"/>
              <a:ea typeface="Source Sans Pro" panose="020B0503030403020204" pitchFamily="34" charset="0"/>
              <a:cs typeface="Poppins SemiBold" pitchFamily="2" charset="77"/>
            </a:endParaRPr>
          </a:p>
          <a:p>
            <a:r>
              <a:rPr lang="en-US" sz="1600" dirty="0">
                <a:latin typeface="Source Sans Pro" panose="020B0503030403020204" pitchFamily="34" charset="0"/>
                <a:ea typeface="Source Sans Pro" panose="020B0503030403020204" pitchFamily="34" charset="0"/>
                <a:cs typeface="Poppins SemiBold" pitchFamily="2" charset="77"/>
              </a:rPr>
              <a:t>Fail and Withdraw – you are withdrawn from the </a:t>
            </a:r>
            <a:r>
              <a:rPr lang="en-US" sz="1600" dirty="0" err="1">
                <a:latin typeface="Source Sans Pro" panose="020B0503030403020204" pitchFamily="34" charset="0"/>
                <a:ea typeface="Source Sans Pro" panose="020B0503030403020204" pitchFamily="34" charset="0"/>
                <a:cs typeface="Poppins SemiBold" pitchFamily="2" charset="77"/>
              </a:rPr>
              <a:t>programme</a:t>
            </a:r>
            <a:r>
              <a:rPr lang="en-US" sz="1600" dirty="0">
                <a:latin typeface="Source Sans Pro" panose="020B0503030403020204" pitchFamily="34" charset="0"/>
                <a:ea typeface="Source Sans Pro" panose="020B0503030403020204" pitchFamily="34" charset="0"/>
                <a:cs typeface="Poppins SemiBold" pitchFamily="2" charset="77"/>
              </a:rPr>
              <a:t> due to a lack of engagement, poor academic performance, or you have failed a retake opportunity.</a:t>
            </a:r>
          </a:p>
          <a:p>
            <a:endParaRPr lang="en-US" sz="1600" dirty="0">
              <a:latin typeface="Source Sans Pro" panose="020B0503030403020204" pitchFamily="34" charset="0"/>
              <a:ea typeface="Source Sans Pro" panose="020B0503030403020204" pitchFamily="34" charset="0"/>
              <a:cs typeface="Poppins SemiBold" pitchFamily="2" charset="77"/>
            </a:endParaRPr>
          </a:p>
          <a:p>
            <a:r>
              <a:rPr lang="en-US" sz="1600" b="1" dirty="0">
                <a:latin typeface="Source Sans Pro" panose="020B0503030403020204" pitchFamily="34" charset="0"/>
                <a:ea typeface="Source Sans Pro" panose="020B0503030403020204" pitchFamily="34" charset="0"/>
                <a:cs typeface="Poppins SemiBold" pitchFamily="2" charset="77"/>
              </a:rPr>
              <a:t>Level 5</a:t>
            </a:r>
          </a:p>
          <a:p>
            <a:endParaRPr lang="en-US" sz="1600" b="1" dirty="0">
              <a:latin typeface="Source Sans Pro" panose="020B0503030403020204" pitchFamily="34" charset="0"/>
              <a:ea typeface="Source Sans Pro" panose="020B0503030403020204" pitchFamily="34" charset="0"/>
              <a:cs typeface="Poppins SemiBold" pitchFamily="2" charset="77"/>
            </a:endParaRPr>
          </a:p>
          <a:p>
            <a:r>
              <a:rPr lang="en-US" sz="1600" dirty="0">
                <a:latin typeface="Source Sans Pro" panose="020B0503030403020204" pitchFamily="34" charset="0"/>
                <a:ea typeface="Source Sans Pro" panose="020B0503030403020204" pitchFamily="34" charset="0"/>
                <a:cs typeface="Poppins SemiBold" pitchFamily="2" charset="77"/>
              </a:rPr>
              <a:t>Pass Award – you have successfully completed your </a:t>
            </a:r>
            <a:r>
              <a:rPr lang="en-US" sz="1600" dirty="0" err="1">
                <a:latin typeface="Source Sans Pro" panose="020B0503030403020204" pitchFamily="34" charset="0"/>
                <a:ea typeface="Source Sans Pro" panose="020B0503030403020204" pitchFamily="34" charset="0"/>
                <a:cs typeface="Poppins SemiBold" pitchFamily="2" charset="77"/>
              </a:rPr>
              <a:t>programme</a:t>
            </a:r>
            <a:r>
              <a:rPr lang="en-US" sz="1600" dirty="0">
                <a:latin typeface="Source Sans Pro" panose="020B0503030403020204" pitchFamily="34" charset="0"/>
                <a:ea typeface="Source Sans Pro" panose="020B0503030403020204" pitchFamily="34" charset="0"/>
                <a:cs typeface="Poppins SemiBold" pitchFamily="2" charset="77"/>
              </a:rPr>
              <a:t> and will receive your award.</a:t>
            </a:r>
          </a:p>
          <a:p>
            <a:endParaRPr lang="en-US" sz="1600" dirty="0">
              <a:latin typeface="Source Sans Pro" panose="020B0503030403020204" pitchFamily="34" charset="0"/>
              <a:ea typeface="Source Sans Pro" panose="020B0503030403020204" pitchFamily="34" charset="0"/>
              <a:cs typeface="Poppins SemiBold" pitchFamily="2" charset="77"/>
            </a:endParaRPr>
          </a:p>
          <a:p>
            <a:r>
              <a:rPr lang="en-US" sz="1600" dirty="0">
                <a:latin typeface="Source Sans Pro" panose="020B0503030403020204" pitchFamily="34" charset="0"/>
                <a:ea typeface="Source Sans Pro" panose="020B0503030403020204" pitchFamily="34" charset="0"/>
                <a:cs typeface="Poppins SemiBold" pitchFamily="2" charset="77"/>
              </a:rPr>
              <a:t>Fail Level - you are not eligible for your award until you retake your failed module(s)</a:t>
            </a:r>
          </a:p>
          <a:p>
            <a:endParaRPr lang="en-US" sz="1600" dirty="0">
              <a:latin typeface="Source Sans Pro" panose="020B0503030403020204" pitchFamily="34" charset="0"/>
              <a:ea typeface="Source Sans Pro" panose="020B0503030403020204" pitchFamily="34" charset="0"/>
              <a:cs typeface="Poppins SemiBold" pitchFamily="2" charset="77"/>
            </a:endParaRPr>
          </a:p>
          <a:p>
            <a:r>
              <a:rPr lang="en-US" sz="1600" dirty="0">
                <a:latin typeface="Source Sans Pro" panose="020B0503030403020204" pitchFamily="34" charset="0"/>
                <a:ea typeface="Source Sans Pro" panose="020B0503030403020204" pitchFamily="34" charset="0"/>
                <a:cs typeface="Poppins SemiBold" pitchFamily="2" charset="77"/>
              </a:rPr>
              <a:t>Fail and Withdraw – you are withdrawn from the </a:t>
            </a:r>
            <a:r>
              <a:rPr lang="en-US" sz="1600" dirty="0" err="1">
                <a:latin typeface="Source Sans Pro" panose="020B0503030403020204" pitchFamily="34" charset="0"/>
                <a:ea typeface="Source Sans Pro" panose="020B0503030403020204" pitchFamily="34" charset="0"/>
                <a:cs typeface="Poppins SemiBold" pitchFamily="2" charset="77"/>
              </a:rPr>
              <a:t>programme</a:t>
            </a:r>
            <a:r>
              <a:rPr lang="en-US" sz="1600" dirty="0">
                <a:latin typeface="Source Sans Pro" panose="020B0503030403020204" pitchFamily="34" charset="0"/>
                <a:ea typeface="Source Sans Pro" panose="020B0503030403020204" pitchFamily="34" charset="0"/>
                <a:cs typeface="Poppins SemiBold" pitchFamily="2" charset="77"/>
              </a:rPr>
              <a:t> due to a lack of engagement, poor academic performance, or you have failed a retake opportunity.</a:t>
            </a:r>
          </a:p>
          <a:p>
            <a:endParaRPr lang="en-US" sz="1600" dirty="0">
              <a:latin typeface="Source Sans Pro" panose="020B0503030403020204" pitchFamily="34" charset="0"/>
              <a:ea typeface="Source Sans Pro" panose="020B0503030403020204" pitchFamily="34" charset="0"/>
              <a:cs typeface="Poppins SemiBold" pitchFamily="2" charset="77"/>
            </a:endParaRPr>
          </a:p>
          <a:p>
            <a:endParaRPr lang="en-US" sz="1600" dirty="0">
              <a:latin typeface="Source Sans Pro" panose="020B0503030403020204" pitchFamily="34" charset="0"/>
              <a:ea typeface="Source Sans Pro" panose="020B0503030403020204" pitchFamily="34" charset="0"/>
              <a:cs typeface="Poppins SemiBold" pitchFamily="2" charset="77"/>
            </a:endParaRPr>
          </a:p>
          <a:p>
            <a:endParaRPr lang="en-US" sz="1600" dirty="0">
              <a:latin typeface="Source Sans Pro" panose="020B0503030403020204" pitchFamily="34" charset="0"/>
              <a:ea typeface="Source Sans Pro" panose="020B0503030403020204" pitchFamily="34" charset="0"/>
              <a:cs typeface="Poppins SemiBold" pitchFamily="2" charset="77"/>
            </a:endParaRPr>
          </a:p>
        </p:txBody>
      </p:sp>
    </p:spTree>
    <p:extLst>
      <p:ext uri="{BB962C8B-B14F-4D97-AF65-F5344CB8AC3E}">
        <p14:creationId xmlns:p14="http://schemas.microsoft.com/office/powerpoint/2010/main" val="3121195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low confidence">
            <a:extLst>
              <a:ext uri="{FF2B5EF4-FFF2-40B4-BE49-F238E27FC236}">
                <a16:creationId xmlns:a16="http://schemas.microsoft.com/office/drawing/2014/main" id="{26A857B3-7807-B1A0-36E8-9A181BAF7C48}"/>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BBD11594-1230-02C6-EAA0-28A702497D27}"/>
              </a:ext>
            </a:extLst>
          </p:cNvPr>
          <p:cNvSpPr txBox="1"/>
          <p:nvPr/>
        </p:nvSpPr>
        <p:spPr>
          <a:xfrm>
            <a:off x="550730" y="1720838"/>
            <a:ext cx="5643792" cy="2585323"/>
          </a:xfrm>
          <a:prstGeom prst="rect">
            <a:avLst/>
          </a:prstGeom>
          <a:noFill/>
        </p:spPr>
        <p:txBody>
          <a:bodyPr wrap="square" rtlCol="0">
            <a:spAutoFit/>
          </a:bodyPr>
          <a:lstStyle/>
          <a:p>
            <a:r>
              <a:rPr lang="en-US" sz="5400" b="1" i="1" dirty="0">
                <a:latin typeface="Poppins" pitchFamily="2" charset="77"/>
                <a:cs typeface="Poppins" pitchFamily="2" charset="77"/>
              </a:rPr>
              <a:t>How will I receive my results?</a:t>
            </a:r>
          </a:p>
        </p:txBody>
      </p:sp>
      <p:sp>
        <p:nvSpPr>
          <p:cNvPr id="4" name="TextBox 3">
            <a:extLst>
              <a:ext uri="{FF2B5EF4-FFF2-40B4-BE49-F238E27FC236}">
                <a16:creationId xmlns:a16="http://schemas.microsoft.com/office/drawing/2014/main" id="{3C3FEC19-C772-E3EC-FD9D-825B587DB6AF}"/>
              </a:ext>
            </a:extLst>
          </p:cNvPr>
          <p:cNvSpPr txBox="1"/>
          <p:nvPr/>
        </p:nvSpPr>
        <p:spPr>
          <a:xfrm>
            <a:off x="6096000" y="1413061"/>
            <a:ext cx="4963427" cy="3785652"/>
          </a:xfrm>
          <a:prstGeom prst="rect">
            <a:avLst/>
          </a:prstGeom>
          <a:noFill/>
        </p:spPr>
        <p:txBody>
          <a:bodyPr wrap="square" rtlCol="0">
            <a:spAutoFit/>
          </a:bodyPr>
          <a:lstStyle/>
          <a:p>
            <a:r>
              <a:rPr lang="en-US" sz="1600" dirty="0">
                <a:latin typeface="Source Sans Pro" panose="020B0503030403020204" pitchFamily="34" charset="0"/>
                <a:ea typeface="Source Sans Pro" panose="020B0503030403020204" pitchFamily="34" charset="0"/>
                <a:cs typeface="Poppins SemiBold" pitchFamily="2" charset="77"/>
              </a:rPr>
              <a:t>The Secretary to the Board will work to produce transcripts and letters for all students presented to the Assessment Board. These will then be sent out within seven days of the date of the Assessment Board.</a:t>
            </a:r>
          </a:p>
          <a:p>
            <a:endParaRPr lang="en-US" sz="1600" dirty="0">
              <a:latin typeface="Source Sans Pro" panose="020B0503030403020204" pitchFamily="34" charset="0"/>
              <a:ea typeface="Source Sans Pro" panose="020B0503030403020204" pitchFamily="34" charset="0"/>
              <a:cs typeface="Poppins SemiBold" pitchFamily="2" charset="77"/>
            </a:endParaRPr>
          </a:p>
          <a:p>
            <a:r>
              <a:rPr lang="en-US" sz="1600" dirty="0">
                <a:latin typeface="Source Sans Pro" panose="020B0503030403020204" pitchFamily="34" charset="0"/>
                <a:ea typeface="Source Sans Pro" panose="020B0503030403020204" pitchFamily="34" charset="0"/>
                <a:cs typeface="Poppins SemiBold" pitchFamily="2" charset="77"/>
              </a:rPr>
              <a:t>All students will receive their results from </a:t>
            </a:r>
            <a:r>
              <a:rPr lang="en-US" sz="1600" dirty="0">
                <a:latin typeface="Source Sans Pro" panose="020B0503030403020204" pitchFamily="34" charset="0"/>
                <a:ea typeface="Source Sans Pro" panose="020B0503030403020204" pitchFamily="34" charset="0"/>
                <a:cs typeface="Poppins SemiBold" pitchFamily="2" charset="77"/>
                <a:hlinkClick r:id="rId3"/>
              </a:rPr>
              <a:t>assessment.boards@newdur.ac.uk</a:t>
            </a:r>
            <a:r>
              <a:rPr lang="en-US" sz="1600" dirty="0">
                <a:latin typeface="Source Sans Pro" panose="020B0503030403020204" pitchFamily="34" charset="0"/>
                <a:ea typeface="Source Sans Pro" panose="020B0503030403020204" pitchFamily="34" charset="0"/>
                <a:cs typeface="Poppins SemiBold" pitchFamily="2" charset="77"/>
              </a:rPr>
              <a:t>.</a:t>
            </a:r>
          </a:p>
          <a:p>
            <a:endParaRPr lang="en-US" sz="1600" dirty="0">
              <a:latin typeface="Source Sans Pro" panose="020B0503030403020204" pitchFamily="34" charset="0"/>
              <a:ea typeface="Source Sans Pro" panose="020B0503030403020204" pitchFamily="34" charset="0"/>
              <a:cs typeface="Poppins SemiBold" pitchFamily="2" charset="77"/>
            </a:endParaRPr>
          </a:p>
          <a:p>
            <a:r>
              <a:rPr lang="en-US" sz="1600" dirty="0">
                <a:latin typeface="Source Sans Pro" panose="020B0503030403020204" pitchFamily="34" charset="0"/>
                <a:ea typeface="Source Sans Pro" panose="020B0503030403020204" pitchFamily="34" charset="0"/>
                <a:cs typeface="Poppins SemiBold" pitchFamily="2" charset="77"/>
              </a:rPr>
              <a:t>You </a:t>
            </a:r>
            <a:r>
              <a:rPr lang="en-US" sz="1600" b="1" dirty="0">
                <a:latin typeface="Source Sans Pro" panose="020B0503030403020204" pitchFamily="34" charset="0"/>
                <a:ea typeface="Source Sans Pro" panose="020B0503030403020204" pitchFamily="34" charset="0"/>
                <a:cs typeface="Poppins SemiBold" pitchFamily="2" charset="77"/>
              </a:rPr>
              <a:t>must </a:t>
            </a:r>
            <a:r>
              <a:rPr lang="en-US" sz="1600" dirty="0">
                <a:latin typeface="Source Sans Pro" panose="020B0503030403020204" pitchFamily="34" charset="0"/>
                <a:ea typeface="Source Sans Pro" panose="020B0503030403020204" pitchFamily="34" charset="0"/>
                <a:cs typeface="Poppins SemiBold" pitchFamily="2" charset="77"/>
              </a:rPr>
              <a:t>read the letter you receive and ensure you follow any instructions carefully. </a:t>
            </a:r>
          </a:p>
          <a:p>
            <a:endParaRPr lang="en-US" sz="1600" dirty="0">
              <a:latin typeface="Source Sans Pro" panose="020B0503030403020204" pitchFamily="34" charset="0"/>
              <a:ea typeface="Source Sans Pro" panose="020B0503030403020204" pitchFamily="34" charset="0"/>
              <a:cs typeface="Poppins SemiBold" pitchFamily="2" charset="77"/>
            </a:endParaRPr>
          </a:p>
          <a:p>
            <a:r>
              <a:rPr lang="en-US" sz="1600" b="1" dirty="0">
                <a:latin typeface="Source Sans Pro" panose="020B0503030403020204" pitchFamily="34" charset="0"/>
                <a:ea typeface="Source Sans Pro" panose="020B0503030403020204" pitchFamily="34" charset="0"/>
                <a:cs typeface="Poppins SemiBold" pitchFamily="2" charset="77"/>
              </a:rPr>
              <a:t>Please note</a:t>
            </a:r>
            <a:r>
              <a:rPr lang="en-US" sz="1600" dirty="0">
                <a:latin typeface="Source Sans Pro" panose="020B0503030403020204" pitchFamily="34" charset="0"/>
                <a:ea typeface="Source Sans Pro" panose="020B0503030403020204" pitchFamily="34" charset="0"/>
                <a:cs typeface="Poppins SemiBold" pitchFamily="2" charset="77"/>
              </a:rPr>
              <a:t> that you cannot respond to this email address. If you have any queries regarding the information you have received, please contact your </a:t>
            </a:r>
            <a:r>
              <a:rPr lang="en-US" sz="1600" dirty="0" err="1">
                <a:latin typeface="Source Sans Pro" panose="020B0503030403020204" pitchFamily="34" charset="0"/>
                <a:ea typeface="Source Sans Pro" panose="020B0503030403020204" pitchFamily="34" charset="0"/>
                <a:cs typeface="Poppins SemiBold" pitchFamily="2" charset="77"/>
              </a:rPr>
              <a:t>Programme</a:t>
            </a:r>
            <a:r>
              <a:rPr lang="en-US" sz="1600" dirty="0">
                <a:latin typeface="Source Sans Pro" panose="020B0503030403020204" pitchFamily="34" charset="0"/>
                <a:ea typeface="Source Sans Pro" panose="020B0503030403020204" pitchFamily="34" charset="0"/>
                <a:cs typeface="Poppins SemiBold" pitchFamily="2" charset="77"/>
              </a:rPr>
              <a:t> Leader. </a:t>
            </a:r>
            <a:endParaRPr lang="en-US" sz="1600" b="1" dirty="0">
              <a:latin typeface="Source Sans Pro" panose="020B0503030403020204" pitchFamily="34" charset="0"/>
              <a:ea typeface="Source Sans Pro" panose="020B0503030403020204" pitchFamily="34" charset="0"/>
              <a:cs typeface="Poppins SemiBold" pitchFamily="2" charset="77"/>
            </a:endParaRPr>
          </a:p>
        </p:txBody>
      </p:sp>
    </p:spTree>
    <p:extLst>
      <p:ext uri="{BB962C8B-B14F-4D97-AF65-F5344CB8AC3E}">
        <p14:creationId xmlns:p14="http://schemas.microsoft.com/office/powerpoint/2010/main" val="3639940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low confidence">
            <a:extLst>
              <a:ext uri="{FF2B5EF4-FFF2-40B4-BE49-F238E27FC236}">
                <a16:creationId xmlns:a16="http://schemas.microsoft.com/office/drawing/2014/main" id="{8147FE60-385C-7165-7645-54153CBD14AE}"/>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31AFAF4C-C21A-7CAA-C066-537035E0354A}"/>
              </a:ext>
            </a:extLst>
          </p:cNvPr>
          <p:cNvSpPr txBox="1"/>
          <p:nvPr/>
        </p:nvSpPr>
        <p:spPr>
          <a:xfrm>
            <a:off x="567822" y="1720840"/>
            <a:ext cx="5643792" cy="3416320"/>
          </a:xfrm>
          <a:prstGeom prst="rect">
            <a:avLst/>
          </a:prstGeom>
          <a:noFill/>
        </p:spPr>
        <p:txBody>
          <a:bodyPr wrap="square" rtlCol="0">
            <a:spAutoFit/>
          </a:bodyPr>
          <a:lstStyle/>
          <a:p>
            <a:r>
              <a:rPr lang="en-US" sz="5400" b="1" i="1" dirty="0">
                <a:latin typeface="Poppins" pitchFamily="2" charset="77"/>
                <a:cs typeface="Poppins" pitchFamily="2" charset="77"/>
              </a:rPr>
              <a:t>What if I am dissatisfied with the outcome?</a:t>
            </a:r>
          </a:p>
        </p:txBody>
      </p:sp>
      <p:sp>
        <p:nvSpPr>
          <p:cNvPr id="4" name="TextBox 3">
            <a:extLst>
              <a:ext uri="{FF2B5EF4-FFF2-40B4-BE49-F238E27FC236}">
                <a16:creationId xmlns:a16="http://schemas.microsoft.com/office/drawing/2014/main" id="{68DB47F1-73DF-F273-19B3-52987A8EE96D}"/>
              </a:ext>
            </a:extLst>
          </p:cNvPr>
          <p:cNvSpPr txBox="1"/>
          <p:nvPr/>
        </p:nvSpPr>
        <p:spPr>
          <a:xfrm>
            <a:off x="5661115" y="1659285"/>
            <a:ext cx="4963427" cy="3785652"/>
          </a:xfrm>
          <a:prstGeom prst="rect">
            <a:avLst/>
          </a:prstGeom>
          <a:noFill/>
        </p:spPr>
        <p:txBody>
          <a:bodyPr wrap="square" rtlCol="0">
            <a:spAutoFit/>
          </a:bodyPr>
          <a:lstStyle/>
          <a:p>
            <a:r>
              <a:rPr lang="en-US" sz="1600" dirty="0">
                <a:latin typeface="Source Sans Pro" panose="020B0503030403020204" pitchFamily="34" charset="0"/>
                <a:ea typeface="Source Sans Pro" panose="020B0503030403020204" pitchFamily="34" charset="0"/>
                <a:cs typeface="Poppins SemiBold" pitchFamily="2" charset="77"/>
              </a:rPr>
              <a:t>Every student has the right to appeal if they are dissatisfied with their outcome. Your right to appeal is explained in the letter you will receive following </a:t>
            </a:r>
            <a:r>
              <a:rPr lang="en-US" sz="1600">
                <a:latin typeface="Source Sans Pro" panose="020B0503030403020204" pitchFamily="34" charset="0"/>
                <a:ea typeface="Source Sans Pro" panose="020B0503030403020204" pitchFamily="34" charset="0"/>
                <a:cs typeface="Poppins SemiBold" pitchFamily="2" charset="77"/>
              </a:rPr>
              <a:t>the Assessment Board.</a:t>
            </a:r>
            <a:endParaRPr lang="en-US" sz="1600" dirty="0">
              <a:latin typeface="Source Sans Pro" panose="020B0503030403020204" pitchFamily="34" charset="0"/>
              <a:ea typeface="Source Sans Pro" panose="020B0503030403020204" pitchFamily="34" charset="0"/>
              <a:cs typeface="Poppins SemiBold" pitchFamily="2" charset="77"/>
            </a:endParaRPr>
          </a:p>
          <a:p>
            <a:endParaRPr lang="en-US" sz="1600" dirty="0">
              <a:latin typeface="Source Sans Pro" panose="020B0503030403020204" pitchFamily="34" charset="0"/>
              <a:ea typeface="Source Sans Pro" panose="020B0503030403020204" pitchFamily="34" charset="0"/>
              <a:cs typeface="Poppins SemiBold" pitchFamily="2" charset="77"/>
            </a:endParaRPr>
          </a:p>
          <a:p>
            <a:r>
              <a:rPr lang="en-US" sz="1600" dirty="0">
                <a:latin typeface="Source Sans Pro" panose="020B0503030403020204" pitchFamily="34" charset="0"/>
                <a:ea typeface="Source Sans Pro" panose="020B0503030403020204" pitchFamily="34" charset="0"/>
                <a:cs typeface="Poppins SemiBold" pitchFamily="2" charset="77"/>
              </a:rPr>
              <a:t>However, as detailed in the Academic Appeals procedure, you can only appeal on the grounds of breach of regulations, mitigation or maladministration. It is therefore strongly recommended that you read both the policy and procedure before considering making an appeal.</a:t>
            </a:r>
          </a:p>
          <a:p>
            <a:endParaRPr lang="en-US" sz="1600" dirty="0">
              <a:latin typeface="Source Sans Pro" panose="020B0503030403020204" pitchFamily="34" charset="0"/>
              <a:ea typeface="Source Sans Pro" panose="020B0503030403020204" pitchFamily="34" charset="0"/>
              <a:cs typeface="Poppins SemiBold" pitchFamily="2" charset="77"/>
            </a:endParaRPr>
          </a:p>
          <a:p>
            <a:r>
              <a:rPr lang="en-US" sz="1600" dirty="0">
                <a:latin typeface="Source Sans Pro" panose="020B0503030403020204" pitchFamily="34" charset="0"/>
                <a:ea typeface="Source Sans Pro" panose="020B0503030403020204" pitchFamily="34" charset="0"/>
                <a:cs typeface="Poppins SemiBold" pitchFamily="2" charset="77"/>
              </a:rPr>
              <a:t>The policy and procedure can be found using this link:</a:t>
            </a:r>
          </a:p>
          <a:p>
            <a:r>
              <a:rPr lang="en-US" sz="1600" dirty="0">
                <a:hlinkClick r:id="rId3"/>
              </a:rPr>
              <a:t>Higher Education Information (newcollegedurham.ac.uk)</a:t>
            </a:r>
            <a:r>
              <a:rPr lang="en-US" sz="1600" dirty="0">
                <a:latin typeface="Source Sans Pro" panose="020B0503030403020204" pitchFamily="34" charset="0"/>
                <a:ea typeface="Source Sans Pro" panose="020B0503030403020204" pitchFamily="34" charset="0"/>
                <a:cs typeface="Poppins SemiBold" pitchFamily="2" charset="77"/>
              </a:rPr>
              <a:t> </a:t>
            </a:r>
          </a:p>
          <a:p>
            <a:endParaRPr lang="en-US" sz="1600" dirty="0">
              <a:latin typeface="Source Sans Pro" panose="020B0503030403020204" pitchFamily="34" charset="0"/>
              <a:ea typeface="Source Sans Pro" panose="020B0503030403020204" pitchFamily="34" charset="0"/>
              <a:cs typeface="Poppins SemiBold" pitchFamily="2" charset="77"/>
            </a:endParaRPr>
          </a:p>
        </p:txBody>
      </p:sp>
    </p:spTree>
    <p:extLst>
      <p:ext uri="{BB962C8B-B14F-4D97-AF65-F5344CB8AC3E}">
        <p14:creationId xmlns:p14="http://schemas.microsoft.com/office/powerpoint/2010/main" val="4205356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21A9EF78A4A740A42E79BFFB0A6C0E" ma:contentTypeVersion="3" ma:contentTypeDescription="Create a new document." ma:contentTypeScope="" ma:versionID="62bcef549d3b118fe508b0d70695aed2">
  <xsd:schema xmlns:xsd="http://www.w3.org/2001/XMLSchema" xmlns:xs="http://www.w3.org/2001/XMLSchema" xmlns:p="http://schemas.microsoft.com/office/2006/metadata/properties" xmlns:ns2="25c5e0ed-4af9-49ca-8e47-6b0b817c6872" targetNamespace="http://schemas.microsoft.com/office/2006/metadata/properties" ma:root="true" ma:fieldsID="90a2432c5d6aeb65c976625786e45387" ns2:_="">
    <xsd:import namespace="25c5e0ed-4af9-49ca-8e47-6b0b817c6872"/>
    <xsd:element name="properties">
      <xsd:complexType>
        <xsd:sequence>
          <xsd:element name="documentManagement">
            <xsd:complexType>
              <xsd:all>
                <xsd:element ref="ns2:MediaServiceMetadata" minOccurs="0"/>
                <xsd:element ref="ns2:MediaServiceFastMetadata"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c5e0ed-4af9-49ca-8e47-6b0b817c68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D643452-7C39-4660-8A46-F4C9CA41E111}"/>
</file>

<file path=customXml/itemProps2.xml><?xml version="1.0" encoding="utf-8"?>
<ds:datastoreItem xmlns:ds="http://schemas.openxmlformats.org/officeDocument/2006/customXml" ds:itemID="{E820DC5F-01BB-429E-AB29-1CA07F692593}"/>
</file>

<file path=customXml/itemProps3.xml><?xml version="1.0" encoding="utf-8"?>
<ds:datastoreItem xmlns:ds="http://schemas.openxmlformats.org/officeDocument/2006/customXml" ds:itemID="{388328C8-AD2D-40E4-B6E6-2FF5970E0D74}"/>
</file>

<file path=docProps/app.xml><?xml version="1.0" encoding="utf-8"?>
<Properties xmlns="http://schemas.openxmlformats.org/officeDocument/2006/extended-properties" xmlns:vt="http://schemas.openxmlformats.org/officeDocument/2006/docPropsVTypes">
  <TotalTime>96</TotalTime>
  <Words>737</Words>
  <Application>Microsoft Office PowerPoint</Application>
  <PresentationFormat>Widescreen</PresentationFormat>
  <Paragraphs>69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Poppins</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Catherine Storey</dc:creator>
  <cp:lastModifiedBy>Catherine Storey</cp:lastModifiedBy>
  <cp:revision>1</cp:revision>
  <dcterms:created xsi:type="dcterms:W3CDTF">2022-06-08T09:56:11Z</dcterms:created>
  <dcterms:modified xsi:type="dcterms:W3CDTF">2022-06-14T13:01:17Z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0x0101008A21A9EF78A4A740A42E79BFFB0A6C0E</vt:lpwstr>
  </property>
</Properties>
</file>