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292" r:id="rId6"/>
    <p:sldId id="317" r:id="rId7"/>
    <p:sldId id="293" r:id="rId8"/>
    <p:sldId id="318" r:id="rId9"/>
    <p:sldId id="319" r:id="rId10"/>
    <p:sldId id="294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anne Crane" initials="SC" lastIdx="4" clrIdx="0">
    <p:extLst>
      <p:ext uri="{19B8F6BF-5375-455C-9EA6-DF929625EA0E}">
        <p15:presenceInfo xmlns:p15="http://schemas.microsoft.com/office/powerpoint/2012/main" userId="S::111558@newdur.ac.uk::26e6e82a-5fff-485b-bac4-e407f5613b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4"/>
    <a:srgbClr val="2A7DE1"/>
    <a:srgbClr val="96D4E9"/>
    <a:srgbClr val="D15559"/>
    <a:srgbClr val="F0EC73"/>
    <a:srgbClr val="F5AEBF"/>
    <a:srgbClr val="EA6752"/>
    <a:srgbClr val="4D4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402A3-6F41-4F0D-9DB0-31B12F18446E}" v="17" dt="2022-06-23T10:20:23.667"/>
    <p1510:client id="{93A01D57-658B-424C-8004-C582D22D176F}" v="24" dt="2022-06-14T13:06:42.932"/>
    <p1510:client id="{98EF5FFF-85DC-419A-9699-4CC8A3920EFA}" v="10" dt="2022-05-11T15:48:05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113B-A0D0-0349-97CC-4CC47EDFB07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07BD0-0319-7248-9F22-029488D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7BD0-0319-7248-9F22-029488DC0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45FAB2-F877-3542-B0ED-EC03D262A4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0574" y="914952"/>
            <a:ext cx="5346700" cy="23749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F9A03F6-06ED-8145-A4EC-5D33CA2BB3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60574" y="3548821"/>
            <a:ext cx="5346700" cy="2374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F071-7A91-D345-96A5-1673F72D07B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B4C1-139D-2947-9CFB-DDF77CB6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collegedurham.ac.uk/higher-education/155-process-for-the-consideration-of-extenuating-circumstances-mitigation/file" TargetMode="External"/><Relationship Id="rId5" Type="http://schemas.openxmlformats.org/officeDocument/2006/relationships/hyperlink" Target="https://www.newcollegedurham.ac.uk/university-centre/higher-education-information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itigation@newdiur.ac.uk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itigation@newdur.ac.uk" TargetMode="External"/><Relationship Id="rId5" Type="http://schemas.openxmlformats.org/officeDocument/2006/relationships/hyperlink" Target="https://view.officeapps.live.com/op/view.aspx?src=https%3A%2F%2Fwww.newcollegedurham.ac.uk%2Fhigher-education%2F156-application-for-mitigation%2Ffile&amp;wdOrigin=BROWSELINK" TargetMode="External"/><Relationship Id="rId4" Type="http://schemas.openxmlformats.org/officeDocument/2006/relationships/hyperlink" Target="https://www.newcollegedurham.ac.uk/university-centre/higher-education-inform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person, sitting, street&#10;&#10;Description automatically generated">
            <a:extLst>
              <a:ext uri="{FF2B5EF4-FFF2-40B4-BE49-F238E27FC236}">
                <a16:creationId xmlns:a16="http://schemas.microsoft.com/office/drawing/2014/main" id="{2A9147AD-69D2-5940-912D-DCA15A9C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6AC7D-7D7D-F547-A41E-836FE19764C4}"/>
              </a:ext>
            </a:extLst>
          </p:cNvPr>
          <p:cNvSpPr txBox="1"/>
          <p:nvPr/>
        </p:nvSpPr>
        <p:spPr>
          <a:xfrm>
            <a:off x="0" y="1487821"/>
            <a:ext cx="714098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 SemiBold"/>
                <a:cs typeface="Poppins SemiBold"/>
              </a:rPr>
              <a:t>Extensions and Exceptional Circumstances : New College Durham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4CBCB-C79F-41E9-A0E2-B9A6FD7FEA90}"/>
              </a:ext>
            </a:extLst>
          </p:cNvPr>
          <p:cNvSpPr txBox="1"/>
          <p:nvPr/>
        </p:nvSpPr>
        <p:spPr>
          <a:xfrm>
            <a:off x="6608806" y="5496344"/>
            <a:ext cx="52093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Poppins"/>
                <a:cs typeface="Poppins"/>
              </a:rPr>
              <a:t>FdA</a:t>
            </a:r>
            <a:r>
              <a:rPr lang="en-US">
                <a:solidFill>
                  <a:schemeClr val="bg1"/>
                </a:solidFill>
                <a:latin typeface="Poppins"/>
                <a:cs typeface="Poppins"/>
              </a:rPr>
              <a:t> Business and Management / </a:t>
            </a:r>
            <a:r>
              <a:rPr lang="en-US" err="1">
                <a:solidFill>
                  <a:schemeClr val="bg1"/>
                </a:solidFill>
                <a:latin typeface="Poppins"/>
                <a:cs typeface="Poppins"/>
              </a:rPr>
              <a:t>FdSc</a:t>
            </a:r>
            <a:r>
              <a:rPr lang="en-US">
                <a:solidFill>
                  <a:schemeClr val="bg1"/>
                </a:solidFill>
                <a:latin typeface="Poppins"/>
                <a:cs typeface="Poppins"/>
              </a:rPr>
              <a:t> Supporting Innovation in Health and Social Care</a:t>
            </a:r>
            <a:endParaRPr lang="en-GB">
              <a:solidFill>
                <a:schemeClr val="bg1"/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5669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6663-E92F-4314-A36F-CD8CFEF0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C687-A51E-465F-8AA0-13ECB067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1954DBD-E5BC-4B4E-9D11-308E7EBB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D4FFBF8-80C7-4B55-BFAC-AF9C1CA22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205" y="1840388"/>
            <a:ext cx="2673590" cy="1853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CC842-0FCC-45C1-A6E6-9E9EF9A92ED8}"/>
              </a:ext>
            </a:extLst>
          </p:cNvPr>
          <p:cNvSpPr txBox="1"/>
          <p:nvPr/>
        </p:nvSpPr>
        <p:spPr>
          <a:xfrm>
            <a:off x="339191" y="1720840"/>
            <a:ext cx="4877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>
                <a:latin typeface="Poppins SemiBold" pitchFamily="2" charset="77"/>
                <a:cs typeface="Poppins SemiBold" pitchFamily="2" charset="77"/>
              </a:rPr>
              <a:t>Sources of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B377-FBCD-4A47-9A00-F7643ECA7C5D}"/>
              </a:ext>
            </a:extLst>
          </p:cNvPr>
          <p:cNvSpPr txBox="1"/>
          <p:nvPr/>
        </p:nvSpPr>
        <p:spPr>
          <a:xfrm>
            <a:off x="6096000" y="1880073"/>
            <a:ext cx="49634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New College Durham Website – Higher Education Information</a:t>
            </a:r>
          </a:p>
          <a:p>
            <a:r>
              <a:rPr lang="en-US" sz="1600">
                <a:hlinkClick r:id="rId5"/>
              </a:rPr>
              <a:t>Higher Education Information (newcollegedurham.ac.uk)</a:t>
            </a:r>
            <a:endParaRPr lang="en-US" sz="1600"/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r>
              <a:rPr lang="en-US" sz="1600">
                <a:hlinkClick r:id="rId6"/>
              </a:rPr>
              <a:t>Process for the Consideration of Extenuating Circumstances Mitigation</a:t>
            </a:r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2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ABC-073B-4005-BBA2-17385DA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C01-7C13-4420-A53B-38CDC30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F0F36D-6B1D-4FAB-8ED0-EE52E087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" y="-392262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1E355-F500-49FE-81A3-FBE0A40E8ABF}"/>
              </a:ext>
            </a:extLst>
          </p:cNvPr>
          <p:cNvSpPr txBox="1"/>
          <p:nvPr/>
        </p:nvSpPr>
        <p:spPr>
          <a:xfrm>
            <a:off x="4882689" y="480917"/>
            <a:ext cx="6331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latin typeface="Poppins SemiBold" pitchFamily="2" charset="77"/>
                <a:cs typeface="Poppins SemiBold" pitchFamily="2" charset="77"/>
              </a:rPr>
              <a:t>Late Submission: Non-Approved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5476B-688C-432F-A68A-F7DD18714711}"/>
              </a:ext>
            </a:extLst>
          </p:cNvPr>
          <p:cNvSpPr txBox="1"/>
          <p:nvPr/>
        </p:nvSpPr>
        <p:spPr>
          <a:xfrm>
            <a:off x="892938" y="2780845"/>
            <a:ext cx="34018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Assessment deadlines are published in your assessment brief and on your </a:t>
            </a:r>
            <a:r>
              <a:rPr lang="en-US" err="1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MyPortal</a:t>
            </a: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 the assessment is an exam, you will be issued with an Exam Timetable showing the date, time and location of your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 you fail to submit your assignment, or attend an exam, by the date and time shown, you will be marked as 0 Non-submission for that assignment.</a:t>
            </a:r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80C851-2BF3-44A3-803E-231A9974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01" y="1926384"/>
            <a:ext cx="397483" cy="41514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2F06B45-5B18-44FE-94BD-0C5D8052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12" y="2002182"/>
            <a:ext cx="437231" cy="456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63485-B032-4472-9270-6486F3443DAC}"/>
              </a:ext>
            </a:extLst>
          </p:cNvPr>
          <p:cNvSpPr txBox="1"/>
          <p:nvPr/>
        </p:nvSpPr>
        <p:spPr>
          <a:xfrm>
            <a:off x="892938" y="2367842"/>
            <a:ext cx="395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2A7DE1"/>
                </a:solidFill>
                <a:latin typeface="Poppins SemiBold" pitchFamily="2" charset="77"/>
                <a:ea typeface="Source Sans Pro" panose="020B0503030403020204" pitchFamily="34" charset="0"/>
                <a:cs typeface="Poppins SemiBold" pitchFamily="2" charset="77"/>
              </a:rPr>
              <a:t>Missing an Assessment Deadline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DE16C-E225-497A-B2CB-C1D2BFE2128D}"/>
              </a:ext>
            </a:extLst>
          </p:cNvPr>
          <p:cNvSpPr txBox="1"/>
          <p:nvPr/>
        </p:nvSpPr>
        <p:spPr>
          <a:xfrm>
            <a:off x="7668111" y="2436188"/>
            <a:ext cx="3401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You will be offered a resubmission attempt at a new date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 you fail to submit a resubmission attempt you will fail the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 you submit late but within 1 week of the assessment deadline your work will be marked but your attempt will be capped at 40%.</a:t>
            </a:r>
          </a:p>
        </p:txBody>
      </p:sp>
    </p:spTree>
    <p:extLst>
      <p:ext uri="{BB962C8B-B14F-4D97-AF65-F5344CB8AC3E}">
        <p14:creationId xmlns:p14="http://schemas.microsoft.com/office/powerpoint/2010/main" val="150316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ABC-073B-4005-BBA2-17385DA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C01-7C13-4420-A53B-38CDC30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F0F36D-6B1D-4FAB-8ED0-EE52E087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" y="-392263"/>
            <a:ext cx="12187066" cy="7406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1E355-F500-49FE-81A3-FBE0A40E8ABF}"/>
              </a:ext>
            </a:extLst>
          </p:cNvPr>
          <p:cNvSpPr txBox="1"/>
          <p:nvPr/>
        </p:nvSpPr>
        <p:spPr>
          <a:xfrm>
            <a:off x="4714152" y="301100"/>
            <a:ext cx="6331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latin typeface="Poppins SemiBold" pitchFamily="2" charset="77"/>
                <a:cs typeface="Poppins SemiBold" pitchFamily="2" charset="77"/>
              </a:rPr>
              <a:t>Late Submission: Approved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5476B-688C-432F-A68A-F7DD18714711}"/>
              </a:ext>
            </a:extLst>
          </p:cNvPr>
          <p:cNvSpPr txBox="1"/>
          <p:nvPr/>
        </p:nvSpPr>
        <p:spPr>
          <a:xfrm>
            <a:off x="838200" y="2095605"/>
            <a:ext cx="340184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 you are experiencing difficulties in submitting on time, you can request an extension from your Module Tutor.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This request MUST be made at least 24 hours before the submission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The request must be made in writing with the reason(s) for the request clear, and any supporting evidence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The Module Tutor has the authority to approve/reject the request based on the evidence/rationale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An extension can only be granted for 7 college days only*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80C851-2BF3-44A3-803E-231A9974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01" y="1262074"/>
            <a:ext cx="397483" cy="451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63485-B032-4472-9270-6486F3443DAC}"/>
              </a:ext>
            </a:extLst>
          </p:cNvPr>
          <p:cNvSpPr txBox="1"/>
          <p:nvPr/>
        </p:nvSpPr>
        <p:spPr>
          <a:xfrm>
            <a:off x="892938" y="1694471"/>
            <a:ext cx="395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2A7DE1"/>
                </a:solidFill>
                <a:latin typeface="Poppins SemiBold" pitchFamily="2" charset="77"/>
                <a:ea typeface="Source Sans Pro" panose="020B0503030403020204" pitchFamily="34" charset="0"/>
                <a:cs typeface="Poppins SemiBold" pitchFamily="2" charset="77"/>
              </a:rPr>
              <a:t>Requesting an Extension to the Assessment Deadline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B7CD0-B620-40E4-9288-E42B4D63F996}"/>
              </a:ext>
            </a:extLst>
          </p:cNvPr>
          <p:cNvSpPr txBox="1"/>
          <p:nvPr/>
        </p:nvSpPr>
        <p:spPr>
          <a:xfrm>
            <a:off x="7301325" y="2270934"/>
            <a:ext cx="34018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Extensions will not be granted for planned vacations/family celebrations or other planned and avoidable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Usual reasons for extensions would include short illnesses, unexpected technical issues, unexpected emergencies that will be quickly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You cannot be given an extension for Exams – please see section on Exceptional Circumstances.</a:t>
            </a: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*</a:t>
            </a:r>
            <a:r>
              <a:rPr lang="en-US" sz="18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 </a:t>
            </a:r>
            <a:r>
              <a:rPr lang="en-US" sz="1200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College would usually be open and excludes weekends, national holidays and planned institutional closures.</a:t>
            </a:r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53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ABC-073B-4005-BBA2-17385DA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C01-7C13-4420-A53B-38CDC30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F0F36D-6B1D-4FAB-8ED0-EE52E087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" y="-392263"/>
            <a:ext cx="12187066" cy="7406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1E355-F500-49FE-81A3-FBE0A40E8ABF}"/>
              </a:ext>
            </a:extLst>
          </p:cNvPr>
          <p:cNvSpPr txBox="1"/>
          <p:nvPr/>
        </p:nvSpPr>
        <p:spPr>
          <a:xfrm>
            <a:off x="4905780" y="365462"/>
            <a:ext cx="6331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latin typeface="Poppins SemiBold" pitchFamily="2" charset="77"/>
                <a:cs typeface="Poppins SemiBold" pitchFamily="2" charset="77"/>
              </a:rPr>
              <a:t>Exceptional Circumstances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5476B-688C-432F-A68A-F7DD18714711}"/>
              </a:ext>
            </a:extLst>
          </p:cNvPr>
          <p:cNvSpPr txBox="1"/>
          <p:nvPr/>
        </p:nvSpPr>
        <p:spPr>
          <a:xfrm>
            <a:off x="740177" y="3427405"/>
            <a:ext cx="3401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‘Circumstances outside the control of the student that have significantly affected performance in any summative assessment’.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New College Durham uses the term ‘mitigation’ or ‘mitigating circumstances’ and you may hear this term referred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80C851-2BF3-44A3-803E-231A9974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01" y="2212743"/>
            <a:ext cx="397483" cy="41514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2F06B45-5B18-44FE-94BD-0C5D8052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891" y="2025273"/>
            <a:ext cx="437231" cy="456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63485-B032-4472-9270-6486F3443DAC}"/>
              </a:ext>
            </a:extLst>
          </p:cNvPr>
          <p:cNvSpPr txBox="1"/>
          <p:nvPr/>
        </p:nvSpPr>
        <p:spPr>
          <a:xfrm>
            <a:off x="823074" y="2672239"/>
            <a:ext cx="395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2A7DE1"/>
                </a:solidFill>
                <a:latin typeface="Poppins SemiBold" pitchFamily="2" charset="77"/>
                <a:ea typeface="Source Sans Pro" panose="020B0503030403020204" pitchFamily="34" charset="0"/>
                <a:cs typeface="Poppins SemiBold" pitchFamily="2" charset="77"/>
              </a:rPr>
              <a:t>What are Exceptional Circumstances?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B7CD0-B620-40E4-9288-E42B4D63F996}"/>
              </a:ext>
            </a:extLst>
          </p:cNvPr>
          <p:cNvSpPr txBox="1"/>
          <p:nvPr/>
        </p:nvSpPr>
        <p:spPr>
          <a:xfrm>
            <a:off x="7430448" y="2210287"/>
            <a:ext cx="34018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Some examples of exceptional circumstances are: longer term illness (of more than 7 days) or inability to study due to a specific health condition; bereavement of a close family member; unavoidable medical appointments that affect your ability to attend an exam; an accident or emergency that is severe and you are unable to submit your assignment/attend an exam.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359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ABC-073B-4005-BBA2-17385DA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C01-7C13-4420-A53B-38CDC30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F0F36D-6B1D-4FAB-8ED0-EE52E087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" y="-392263"/>
            <a:ext cx="12187066" cy="7406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1E355-F500-49FE-81A3-FBE0A40E8ABF}"/>
              </a:ext>
            </a:extLst>
          </p:cNvPr>
          <p:cNvSpPr txBox="1"/>
          <p:nvPr/>
        </p:nvSpPr>
        <p:spPr>
          <a:xfrm>
            <a:off x="4921174" y="396250"/>
            <a:ext cx="6331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latin typeface="Poppins SemiBold" pitchFamily="2" charset="77"/>
                <a:cs typeface="Poppins SemiBold" pitchFamily="2" charset="77"/>
              </a:rPr>
              <a:t>Exceptional Circumstances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5476B-688C-432F-A68A-F7DD18714711}"/>
              </a:ext>
            </a:extLst>
          </p:cNvPr>
          <p:cNvSpPr txBox="1"/>
          <p:nvPr/>
        </p:nvSpPr>
        <p:spPr>
          <a:xfrm>
            <a:off x="794824" y="2410400"/>
            <a:ext cx="34018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If, due to exceptional circumstances, you have been unable to submit your assignment by the published deadline, and you have not applied for an Extension, you can apply for Mitigation.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You should discuss this with your module tutor, </a:t>
            </a:r>
            <a:r>
              <a:rPr lang="en-US" err="1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programme</a:t>
            </a: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 leader or a member of the Registry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You should agree new submission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80C851-2BF3-44A3-803E-231A9974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01" y="1428430"/>
            <a:ext cx="397483" cy="41514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2F06B45-5B18-44FE-94BD-0C5D8052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618" y="1663516"/>
            <a:ext cx="437231" cy="456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63485-B032-4472-9270-6486F3443DAC}"/>
              </a:ext>
            </a:extLst>
          </p:cNvPr>
          <p:cNvSpPr txBox="1"/>
          <p:nvPr/>
        </p:nvSpPr>
        <p:spPr>
          <a:xfrm>
            <a:off x="833216" y="1825625"/>
            <a:ext cx="395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2A7DE1"/>
                </a:solidFill>
                <a:latin typeface="Poppins SemiBold" pitchFamily="2" charset="77"/>
                <a:ea typeface="Source Sans Pro" panose="020B0503030403020204" pitchFamily="34" charset="0"/>
                <a:cs typeface="Poppins SemiBold" pitchFamily="2" charset="77"/>
              </a:rPr>
              <a:t>What is the process for applying for mitigation?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B7CD0-B620-40E4-9288-E42B4D63F996}"/>
              </a:ext>
            </a:extLst>
          </p:cNvPr>
          <p:cNvSpPr txBox="1"/>
          <p:nvPr/>
        </p:nvSpPr>
        <p:spPr>
          <a:xfrm>
            <a:off x="7391963" y="2079439"/>
            <a:ext cx="340184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  <a:cs typeface="Poppins SemiBold"/>
              </a:rPr>
              <a:t>You must complete the form and it MUST: be fully completed; include supporting statements; have evidence; be submitted by the deadline to </a:t>
            </a:r>
            <a:r>
              <a:rPr lang="en-US">
                <a:latin typeface="Source Sans Pro"/>
                <a:ea typeface="Source Sans Pro"/>
                <a:cs typeface="Poppins SemiBold"/>
                <a:hlinkClick r:id="rId5"/>
              </a:rPr>
              <a:t>mitigation@newdur.ac.uk</a:t>
            </a:r>
            <a:r>
              <a:rPr lang="en-US">
                <a:latin typeface="Source Sans Pro"/>
                <a:ea typeface="Source Sans Pro"/>
                <a:cs typeface="Poppins SemiBold"/>
              </a:rPr>
              <a:t> </a:t>
            </a:r>
            <a:endParaRPr lang="en-US">
              <a:latin typeface="Source Sans Pro" panose="020B0503030403020204" pitchFamily="34" charset="0"/>
              <a:ea typeface="Source Sans Pro" panose="020B0503030403020204" pitchFamily="34" charset="0"/>
              <a:cs typeface="Poppins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Submit your assignments by the new dates agreed even if you have not heard back from the mitigation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Poppins SemiBold" pitchFamily="2" charset="77"/>
              </a:rPr>
              <a:t>You will receive a letter from the mitigation email address within 5 days of the Panel. </a:t>
            </a:r>
          </a:p>
        </p:txBody>
      </p:sp>
    </p:spTree>
    <p:extLst>
      <p:ext uri="{BB962C8B-B14F-4D97-AF65-F5344CB8AC3E}">
        <p14:creationId xmlns:p14="http://schemas.microsoft.com/office/powerpoint/2010/main" val="3920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AE22-7C4E-4C2F-9495-71EEC1AF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385-6882-40F3-A547-ECA63E6E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E5EC986-15F1-43A0-9BFA-C7F6B95A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C284E-5595-482D-8B9B-C4069D8FC59C}"/>
              </a:ext>
            </a:extLst>
          </p:cNvPr>
          <p:cNvSpPr txBox="1"/>
          <p:nvPr/>
        </p:nvSpPr>
        <p:spPr>
          <a:xfrm>
            <a:off x="567822" y="876540"/>
            <a:ext cx="791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>
                <a:latin typeface="Poppins" pitchFamily="2" charset="77"/>
                <a:cs typeface="Poppins" pitchFamily="2" charset="77"/>
              </a:rPr>
              <a:t>Things to consider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BA4BD-BEC8-403B-B2B9-A3D193526416}"/>
              </a:ext>
            </a:extLst>
          </p:cNvPr>
          <p:cNvSpPr txBox="1"/>
          <p:nvPr/>
        </p:nvSpPr>
        <p:spPr>
          <a:xfrm>
            <a:off x="567822" y="23716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 can access the process and form for applying for mitigation on the website here: </a:t>
            </a:r>
            <a:r>
              <a:rPr lang="en-US" sz="1600">
                <a:hlinkClick r:id="rId4"/>
              </a:rPr>
              <a:t>Higher Education Information (newcollegedurham.ac.uk)</a:t>
            </a:r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here: </a:t>
            </a:r>
            <a:r>
              <a:rPr lang="en-US" sz="1600">
                <a:hlinkClick r:id="rId5"/>
              </a:rPr>
              <a:t>Application for Mitigation.docx (live.com)</a:t>
            </a:r>
            <a:r>
              <a:rPr lang="en-US" sz="1600"/>
              <a:t> – please watch the video on completing a mitigation form for further guidance.</a:t>
            </a:r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Mitigation forms and evidence are to be sent here: </a:t>
            </a:r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mitigation@newdur.ac.uk</a:t>
            </a:r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Please include a supporting statement from your module tutor/</a:t>
            </a:r>
            <a:r>
              <a:rPr lang="en-US" sz="160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leader that demonstrates you have discussed your application with them and they have reviewed your form and supporting evidence and are in support of your application.</a:t>
            </a:r>
          </a:p>
          <a:p>
            <a:pPr algn="l"/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 should still complete and submit the assignments by the new agreed deadlines even if you have not had a response from the Mitigation Panel.</a:t>
            </a:r>
          </a:p>
          <a:p>
            <a:pPr algn="l"/>
            <a:endParaRPr lang="en-US" sz="160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is always better to submit a mitigation form at the time of the extenuating circumstances/assessments – unless you are unable to do so. </a:t>
            </a:r>
          </a:p>
        </p:txBody>
      </p:sp>
    </p:spTree>
    <p:extLst>
      <p:ext uri="{BB962C8B-B14F-4D97-AF65-F5344CB8AC3E}">
        <p14:creationId xmlns:p14="http://schemas.microsoft.com/office/powerpoint/2010/main" val="23515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F2A9-8703-47B6-B965-1E73588C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D529-D51B-457B-BCFE-7425450A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44621-2AE3-4937-A369-587D5390CF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325CE72-3F6E-4941-9255-4D67356A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8FB98-DDC6-4447-B42C-A2B35AAD35D4}"/>
              </a:ext>
            </a:extLst>
          </p:cNvPr>
          <p:cNvSpPr txBox="1"/>
          <p:nvPr/>
        </p:nvSpPr>
        <p:spPr>
          <a:xfrm>
            <a:off x="1677173" y="1883212"/>
            <a:ext cx="8363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spc="-15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7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1A9EF78A4A740A42E79BFFB0A6C0E" ma:contentTypeVersion="3" ma:contentTypeDescription="Create a new document." ma:contentTypeScope="" ma:versionID="62bcef549d3b118fe508b0d70695aed2">
  <xsd:schema xmlns:xsd="http://www.w3.org/2001/XMLSchema" xmlns:xs="http://www.w3.org/2001/XMLSchema" xmlns:p="http://schemas.microsoft.com/office/2006/metadata/properties" xmlns:ns2="25c5e0ed-4af9-49ca-8e47-6b0b817c6872" targetNamespace="http://schemas.microsoft.com/office/2006/metadata/properties" ma:root="true" ma:fieldsID="90a2432c5d6aeb65c976625786e45387" ns2:_="">
    <xsd:import namespace="25c5e0ed-4af9-49ca-8e47-6b0b817c68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5e0ed-4af9-49ca-8e47-6b0b817c68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94AFDD-C762-4D5E-BFCD-FF62BDAAD9A7}"/>
</file>

<file path=customXml/itemProps2.xml><?xml version="1.0" encoding="utf-8"?>
<ds:datastoreItem xmlns:ds="http://schemas.openxmlformats.org/officeDocument/2006/customXml" ds:itemID="{E55DFED1-C2E8-43AF-A94A-D6CCC875ECB0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2115e14-1899-4fd1-a1ca-754f5744c8fd"/>
  </ds:schemaRefs>
</ds:datastoreItem>
</file>

<file path=customXml/itemProps3.xml><?xml version="1.0" encoding="utf-8"?>
<ds:datastoreItem xmlns:ds="http://schemas.openxmlformats.org/officeDocument/2006/customXml" ds:itemID="{C8CB5898-944A-4013-A37B-E2CECB4AE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785</Words>
  <Application>Microsoft Office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Poppins</vt:lpstr>
      <vt:lpstr>Poppins SemiBold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Suzanne Crane</cp:lastModifiedBy>
  <cp:revision>7</cp:revision>
  <dcterms:created xsi:type="dcterms:W3CDTF">2020-11-03T12:53:45Z</dcterms:created>
  <dcterms:modified xsi:type="dcterms:W3CDTF">2022-07-25T11:10:06Z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0x0101008A21A9EF78A4A740A42E79BFFB0A6C0E</vt:lpwstr>
  </property>
</Properties>
</file>