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4" r:id="rId10"/>
    <p:sldId id="259"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26591-F5E9-45F5-B070-CEB2CF225EF3}" v="5" dt="2022-06-14T12:58:30.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Storey" userId="99044a96-e090-443e-a8aa-0f918b29eb00" providerId="ADAL" clId="{3BF26591-F5E9-45F5-B070-CEB2CF225EF3}"/>
    <pc:docChg chg="custSel modSld">
      <pc:chgData name="Catherine Storey" userId="99044a96-e090-443e-a8aa-0f918b29eb00" providerId="ADAL" clId="{3BF26591-F5E9-45F5-B070-CEB2CF225EF3}" dt="2022-06-14T12:58:30.387" v="13"/>
      <pc:docMkLst>
        <pc:docMk/>
      </pc:docMkLst>
      <pc:sldChg chg="addSp delSp modSp mod">
        <pc:chgData name="Catherine Storey" userId="99044a96-e090-443e-a8aa-0f918b29eb00" providerId="ADAL" clId="{3BF26591-F5E9-45F5-B070-CEB2CF225EF3}" dt="2022-06-14T12:57:08.758" v="7"/>
        <pc:sldMkLst>
          <pc:docMk/>
          <pc:sldMk cId="1077368595" sldId="268"/>
        </pc:sldMkLst>
        <pc:spChg chg="del mod">
          <ac:chgData name="Catherine Storey" userId="99044a96-e090-443e-a8aa-0f918b29eb00" providerId="ADAL" clId="{3BF26591-F5E9-45F5-B070-CEB2CF225EF3}" dt="2022-06-14T12:57:06.531" v="5" actId="478"/>
          <ac:spMkLst>
            <pc:docMk/>
            <pc:sldMk cId="1077368595" sldId="268"/>
            <ac:spMk id="3" creationId="{67D1256E-8196-38A4-7B08-2B45F740444B}"/>
          </ac:spMkLst>
        </pc:spChg>
        <pc:spChg chg="del">
          <ac:chgData name="Catherine Storey" userId="99044a96-e090-443e-a8aa-0f918b29eb00" providerId="ADAL" clId="{3BF26591-F5E9-45F5-B070-CEB2CF225EF3}" dt="2022-06-14T12:56:48.296" v="0" actId="478"/>
          <ac:spMkLst>
            <pc:docMk/>
            <pc:sldMk cId="1077368595" sldId="268"/>
            <ac:spMk id="6" creationId="{91E56926-9234-C472-47AE-61E073CD0885}"/>
          </ac:spMkLst>
        </pc:spChg>
        <pc:spChg chg="del">
          <ac:chgData name="Catherine Storey" userId="99044a96-e090-443e-a8aa-0f918b29eb00" providerId="ADAL" clId="{3BF26591-F5E9-45F5-B070-CEB2CF225EF3}" dt="2022-06-14T12:56:48.296" v="0" actId="478"/>
          <ac:spMkLst>
            <pc:docMk/>
            <pc:sldMk cId="1077368595" sldId="268"/>
            <ac:spMk id="7" creationId="{368F6674-6E7C-99C0-8DE2-604975F27832}"/>
          </ac:spMkLst>
        </pc:spChg>
        <pc:spChg chg="del">
          <ac:chgData name="Catherine Storey" userId="99044a96-e090-443e-a8aa-0f918b29eb00" providerId="ADAL" clId="{3BF26591-F5E9-45F5-B070-CEB2CF225EF3}" dt="2022-06-14T12:56:48.296" v="0" actId="478"/>
          <ac:spMkLst>
            <pc:docMk/>
            <pc:sldMk cId="1077368595" sldId="268"/>
            <ac:spMk id="9" creationId="{6E7A886F-0BC9-7A6B-F212-126766F4151D}"/>
          </ac:spMkLst>
        </pc:spChg>
        <pc:spChg chg="del">
          <ac:chgData name="Catherine Storey" userId="99044a96-e090-443e-a8aa-0f918b29eb00" providerId="ADAL" clId="{3BF26591-F5E9-45F5-B070-CEB2CF225EF3}" dt="2022-06-14T12:56:48.296" v="0" actId="478"/>
          <ac:spMkLst>
            <pc:docMk/>
            <pc:sldMk cId="1077368595" sldId="268"/>
            <ac:spMk id="10" creationId="{14D290CF-CE70-C14B-C287-886FBD9F07BD}"/>
          </ac:spMkLst>
        </pc:spChg>
        <pc:spChg chg="del">
          <ac:chgData name="Catherine Storey" userId="99044a96-e090-443e-a8aa-0f918b29eb00" providerId="ADAL" clId="{3BF26591-F5E9-45F5-B070-CEB2CF225EF3}" dt="2022-06-14T12:56:48.296" v="0" actId="478"/>
          <ac:spMkLst>
            <pc:docMk/>
            <pc:sldMk cId="1077368595" sldId="268"/>
            <ac:spMk id="11" creationId="{BAB0BBCC-6092-EA34-A0F4-1FE0A20D953E}"/>
          </ac:spMkLst>
        </pc:spChg>
        <pc:spChg chg="del">
          <ac:chgData name="Catherine Storey" userId="99044a96-e090-443e-a8aa-0f918b29eb00" providerId="ADAL" clId="{3BF26591-F5E9-45F5-B070-CEB2CF225EF3}" dt="2022-06-14T12:56:48.296" v="0" actId="478"/>
          <ac:spMkLst>
            <pc:docMk/>
            <pc:sldMk cId="1077368595" sldId="268"/>
            <ac:spMk id="12" creationId="{F85D7791-A904-2C3F-BDF4-B16F993D09FE}"/>
          </ac:spMkLst>
        </pc:spChg>
        <pc:spChg chg="add del mod">
          <ac:chgData name="Catherine Storey" userId="99044a96-e090-443e-a8aa-0f918b29eb00" providerId="ADAL" clId="{3BF26591-F5E9-45F5-B070-CEB2CF225EF3}" dt="2022-06-14T12:57:03.949" v="3" actId="478"/>
          <ac:spMkLst>
            <pc:docMk/>
            <pc:sldMk cId="1077368595" sldId="268"/>
            <ac:spMk id="14" creationId="{DFE62A86-DBD0-18F2-8053-C088111D0562}"/>
          </ac:spMkLst>
        </pc:spChg>
        <pc:spChg chg="add mod">
          <ac:chgData name="Catherine Storey" userId="99044a96-e090-443e-a8aa-0f918b29eb00" providerId="ADAL" clId="{3BF26591-F5E9-45F5-B070-CEB2CF225EF3}" dt="2022-06-14T12:57:08.758" v="7"/>
          <ac:spMkLst>
            <pc:docMk/>
            <pc:sldMk cId="1077368595" sldId="268"/>
            <ac:spMk id="17" creationId="{1CD59ACE-AFB8-9112-A6B6-0A0BDE0EF4C5}"/>
          </ac:spMkLst>
        </pc:spChg>
        <pc:graphicFrameChg chg="add del mod">
          <ac:chgData name="Catherine Storey" userId="99044a96-e090-443e-a8aa-0f918b29eb00" providerId="ADAL" clId="{3BF26591-F5E9-45F5-B070-CEB2CF225EF3}" dt="2022-06-14T12:57:03.949" v="3" actId="478"/>
          <ac:graphicFrameMkLst>
            <pc:docMk/>
            <pc:sldMk cId="1077368595" sldId="268"/>
            <ac:graphicFrameMk id="15" creationId="{E438AEAB-120E-C932-EAFE-AC9B80180B18}"/>
          </ac:graphicFrameMkLst>
        </pc:graphicFrameChg>
        <pc:graphicFrameChg chg="add mod">
          <ac:chgData name="Catherine Storey" userId="99044a96-e090-443e-a8aa-0f918b29eb00" providerId="ADAL" clId="{3BF26591-F5E9-45F5-B070-CEB2CF225EF3}" dt="2022-06-14T12:57:08.758" v="7"/>
          <ac:graphicFrameMkLst>
            <pc:docMk/>
            <pc:sldMk cId="1077368595" sldId="268"/>
            <ac:graphicFrameMk id="18" creationId="{185A14CE-8352-0BAF-8CC6-259671D7A625}"/>
          </ac:graphicFrameMkLst>
        </pc:graphicFrameChg>
        <pc:picChg chg="del">
          <ac:chgData name="Catherine Storey" userId="99044a96-e090-443e-a8aa-0f918b29eb00" providerId="ADAL" clId="{3BF26591-F5E9-45F5-B070-CEB2CF225EF3}" dt="2022-06-14T12:57:07.554" v="6" actId="478"/>
          <ac:picMkLst>
            <pc:docMk/>
            <pc:sldMk cId="1077368595" sldId="268"/>
            <ac:picMk id="2" creationId="{2BDB624F-8F19-8529-4866-26A37B709FE9}"/>
          </ac:picMkLst>
        </pc:picChg>
        <pc:picChg chg="add del mod">
          <ac:chgData name="Catherine Storey" userId="99044a96-e090-443e-a8aa-0f918b29eb00" providerId="ADAL" clId="{3BF26591-F5E9-45F5-B070-CEB2CF225EF3}" dt="2022-06-14T12:57:03.949" v="3" actId="478"/>
          <ac:picMkLst>
            <pc:docMk/>
            <pc:sldMk cId="1077368595" sldId="268"/>
            <ac:picMk id="13" creationId="{A9611B7F-A658-4543-D6E7-63F60D4B36E8}"/>
          </ac:picMkLst>
        </pc:picChg>
        <pc:picChg chg="add mod">
          <ac:chgData name="Catherine Storey" userId="99044a96-e090-443e-a8aa-0f918b29eb00" providerId="ADAL" clId="{3BF26591-F5E9-45F5-B070-CEB2CF225EF3}" dt="2022-06-14T12:57:08.758" v="7"/>
          <ac:picMkLst>
            <pc:docMk/>
            <pc:sldMk cId="1077368595" sldId="268"/>
            <ac:picMk id="16" creationId="{AD50ED25-2FE5-A6B2-6059-3F01308B2B45}"/>
          </ac:picMkLst>
        </pc:picChg>
      </pc:sldChg>
      <pc:sldChg chg="addSp delSp modSp mod">
        <pc:chgData name="Catherine Storey" userId="99044a96-e090-443e-a8aa-0f918b29eb00" providerId="ADAL" clId="{3BF26591-F5E9-45F5-B070-CEB2CF225EF3}" dt="2022-06-14T12:57:26.613" v="9"/>
        <pc:sldMkLst>
          <pc:docMk/>
          <pc:sldMk cId="2525503" sldId="269"/>
        </pc:sldMkLst>
        <pc:spChg chg="del">
          <ac:chgData name="Catherine Storey" userId="99044a96-e090-443e-a8aa-0f918b29eb00" providerId="ADAL" clId="{3BF26591-F5E9-45F5-B070-CEB2CF225EF3}" dt="2022-06-14T12:57:15.812" v="8" actId="478"/>
          <ac:spMkLst>
            <pc:docMk/>
            <pc:sldMk cId="2525503" sldId="269"/>
            <ac:spMk id="3" creationId="{72EE3259-B5F0-1E05-9E89-A521D9535C92}"/>
          </ac:spMkLst>
        </pc:spChg>
        <pc:spChg chg="del">
          <ac:chgData name="Catherine Storey" userId="99044a96-e090-443e-a8aa-0f918b29eb00" providerId="ADAL" clId="{3BF26591-F5E9-45F5-B070-CEB2CF225EF3}" dt="2022-06-14T12:57:15.812" v="8" actId="478"/>
          <ac:spMkLst>
            <pc:docMk/>
            <pc:sldMk cId="2525503" sldId="269"/>
            <ac:spMk id="4" creationId="{3ABE9358-2477-D0DC-A73A-31694BCC9407}"/>
          </ac:spMkLst>
        </pc:spChg>
        <pc:spChg chg="del">
          <ac:chgData name="Catherine Storey" userId="99044a96-e090-443e-a8aa-0f918b29eb00" providerId="ADAL" clId="{3BF26591-F5E9-45F5-B070-CEB2CF225EF3}" dt="2022-06-14T12:57:15.812" v="8" actId="478"/>
          <ac:spMkLst>
            <pc:docMk/>
            <pc:sldMk cId="2525503" sldId="269"/>
            <ac:spMk id="5" creationId="{5222D0D3-EB0F-B0ED-3128-E54A1CBD02AE}"/>
          </ac:spMkLst>
        </pc:spChg>
        <pc:spChg chg="del">
          <ac:chgData name="Catherine Storey" userId="99044a96-e090-443e-a8aa-0f918b29eb00" providerId="ADAL" clId="{3BF26591-F5E9-45F5-B070-CEB2CF225EF3}" dt="2022-06-14T12:57:15.812" v="8" actId="478"/>
          <ac:spMkLst>
            <pc:docMk/>
            <pc:sldMk cId="2525503" sldId="269"/>
            <ac:spMk id="6" creationId="{FEDEDFE8-32D6-CF29-A2D3-8F30451AA8D7}"/>
          </ac:spMkLst>
        </pc:spChg>
        <pc:spChg chg="del">
          <ac:chgData name="Catherine Storey" userId="99044a96-e090-443e-a8aa-0f918b29eb00" providerId="ADAL" clId="{3BF26591-F5E9-45F5-B070-CEB2CF225EF3}" dt="2022-06-14T12:57:15.812" v="8" actId="478"/>
          <ac:spMkLst>
            <pc:docMk/>
            <pc:sldMk cId="2525503" sldId="269"/>
            <ac:spMk id="7" creationId="{C26164B7-5413-906F-0F6E-72194CCB1B71}"/>
          </ac:spMkLst>
        </pc:spChg>
        <pc:spChg chg="del">
          <ac:chgData name="Catherine Storey" userId="99044a96-e090-443e-a8aa-0f918b29eb00" providerId="ADAL" clId="{3BF26591-F5E9-45F5-B070-CEB2CF225EF3}" dt="2022-06-14T12:57:15.812" v="8" actId="478"/>
          <ac:spMkLst>
            <pc:docMk/>
            <pc:sldMk cId="2525503" sldId="269"/>
            <ac:spMk id="8" creationId="{BB0B1DB5-D7F4-D200-648C-ECAFE98F2D53}"/>
          </ac:spMkLst>
        </pc:spChg>
        <pc:spChg chg="del">
          <ac:chgData name="Catherine Storey" userId="99044a96-e090-443e-a8aa-0f918b29eb00" providerId="ADAL" clId="{3BF26591-F5E9-45F5-B070-CEB2CF225EF3}" dt="2022-06-14T12:57:15.812" v="8" actId="478"/>
          <ac:spMkLst>
            <pc:docMk/>
            <pc:sldMk cId="2525503" sldId="269"/>
            <ac:spMk id="9" creationId="{2FADD141-C667-542D-D888-68674FE62D8A}"/>
          </ac:spMkLst>
        </pc:spChg>
        <pc:spChg chg="add mod">
          <ac:chgData name="Catherine Storey" userId="99044a96-e090-443e-a8aa-0f918b29eb00" providerId="ADAL" clId="{3BF26591-F5E9-45F5-B070-CEB2CF225EF3}" dt="2022-06-14T12:57:26.613" v="9"/>
          <ac:spMkLst>
            <pc:docMk/>
            <pc:sldMk cId="2525503" sldId="269"/>
            <ac:spMk id="11" creationId="{21490ECA-82C3-BCCA-C20C-9005E4B24259}"/>
          </ac:spMkLst>
        </pc:spChg>
        <pc:graphicFrameChg chg="add mod">
          <ac:chgData name="Catherine Storey" userId="99044a96-e090-443e-a8aa-0f918b29eb00" providerId="ADAL" clId="{3BF26591-F5E9-45F5-B070-CEB2CF225EF3}" dt="2022-06-14T12:57:26.613" v="9"/>
          <ac:graphicFrameMkLst>
            <pc:docMk/>
            <pc:sldMk cId="2525503" sldId="269"/>
            <ac:graphicFrameMk id="12" creationId="{0A6FBA81-DE23-26F6-E0F7-33AB56F5E165}"/>
          </ac:graphicFrameMkLst>
        </pc:graphicFrameChg>
        <pc:picChg chg="del">
          <ac:chgData name="Catherine Storey" userId="99044a96-e090-443e-a8aa-0f918b29eb00" providerId="ADAL" clId="{3BF26591-F5E9-45F5-B070-CEB2CF225EF3}" dt="2022-06-14T12:57:15.812" v="8" actId="478"/>
          <ac:picMkLst>
            <pc:docMk/>
            <pc:sldMk cId="2525503" sldId="269"/>
            <ac:picMk id="2" creationId="{31AF4BC4-9C66-31B6-5F08-9F18B696E0EA}"/>
          </ac:picMkLst>
        </pc:picChg>
        <pc:picChg chg="add mod">
          <ac:chgData name="Catherine Storey" userId="99044a96-e090-443e-a8aa-0f918b29eb00" providerId="ADAL" clId="{3BF26591-F5E9-45F5-B070-CEB2CF225EF3}" dt="2022-06-14T12:57:26.613" v="9"/>
          <ac:picMkLst>
            <pc:docMk/>
            <pc:sldMk cId="2525503" sldId="269"/>
            <ac:picMk id="10" creationId="{9CE14075-48C4-7742-68F3-D979EB819007}"/>
          </ac:picMkLst>
        </pc:picChg>
      </pc:sldChg>
      <pc:sldChg chg="addSp delSp modSp mod">
        <pc:chgData name="Catherine Storey" userId="99044a96-e090-443e-a8aa-0f918b29eb00" providerId="ADAL" clId="{3BF26591-F5E9-45F5-B070-CEB2CF225EF3}" dt="2022-06-14T12:57:41.495" v="11"/>
        <pc:sldMkLst>
          <pc:docMk/>
          <pc:sldMk cId="2637593847" sldId="270"/>
        </pc:sldMkLst>
        <pc:spChg chg="del">
          <ac:chgData name="Catherine Storey" userId="99044a96-e090-443e-a8aa-0f918b29eb00" providerId="ADAL" clId="{3BF26591-F5E9-45F5-B070-CEB2CF225EF3}" dt="2022-06-14T12:57:36.626" v="10" actId="478"/>
          <ac:spMkLst>
            <pc:docMk/>
            <pc:sldMk cId="2637593847" sldId="270"/>
            <ac:spMk id="3" creationId="{B83534A8-B64A-28B9-0F2B-003CF88779F1}"/>
          </ac:spMkLst>
        </pc:spChg>
        <pc:spChg chg="del">
          <ac:chgData name="Catherine Storey" userId="99044a96-e090-443e-a8aa-0f918b29eb00" providerId="ADAL" clId="{3BF26591-F5E9-45F5-B070-CEB2CF225EF3}" dt="2022-06-14T12:57:36.626" v="10" actId="478"/>
          <ac:spMkLst>
            <pc:docMk/>
            <pc:sldMk cId="2637593847" sldId="270"/>
            <ac:spMk id="4" creationId="{4DB2941B-D217-385B-5075-FFE4BAFF4C37}"/>
          </ac:spMkLst>
        </pc:spChg>
        <pc:spChg chg="del">
          <ac:chgData name="Catherine Storey" userId="99044a96-e090-443e-a8aa-0f918b29eb00" providerId="ADAL" clId="{3BF26591-F5E9-45F5-B070-CEB2CF225EF3}" dt="2022-06-14T12:57:36.626" v="10" actId="478"/>
          <ac:spMkLst>
            <pc:docMk/>
            <pc:sldMk cId="2637593847" sldId="270"/>
            <ac:spMk id="5" creationId="{C1DBBED0-CDAB-D417-2A61-C02B4B9B1AE3}"/>
          </ac:spMkLst>
        </pc:spChg>
        <pc:spChg chg="del">
          <ac:chgData name="Catherine Storey" userId="99044a96-e090-443e-a8aa-0f918b29eb00" providerId="ADAL" clId="{3BF26591-F5E9-45F5-B070-CEB2CF225EF3}" dt="2022-06-14T12:57:36.626" v="10" actId="478"/>
          <ac:spMkLst>
            <pc:docMk/>
            <pc:sldMk cId="2637593847" sldId="270"/>
            <ac:spMk id="6" creationId="{027E6A20-9D6D-882C-2773-AFEEA5E723EB}"/>
          </ac:spMkLst>
        </pc:spChg>
        <pc:spChg chg="del">
          <ac:chgData name="Catherine Storey" userId="99044a96-e090-443e-a8aa-0f918b29eb00" providerId="ADAL" clId="{3BF26591-F5E9-45F5-B070-CEB2CF225EF3}" dt="2022-06-14T12:57:36.626" v="10" actId="478"/>
          <ac:spMkLst>
            <pc:docMk/>
            <pc:sldMk cId="2637593847" sldId="270"/>
            <ac:spMk id="7" creationId="{F52684CE-108C-9AA9-30B1-F8A0EDF71501}"/>
          </ac:spMkLst>
        </pc:spChg>
        <pc:spChg chg="del">
          <ac:chgData name="Catherine Storey" userId="99044a96-e090-443e-a8aa-0f918b29eb00" providerId="ADAL" clId="{3BF26591-F5E9-45F5-B070-CEB2CF225EF3}" dt="2022-06-14T12:57:36.626" v="10" actId="478"/>
          <ac:spMkLst>
            <pc:docMk/>
            <pc:sldMk cId="2637593847" sldId="270"/>
            <ac:spMk id="10" creationId="{CCFB9A76-ABF7-0CDD-DA72-84B50B3A6459}"/>
          </ac:spMkLst>
        </pc:spChg>
        <pc:spChg chg="del">
          <ac:chgData name="Catherine Storey" userId="99044a96-e090-443e-a8aa-0f918b29eb00" providerId="ADAL" clId="{3BF26591-F5E9-45F5-B070-CEB2CF225EF3}" dt="2022-06-14T12:57:36.626" v="10" actId="478"/>
          <ac:spMkLst>
            <pc:docMk/>
            <pc:sldMk cId="2637593847" sldId="270"/>
            <ac:spMk id="11" creationId="{D5AA70EC-6275-D70C-E0BF-00C5A22C2B25}"/>
          </ac:spMkLst>
        </pc:spChg>
        <pc:spChg chg="add mod">
          <ac:chgData name="Catherine Storey" userId="99044a96-e090-443e-a8aa-0f918b29eb00" providerId="ADAL" clId="{3BF26591-F5E9-45F5-B070-CEB2CF225EF3}" dt="2022-06-14T12:57:41.495" v="11"/>
          <ac:spMkLst>
            <pc:docMk/>
            <pc:sldMk cId="2637593847" sldId="270"/>
            <ac:spMk id="13" creationId="{B733A12B-0F98-5A4E-9C8B-D85E09BC4590}"/>
          </ac:spMkLst>
        </pc:spChg>
        <pc:graphicFrameChg chg="add mod">
          <ac:chgData name="Catherine Storey" userId="99044a96-e090-443e-a8aa-0f918b29eb00" providerId="ADAL" clId="{3BF26591-F5E9-45F5-B070-CEB2CF225EF3}" dt="2022-06-14T12:57:41.495" v="11"/>
          <ac:graphicFrameMkLst>
            <pc:docMk/>
            <pc:sldMk cId="2637593847" sldId="270"/>
            <ac:graphicFrameMk id="14" creationId="{E7D20FE8-6169-7651-C08A-2C0D6C7D4C35}"/>
          </ac:graphicFrameMkLst>
        </pc:graphicFrameChg>
        <pc:picChg chg="del">
          <ac:chgData name="Catherine Storey" userId="99044a96-e090-443e-a8aa-0f918b29eb00" providerId="ADAL" clId="{3BF26591-F5E9-45F5-B070-CEB2CF225EF3}" dt="2022-06-14T12:57:36.626" v="10" actId="478"/>
          <ac:picMkLst>
            <pc:docMk/>
            <pc:sldMk cId="2637593847" sldId="270"/>
            <ac:picMk id="2" creationId="{61B3516F-9F5A-5AC3-EA1D-24AF1DD60915}"/>
          </ac:picMkLst>
        </pc:picChg>
        <pc:picChg chg="add mod">
          <ac:chgData name="Catherine Storey" userId="99044a96-e090-443e-a8aa-0f918b29eb00" providerId="ADAL" clId="{3BF26591-F5E9-45F5-B070-CEB2CF225EF3}" dt="2022-06-14T12:57:41.495" v="11"/>
          <ac:picMkLst>
            <pc:docMk/>
            <pc:sldMk cId="2637593847" sldId="270"/>
            <ac:picMk id="12" creationId="{3A40FF94-A8AC-B7DB-0CE1-41E262CC5CAA}"/>
          </ac:picMkLst>
        </pc:picChg>
      </pc:sldChg>
      <pc:sldChg chg="addSp delSp modSp mod">
        <pc:chgData name="Catherine Storey" userId="99044a96-e090-443e-a8aa-0f918b29eb00" providerId="ADAL" clId="{3BF26591-F5E9-45F5-B070-CEB2CF225EF3}" dt="2022-06-14T12:58:30.387" v="13"/>
        <pc:sldMkLst>
          <pc:docMk/>
          <pc:sldMk cId="3484517706" sldId="271"/>
        </pc:sldMkLst>
        <pc:spChg chg="del">
          <ac:chgData name="Catherine Storey" userId="99044a96-e090-443e-a8aa-0f918b29eb00" providerId="ADAL" clId="{3BF26591-F5E9-45F5-B070-CEB2CF225EF3}" dt="2022-06-14T12:58:29.120" v="12" actId="478"/>
          <ac:spMkLst>
            <pc:docMk/>
            <pc:sldMk cId="3484517706" sldId="271"/>
            <ac:spMk id="3" creationId="{D015E6B8-95C5-DF18-BF03-294E4FE0625F}"/>
          </ac:spMkLst>
        </pc:spChg>
        <pc:spChg chg="del">
          <ac:chgData name="Catherine Storey" userId="99044a96-e090-443e-a8aa-0f918b29eb00" providerId="ADAL" clId="{3BF26591-F5E9-45F5-B070-CEB2CF225EF3}" dt="2022-06-14T12:58:29.120" v="12" actId="478"/>
          <ac:spMkLst>
            <pc:docMk/>
            <pc:sldMk cId="3484517706" sldId="271"/>
            <ac:spMk id="4" creationId="{A67C758A-8129-99F8-C600-57785163DFCF}"/>
          </ac:spMkLst>
        </pc:spChg>
        <pc:spChg chg="del">
          <ac:chgData name="Catherine Storey" userId="99044a96-e090-443e-a8aa-0f918b29eb00" providerId="ADAL" clId="{3BF26591-F5E9-45F5-B070-CEB2CF225EF3}" dt="2022-06-14T12:58:29.120" v="12" actId="478"/>
          <ac:spMkLst>
            <pc:docMk/>
            <pc:sldMk cId="3484517706" sldId="271"/>
            <ac:spMk id="5" creationId="{C80F3CF2-BF05-E147-C00C-53F7D3C8F0E2}"/>
          </ac:spMkLst>
        </pc:spChg>
        <pc:spChg chg="del">
          <ac:chgData name="Catherine Storey" userId="99044a96-e090-443e-a8aa-0f918b29eb00" providerId="ADAL" clId="{3BF26591-F5E9-45F5-B070-CEB2CF225EF3}" dt="2022-06-14T12:58:29.120" v="12" actId="478"/>
          <ac:spMkLst>
            <pc:docMk/>
            <pc:sldMk cId="3484517706" sldId="271"/>
            <ac:spMk id="6" creationId="{0EAF2FCF-F888-8F35-DFB0-FB634C5F71EF}"/>
          </ac:spMkLst>
        </pc:spChg>
        <pc:spChg chg="del">
          <ac:chgData name="Catherine Storey" userId="99044a96-e090-443e-a8aa-0f918b29eb00" providerId="ADAL" clId="{3BF26591-F5E9-45F5-B070-CEB2CF225EF3}" dt="2022-06-14T12:58:29.120" v="12" actId="478"/>
          <ac:spMkLst>
            <pc:docMk/>
            <pc:sldMk cId="3484517706" sldId="271"/>
            <ac:spMk id="7" creationId="{9A2A0A94-BB16-0C53-AFFE-6E536C81F01F}"/>
          </ac:spMkLst>
        </pc:spChg>
        <pc:spChg chg="del">
          <ac:chgData name="Catherine Storey" userId="99044a96-e090-443e-a8aa-0f918b29eb00" providerId="ADAL" clId="{3BF26591-F5E9-45F5-B070-CEB2CF225EF3}" dt="2022-06-14T12:58:29.120" v="12" actId="478"/>
          <ac:spMkLst>
            <pc:docMk/>
            <pc:sldMk cId="3484517706" sldId="271"/>
            <ac:spMk id="8" creationId="{8B7DF943-4563-CB68-D0B4-702FB5E9BA57}"/>
          </ac:spMkLst>
        </pc:spChg>
        <pc:spChg chg="del">
          <ac:chgData name="Catherine Storey" userId="99044a96-e090-443e-a8aa-0f918b29eb00" providerId="ADAL" clId="{3BF26591-F5E9-45F5-B070-CEB2CF225EF3}" dt="2022-06-14T12:58:29.120" v="12" actId="478"/>
          <ac:spMkLst>
            <pc:docMk/>
            <pc:sldMk cId="3484517706" sldId="271"/>
            <ac:spMk id="9" creationId="{95D5D428-B40A-441F-0AF5-6323156C8194}"/>
          </ac:spMkLst>
        </pc:spChg>
        <pc:spChg chg="add mod">
          <ac:chgData name="Catherine Storey" userId="99044a96-e090-443e-a8aa-0f918b29eb00" providerId="ADAL" clId="{3BF26591-F5E9-45F5-B070-CEB2CF225EF3}" dt="2022-06-14T12:58:30.387" v="13"/>
          <ac:spMkLst>
            <pc:docMk/>
            <pc:sldMk cId="3484517706" sldId="271"/>
            <ac:spMk id="11" creationId="{3CB583D3-4440-FFF4-40A8-7ADED5A1D122}"/>
          </ac:spMkLst>
        </pc:spChg>
        <pc:graphicFrameChg chg="add mod">
          <ac:chgData name="Catherine Storey" userId="99044a96-e090-443e-a8aa-0f918b29eb00" providerId="ADAL" clId="{3BF26591-F5E9-45F5-B070-CEB2CF225EF3}" dt="2022-06-14T12:58:30.387" v="13"/>
          <ac:graphicFrameMkLst>
            <pc:docMk/>
            <pc:sldMk cId="3484517706" sldId="271"/>
            <ac:graphicFrameMk id="12" creationId="{A09EDF3A-ED43-E20A-E1BE-96A53AE77D7E}"/>
          </ac:graphicFrameMkLst>
        </pc:graphicFrameChg>
        <pc:picChg chg="del">
          <ac:chgData name="Catherine Storey" userId="99044a96-e090-443e-a8aa-0f918b29eb00" providerId="ADAL" clId="{3BF26591-F5E9-45F5-B070-CEB2CF225EF3}" dt="2022-06-14T12:58:29.120" v="12" actId="478"/>
          <ac:picMkLst>
            <pc:docMk/>
            <pc:sldMk cId="3484517706" sldId="271"/>
            <ac:picMk id="2" creationId="{DA9A9781-8837-78FF-A6E7-2355733E0E9C}"/>
          </ac:picMkLst>
        </pc:picChg>
        <pc:picChg chg="add mod">
          <ac:chgData name="Catherine Storey" userId="99044a96-e090-443e-a8aa-0f918b29eb00" providerId="ADAL" clId="{3BF26591-F5E9-45F5-B070-CEB2CF225EF3}" dt="2022-06-14T12:58:30.387" v="13"/>
          <ac:picMkLst>
            <pc:docMk/>
            <pc:sldMk cId="3484517706" sldId="271"/>
            <ac:picMk id="10" creationId="{06965C41-2BFE-015B-CBA8-74FA2B94FD77}"/>
          </ac:picMkLst>
        </pc:picChg>
      </pc:sldChg>
    </pc:docChg>
  </pc:docChgLst>
  <pc:docChgLst>
    <pc:chgData name="Catherine Storey" userId="99044a96-e090-443e-a8aa-0f918b29eb00" providerId="ADAL" clId="{33D08135-6D9F-4EE1-B71A-438C701261B3}"/>
    <pc:docChg chg="modSld">
      <pc:chgData name="Catherine Storey" userId="99044a96-e090-443e-a8aa-0f918b29eb00" providerId="ADAL" clId="{33D08135-6D9F-4EE1-B71A-438C701261B3}" dt="2022-06-13T12:18:36.256" v="139" actId="20577"/>
      <pc:docMkLst>
        <pc:docMk/>
      </pc:docMkLst>
      <pc:sldChg chg="modSp mod">
        <pc:chgData name="Catherine Storey" userId="99044a96-e090-443e-a8aa-0f918b29eb00" providerId="ADAL" clId="{33D08135-6D9F-4EE1-B71A-438C701261B3}" dt="2022-06-13T12:12:58.414" v="35" actId="1076"/>
        <pc:sldMkLst>
          <pc:docMk/>
          <pc:sldMk cId="597246216" sldId="256"/>
        </pc:sldMkLst>
        <pc:spChg chg="mod">
          <ac:chgData name="Catherine Storey" userId="99044a96-e090-443e-a8aa-0f918b29eb00" providerId="ADAL" clId="{33D08135-6D9F-4EE1-B71A-438C701261B3}" dt="2022-06-13T12:12:58.414" v="35" actId="1076"/>
          <ac:spMkLst>
            <pc:docMk/>
            <pc:sldMk cId="597246216" sldId="256"/>
            <ac:spMk id="5" creationId="{5D092938-7FDE-5EDF-5722-54B7C2B33DBF}"/>
          </ac:spMkLst>
        </pc:spChg>
      </pc:sldChg>
      <pc:sldChg chg="modSp mod">
        <pc:chgData name="Catherine Storey" userId="99044a96-e090-443e-a8aa-0f918b29eb00" providerId="ADAL" clId="{33D08135-6D9F-4EE1-B71A-438C701261B3}" dt="2022-06-13T12:14:33.705" v="81" actId="20577"/>
        <pc:sldMkLst>
          <pc:docMk/>
          <pc:sldMk cId="83853849" sldId="257"/>
        </pc:sldMkLst>
        <pc:spChg chg="mod">
          <ac:chgData name="Catherine Storey" userId="99044a96-e090-443e-a8aa-0f918b29eb00" providerId="ADAL" clId="{33D08135-6D9F-4EE1-B71A-438C701261B3}" dt="2022-06-13T12:13:09.588" v="46" actId="20577"/>
          <ac:spMkLst>
            <pc:docMk/>
            <pc:sldMk cId="83853849" sldId="257"/>
            <ac:spMk id="30" creationId="{F66737E0-D147-8396-B19D-882898544157}"/>
          </ac:spMkLst>
        </pc:spChg>
        <pc:spChg chg="mod">
          <ac:chgData name="Catherine Storey" userId="99044a96-e090-443e-a8aa-0f918b29eb00" providerId="ADAL" clId="{33D08135-6D9F-4EE1-B71A-438C701261B3}" dt="2022-06-13T12:14:33.705" v="81" actId="20577"/>
          <ac:spMkLst>
            <pc:docMk/>
            <pc:sldMk cId="83853849" sldId="257"/>
            <ac:spMk id="31" creationId="{2B8B60CA-0DEA-121F-BB5E-34B4212DC6D5}"/>
          </ac:spMkLst>
        </pc:spChg>
      </pc:sldChg>
      <pc:sldChg chg="modSp mod">
        <pc:chgData name="Catherine Storey" userId="99044a96-e090-443e-a8aa-0f918b29eb00" providerId="ADAL" clId="{33D08135-6D9F-4EE1-B71A-438C701261B3}" dt="2022-06-13T12:15:11.549" v="106" actId="114"/>
        <pc:sldMkLst>
          <pc:docMk/>
          <pc:sldMk cId="3306951735" sldId="258"/>
        </pc:sldMkLst>
        <pc:spChg chg="mod">
          <ac:chgData name="Catherine Storey" userId="99044a96-e090-443e-a8aa-0f918b29eb00" providerId="ADAL" clId="{33D08135-6D9F-4EE1-B71A-438C701261B3}" dt="2022-06-13T12:14:52.591" v="88" actId="20577"/>
          <ac:spMkLst>
            <pc:docMk/>
            <pc:sldMk cId="3306951735" sldId="258"/>
            <ac:spMk id="4" creationId="{D41D5AF9-8C12-407F-F173-42329877EF0B}"/>
          </ac:spMkLst>
        </pc:spChg>
        <pc:spChg chg="mod">
          <ac:chgData name="Catherine Storey" userId="99044a96-e090-443e-a8aa-0f918b29eb00" providerId="ADAL" clId="{33D08135-6D9F-4EE1-B71A-438C701261B3}" dt="2022-06-13T12:15:11.549" v="106" actId="114"/>
          <ac:spMkLst>
            <pc:docMk/>
            <pc:sldMk cId="3306951735" sldId="258"/>
            <ac:spMk id="5" creationId="{2545C885-6229-DC46-0861-47EA6899627D}"/>
          </ac:spMkLst>
        </pc:spChg>
      </pc:sldChg>
      <pc:sldChg chg="modSp mod">
        <pc:chgData name="Catherine Storey" userId="99044a96-e090-443e-a8aa-0f918b29eb00" providerId="ADAL" clId="{33D08135-6D9F-4EE1-B71A-438C701261B3}" dt="2022-06-13T12:16:53.623" v="119" actId="1076"/>
        <pc:sldMkLst>
          <pc:docMk/>
          <pc:sldMk cId="1304506144" sldId="261"/>
        </pc:sldMkLst>
        <pc:spChg chg="mod">
          <ac:chgData name="Catherine Storey" userId="99044a96-e090-443e-a8aa-0f918b29eb00" providerId="ADAL" clId="{33D08135-6D9F-4EE1-B71A-438C701261B3}" dt="2022-06-13T12:16:37.374" v="115" actId="1076"/>
          <ac:spMkLst>
            <pc:docMk/>
            <pc:sldMk cId="1304506144" sldId="261"/>
            <ac:spMk id="6" creationId="{086EFFC5-E446-4B95-F852-A61631566B57}"/>
          </ac:spMkLst>
        </pc:spChg>
        <pc:spChg chg="mod">
          <ac:chgData name="Catherine Storey" userId="99044a96-e090-443e-a8aa-0f918b29eb00" providerId="ADAL" clId="{33D08135-6D9F-4EE1-B71A-438C701261B3}" dt="2022-06-13T12:15:57.346" v="108" actId="2711"/>
          <ac:spMkLst>
            <pc:docMk/>
            <pc:sldMk cId="1304506144" sldId="261"/>
            <ac:spMk id="13" creationId="{90754554-54F4-CB81-4987-EC0A07821C55}"/>
          </ac:spMkLst>
        </pc:spChg>
        <pc:spChg chg="mod">
          <ac:chgData name="Catherine Storey" userId="99044a96-e090-443e-a8aa-0f918b29eb00" providerId="ADAL" clId="{33D08135-6D9F-4EE1-B71A-438C701261B3}" dt="2022-06-13T12:16:53.623" v="119" actId="1076"/>
          <ac:spMkLst>
            <pc:docMk/>
            <pc:sldMk cId="1304506144" sldId="261"/>
            <ac:spMk id="14" creationId="{3D2235FD-25A1-A1C8-ECB5-6205B21B666C}"/>
          </ac:spMkLst>
        </pc:spChg>
        <pc:spChg chg="mod">
          <ac:chgData name="Catherine Storey" userId="99044a96-e090-443e-a8aa-0f918b29eb00" providerId="ADAL" clId="{33D08135-6D9F-4EE1-B71A-438C701261B3}" dt="2022-06-13T12:16:41.750" v="116" actId="1076"/>
          <ac:spMkLst>
            <pc:docMk/>
            <pc:sldMk cId="1304506144" sldId="261"/>
            <ac:spMk id="16" creationId="{10AB8261-D69D-5B54-86D2-E23082A698A8}"/>
          </ac:spMkLst>
        </pc:spChg>
        <pc:spChg chg="mod">
          <ac:chgData name="Catherine Storey" userId="99044a96-e090-443e-a8aa-0f918b29eb00" providerId="ADAL" clId="{33D08135-6D9F-4EE1-B71A-438C701261B3}" dt="2022-06-13T12:15:57.346" v="108" actId="2711"/>
          <ac:spMkLst>
            <pc:docMk/>
            <pc:sldMk cId="1304506144" sldId="261"/>
            <ac:spMk id="17" creationId="{D540AD84-89F9-0AED-354A-7B4048E99045}"/>
          </ac:spMkLst>
        </pc:spChg>
        <pc:spChg chg="mod">
          <ac:chgData name="Catherine Storey" userId="99044a96-e090-443e-a8aa-0f918b29eb00" providerId="ADAL" clId="{33D08135-6D9F-4EE1-B71A-438C701261B3}" dt="2022-06-13T12:16:47.247" v="117" actId="1076"/>
          <ac:spMkLst>
            <pc:docMk/>
            <pc:sldMk cId="1304506144" sldId="261"/>
            <ac:spMk id="18" creationId="{CF0D112C-67DE-45C1-49DA-EA367C7B2AC8}"/>
          </ac:spMkLst>
        </pc:spChg>
        <pc:spChg chg="mod">
          <ac:chgData name="Catherine Storey" userId="99044a96-e090-443e-a8aa-0f918b29eb00" providerId="ADAL" clId="{33D08135-6D9F-4EE1-B71A-438C701261B3}" dt="2022-06-13T12:15:57.346" v="108" actId="2711"/>
          <ac:spMkLst>
            <pc:docMk/>
            <pc:sldMk cId="1304506144" sldId="261"/>
            <ac:spMk id="19" creationId="{11BE22C4-C1A3-4DC0-DA72-9D0FE8C09F82}"/>
          </ac:spMkLst>
        </pc:spChg>
        <pc:spChg chg="mod">
          <ac:chgData name="Catherine Storey" userId="99044a96-e090-443e-a8aa-0f918b29eb00" providerId="ADAL" clId="{33D08135-6D9F-4EE1-B71A-438C701261B3}" dt="2022-06-13T12:16:50.935" v="118" actId="1076"/>
          <ac:spMkLst>
            <pc:docMk/>
            <pc:sldMk cId="1304506144" sldId="261"/>
            <ac:spMk id="20" creationId="{A468615C-026F-1D8A-3A68-2D96199C670C}"/>
          </ac:spMkLst>
        </pc:spChg>
        <pc:picChg chg="mod">
          <ac:chgData name="Catherine Storey" userId="99044a96-e090-443e-a8aa-0f918b29eb00" providerId="ADAL" clId="{33D08135-6D9F-4EE1-B71A-438C701261B3}" dt="2022-06-13T12:15:57.346" v="108" actId="2711"/>
          <ac:picMkLst>
            <pc:docMk/>
            <pc:sldMk cId="1304506144" sldId="261"/>
            <ac:picMk id="2" creationId="{9C5B7F95-FE06-E390-9B1C-A3E522E6A560}"/>
          </ac:picMkLst>
        </pc:picChg>
        <pc:picChg chg="mod">
          <ac:chgData name="Catherine Storey" userId="99044a96-e090-443e-a8aa-0f918b29eb00" providerId="ADAL" clId="{33D08135-6D9F-4EE1-B71A-438C701261B3}" dt="2022-06-13T12:15:57.346" v="108" actId="2711"/>
          <ac:picMkLst>
            <pc:docMk/>
            <pc:sldMk cId="1304506144" sldId="261"/>
            <ac:picMk id="15" creationId="{E5D11DB5-BE4D-95A8-2A37-6623ADD2E3F0}"/>
          </ac:picMkLst>
        </pc:picChg>
      </pc:sldChg>
      <pc:sldChg chg="modSp mod">
        <pc:chgData name="Catherine Storey" userId="99044a96-e090-443e-a8aa-0f918b29eb00" providerId="ADAL" clId="{33D08135-6D9F-4EE1-B71A-438C701261B3}" dt="2022-06-13T12:18:07.812" v="134" actId="1076"/>
        <pc:sldMkLst>
          <pc:docMk/>
          <pc:sldMk cId="2284839552" sldId="262"/>
        </pc:sldMkLst>
        <pc:spChg chg="mod">
          <ac:chgData name="Catherine Storey" userId="99044a96-e090-443e-a8aa-0f918b29eb00" providerId="ADAL" clId="{33D08135-6D9F-4EE1-B71A-438C701261B3}" dt="2022-06-13T12:17:58.407" v="132" actId="1076"/>
          <ac:spMkLst>
            <pc:docMk/>
            <pc:sldMk cId="2284839552" sldId="262"/>
            <ac:spMk id="6" creationId="{6E3D37A2-7F44-E223-A406-27A86B679DBA}"/>
          </ac:spMkLst>
        </pc:spChg>
        <pc:spChg chg="mod">
          <ac:chgData name="Catherine Storey" userId="99044a96-e090-443e-a8aa-0f918b29eb00" providerId="ADAL" clId="{33D08135-6D9F-4EE1-B71A-438C701261B3}" dt="2022-06-13T12:18:03.566" v="133" actId="1076"/>
          <ac:spMkLst>
            <pc:docMk/>
            <pc:sldMk cId="2284839552" sldId="262"/>
            <ac:spMk id="10" creationId="{C41E623C-1D30-CE90-475F-E23048F945D5}"/>
          </ac:spMkLst>
        </pc:spChg>
        <pc:spChg chg="mod">
          <ac:chgData name="Catherine Storey" userId="99044a96-e090-443e-a8aa-0f918b29eb00" providerId="ADAL" clId="{33D08135-6D9F-4EE1-B71A-438C701261B3}" dt="2022-06-13T12:18:07.812" v="134" actId="1076"/>
          <ac:spMkLst>
            <pc:docMk/>
            <pc:sldMk cId="2284839552" sldId="262"/>
            <ac:spMk id="11" creationId="{CF9F1229-0785-9BB0-A00F-EC5A048F2C66}"/>
          </ac:spMkLst>
        </pc:spChg>
      </pc:sldChg>
      <pc:sldChg chg="modSp">
        <pc:chgData name="Catherine Storey" userId="99044a96-e090-443e-a8aa-0f918b29eb00" providerId="ADAL" clId="{33D08135-6D9F-4EE1-B71A-438C701261B3}" dt="2022-06-13T12:18:36.256" v="139" actId="20577"/>
        <pc:sldMkLst>
          <pc:docMk/>
          <pc:sldMk cId="1694729574" sldId="263"/>
        </pc:sldMkLst>
        <pc:spChg chg="mod">
          <ac:chgData name="Catherine Storey" userId="99044a96-e090-443e-a8aa-0f918b29eb00" providerId="ADAL" clId="{33D08135-6D9F-4EE1-B71A-438C701261B3}" dt="2022-06-13T12:18:36.256" v="139" actId="20577"/>
          <ac:spMkLst>
            <pc:docMk/>
            <pc:sldMk cId="1694729574" sldId="263"/>
            <ac:spMk id="7" creationId="{07F33A68-5528-96A1-C915-8B41E99D50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8F61-6FBC-87DF-506D-0B11AAAEB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CE06F6-A0EF-2076-E544-B074E888C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06D447-C4E4-1385-4DDD-59938E75C4E6}"/>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5" name="Footer Placeholder 4">
            <a:extLst>
              <a:ext uri="{FF2B5EF4-FFF2-40B4-BE49-F238E27FC236}">
                <a16:creationId xmlns:a16="http://schemas.microsoft.com/office/drawing/2014/main" id="{212A885F-1A2B-24AC-9F78-E5F25782D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E9B6BF-A68A-6E49-EB77-54DB7A11D274}"/>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184883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68BB-39B0-3AE5-004F-443457F1CC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F581BC-64F8-FC3F-541B-10A995A3F6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1419AA-0406-55D5-75F5-97B7C058BB5C}"/>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5" name="Footer Placeholder 4">
            <a:extLst>
              <a:ext uri="{FF2B5EF4-FFF2-40B4-BE49-F238E27FC236}">
                <a16:creationId xmlns:a16="http://schemas.microsoft.com/office/drawing/2014/main" id="{639E8FF9-1373-582D-232E-53D8D2664C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B4B44-FB2C-DA55-A1C9-35B1C05EABCF}"/>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178230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A7FC1C-74F7-0180-C209-FA015DD8B5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F7B996A-3F8C-BB0D-535C-64857A76AE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0CEFDC-C4F7-14BA-3522-4DA9B694A008}"/>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5" name="Footer Placeholder 4">
            <a:extLst>
              <a:ext uri="{FF2B5EF4-FFF2-40B4-BE49-F238E27FC236}">
                <a16:creationId xmlns:a16="http://schemas.microsoft.com/office/drawing/2014/main" id="{B925897C-504E-6E84-0C52-5BC480FA7A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2C58F-91B0-9645-6433-C19971736F2E}"/>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295905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15E8-A3C0-84A0-CF8C-FCE0899FB8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DDD262-0E3D-AFCC-C346-7BD78C166D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82C463-F2FD-72FD-04D9-C0197D6FC72E}"/>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5" name="Footer Placeholder 4">
            <a:extLst>
              <a:ext uri="{FF2B5EF4-FFF2-40B4-BE49-F238E27FC236}">
                <a16:creationId xmlns:a16="http://schemas.microsoft.com/office/drawing/2014/main" id="{2C740BB0-4849-8A74-F23C-B6B559BCA8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4C622B-3864-098A-5446-A982FF609B0E}"/>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49193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B8FF-C626-D9CA-0B74-687D61815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2D95C-4FAD-D31A-577C-B9E1A2FE4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3649BC-64F0-21E8-41FA-6D6A37F20620}"/>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5" name="Footer Placeholder 4">
            <a:extLst>
              <a:ext uri="{FF2B5EF4-FFF2-40B4-BE49-F238E27FC236}">
                <a16:creationId xmlns:a16="http://schemas.microsoft.com/office/drawing/2014/main" id="{E2133E7D-CAD7-3B34-84B2-20642B8E96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BF31B5-7460-9533-850F-1351555C3368}"/>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29934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8139-A049-792C-8D9D-B82071989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A2433E-1D6C-537E-3B3D-258D2CA08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8B9433-CD93-6C8F-EAC1-80B4413E3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70E9D3C-3BCA-DA93-5C7F-336AA4A96FE2}"/>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6" name="Footer Placeholder 5">
            <a:extLst>
              <a:ext uri="{FF2B5EF4-FFF2-40B4-BE49-F238E27FC236}">
                <a16:creationId xmlns:a16="http://schemas.microsoft.com/office/drawing/2014/main" id="{7EBD7745-4204-7F73-21CC-2BE8DAC694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7887FC-D386-6DFA-F655-0C73AEFFF12E}"/>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32680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23A1-5148-5433-22E8-56D38C8CE2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BA46B6-5E54-6AFB-CB40-3A7BBFEEC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E0BE30-3C71-80BC-3CD8-3BC34D7532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61B562-418A-E71C-9FA8-33E6A22B0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6A700-3D67-C378-7EF4-FE6408AAA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CA91CE-2FBE-8F14-CB1F-D2F3D88E29EB}"/>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8" name="Footer Placeholder 7">
            <a:extLst>
              <a:ext uri="{FF2B5EF4-FFF2-40B4-BE49-F238E27FC236}">
                <a16:creationId xmlns:a16="http://schemas.microsoft.com/office/drawing/2014/main" id="{B59A5402-D254-049E-6856-15316DB83D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A2C901-62C8-29DA-7299-8892BCC66AD2}"/>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287294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89B8-CA14-53C2-FFF3-1AB4302871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F80D3F-2A23-0ED8-757E-96BECBDB33B2}"/>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4" name="Footer Placeholder 3">
            <a:extLst>
              <a:ext uri="{FF2B5EF4-FFF2-40B4-BE49-F238E27FC236}">
                <a16:creationId xmlns:a16="http://schemas.microsoft.com/office/drawing/2014/main" id="{2A734C2C-9AED-F101-BE20-2FFE46C86A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3CC6F82-661C-7696-D098-8D8CB6F1F3B5}"/>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48356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561CD-666D-1BD8-1CC5-DCEB2D33D2FD}"/>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3" name="Footer Placeholder 2">
            <a:extLst>
              <a:ext uri="{FF2B5EF4-FFF2-40B4-BE49-F238E27FC236}">
                <a16:creationId xmlns:a16="http://schemas.microsoft.com/office/drawing/2014/main" id="{0C2C08F2-11C2-2A57-8545-E45F4FD52A3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186850-7780-D3F6-7D27-6F609E06383C}"/>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747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D4F7-5815-F4B6-6C40-CD230593E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743382-423C-E1EF-ED56-5D7B5968C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0D1B3A-F8B2-0A6E-43E9-31FFB6D95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653F-0F6F-1FCC-A91D-1A3821BF151B}"/>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6" name="Footer Placeholder 5">
            <a:extLst>
              <a:ext uri="{FF2B5EF4-FFF2-40B4-BE49-F238E27FC236}">
                <a16:creationId xmlns:a16="http://schemas.microsoft.com/office/drawing/2014/main" id="{C66432AC-244B-AE58-E986-4B4AF6D70D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B229EE-A683-793C-8A21-6B6117E4F22D}"/>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153474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E5F5-DF36-6A76-157E-643D801D5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0ECA7E5-902D-4CD7-0DF6-58FCB1006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C3E949-F52C-F905-0453-F56CF1D05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0CD63-7D74-8914-3D46-869B89B911A2}"/>
              </a:ext>
            </a:extLst>
          </p:cNvPr>
          <p:cNvSpPr>
            <a:spLocks noGrp="1"/>
          </p:cNvSpPr>
          <p:nvPr>
            <p:ph type="dt" sz="half" idx="10"/>
          </p:nvPr>
        </p:nvSpPr>
        <p:spPr/>
        <p:txBody>
          <a:bodyPr/>
          <a:lstStyle/>
          <a:p>
            <a:fld id="{CCB903A4-093D-460C-8734-382808C2AE2B}" type="datetimeFigureOut">
              <a:rPr lang="en-GB" smtClean="0"/>
              <a:t>14/06/2022</a:t>
            </a:fld>
            <a:endParaRPr lang="en-GB"/>
          </a:p>
        </p:txBody>
      </p:sp>
      <p:sp>
        <p:nvSpPr>
          <p:cNvPr id="6" name="Footer Placeholder 5">
            <a:extLst>
              <a:ext uri="{FF2B5EF4-FFF2-40B4-BE49-F238E27FC236}">
                <a16:creationId xmlns:a16="http://schemas.microsoft.com/office/drawing/2014/main" id="{722B09BD-A664-6FBD-07CC-13B029E880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7336F0-4D8D-3386-670F-B9B30D0214F0}"/>
              </a:ext>
            </a:extLst>
          </p:cNvPr>
          <p:cNvSpPr>
            <a:spLocks noGrp="1"/>
          </p:cNvSpPr>
          <p:nvPr>
            <p:ph type="sldNum" sz="quarter" idx="12"/>
          </p:nvPr>
        </p:nvSpPr>
        <p:spPr/>
        <p:txBody>
          <a:bodyPr/>
          <a:lstStyle/>
          <a:p>
            <a:fld id="{9E70EF9A-C139-4657-B9B6-1E0B68B4FE43}" type="slidenum">
              <a:rPr lang="en-GB" smtClean="0"/>
              <a:t>‹#›</a:t>
            </a:fld>
            <a:endParaRPr lang="en-GB"/>
          </a:p>
        </p:txBody>
      </p:sp>
    </p:spTree>
    <p:extLst>
      <p:ext uri="{BB962C8B-B14F-4D97-AF65-F5344CB8AC3E}">
        <p14:creationId xmlns:p14="http://schemas.microsoft.com/office/powerpoint/2010/main" val="168664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D65F5-256E-FFA3-19DD-E9AF1F5CF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2A6DB2-D0BD-FDCD-E8F4-60BD899E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38DC08-A7B0-B503-96D8-FEF0FE449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903A4-093D-460C-8734-382808C2AE2B}" type="datetimeFigureOut">
              <a:rPr lang="en-GB" smtClean="0"/>
              <a:t>14/06/2022</a:t>
            </a:fld>
            <a:endParaRPr lang="en-GB"/>
          </a:p>
        </p:txBody>
      </p:sp>
      <p:sp>
        <p:nvSpPr>
          <p:cNvPr id="5" name="Footer Placeholder 4">
            <a:extLst>
              <a:ext uri="{FF2B5EF4-FFF2-40B4-BE49-F238E27FC236}">
                <a16:creationId xmlns:a16="http://schemas.microsoft.com/office/drawing/2014/main" id="{98D687EB-0200-F1EF-8622-6BD164830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0251D6-73FB-E814-6E74-5C7A48FE3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0EF9A-C139-4657-B9B6-1E0B68B4FE43}" type="slidenum">
              <a:rPr lang="en-GB" smtClean="0"/>
              <a:t>‹#›</a:t>
            </a:fld>
            <a:endParaRPr lang="en-GB"/>
          </a:p>
        </p:txBody>
      </p:sp>
    </p:spTree>
    <p:extLst>
      <p:ext uri="{BB962C8B-B14F-4D97-AF65-F5344CB8AC3E}">
        <p14:creationId xmlns:p14="http://schemas.microsoft.com/office/powerpoint/2010/main" val="159887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mitigation@newdur.ac.uk"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mitigation@newdur.ac.uk"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newcollegedurham.ac.uk/university-centre/higher-education-information"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mailto:mitigation@newdur.ac.u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mailto:mitigation@newdur.ac.uk"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AC77-BEEF-4BFE-269C-776E1EFEDE70}"/>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35556C3-5D5D-C454-801A-2BD9DFEBDD39}"/>
              </a:ext>
            </a:extLst>
          </p:cNvPr>
          <p:cNvSpPr>
            <a:spLocks noGrp="1"/>
          </p:cNvSpPr>
          <p:nvPr>
            <p:ph type="subTitle" idx="1"/>
          </p:nvPr>
        </p:nvSpPr>
        <p:spPr/>
        <p:txBody>
          <a:bodyPr/>
          <a:lstStyle/>
          <a:p>
            <a:endParaRPr lang="en-GB"/>
          </a:p>
        </p:txBody>
      </p:sp>
      <p:pic>
        <p:nvPicPr>
          <p:cNvPr id="4" name="Picture 3" descr="A picture containing text, dark&#10;&#10;Description automatically generated">
            <a:extLst>
              <a:ext uri="{FF2B5EF4-FFF2-40B4-BE49-F238E27FC236}">
                <a16:creationId xmlns:a16="http://schemas.microsoft.com/office/drawing/2014/main" id="{2CC5D96C-2997-01D1-B074-9A8890B7F028}"/>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D092938-7FDE-5EDF-5722-54B7C2B33DBF}"/>
              </a:ext>
            </a:extLst>
          </p:cNvPr>
          <p:cNvSpPr txBox="1"/>
          <p:nvPr/>
        </p:nvSpPr>
        <p:spPr>
          <a:xfrm>
            <a:off x="6864255" y="1498100"/>
            <a:ext cx="5801710" cy="3046988"/>
          </a:xfrm>
          <a:prstGeom prst="rect">
            <a:avLst/>
          </a:prstGeom>
          <a:noFill/>
        </p:spPr>
        <p:txBody>
          <a:bodyPr wrap="square" rtlCol="0">
            <a:spAutoFit/>
          </a:bodyPr>
          <a:lstStyle/>
          <a:p>
            <a:r>
              <a:rPr lang="en-US" sz="4800" b="1" dirty="0">
                <a:solidFill>
                  <a:schemeClr val="bg1"/>
                </a:solidFill>
                <a:latin typeface="Poppins SemiBold" pitchFamily="2" charset="77"/>
                <a:cs typeface="Poppins SemiBold" pitchFamily="2" charset="77"/>
              </a:rPr>
              <a:t>Student Guide to Extenuating Circumstances</a:t>
            </a:r>
          </a:p>
          <a:p>
            <a:r>
              <a:rPr lang="en-US" sz="4800" b="1" dirty="0">
                <a:solidFill>
                  <a:schemeClr val="bg1"/>
                </a:solidFill>
                <a:latin typeface="Poppins SemiBold" pitchFamily="2" charset="77"/>
                <a:cs typeface="Poppins SemiBold" pitchFamily="2" charset="77"/>
              </a:rPr>
              <a:t>(Mitigation)</a:t>
            </a:r>
          </a:p>
        </p:txBody>
      </p:sp>
    </p:spTree>
    <p:extLst>
      <p:ext uri="{BB962C8B-B14F-4D97-AF65-F5344CB8AC3E}">
        <p14:creationId xmlns:p14="http://schemas.microsoft.com/office/powerpoint/2010/main" val="59724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8FAA1793-F7A7-6A10-7A7C-05C0A5E38E1F}"/>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descr="Red lines on a black background&#10;&#10;Description automatically generated with medium confidence">
            <a:extLst>
              <a:ext uri="{FF2B5EF4-FFF2-40B4-BE49-F238E27FC236}">
                <a16:creationId xmlns:a16="http://schemas.microsoft.com/office/drawing/2014/main" id="{F4EBDD80-3084-57AB-0B2E-0DCDBB0E020E}"/>
              </a:ext>
            </a:extLst>
          </p:cNvPr>
          <p:cNvPicPr>
            <a:picLocks noChangeAspect="1"/>
          </p:cNvPicPr>
          <p:nvPr/>
        </p:nvPicPr>
        <p:blipFill>
          <a:blip r:embed="rId3"/>
          <a:stretch>
            <a:fillRect/>
          </a:stretch>
        </p:blipFill>
        <p:spPr>
          <a:xfrm>
            <a:off x="3337023" y="1754326"/>
            <a:ext cx="2609412" cy="1807456"/>
          </a:xfrm>
          <a:prstGeom prst="rect">
            <a:avLst/>
          </a:prstGeom>
        </p:spPr>
      </p:pic>
      <p:sp>
        <p:nvSpPr>
          <p:cNvPr id="4" name="TextBox 3">
            <a:extLst>
              <a:ext uri="{FF2B5EF4-FFF2-40B4-BE49-F238E27FC236}">
                <a16:creationId xmlns:a16="http://schemas.microsoft.com/office/drawing/2014/main" id="{D213295E-3AE1-FBF1-04FA-F9CBFC33FE02}"/>
              </a:ext>
            </a:extLst>
          </p:cNvPr>
          <p:cNvSpPr txBox="1"/>
          <p:nvPr/>
        </p:nvSpPr>
        <p:spPr>
          <a:xfrm>
            <a:off x="353097" y="3429000"/>
            <a:ext cx="5466589" cy="1754326"/>
          </a:xfrm>
          <a:prstGeom prst="rect">
            <a:avLst/>
          </a:prstGeom>
          <a:noFill/>
        </p:spPr>
        <p:txBody>
          <a:bodyPr wrap="square" rtlCol="0">
            <a:spAutoFit/>
          </a:bodyPr>
          <a:lstStyle/>
          <a:p>
            <a:r>
              <a:rPr lang="en-US" sz="5400" b="1" dirty="0">
                <a:latin typeface="Poppins SemiBold" pitchFamily="2" charset="77"/>
                <a:cs typeface="Poppins SemiBold" pitchFamily="2" charset="77"/>
              </a:rPr>
              <a:t>What evidence do I need?</a:t>
            </a:r>
          </a:p>
        </p:txBody>
      </p:sp>
      <p:sp>
        <p:nvSpPr>
          <p:cNvPr id="5" name="TextBox 4">
            <a:extLst>
              <a:ext uri="{FF2B5EF4-FFF2-40B4-BE49-F238E27FC236}">
                <a16:creationId xmlns:a16="http://schemas.microsoft.com/office/drawing/2014/main" id="{1E613223-196A-54A8-6CF2-1C4FC6F1111C}"/>
              </a:ext>
            </a:extLst>
          </p:cNvPr>
          <p:cNvSpPr txBox="1"/>
          <p:nvPr/>
        </p:nvSpPr>
        <p:spPr>
          <a:xfrm>
            <a:off x="6245568" y="763024"/>
            <a:ext cx="5692936" cy="5755422"/>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Below is a list of possible evidence you could supply. </a:t>
            </a:r>
          </a:p>
          <a:p>
            <a:r>
              <a:rPr lang="en-US" sz="1600" dirty="0">
                <a:latin typeface="Source Sans Pro" panose="020B0503030403020204" pitchFamily="34" charset="0"/>
                <a:ea typeface="Source Sans Pro" panose="020B0503030403020204" pitchFamily="34" charset="0"/>
              </a:rPr>
              <a:t>This list is not exhaustive.</a:t>
            </a:r>
          </a:p>
          <a:p>
            <a:endParaRPr lang="en-US" sz="16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Medical certificate – a prescription will not be acceptable without some other confirmation of the illness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Letter from a medical professional treating yourself or a family member</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Proof of attendance at hospital</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Death certificate / copy of funeral order of service leaflet or similar / letter from a member of the clergy or priest or similar</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Letter from employer confirming that you had to work to cover a sick colleague</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Police report and crime number – evidence also needs to be given of previous work/ notes/rough drafts if work has been stolen</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Solicitor’s letter</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Letter from transport company to say if the bus or train broke down or the service was interrupted </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Statement of attendance from a counsellor if personal problems are affecting your work</a:t>
            </a:r>
          </a:p>
          <a:p>
            <a:pPr marL="285750" indent="-285750">
              <a:buFont typeface="Arial" panose="020B0604020202020204" pitchFamily="34" charset="0"/>
              <a:buChar char="•"/>
            </a:pPr>
            <a:endParaRPr lang="en-US" sz="1600" dirty="0">
              <a:latin typeface="Source Sans Pro" panose="020B0503030403020204" pitchFamily="34" charset="0"/>
              <a:ea typeface="Source Sans Pro" panose="020B0503030403020204" pitchFamily="34" charset="0"/>
            </a:endParaRPr>
          </a:p>
          <a:p>
            <a:r>
              <a:rPr lang="en-US" sz="1600" dirty="0">
                <a:latin typeface="Source Sans Pro" panose="020B0503030403020204" pitchFamily="34" charset="0"/>
                <a:ea typeface="Source Sans Pro" panose="020B0503030403020204" pitchFamily="34" charset="0"/>
              </a:rPr>
              <a:t>It is </a:t>
            </a:r>
            <a:r>
              <a:rPr lang="en-US" sz="1600" b="1" dirty="0">
                <a:latin typeface="Source Sans Pro" panose="020B0503030403020204" pitchFamily="34" charset="0"/>
                <a:ea typeface="Source Sans Pro" panose="020B0503030403020204" pitchFamily="34" charset="0"/>
              </a:rPr>
              <a:t>very unlikely </a:t>
            </a:r>
            <a:r>
              <a:rPr lang="en-US" sz="1600" dirty="0">
                <a:latin typeface="Source Sans Pro" panose="020B0503030403020204" pitchFamily="34" charset="0"/>
                <a:ea typeface="Source Sans Pro" panose="020B0503030403020204" pitchFamily="34" charset="0"/>
              </a:rPr>
              <a:t>that your application will be approved if no evidence is provided.</a:t>
            </a:r>
          </a:p>
        </p:txBody>
      </p:sp>
    </p:spTree>
    <p:extLst>
      <p:ext uri="{BB962C8B-B14F-4D97-AF65-F5344CB8AC3E}">
        <p14:creationId xmlns:p14="http://schemas.microsoft.com/office/powerpoint/2010/main" val="327131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918D11E5-685B-8F03-A2A3-0244EB86CFDB}"/>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0B272EC-F11F-0F3C-05A5-A42856FD1E6A}"/>
              </a:ext>
            </a:extLst>
          </p:cNvPr>
          <p:cNvSpPr txBox="1"/>
          <p:nvPr/>
        </p:nvSpPr>
        <p:spPr>
          <a:xfrm>
            <a:off x="253496" y="201058"/>
            <a:ext cx="8989656"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What will my letter say?</a:t>
            </a:r>
          </a:p>
        </p:txBody>
      </p:sp>
      <p:grpSp>
        <p:nvGrpSpPr>
          <p:cNvPr id="9" name="Group 8">
            <a:extLst>
              <a:ext uri="{FF2B5EF4-FFF2-40B4-BE49-F238E27FC236}">
                <a16:creationId xmlns:a16="http://schemas.microsoft.com/office/drawing/2014/main" id="{14310D51-8F02-1B08-4F2D-B2059CAD7EB7}"/>
              </a:ext>
            </a:extLst>
          </p:cNvPr>
          <p:cNvGrpSpPr/>
          <p:nvPr/>
        </p:nvGrpSpPr>
        <p:grpSpPr>
          <a:xfrm>
            <a:off x="5174944" y="1765322"/>
            <a:ext cx="6667500" cy="2628900"/>
            <a:chOff x="5174944" y="2273717"/>
            <a:chExt cx="6667500" cy="2628900"/>
          </a:xfrm>
        </p:grpSpPr>
        <p:pic>
          <p:nvPicPr>
            <p:cNvPr id="7" name="Picture 6">
              <a:extLst>
                <a:ext uri="{FF2B5EF4-FFF2-40B4-BE49-F238E27FC236}">
                  <a16:creationId xmlns:a16="http://schemas.microsoft.com/office/drawing/2014/main" id="{E7B76C27-AA65-50EC-2525-CB691807D579}"/>
                </a:ext>
              </a:extLst>
            </p:cNvPr>
            <p:cNvPicPr>
              <a:picLocks noChangeAspect="1"/>
            </p:cNvPicPr>
            <p:nvPr/>
          </p:nvPicPr>
          <p:blipFill>
            <a:blip r:embed="rId3"/>
            <a:stretch>
              <a:fillRect/>
            </a:stretch>
          </p:blipFill>
          <p:spPr>
            <a:xfrm>
              <a:off x="5174944" y="2273717"/>
              <a:ext cx="6667500" cy="2628900"/>
            </a:xfrm>
            <a:prstGeom prst="rect">
              <a:avLst/>
            </a:prstGeom>
          </p:spPr>
        </p:pic>
        <p:sp>
          <p:nvSpPr>
            <p:cNvPr id="8" name="Rectangle 7">
              <a:extLst>
                <a:ext uri="{FF2B5EF4-FFF2-40B4-BE49-F238E27FC236}">
                  <a16:creationId xmlns:a16="http://schemas.microsoft.com/office/drawing/2014/main" id="{4874F5BE-8C6D-7CD5-CDDB-D73E442789D3}"/>
                </a:ext>
              </a:extLst>
            </p:cNvPr>
            <p:cNvSpPr/>
            <p:nvPr/>
          </p:nvSpPr>
          <p:spPr>
            <a:xfrm>
              <a:off x="5398265" y="3964760"/>
              <a:ext cx="5927074"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a:extLst>
              <a:ext uri="{FF2B5EF4-FFF2-40B4-BE49-F238E27FC236}">
                <a16:creationId xmlns:a16="http://schemas.microsoft.com/office/drawing/2014/main" id="{1E310E33-5797-6C3B-2E06-72EAB6F0BC23}"/>
              </a:ext>
            </a:extLst>
          </p:cNvPr>
          <p:cNvSpPr txBox="1"/>
          <p:nvPr/>
        </p:nvSpPr>
        <p:spPr>
          <a:xfrm>
            <a:off x="253496" y="1325446"/>
            <a:ext cx="4781212" cy="1200329"/>
          </a:xfrm>
          <a:prstGeom prst="rect">
            <a:avLst/>
          </a:prstGeom>
          <a:noFill/>
        </p:spPr>
        <p:txBody>
          <a:bodyPr wrap="square" rtlCol="0">
            <a:spAutoFit/>
          </a:bodyPr>
          <a:lstStyle/>
          <a:p>
            <a:r>
              <a:rPr lang="en-US" dirty="0"/>
              <a:t>You will receive a letter to advise on the outcome of your application. Each letter will have this information box on the first page.</a:t>
            </a:r>
            <a:endParaRPr lang="en-GB" dirty="0"/>
          </a:p>
          <a:p>
            <a:endParaRPr lang="en-US" dirty="0"/>
          </a:p>
        </p:txBody>
      </p:sp>
      <p:sp>
        <p:nvSpPr>
          <p:cNvPr id="14" name="TextBox 13">
            <a:extLst>
              <a:ext uri="{FF2B5EF4-FFF2-40B4-BE49-F238E27FC236}">
                <a16:creationId xmlns:a16="http://schemas.microsoft.com/office/drawing/2014/main" id="{8060B513-2F4E-A1FC-A799-442564ACDFCA}"/>
              </a:ext>
            </a:extLst>
          </p:cNvPr>
          <p:cNvSpPr txBox="1"/>
          <p:nvPr/>
        </p:nvSpPr>
        <p:spPr>
          <a:xfrm>
            <a:off x="242479" y="2189842"/>
            <a:ext cx="4685152" cy="1200329"/>
          </a:xfrm>
          <a:prstGeom prst="rect">
            <a:avLst/>
          </a:prstGeom>
          <a:noFill/>
        </p:spPr>
        <p:txBody>
          <a:bodyPr wrap="square" rtlCol="0">
            <a:spAutoFit/>
          </a:bodyPr>
          <a:lstStyle/>
          <a:p>
            <a:r>
              <a:rPr lang="en-US" dirty="0"/>
              <a:t>The module information you provided on your application form will be used to compose this section of the letter. Therefore, it is essential that these details are correct. </a:t>
            </a:r>
            <a:endParaRPr lang="en-GB" dirty="0"/>
          </a:p>
        </p:txBody>
      </p:sp>
      <p:sp>
        <p:nvSpPr>
          <p:cNvPr id="15" name="TextBox 14">
            <a:extLst>
              <a:ext uri="{FF2B5EF4-FFF2-40B4-BE49-F238E27FC236}">
                <a16:creationId xmlns:a16="http://schemas.microsoft.com/office/drawing/2014/main" id="{0D73FB38-90DE-A723-49B8-7A1D4B65BD2E}"/>
              </a:ext>
            </a:extLst>
          </p:cNvPr>
          <p:cNvSpPr txBox="1"/>
          <p:nvPr/>
        </p:nvSpPr>
        <p:spPr>
          <a:xfrm>
            <a:off x="235661" y="1325446"/>
            <a:ext cx="4589092" cy="1200329"/>
          </a:xfrm>
          <a:prstGeom prst="rect">
            <a:avLst/>
          </a:prstGeom>
          <a:noFill/>
        </p:spPr>
        <p:txBody>
          <a:bodyPr wrap="square" rtlCol="0">
            <a:spAutoFit/>
          </a:bodyPr>
          <a:lstStyle/>
          <a:p>
            <a:r>
              <a:rPr lang="en-US" dirty="0"/>
              <a:t>Mitigation Panel Decision</a:t>
            </a:r>
          </a:p>
          <a:p>
            <a:r>
              <a:rPr lang="en-US" dirty="0"/>
              <a:t>This will either state MB or MC</a:t>
            </a:r>
          </a:p>
          <a:p>
            <a:r>
              <a:rPr lang="en-US" dirty="0"/>
              <a:t>MB – Mitigation has been approved</a:t>
            </a:r>
          </a:p>
          <a:p>
            <a:r>
              <a:rPr lang="en-US" dirty="0"/>
              <a:t>MC – Mitigation has been rejected</a:t>
            </a:r>
            <a:endParaRPr lang="en-GB" dirty="0"/>
          </a:p>
        </p:txBody>
      </p:sp>
      <p:sp>
        <p:nvSpPr>
          <p:cNvPr id="16" name="TextBox 15">
            <a:extLst>
              <a:ext uri="{FF2B5EF4-FFF2-40B4-BE49-F238E27FC236}">
                <a16:creationId xmlns:a16="http://schemas.microsoft.com/office/drawing/2014/main" id="{D276AEED-8965-261E-D1A4-E45172B73848}"/>
              </a:ext>
            </a:extLst>
          </p:cNvPr>
          <p:cNvSpPr txBox="1"/>
          <p:nvPr/>
        </p:nvSpPr>
        <p:spPr>
          <a:xfrm>
            <a:off x="242479" y="1331741"/>
            <a:ext cx="4589092" cy="923330"/>
          </a:xfrm>
          <a:prstGeom prst="rect">
            <a:avLst/>
          </a:prstGeom>
          <a:noFill/>
        </p:spPr>
        <p:txBody>
          <a:bodyPr wrap="square" rtlCol="0">
            <a:spAutoFit/>
          </a:bodyPr>
          <a:lstStyle/>
          <a:p>
            <a:r>
              <a:rPr lang="en-US" dirty="0"/>
              <a:t>Outcome Code</a:t>
            </a:r>
          </a:p>
          <a:p>
            <a:r>
              <a:rPr lang="en-US" dirty="0"/>
              <a:t>This will range from 1 to 8 (The second page of the letter explains the code in further detail)</a:t>
            </a:r>
            <a:endParaRPr lang="en-GB" dirty="0"/>
          </a:p>
        </p:txBody>
      </p:sp>
      <p:sp>
        <p:nvSpPr>
          <p:cNvPr id="17" name="Rectangle 16">
            <a:extLst>
              <a:ext uri="{FF2B5EF4-FFF2-40B4-BE49-F238E27FC236}">
                <a16:creationId xmlns:a16="http://schemas.microsoft.com/office/drawing/2014/main" id="{0BA2C05D-D2FC-E7AC-E804-DEBD1791FBEF}"/>
              </a:ext>
            </a:extLst>
          </p:cNvPr>
          <p:cNvSpPr/>
          <p:nvPr/>
        </p:nvSpPr>
        <p:spPr>
          <a:xfrm>
            <a:off x="5244029" y="2346593"/>
            <a:ext cx="3514381" cy="947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1CF6656-1158-7EBD-2D57-52351078AABB}"/>
              </a:ext>
            </a:extLst>
          </p:cNvPr>
          <p:cNvSpPr/>
          <p:nvPr/>
        </p:nvSpPr>
        <p:spPr>
          <a:xfrm>
            <a:off x="8637224" y="1765322"/>
            <a:ext cx="1024569" cy="1629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8D76131-2445-F722-BBD0-2E7038B3B6C5}"/>
              </a:ext>
            </a:extLst>
          </p:cNvPr>
          <p:cNvSpPr/>
          <p:nvPr/>
        </p:nvSpPr>
        <p:spPr>
          <a:xfrm>
            <a:off x="9562641" y="1765322"/>
            <a:ext cx="914400" cy="1629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6F16B60-E41F-E1EE-45F4-ECDC228EA6ED}"/>
              </a:ext>
            </a:extLst>
          </p:cNvPr>
          <p:cNvSpPr txBox="1"/>
          <p:nvPr/>
        </p:nvSpPr>
        <p:spPr>
          <a:xfrm>
            <a:off x="219879" y="1361670"/>
            <a:ext cx="5808873" cy="1200329"/>
          </a:xfrm>
          <a:prstGeom prst="rect">
            <a:avLst/>
          </a:prstGeom>
          <a:noFill/>
        </p:spPr>
        <p:txBody>
          <a:bodyPr wrap="square" rtlCol="0">
            <a:spAutoFit/>
          </a:bodyPr>
          <a:lstStyle/>
          <a:p>
            <a:r>
              <a:rPr lang="en-US" dirty="0"/>
              <a:t>This section is most commonly used to explain why an application has been rejected and if a student has the opportunity to submit evidence within seven days of notification.</a:t>
            </a:r>
            <a:endParaRPr lang="en-GB" dirty="0"/>
          </a:p>
        </p:txBody>
      </p:sp>
      <p:sp>
        <p:nvSpPr>
          <p:cNvPr id="21" name="Rectangle 20">
            <a:extLst>
              <a:ext uri="{FF2B5EF4-FFF2-40B4-BE49-F238E27FC236}">
                <a16:creationId xmlns:a16="http://schemas.microsoft.com/office/drawing/2014/main" id="{E60ABC2C-E827-772B-881E-93F4B39AAF26}"/>
              </a:ext>
            </a:extLst>
          </p:cNvPr>
          <p:cNvSpPr/>
          <p:nvPr/>
        </p:nvSpPr>
        <p:spPr>
          <a:xfrm>
            <a:off x="5174944" y="3237643"/>
            <a:ext cx="6587398" cy="11612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73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4" grpId="1"/>
      <p:bldP spid="15" grpId="0"/>
      <p:bldP spid="15" grpId="1"/>
      <p:bldP spid="16" grpId="0"/>
      <p:bldP spid="16" grpId="1"/>
      <p:bldP spid="17" grpId="0" animBg="1"/>
      <p:bldP spid="17" grpId="1" animBg="1"/>
      <p:bldP spid="18" grpId="0" animBg="1"/>
      <p:bldP spid="18" grpId="1" animBg="1"/>
      <p:bldP spid="19" grpId="0" animBg="1"/>
      <p:bldP spid="19" grpId="1" animBg="1"/>
      <p:bldP spid="20" grpId="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0FB6115F-A4C2-3B95-B794-6F75CD07919D}"/>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F5D52B3-2ABE-3CF3-6F76-C19B5AC4920F}"/>
              </a:ext>
            </a:extLst>
          </p:cNvPr>
          <p:cNvSpPr txBox="1"/>
          <p:nvPr/>
        </p:nvSpPr>
        <p:spPr>
          <a:xfrm>
            <a:off x="253496" y="201058"/>
            <a:ext cx="8989656"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What will my letter say?</a:t>
            </a:r>
          </a:p>
        </p:txBody>
      </p:sp>
      <p:pic>
        <p:nvPicPr>
          <p:cNvPr id="5" name="Picture 4">
            <a:extLst>
              <a:ext uri="{FF2B5EF4-FFF2-40B4-BE49-F238E27FC236}">
                <a16:creationId xmlns:a16="http://schemas.microsoft.com/office/drawing/2014/main" id="{C0423B55-7B5C-5A9F-564B-130D03E2D5F6}"/>
              </a:ext>
            </a:extLst>
          </p:cNvPr>
          <p:cNvPicPr>
            <a:picLocks noChangeAspect="1"/>
          </p:cNvPicPr>
          <p:nvPr/>
        </p:nvPicPr>
        <p:blipFill>
          <a:blip r:embed="rId3"/>
          <a:stretch>
            <a:fillRect/>
          </a:stretch>
        </p:blipFill>
        <p:spPr>
          <a:xfrm>
            <a:off x="6623104" y="1014220"/>
            <a:ext cx="4534477" cy="5733612"/>
          </a:xfrm>
          <a:prstGeom prst="rect">
            <a:avLst/>
          </a:prstGeom>
        </p:spPr>
      </p:pic>
      <p:sp>
        <p:nvSpPr>
          <p:cNvPr id="4" name="TextBox 3">
            <a:extLst>
              <a:ext uri="{FF2B5EF4-FFF2-40B4-BE49-F238E27FC236}">
                <a16:creationId xmlns:a16="http://schemas.microsoft.com/office/drawing/2014/main" id="{2F234B84-BCBD-924D-D200-D9408A0A4B6F}"/>
              </a:ext>
            </a:extLst>
          </p:cNvPr>
          <p:cNvSpPr txBox="1"/>
          <p:nvPr/>
        </p:nvSpPr>
        <p:spPr>
          <a:xfrm>
            <a:off x="457200" y="1337094"/>
            <a:ext cx="5227608" cy="1754326"/>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The information provided on the second page of your letter provides further detail on the codes which are used. </a:t>
            </a:r>
          </a:p>
          <a:p>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If you need further clarification, please contact your Tutor or </a:t>
            </a:r>
            <a:r>
              <a:rPr lang="en-US" dirty="0" err="1">
                <a:latin typeface="Source Sans Pro" panose="020B0503030403020204" pitchFamily="34" charset="0"/>
                <a:ea typeface="Source Sans Pro" panose="020B0503030403020204" pitchFamily="34" charset="0"/>
              </a:rPr>
              <a:t>Programme</a:t>
            </a:r>
            <a:r>
              <a:rPr lang="en-US" dirty="0">
                <a:latin typeface="Source Sans Pro" panose="020B0503030403020204" pitchFamily="34" charset="0"/>
                <a:ea typeface="Source Sans Pro" panose="020B0503030403020204" pitchFamily="34" charset="0"/>
              </a:rPr>
              <a:t> Leader.</a:t>
            </a:r>
            <a:endParaRPr lang="en-GB"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8388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hape&#10;&#10;Description automatically generated with low confidence">
            <a:extLst>
              <a:ext uri="{FF2B5EF4-FFF2-40B4-BE49-F238E27FC236}">
                <a16:creationId xmlns:a16="http://schemas.microsoft.com/office/drawing/2014/main" id="{AD50ED25-2FE5-A6B2-6059-3F01308B2B45}"/>
              </a:ext>
            </a:extLst>
          </p:cNvPr>
          <p:cNvPicPr>
            <a:picLocks noChangeAspect="1"/>
          </p:cNvPicPr>
          <p:nvPr/>
        </p:nvPicPr>
        <p:blipFill>
          <a:blip r:embed="rId2"/>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1CD59ACE-AFB8-9112-A6B6-0A0BDE0EF4C5}"/>
              </a:ext>
            </a:extLst>
          </p:cNvPr>
          <p:cNvSpPr txBox="1"/>
          <p:nvPr/>
        </p:nvSpPr>
        <p:spPr>
          <a:xfrm>
            <a:off x="253496" y="201058"/>
            <a:ext cx="8989656" cy="923330"/>
          </a:xfrm>
          <a:prstGeom prst="rect">
            <a:avLst/>
          </a:prstGeom>
          <a:noFill/>
        </p:spPr>
        <p:txBody>
          <a:bodyPr wrap="square" rtlCol="0">
            <a:spAutoFit/>
          </a:bodyPr>
          <a:lstStyle/>
          <a:p>
            <a:r>
              <a:rPr lang="en-US" sz="5400" b="1">
                <a:latin typeface="Poppins SemiBold" pitchFamily="2" charset="77"/>
                <a:cs typeface="Poppins SemiBold" pitchFamily="2" charset="77"/>
              </a:rPr>
              <a:t>FAQs</a:t>
            </a:r>
          </a:p>
        </p:txBody>
      </p:sp>
      <p:graphicFrame>
        <p:nvGraphicFramePr>
          <p:cNvPr id="18" name="Table 4">
            <a:extLst>
              <a:ext uri="{FF2B5EF4-FFF2-40B4-BE49-F238E27FC236}">
                <a16:creationId xmlns:a16="http://schemas.microsoft.com/office/drawing/2014/main" id="{185A14CE-8352-0BAF-8CC6-259671D7A625}"/>
              </a:ext>
            </a:extLst>
          </p:cNvPr>
          <p:cNvGraphicFramePr>
            <a:graphicFrameLocks noGrp="1"/>
          </p:cNvGraphicFramePr>
          <p:nvPr>
            <p:extLst>
              <p:ext uri="{D42A27DB-BD31-4B8C-83A1-F6EECF244321}">
                <p14:modId xmlns:p14="http://schemas.microsoft.com/office/powerpoint/2010/main" val="92019549"/>
              </p:ext>
            </p:extLst>
          </p:nvPr>
        </p:nvGraphicFramePr>
        <p:xfrm>
          <a:off x="193675" y="1463040"/>
          <a:ext cx="11625158" cy="4419600"/>
        </p:xfrm>
        <a:graphic>
          <a:graphicData uri="http://schemas.openxmlformats.org/drawingml/2006/table">
            <a:tbl>
              <a:tblPr firstRow="1" bandRow="1">
                <a:tableStyleId>{2D5ABB26-0587-4C30-8999-92F81FD0307C}</a:tableStyleId>
              </a:tblPr>
              <a:tblGrid>
                <a:gridCol w="4643244">
                  <a:extLst>
                    <a:ext uri="{9D8B030D-6E8A-4147-A177-3AD203B41FA5}">
                      <a16:colId xmlns:a16="http://schemas.microsoft.com/office/drawing/2014/main" val="2210998149"/>
                    </a:ext>
                  </a:extLst>
                </a:gridCol>
                <a:gridCol w="6981914">
                  <a:extLst>
                    <a:ext uri="{9D8B030D-6E8A-4147-A177-3AD203B41FA5}">
                      <a16:colId xmlns:a16="http://schemas.microsoft.com/office/drawing/2014/main" val="1884963143"/>
                    </a:ext>
                  </a:extLst>
                </a:gridCol>
              </a:tblGrid>
              <a:tr h="0">
                <a:tc>
                  <a:txBody>
                    <a:bodyPr/>
                    <a:lstStyle/>
                    <a:p>
                      <a:r>
                        <a:rPr lang="en-US" sz="1600" b="1">
                          <a:latin typeface="Source Sans Pro" panose="020B0503030403020204" pitchFamily="34" charset="0"/>
                          <a:ea typeface="Source Sans Pro" panose="020B0503030403020204" pitchFamily="34" charset="0"/>
                        </a:rPr>
                        <a:t>Can I apply more than once?</a:t>
                      </a:r>
                      <a:endParaRPr lang="en-GB" sz="1600" b="1">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Source Sans Pro" panose="020B0503030403020204" pitchFamily="34" charset="0"/>
                          <a:ea typeface="Source Sans Pro" panose="020B0503030403020204" pitchFamily="34" charset="0"/>
                        </a:rPr>
                        <a:t>You may apply more than once if circumstances are still preventing you from submitting your assignments / sitting an exam.</a:t>
                      </a:r>
                    </a:p>
                    <a:p>
                      <a:endParaRPr lang="en-US" sz="1600">
                        <a:latin typeface="Source Sans Pro" panose="020B0503030403020204" pitchFamily="34" charset="0"/>
                        <a:ea typeface="Source Sans Pro" panose="020B0503030403020204" pitchFamily="34" charset="0"/>
                      </a:endParaRPr>
                    </a:p>
                    <a:p>
                      <a:r>
                        <a:rPr lang="en-US" sz="1600">
                          <a:latin typeface="Source Sans Pro" panose="020B0503030403020204" pitchFamily="34" charset="0"/>
                          <a:ea typeface="Source Sans Pro" panose="020B0503030403020204" pitchFamily="34" charset="0"/>
                        </a:rPr>
                        <a:t>However, new evidence must be provided to show how the circumstances have worsened or are still affecting your academic ability. </a:t>
                      </a:r>
                      <a:endParaRPr lang="en-GB" sz="1600">
                        <a:latin typeface="Source Sans Pro" panose="020B0503030403020204" pitchFamily="34" charset="0"/>
                        <a:ea typeface="Source Sans Pro" panose="020B0503030403020204" pitchFamily="34" charset="0"/>
                      </a:endParaRPr>
                    </a:p>
                    <a:p>
                      <a:endParaRPr lang="en-GB" sz="1600"/>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38511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Does my Tutor need to see my form and evidence?</a:t>
                      </a:r>
                      <a:endParaRPr lang="en-GB" sz="1600" b="1">
                        <a:latin typeface="Source Sans Pro" panose="020B0503030403020204" pitchFamily="34" charset="0"/>
                        <a:ea typeface="Source Sans Pro" panose="020B0503030403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Source Sans Pro" panose="020B0503030403020204" pitchFamily="34" charset="0"/>
                          <a:ea typeface="Source Sans Pro" panose="020B0503030403020204" pitchFamily="34" charset="0"/>
                        </a:rPr>
                        <a:t>Yes. If your form is not signed by your Tutor, your application will not be processed to be presented to the Panel.</a:t>
                      </a:r>
                    </a:p>
                    <a:p>
                      <a:endParaRPr lang="en-US" sz="1600">
                        <a:latin typeface="Source Sans Pro" panose="020B0503030403020204" pitchFamily="34" charset="0"/>
                        <a:ea typeface="Source Sans Pro" panose="020B0503030403020204" pitchFamily="34" charset="0"/>
                      </a:endParaRPr>
                    </a:p>
                    <a:p>
                      <a:r>
                        <a:rPr lang="en-US" sz="1600">
                          <a:latin typeface="Source Sans Pro" panose="020B0503030403020204" pitchFamily="34" charset="0"/>
                          <a:ea typeface="Source Sans Pro" panose="020B0503030403020204" pitchFamily="34" charset="0"/>
                        </a:rPr>
                        <a:t>However, if you wish for your evidence to remain confidential, you can request that only the Chair of the Mitigation Panel sees this.</a:t>
                      </a:r>
                    </a:p>
                    <a:p>
                      <a:endParaRPr lang="en-GB" sz="1600">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6951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Who needs to send my documents?</a:t>
                      </a:r>
                      <a:endParaRPr lang="en-GB" sz="1600" b="1">
                        <a:latin typeface="Source Sans Pro" panose="020B0503030403020204" pitchFamily="34" charset="0"/>
                        <a:ea typeface="Source Sans Pro" panose="020B0503030403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Source Sans Pro" panose="020B0503030403020204" pitchFamily="34" charset="0"/>
                          <a:ea typeface="Source Sans Pro" panose="020B0503030403020204" pitchFamily="34" charset="0"/>
                        </a:rPr>
                        <a:t>It is your responsibility to send your application and evidence as attachments to </a:t>
                      </a:r>
                      <a:r>
                        <a:rPr lang="en-US" sz="1600">
                          <a:latin typeface="Source Sans Pro" panose="020B0503030403020204" pitchFamily="34" charset="0"/>
                          <a:ea typeface="Source Sans Pro" panose="020B0503030403020204" pitchFamily="34" charset="0"/>
                          <a:hlinkClick r:id="rId3"/>
                        </a:rPr>
                        <a:t>mitigation@newdur.ac.uk</a:t>
                      </a:r>
                      <a:r>
                        <a:rPr lang="en-US" sz="1600">
                          <a:latin typeface="Source Sans Pro" panose="020B0503030403020204" pitchFamily="34" charset="0"/>
                          <a:ea typeface="Source Sans Pro" panose="020B0503030403020204" pitchFamily="34" charset="0"/>
                        </a:rPr>
                        <a:t> . </a:t>
                      </a: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995645"/>
                  </a:ext>
                </a:extLst>
              </a:tr>
            </a:tbl>
          </a:graphicData>
        </a:graphic>
      </p:graphicFrame>
    </p:spTree>
    <p:extLst>
      <p:ext uri="{BB962C8B-B14F-4D97-AF65-F5344CB8AC3E}">
        <p14:creationId xmlns:p14="http://schemas.microsoft.com/office/powerpoint/2010/main" val="10773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hape&#10;&#10;Description automatically generated with low confidence">
            <a:extLst>
              <a:ext uri="{FF2B5EF4-FFF2-40B4-BE49-F238E27FC236}">
                <a16:creationId xmlns:a16="http://schemas.microsoft.com/office/drawing/2014/main" id="{9CE14075-48C4-7742-68F3-D979EB819007}"/>
              </a:ext>
            </a:extLst>
          </p:cNvPr>
          <p:cNvPicPr>
            <a:picLocks noChangeAspect="1"/>
          </p:cNvPicPr>
          <p:nvPr/>
        </p:nvPicPr>
        <p:blipFill>
          <a:blip r:embed="rId2"/>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21490ECA-82C3-BCCA-C20C-9005E4B24259}"/>
              </a:ext>
            </a:extLst>
          </p:cNvPr>
          <p:cNvSpPr txBox="1"/>
          <p:nvPr/>
        </p:nvSpPr>
        <p:spPr>
          <a:xfrm>
            <a:off x="253496" y="201058"/>
            <a:ext cx="8989656" cy="923330"/>
          </a:xfrm>
          <a:prstGeom prst="rect">
            <a:avLst/>
          </a:prstGeom>
          <a:noFill/>
        </p:spPr>
        <p:txBody>
          <a:bodyPr wrap="square" rtlCol="0">
            <a:spAutoFit/>
          </a:bodyPr>
          <a:lstStyle/>
          <a:p>
            <a:r>
              <a:rPr lang="en-US" sz="5400" b="1">
                <a:latin typeface="Poppins SemiBold" pitchFamily="2" charset="77"/>
                <a:cs typeface="Poppins SemiBold" pitchFamily="2" charset="77"/>
              </a:rPr>
              <a:t>FAQs</a:t>
            </a:r>
          </a:p>
        </p:txBody>
      </p:sp>
      <p:graphicFrame>
        <p:nvGraphicFramePr>
          <p:cNvPr id="12" name="Table 4">
            <a:extLst>
              <a:ext uri="{FF2B5EF4-FFF2-40B4-BE49-F238E27FC236}">
                <a16:creationId xmlns:a16="http://schemas.microsoft.com/office/drawing/2014/main" id="{0A6FBA81-DE23-26F6-E0F7-33AB56F5E165}"/>
              </a:ext>
            </a:extLst>
          </p:cNvPr>
          <p:cNvGraphicFramePr>
            <a:graphicFrameLocks noGrp="1"/>
          </p:cNvGraphicFramePr>
          <p:nvPr>
            <p:extLst>
              <p:ext uri="{D42A27DB-BD31-4B8C-83A1-F6EECF244321}">
                <p14:modId xmlns:p14="http://schemas.microsoft.com/office/powerpoint/2010/main" val="3313499820"/>
              </p:ext>
            </p:extLst>
          </p:nvPr>
        </p:nvGraphicFramePr>
        <p:xfrm>
          <a:off x="253496" y="1681253"/>
          <a:ext cx="11680114" cy="3688080"/>
        </p:xfrm>
        <a:graphic>
          <a:graphicData uri="http://schemas.openxmlformats.org/drawingml/2006/table">
            <a:tbl>
              <a:tblPr firstRow="1" bandRow="1">
                <a:tableStyleId>{2D5ABB26-0587-4C30-8999-92F81FD0307C}</a:tableStyleId>
              </a:tblPr>
              <a:tblGrid>
                <a:gridCol w="4665194">
                  <a:extLst>
                    <a:ext uri="{9D8B030D-6E8A-4147-A177-3AD203B41FA5}">
                      <a16:colId xmlns:a16="http://schemas.microsoft.com/office/drawing/2014/main" val="2210998149"/>
                    </a:ext>
                  </a:extLst>
                </a:gridCol>
                <a:gridCol w="7014920">
                  <a:extLst>
                    <a:ext uri="{9D8B030D-6E8A-4147-A177-3AD203B41FA5}">
                      <a16:colId xmlns:a16="http://schemas.microsoft.com/office/drawing/2014/main" val="1884963143"/>
                    </a:ext>
                  </a:extLst>
                </a:gridCol>
              </a:tblGrid>
              <a:tr h="1053328">
                <a:tc>
                  <a:txBody>
                    <a:bodyPr/>
                    <a:lstStyle/>
                    <a:p>
                      <a:r>
                        <a:rPr lang="en-US" sz="1600" b="1" dirty="0">
                          <a:latin typeface="Source Sans Pro" panose="020B0503030403020204" pitchFamily="34" charset="0"/>
                          <a:ea typeface="Source Sans Pro" panose="020B0503030403020204" pitchFamily="34" charset="0"/>
                        </a:rPr>
                        <a:t>How much detail do I need to provide on my circumstances?</a:t>
                      </a:r>
                      <a:endParaRPr lang="en-GB" sz="1600" b="1" dirty="0">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Source Sans Pro" panose="020B0503030403020204" pitchFamily="34" charset="0"/>
                          <a:ea typeface="Source Sans Pro" panose="020B0503030403020204" pitchFamily="34" charset="0"/>
                        </a:rPr>
                        <a:t>Remember that the Panel will not know who you are or any of your background information. Therefore, it is essential that you provide as much detail as possible on your circumstances. This also needs to be supported by your evidence.</a:t>
                      </a:r>
                      <a:endParaRPr lang="en-GB" sz="1600">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3851183"/>
                  </a:ext>
                </a:extLst>
              </a:tr>
              <a:tr h="1129528">
                <a:tc>
                  <a:txBody>
                    <a:bodyPr/>
                    <a:lstStyle/>
                    <a:p>
                      <a:r>
                        <a:rPr lang="en-US" sz="1600" b="1">
                          <a:latin typeface="Source Sans Pro" panose="020B0503030403020204" pitchFamily="34" charset="0"/>
                          <a:ea typeface="Source Sans Pro" panose="020B0503030403020204" pitchFamily="34" charset="0"/>
                        </a:rPr>
                        <a:t>When will I find out the outcome of my application?</a:t>
                      </a:r>
                      <a:endParaRPr lang="en-GB" sz="1600" b="1">
                        <a:latin typeface="Source Sans Pro" panose="020B0503030403020204" pitchFamily="34" charset="0"/>
                        <a:ea typeface="Source Sans Pro" panose="020B0503030403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Source Sans Pro" panose="020B0503030403020204" pitchFamily="34" charset="0"/>
                          <a:ea typeface="Source Sans Pro" panose="020B0503030403020204" pitchFamily="34" charset="0"/>
                        </a:rPr>
                        <a:t>Usually, the College will send out your outcome letter within seven days of the panel date. This will be sent to you by the Secretary of the Panel from </a:t>
                      </a:r>
                      <a:r>
                        <a:rPr lang="en-US" sz="1600">
                          <a:latin typeface="Source Sans Pro" panose="020B0503030403020204" pitchFamily="34" charset="0"/>
                          <a:ea typeface="Source Sans Pro" panose="020B0503030403020204" pitchFamily="34" charset="0"/>
                          <a:hlinkClick r:id="rId3"/>
                        </a:rPr>
                        <a:t>mitigation@newdur.ac.uk</a:t>
                      </a:r>
                      <a:r>
                        <a:rPr lang="en-US" sz="1600">
                          <a:latin typeface="Source Sans Pro" panose="020B0503030403020204" pitchFamily="34" charset="0"/>
                          <a:ea typeface="Source Sans Pro" panose="020B0503030403020204" pitchFamily="34" charset="0"/>
                        </a:rPr>
                        <a:t>. </a:t>
                      </a:r>
                      <a:endParaRPr lang="en-GB" sz="1600">
                        <a:latin typeface="Source Sans Pro" panose="020B0503030403020204" pitchFamily="34" charset="0"/>
                        <a:ea typeface="Source Sans Pro" panose="020B0503030403020204" pitchFamily="34" charset="0"/>
                      </a:endParaRPr>
                    </a:p>
                    <a:p>
                      <a:endParaRPr lang="en-GB" sz="1600">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695128"/>
                  </a:ext>
                </a:extLst>
              </a:tr>
              <a:tr h="1086084">
                <a:tc>
                  <a:txBody>
                    <a:bodyPr/>
                    <a:lstStyle/>
                    <a:p>
                      <a:r>
                        <a:rPr lang="en-US" sz="1600" b="1">
                          <a:latin typeface="Source Sans Pro" panose="020B0503030403020204" pitchFamily="34" charset="0"/>
                          <a:ea typeface="Source Sans Pro" panose="020B0503030403020204" pitchFamily="34" charset="0"/>
                        </a:rPr>
                        <a:t>If my application is approved, how long will I be given to resubmit / retake an exam?</a:t>
                      </a:r>
                      <a:endParaRPr lang="en-GB" sz="1600" b="1">
                        <a:latin typeface="Source Sans Pro" panose="020B0503030403020204" pitchFamily="34" charset="0"/>
                        <a:ea typeface="Source Sans Pro" panose="020B0503030403020204" pitchFamily="34" charset="0"/>
                      </a:endParaRPr>
                    </a:p>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Source Sans Pro" panose="020B0503030403020204" pitchFamily="34" charset="0"/>
                          <a:ea typeface="Source Sans Pro" panose="020B0503030403020204" pitchFamily="34" charset="0"/>
                        </a:rPr>
                        <a:t>As part of the mitigation process, you should discuss a date to resubmit with your Tutor. This date will be reviewed by the Panel and may be agreed, lengthened or shortened based on their decision. Your resubmission date will be documented on your outcome letter and your Tutor will also be informed. </a:t>
                      </a:r>
                    </a:p>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995645"/>
                  </a:ext>
                </a:extLst>
              </a:tr>
            </a:tbl>
          </a:graphicData>
        </a:graphic>
      </p:graphicFrame>
    </p:spTree>
    <p:extLst>
      <p:ext uri="{BB962C8B-B14F-4D97-AF65-F5344CB8AC3E}">
        <p14:creationId xmlns:p14="http://schemas.microsoft.com/office/powerpoint/2010/main" val="252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ape&#10;&#10;Description automatically generated with low confidence">
            <a:extLst>
              <a:ext uri="{FF2B5EF4-FFF2-40B4-BE49-F238E27FC236}">
                <a16:creationId xmlns:a16="http://schemas.microsoft.com/office/drawing/2014/main" id="{3A40FF94-A8AC-B7DB-0CE1-41E262CC5CAA}"/>
              </a:ext>
            </a:extLst>
          </p:cNvPr>
          <p:cNvPicPr>
            <a:picLocks noChangeAspect="1"/>
          </p:cNvPicPr>
          <p:nvPr/>
        </p:nvPicPr>
        <p:blipFill>
          <a:blip r:embed="rId2"/>
          <a:stretch>
            <a:fillRect/>
          </a:stretch>
        </p:blipFill>
        <p:spPr>
          <a:xfrm>
            <a:off x="0" y="0"/>
            <a:ext cx="12192000" cy="6858000"/>
          </a:xfrm>
          <a:prstGeom prst="rect">
            <a:avLst/>
          </a:prstGeom>
        </p:spPr>
      </p:pic>
      <p:sp>
        <p:nvSpPr>
          <p:cNvPr id="13" name="TextBox 12">
            <a:extLst>
              <a:ext uri="{FF2B5EF4-FFF2-40B4-BE49-F238E27FC236}">
                <a16:creationId xmlns:a16="http://schemas.microsoft.com/office/drawing/2014/main" id="{B733A12B-0F98-5A4E-9C8B-D85E09BC4590}"/>
              </a:ext>
            </a:extLst>
          </p:cNvPr>
          <p:cNvSpPr txBox="1"/>
          <p:nvPr/>
        </p:nvSpPr>
        <p:spPr>
          <a:xfrm>
            <a:off x="253496" y="201058"/>
            <a:ext cx="8989656" cy="923330"/>
          </a:xfrm>
          <a:prstGeom prst="rect">
            <a:avLst/>
          </a:prstGeom>
          <a:noFill/>
        </p:spPr>
        <p:txBody>
          <a:bodyPr wrap="square" rtlCol="0">
            <a:spAutoFit/>
          </a:bodyPr>
          <a:lstStyle/>
          <a:p>
            <a:r>
              <a:rPr lang="en-US" sz="5400" b="1">
                <a:latin typeface="Poppins SemiBold" pitchFamily="2" charset="77"/>
                <a:cs typeface="Poppins SemiBold" pitchFamily="2" charset="77"/>
              </a:rPr>
              <a:t>FAQs</a:t>
            </a:r>
          </a:p>
        </p:txBody>
      </p:sp>
      <p:graphicFrame>
        <p:nvGraphicFramePr>
          <p:cNvPr id="14" name="Table 8">
            <a:extLst>
              <a:ext uri="{FF2B5EF4-FFF2-40B4-BE49-F238E27FC236}">
                <a16:creationId xmlns:a16="http://schemas.microsoft.com/office/drawing/2014/main" id="{E7D20FE8-6169-7651-C08A-2C0D6C7D4C35}"/>
              </a:ext>
            </a:extLst>
          </p:cNvPr>
          <p:cNvGraphicFramePr>
            <a:graphicFrameLocks noGrp="1"/>
          </p:cNvGraphicFramePr>
          <p:nvPr>
            <p:extLst>
              <p:ext uri="{D42A27DB-BD31-4B8C-83A1-F6EECF244321}">
                <p14:modId xmlns:p14="http://schemas.microsoft.com/office/powerpoint/2010/main" val="1151452786"/>
              </p:ext>
            </p:extLst>
          </p:nvPr>
        </p:nvGraphicFramePr>
        <p:xfrm>
          <a:off x="345056" y="1573688"/>
          <a:ext cx="11325578" cy="4156422"/>
        </p:xfrm>
        <a:graphic>
          <a:graphicData uri="http://schemas.openxmlformats.org/drawingml/2006/table">
            <a:tbl>
              <a:tblPr firstRow="1" bandRow="1">
                <a:tableStyleId>{2D5ABB26-0587-4C30-8999-92F81FD0307C}</a:tableStyleId>
              </a:tblPr>
              <a:tblGrid>
                <a:gridCol w="5662789">
                  <a:extLst>
                    <a:ext uri="{9D8B030D-6E8A-4147-A177-3AD203B41FA5}">
                      <a16:colId xmlns:a16="http://schemas.microsoft.com/office/drawing/2014/main" val="1231733868"/>
                    </a:ext>
                  </a:extLst>
                </a:gridCol>
                <a:gridCol w="5662789">
                  <a:extLst>
                    <a:ext uri="{9D8B030D-6E8A-4147-A177-3AD203B41FA5}">
                      <a16:colId xmlns:a16="http://schemas.microsoft.com/office/drawing/2014/main" val="1161523973"/>
                    </a:ext>
                  </a:extLst>
                </a:gridCol>
              </a:tblGrid>
              <a:tr h="979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When are the Mitigation Panels held?</a:t>
                      </a:r>
                      <a:endParaRPr lang="en-GB" sz="1600" b="1">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Source Sans Pro" panose="020B0503030403020204" pitchFamily="34" charset="0"/>
                          <a:ea typeface="Source Sans Pro" panose="020B0503030403020204" pitchFamily="34" charset="0"/>
                        </a:rPr>
                        <a:t>The Mitigation Panels are usually held a few weeks before an Assessment Board to ensure the outcomes can be processed and marked against your assessments.</a:t>
                      </a:r>
                      <a:endParaRPr lang="en-GB" sz="1600">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9654537"/>
                  </a:ext>
                </a:extLst>
              </a:tr>
              <a:tr h="14317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Will the Assessment Board know why I applied for mitigation?</a:t>
                      </a:r>
                      <a:endParaRPr lang="en-GB" sz="1600" b="1">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Source Sans Pro" panose="020B0503030403020204" pitchFamily="34" charset="0"/>
                          <a:ea typeface="Source Sans Pro" panose="020B0503030403020204" pitchFamily="34" charset="0"/>
                        </a:rPr>
                        <a:t>No. Members of the Assessment Board will only be informed of the outcome of your application against the relevant modules. Your circumstances remain strictly confidential and are not discussed at the Assessment Board.</a:t>
                      </a:r>
                      <a:endParaRPr lang="en-GB" sz="1600">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202736"/>
                  </a:ext>
                </a:extLst>
              </a:tr>
              <a:tr h="1657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Will applying for mitigation affect my grades?</a:t>
                      </a:r>
                      <a:endParaRPr lang="en-GB" sz="1600" b="1">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Source Sans Pro" panose="020B0503030403020204" pitchFamily="34" charset="0"/>
                          <a:ea typeface="Source Sans Pro" panose="020B0503030403020204" pitchFamily="34" charset="0"/>
                        </a:rPr>
                        <a:t>If you apply for mitigation for a first attempt of an assessment and you are successful, your mark will not be capped.</a:t>
                      </a:r>
                    </a:p>
                    <a:p>
                      <a:endParaRPr lang="en-US" sz="1600">
                        <a:latin typeface="Source Sans Pro" panose="020B0503030403020204" pitchFamily="34" charset="0"/>
                        <a:ea typeface="Source Sans Pro" panose="020B0503030403020204" pitchFamily="34" charset="0"/>
                      </a:endParaRPr>
                    </a:p>
                    <a:p>
                      <a:r>
                        <a:rPr lang="en-US" sz="1600">
                          <a:latin typeface="Source Sans Pro" panose="020B0503030403020204" pitchFamily="34" charset="0"/>
                          <a:ea typeface="Source Sans Pro" panose="020B0503030403020204" pitchFamily="34" charset="0"/>
                        </a:rPr>
                        <a:t>However, if you apply against your second attempt, your mark will remain capped (40% in most cases).</a:t>
                      </a: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2303415"/>
                  </a:ext>
                </a:extLst>
              </a:tr>
            </a:tbl>
          </a:graphicData>
        </a:graphic>
      </p:graphicFrame>
    </p:spTree>
    <p:extLst>
      <p:ext uri="{BB962C8B-B14F-4D97-AF65-F5344CB8AC3E}">
        <p14:creationId xmlns:p14="http://schemas.microsoft.com/office/powerpoint/2010/main" val="263759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hape&#10;&#10;Description automatically generated with low confidence">
            <a:extLst>
              <a:ext uri="{FF2B5EF4-FFF2-40B4-BE49-F238E27FC236}">
                <a16:creationId xmlns:a16="http://schemas.microsoft.com/office/drawing/2014/main" id="{06965C41-2BFE-015B-CBA8-74FA2B94FD77}"/>
              </a:ext>
            </a:extLst>
          </p:cNvPr>
          <p:cNvPicPr>
            <a:picLocks noChangeAspect="1"/>
          </p:cNvPicPr>
          <p:nvPr/>
        </p:nvPicPr>
        <p:blipFill>
          <a:blip r:embed="rId2"/>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3CB583D3-4440-FFF4-40A8-7ADED5A1D122}"/>
              </a:ext>
            </a:extLst>
          </p:cNvPr>
          <p:cNvSpPr txBox="1"/>
          <p:nvPr/>
        </p:nvSpPr>
        <p:spPr>
          <a:xfrm>
            <a:off x="253496" y="201058"/>
            <a:ext cx="8989656" cy="923330"/>
          </a:xfrm>
          <a:prstGeom prst="rect">
            <a:avLst/>
          </a:prstGeom>
          <a:noFill/>
        </p:spPr>
        <p:txBody>
          <a:bodyPr wrap="square" rtlCol="0">
            <a:spAutoFit/>
          </a:bodyPr>
          <a:lstStyle/>
          <a:p>
            <a:r>
              <a:rPr lang="en-US" sz="5400" b="1">
                <a:latin typeface="Poppins SemiBold" pitchFamily="2" charset="77"/>
                <a:cs typeface="Poppins SemiBold" pitchFamily="2" charset="77"/>
              </a:rPr>
              <a:t>FAQs</a:t>
            </a:r>
          </a:p>
        </p:txBody>
      </p:sp>
      <p:graphicFrame>
        <p:nvGraphicFramePr>
          <p:cNvPr id="12" name="Table 10">
            <a:extLst>
              <a:ext uri="{FF2B5EF4-FFF2-40B4-BE49-F238E27FC236}">
                <a16:creationId xmlns:a16="http://schemas.microsoft.com/office/drawing/2014/main" id="{A09EDF3A-ED43-E20A-E1BE-96A53AE77D7E}"/>
              </a:ext>
            </a:extLst>
          </p:cNvPr>
          <p:cNvGraphicFramePr>
            <a:graphicFrameLocks noGrp="1"/>
          </p:cNvGraphicFramePr>
          <p:nvPr>
            <p:extLst>
              <p:ext uri="{D42A27DB-BD31-4B8C-83A1-F6EECF244321}">
                <p14:modId xmlns:p14="http://schemas.microsoft.com/office/powerpoint/2010/main" val="2318466483"/>
              </p:ext>
            </p:extLst>
          </p:nvPr>
        </p:nvGraphicFramePr>
        <p:xfrm>
          <a:off x="397874" y="1325446"/>
          <a:ext cx="11260726" cy="5933131"/>
        </p:xfrm>
        <a:graphic>
          <a:graphicData uri="http://schemas.openxmlformats.org/drawingml/2006/table">
            <a:tbl>
              <a:tblPr firstRow="1" bandRow="1">
                <a:tableStyleId>{2D5ABB26-0587-4C30-8999-92F81FD0307C}</a:tableStyleId>
              </a:tblPr>
              <a:tblGrid>
                <a:gridCol w="4547105">
                  <a:extLst>
                    <a:ext uri="{9D8B030D-6E8A-4147-A177-3AD203B41FA5}">
                      <a16:colId xmlns:a16="http://schemas.microsoft.com/office/drawing/2014/main" val="3210634791"/>
                    </a:ext>
                  </a:extLst>
                </a:gridCol>
                <a:gridCol w="6713621">
                  <a:extLst>
                    <a:ext uri="{9D8B030D-6E8A-4147-A177-3AD203B41FA5}">
                      <a16:colId xmlns:a16="http://schemas.microsoft.com/office/drawing/2014/main" val="3338820956"/>
                    </a:ext>
                  </a:extLst>
                </a:gridCol>
              </a:tblGrid>
              <a:tr h="1220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When can I apply?</a:t>
                      </a:r>
                      <a:endParaRPr lang="en-GB" sz="1600" b="1">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ource Sans Pro" panose="020B0503030403020204" pitchFamily="34" charset="0"/>
                          <a:ea typeface="Source Sans Pro" panose="020B0503030403020204" pitchFamily="34" charset="0"/>
                        </a:rPr>
                        <a:t>You may apply at any time leading up to an assessment deadline, but no later than two weeks after this. Retrospective mitigation will only be considered in exceptional circumstances.</a:t>
                      </a:r>
                      <a:endParaRPr lang="en-GB" sz="1600" dirty="0">
                        <a:latin typeface="Source Sans Pro" panose="020B0503030403020204" pitchFamily="34" charset="0"/>
                        <a:ea typeface="Source Sans Pro" panose="020B0503030403020204" pitchFamily="34" charset="0"/>
                      </a:endParaRPr>
                    </a:p>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644354"/>
                  </a:ext>
                </a:extLst>
              </a:tr>
              <a:tr h="2129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What happens if my application is rejected?</a:t>
                      </a:r>
                      <a:endParaRPr lang="en-GB" sz="1600" b="1">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Source Sans Pro" panose="020B0503030403020204" pitchFamily="34" charset="0"/>
                          <a:ea typeface="Source Sans Pro" panose="020B0503030403020204" pitchFamily="34" charset="0"/>
                        </a:rPr>
                        <a:t>If your application is rejected, you may be given up to seven days to supply further evidence to support your case. This will then be reviewed by the Chair. </a:t>
                      </a:r>
                    </a:p>
                    <a:p>
                      <a:endParaRPr lang="en-US" sz="1600">
                        <a:latin typeface="Source Sans Pro" panose="020B0503030403020204" pitchFamily="34" charset="0"/>
                        <a:ea typeface="Source Sans Pro" panose="020B0503030403020204" pitchFamily="34" charset="0"/>
                      </a:endParaRPr>
                    </a:p>
                    <a:p>
                      <a:r>
                        <a:rPr lang="en-US" sz="1600">
                          <a:latin typeface="Source Sans Pro" panose="020B0503030403020204" pitchFamily="34" charset="0"/>
                          <a:ea typeface="Source Sans Pro" panose="020B0503030403020204" pitchFamily="34" charset="0"/>
                        </a:rPr>
                        <a:t>If rejected, you will still have the opportunity to resubmit but your grade will be capped at the pass mark.</a:t>
                      </a:r>
                      <a:endParaRPr lang="en-GB" sz="1600">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2912678"/>
                  </a:ext>
                </a:extLst>
              </a:tr>
              <a:tr h="2583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latin typeface="Source Sans Pro" panose="020B0503030403020204" pitchFamily="34" charset="0"/>
                          <a:ea typeface="Source Sans Pro" panose="020B0503030403020204" pitchFamily="34" charset="0"/>
                        </a:rPr>
                        <a:t>What if I miss the deadline to apply for mitigation?</a:t>
                      </a:r>
                      <a:endParaRPr lang="en-GB" sz="1600" b="1">
                        <a:latin typeface="Source Sans Pro" panose="020B0503030403020204" pitchFamily="34" charset="0"/>
                        <a:ea typeface="Source Sans Pro" panose="020B0503030403020204" pitchFamily="34" charset="0"/>
                      </a:endParaRPr>
                    </a:p>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Source Sans Pro" panose="020B0503030403020204" pitchFamily="34" charset="0"/>
                          <a:ea typeface="Source Sans Pro" panose="020B0503030403020204" pitchFamily="34" charset="0"/>
                        </a:rPr>
                        <a:t>If you miss the deadline for your application to be submitted to a Mitigation Panel, you must provide a reason as to why it is late. Panel members are within their right to not consider an application if there is no valid reason for why it is late.</a:t>
                      </a:r>
                    </a:p>
                    <a:p>
                      <a:endParaRPr lang="en-US" sz="1600" dirty="0">
                        <a:latin typeface="Source Sans Pro" panose="020B0503030403020204" pitchFamily="34" charset="0"/>
                        <a:ea typeface="Source Sans Pro" panose="020B0503030403020204" pitchFamily="34" charset="0"/>
                      </a:endParaRPr>
                    </a:p>
                    <a:p>
                      <a:r>
                        <a:rPr lang="en-US" sz="1600" dirty="0">
                          <a:latin typeface="Source Sans Pro" panose="020B0503030403020204" pitchFamily="34" charset="0"/>
                          <a:ea typeface="Source Sans Pro" panose="020B0503030403020204" pitchFamily="34" charset="0"/>
                        </a:rPr>
                        <a:t>If your application is not considered, this will be presented to the next available Mitigation Panel.</a:t>
                      </a:r>
                      <a:endParaRPr lang="en-GB" sz="1600" dirty="0">
                        <a:latin typeface="Source Sans Pro" panose="020B0503030403020204" pitchFamily="34" charset="0"/>
                        <a:ea typeface="Source Sans Pro" panose="020B0503030403020204" pitchFamily="34" charset="0"/>
                      </a:endParaRPr>
                    </a:p>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411192"/>
                  </a:ext>
                </a:extLst>
              </a:tr>
            </a:tbl>
          </a:graphicData>
        </a:graphic>
      </p:graphicFrame>
    </p:spTree>
    <p:extLst>
      <p:ext uri="{BB962C8B-B14F-4D97-AF65-F5344CB8AC3E}">
        <p14:creationId xmlns:p14="http://schemas.microsoft.com/office/powerpoint/2010/main" val="348451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8531ABA0-4643-CFC5-635E-7131AAEE5109}"/>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6D95ED4-5946-FEBC-910C-C75EFDF13A09}"/>
              </a:ext>
            </a:extLst>
          </p:cNvPr>
          <p:cNvSpPr txBox="1"/>
          <p:nvPr/>
        </p:nvSpPr>
        <p:spPr>
          <a:xfrm>
            <a:off x="253496" y="201058"/>
            <a:ext cx="8989656"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FAQs</a:t>
            </a:r>
          </a:p>
        </p:txBody>
      </p:sp>
      <p:sp>
        <p:nvSpPr>
          <p:cNvPr id="4" name="TextBox 3">
            <a:extLst>
              <a:ext uri="{FF2B5EF4-FFF2-40B4-BE49-F238E27FC236}">
                <a16:creationId xmlns:a16="http://schemas.microsoft.com/office/drawing/2014/main" id="{0ABCDEEC-7C19-BF3A-1CB7-0C344EE67A51}"/>
              </a:ext>
            </a:extLst>
          </p:cNvPr>
          <p:cNvSpPr txBox="1"/>
          <p:nvPr/>
        </p:nvSpPr>
        <p:spPr>
          <a:xfrm>
            <a:off x="345057" y="1354347"/>
            <a:ext cx="4211127" cy="338554"/>
          </a:xfrm>
          <a:prstGeom prst="rect">
            <a:avLst/>
          </a:prstGeom>
          <a:noFill/>
        </p:spPr>
        <p:txBody>
          <a:bodyPr wrap="square" rtlCol="0">
            <a:spAutoFit/>
          </a:bodyPr>
          <a:lstStyle/>
          <a:p>
            <a:r>
              <a:rPr lang="en-US" sz="1600" b="1" dirty="0">
                <a:latin typeface="Source Sans Pro" panose="020B0503030403020204" pitchFamily="34" charset="0"/>
                <a:ea typeface="Source Sans Pro" panose="020B0503030403020204" pitchFamily="34" charset="0"/>
              </a:rPr>
              <a:t>Who are the members of the Mitigation Panel?</a:t>
            </a:r>
            <a:endParaRPr lang="en-GB" sz="1600" b="1"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B2667467-ADA0-52A9-CEB5-A17316690631}"/>
              </a:ext>
            </a:extLst>
          </p:cNvPr>
          <p:cNvSpPr txBox="1"/>
          <p:nvPr/>
        </p:nvSpPr>
        <p:spPr>
          <a:xfrm>
            <a:off x="4556185" y="1365859"/>
            <a:ext cx="7506862" cy="1815882"/>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The Panel will consist of the following members;</a:t>
            </a:r>
          </a:p>
          <a:p>
            <a:endParaRPr lang="en-US" sz="16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 Vice Principal (or delegate who will act as the Chair)</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 minimum of two and a maximum of five staff (including HE support and/or academic staff</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Representatives from the HE Quality and Development Unit</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 Panel Secretary</a:t>
            </a:r>
            <a:endParaRPr lang="en-GB" sz="16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6113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Shape&#10;&#10;Description automatically generated with low confidence">
            <a:extLst>
              <a:ext uri="{FF2B5EF4-FFF2-40B4-BE49-F238E27FC236}">
                <a16:creationId xmlns:a16="http://schemas.microsoft.com/office/drawing/2014/main" id="{ABD2DCAF-11EB-3E90-A7BF-CF3A95C7436D}"/>
              </a:ext>
            </a:extLst>
          </p:cNvPr>
          <p:cNvPicPr>
            <a:picLocks noChangeAspect="1"/>
          </p:cNvPicPr>
          <p:nvPr/>
        </p:nvPicPr>
        <p:blipFill>
          <a:blip r:embed="rId2"/>
          <a:stretch>
            <a:fillRect/>
          </a:stretch>
        </p:blipFill>
        <p:spPr>
          <a:xfrm>
            <a:off x="0" y="0"/>
            <a:ext cx="12192000" cy="6858000"/>
          </a:xfrm>
          <a:prstGeom prst="rect">
            <a:avLst/>
          </a:prstGeom>
        </p:spPr>
      </p:pic>
      <p:pic>
        <p:nvPicPr>
          <p:cNvPr id="29" name="Picture 28" descr="Red lines on a black background&#10;&#10;Description automatically generated with medium confidence">
            <a:extLst>
              <a:ext uri="{FF2B5EF4-FFF2-40B4-BE49-F238E27FC236}">
                <a16:creationId xmlns:a16="http://schemas.microsoft.com/office/drawing/2014/main" id="{6F377737-64E4-EB96-0D99-EBF96D5B8649}"/>
              </a:ext>
            </a:extLst>
          </p:cNvPr>
          <p:cNvPicPr>
            <a:picLocks noChangeAspect="1"/>
          </p:cNvPicPr>
          <p:nvPr/>
        </p:nvPicPr>
        <p:blipFill>
          <a:blip r:embed="rId3"/>
          <a:stretch>
            <a:fillRect/>
          </a:stretch>
        </p:blipFill>
        <p:spPr>
          <a:xfrm>
            <a:off x="4365664" y="1788144"/>
            <a:ext cx="2609412" cy="1807456"/>
          </a:xfrm>
          <a:prstGeom prst="rect">
            <a:avLst/>
          </a:prstGeom>
        </p:spPr>
      </p:pic>
      <p:sp>
        <p:nvSpPr>
          <p:cNvPr id="30" name="TextBox 29">
            <a:extLst>
              <a:ext uri="{FF2B5EF4-FFF2-40B4-BE49-F238E27FC236}">
                <a16:creationId xmlns:a16="http://schemas.microsoft.com/office/drawing/2014/main" id="{F66737E0-D147-8396-B19D-882898544157}"/>
              </a:ext>
            </a:extLst>
          </p:cNvPr>
          <p:cNvSpPr txBox="1"/>
          <p:nvPr/>
        </p:nvSpPr>
        <p:spPr>
          <a:xfrm>
            <a:off x="76913" y="1788144"/>
            <a:ext cx="5942175" cy="2585323"/>
          </a:xfrm>
          <a:prstGeom prst="rect">
            <a:avLst/>
          </a:prstGeom>
          <a:noFill/>
        </p:spPr>
        <p:txBody>
          <a:bodyPr wrap="square" rtlCol="0">
            <a:spAutoFit/>
          </a:bodyPr>
          <a:lstStyle/>
          <a:p>
            <a:r>
              <a:rPr lang="en-US" sz="5400" b="1" dirty="0">
                <a:latin typeface="Poppins SemiBold" pitchFamily="2" charset="77"/>
                <a:cs typeface="Poppins SemiBold" pitchFamily="2" charset="77"/>
              </a:rPr>
              <a:t>What are Extenuating Circumstances?</a:t>
            </a:r>
          </a:p>
        </p:txBody>
      </p:sp>
      <p:sp>
        <p:nvSpPr>
          <p:cNvPr id="31" name="TextBox 30">
            <a:extLst>
              <a:ext uri="{FF2B5EF4-FFF2-40B4-BE49-F238E27FC236}">
                <a16:creationId xmlns:a16="http://schemas.microsoft.com/office/drawing/2014/main" id="{2B8B60CA-0DEA-121F-BB5E-34B4212DC6D5}"/>
              </a:ext>
            </a:extLst>
          </p:cNvPr>
          <p:cNvSpPr txBox="1"/>
          <p:nvPr/>
        </p:nvSpPr>
        <p:spPr>
          <a:xfrm>
            <a:off x="6890759" y="1064868"/>
            <a:ext cx="4963427" cy="5016758"/>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Extenuating circumstances (mitigation) are those which are out of a student’s control and can prevent them from submitting an assignment and/or sitting an exam. </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Below is a list of acceptable circumstances. Please note this list is </a:t>
            </a:r>
            <a:r>
              <a:rPr lang="en-US" sz="1600" i="1" dirty="0">
                <a:latin typeface="Source Sans Pro" panose="020B0503030403020204" pitchFamily="34" charset="0"/>
                <a:ea typeface="Source Sans Pro" panose="020B0503030403020204" pitchFamily="34" charset="0"/>
                <a:cs typeface="Poppins SemiBold" pitchFamily="2" charset="77"/>
              </a:rPr>
              <a:t>not exhaustive.</a:t>
            </a:r>
          </a:p>
          <a:p>
            <a:endParaRPr lang="en-US" sz="1600" dirty="0">
              <a:latin typeface="Source Sans Pro" panose="020B0503030403020204" pitchFamily="34" charset="0"/>
              <a:ea typeface="Source Sans Pro" panose="020B0503030403020204" pitchFamily="34" charset="0"/>
              <a:cs typeface="Poppins SemiBold" pitchFamily="2" charset="77"/>
            </a:endParaRP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Bereavement </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Illness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Traumatic incident</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Significant close family problems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Burglary or computer stolen (with some other evidence to confirm that the work was stolen – notes/ plans / drafts etc.)</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Car accident / other type of accident </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Attendance at Court</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It is essential that evidence is provided to support your application. This will be covered further in this presentation.</a:t>
            </a:r>
          </a:p>
        </p:txBody>
      </p:sp>
    </p:spTree>
    <p:extLst>
      <p:ext uri="{BB962C8B-B14F-4D97-AF65-F5344CB8AC3E}">
        <p14:creationId xmlns:p14="http://schemas.microsoft.com/office/powerpoint/2010/main" val="838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25AF5BB6-273A-315D-0DC0-330541B29C52}"/>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descr="Red lines on a black background&#10;&#10;Description automatically generated with medium confidence">
            <a:extLst>
              <a:ext uri="{FF2B5EF4-FFF2-40B4-BE49-F238E27FC236}">
                <a16:creationId xmlns:a16="http://schemas.microsoft.com/office/drawing/2014/main" id="{BA05C6CD-DD25-4AE7-D242-B9BAF9756760}"/>
              </a:ext>
            </a:extLst>
          </p:cNvPr>
          <p:cNvPicPr>
            <a:picLocks noChangeAspect="1"/>
          </p:cNvPicPr>
          <p:nvPr/>
        </p:nvPicPr>
        <p:blipFill>
          <a:blip r:embed="rId3"/>
          <a:stretch>
            <a:fillRect/>
          </a:stretch>
        </p:blipFill>
        <p:spPr>
          <a:xfrm>
            <a:off x="4365664" y="1788144"/>
            <a:ext cx="2609412" cy="1807456"/>
          </a:xfrm>
          <a:prstGeom prst="rect">
            <a:avLst/>
          </a:prstGeom>
        </p:spPr>
      </p:pic>
      <p:sp>
        <p:nvSpPr>
          <p:cNvPr id="4" name="TextBox 3">
            <a:extLst>
              <a:ext uri="{FF2B5EF4-FFF2-40B4-BE49-F238E27FC236}">
                <a16:creationId xmlns:a16="http://schemas.microsoft.com/office/drawing/2014/main" id="{D41D5AF9-8C12-407F-F173-42329877EF0B}"/>
              </a:ext>
            </a:extLst>
          </p:cNvPr>
          <p:cNvSpPr txBox="1"/>
          <p:nvPr/>
        </p:nvSpPr>
        <p:spPr>
          <a:xfrm>
            <a:off x="0" y="3396097"/>
            <a:ext cx="5862414" cy="1754326"/>
          </a:xfrm>
          <a:prstGeom prst="rect">
            <a:avLst/>
          </a:prstGeom>
          <a:noFill/>
        </p:spPr>
        <p:txBody>
          <a:bodyPr wrap="square" rtlCol="0">
            <a:spAutoFit/>
          </a:bodyPr>
          <a:lstStyle/>
          <a:p>
            <a:pPr algn="r"/>
            <a:r>
              <a:rPr lang="en-US" sz="5400" b="1" dirty="0">
                <a:latin typeface="Poppins SemiBold" pitchFamily="2" charset="77"/>
                <a:cs typeface="Poppins SemiBold" pitchFamily="2" charset="77"/>
              </a:rPr>
              <a:t>Unacceptable Grounds</a:t>
            </a:r>
          </a:p>
        </p:txBody>
      </p:sp>
      <p:sp>
        <p:nvSpPr>
          <p:cNvPr id="5" name="TextBox 4">
            <a:extLst>
              <a:ext uri="{FF2B5EF4-FFF2-40B4-BE49-F238E27FC236}">
                <a16:creationId xmlns:a16="http://schemas.microsoft.com/office/drawing/2014/main" id="{2545C885-6229-DC46-0861-47EA6899627D}"/>
              </a:ext>
            </a:extLst>
          </p:cNvPr>
          <p:cNvSpPr txBox="1"/>
          <p:nvPr/>
        </p:nvSpPr>
        <p:spPr>
          <a:xfrm>
            <a:off x="6890759" y="2151727"/>
            <a:ext cx="4963427" cy="2554545"/>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Below are circumstances which New College Durham would class as unacceptable grounds for mitigation. Again, this list is </a:t>
            </a:r>
            <a:r>
              <a:rPr lang="en-US" sz="1600" i="1" dirty="0">
                <a:latin typeface="Source Sans Pro" panose="020B0503030403020204" pitchFamily="34" charset="0"/>
                <a:ea typeface="Source Sans Pro" panose="020B0503030403020204" pitchFamily="34" charset="0"/>
                <a:cs typeface="Poppins SemiBold" pitchFamily="2" charset="77"/>
              </a:rPr>
              <a:t>not exhaustive</a:t>
            </a:r>
            <a:r>
              <a:rPr lang="en-US" sz="1600" dirty="0">
                <a:latin typeface="Source Sans Pro" panose="020B0503030403020204" pitchFamily="34" charset="0"/>
                <a:ea typeface="Source Sans Pro" panose="020B0503030403020204" pitchFamily="34" charset="0"/>
                <a:cs typeface="Poppins SemiBold" pitchFamily="2" charset="77"/>
              </a:rPr>
              <a:t>.</a:t>
            </a:r>
          </a:p>
          <a:p>
            <a:endParaRPr lang="en-US" sz="1600" dirty="0">
              <a:latin typeface="Source Sans Pro" panose="020B0503030403020204" pitchFamily="34" charset="0"/>
              <a:ea typeface="Source Sans Pro" panose="020B0503030403020204" pitchFamily="34" charset="0"/>
              <a:cs typeface="Poppins SemiBold" pitchFamily="2" charset="77"/>
            </a:endParaRP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Holidays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Weddings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Family celebrations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Technical problems – printing problems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Computer failure / corrupt disks &amp; USB sticks etc.</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Financial problems and part time working</a:t>
            </a:r>
            <a:endParaRPr lang="en-US" sz="1600" dirty="0">
              <a:latin typeface="Source Sans Pro" panose="020B0503030403020204" pitchFamily="34" charset="0"/>
              <a:ea typeface="Source Sans Pro" panose="020B0503030403020204" pitchFamily="34" charset="0"/>
              <a:cs typeface="Poppins SemiBold" pitchFamily="2" charset="77"/>
            </a:endParaRPr>
          </a:p>
        </p:txBody>
      </p:sp>
    </p:spTree>
    <p:extLst>
      <p:ext uri="{BB962C8B-B14F-4D97-AF65-F5344CB8AC3E}">
        <p14:creationId xmlns:p14="http://schemas.microsoft.com/office/powerpoint/2010/main" val="330695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788B73F0-9206-B532-6971-CCC71A768BC6}"/>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D04769B-E004-7DF6-40CB-52B09DD62ED7}"/>
              </a:ext>
            </a:extLst>
          </p:cNvPr>
          <p:cNvSpPr txBox="1"/>
          <p:nvPr/>
        </p:nvSpPr>
        <p:spPr>
          <a:xfrm>
            <a:off x="4898083" y="1181341"/>
            <a:ext cx="6331116" cy="923330"/>
          </a:xfrm>
          <a:prstGeom prst="rect">
            <a:avLst/>
          </a:prstGeom>
          <a:noFill/>
        </p:spPr>
        <p:txBody>
          <a:bodyPr wrap="square" rtlCol="0">
            <a:spAutoFit/>
          </a:bodyPr>
          <a:lstStyle/>
          <a:p>
            <a:pPr algn="r"/>
            <a:r>
              <a:rPr lang="en-US" sz="5400" b="1" dirty="0">
                <a:latin typeface="Poppins SemiBold" pitchFamily="2" charset="77"/>
                <a:cs typeface="Poppins SemiBold" pitchFamily="2" charset="77"/>
              </a:rPr>
              <a:t>How do I apply?</a:t>
            </a:r>
          </a:p>
        </p:txBody>
      </p:sp>
      <p:sp>
        <p:nvSpPr>
          <p:cNvPr id="4" name="TextBox 3">
            <a:extLst>
              <a:ext uri="{FF2B5EF4-FFF2-40B4-BE49-F238E27FC236}">
                <a16:creationId xmlns:a16="http://schemas.microsoft.com/office/drawing/2014/main" id="{FB5F50C2-F8B9-FCCA-507F-B26322EC59C1}"/>
              </a:ext>
            </a:extLst>
          </p:cNvPr>
          <p:cNvSpPr txBox="1"/>
          <p:nvPr/>
        </p:nvSpPr>
        <p:spPr>
          <a:xfrm>
            <a:off x="5653381" y="2284366"/>
            <a:ext cx="6115552" cy="4031873"/>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It is strongly recommended that you make your Tutor aware of your circumstances so that they are able to support you.</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It is essential that you make your application within </a:t>
            </a:r>
            <a:r>
              <a:rPr lang="en-US" sz="1600" b="1" u="sng" dirty="0">
                <a:latin typeface="Source Sans Pro" panose="020B0503030403020204" pitchFamily="34" charset="0"/>
                <a:ea typeface="Source Sans Pro" panose="020B0503030403020204" pitchFamily="34" charset="0"/>
                <a:cs typeface="Poppins SemiBold" pitchFamily="2" charset="77"/>
              </a:rPr>
              <a:t>2 weeks </a:t>
            </a:r>
            <a:r>
              <a:rPr lang="en-US" sz="1600" dirty="0">
                <a:latin typeface="Source Sans Pro" panose="020B0503030403020204" pitchFamily="34" charset="0"/>
                <a:ea typeface="Source Sans Pro" panose="020B0503030403020204" pitchFamily="34" charset="0"/>
                <a:cs typeface="Poppins SemiBold" pitchFamily="2" charset="77"/>
              </a:rPr>
              <a:t>of the original submission date (excluding holidays). Anything submitted beyond this time may not be considered by the Panel. </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To apply, you will need to visit the HE Information page on the New College Durham website and download a copy of the application form (</a:t>
            </a:r>
            <a:r>
              <a:rPr lang="en-US" sz="1600" dirty="0">
                <a:hlinkClick r:id="rId3"/>
              </a:rPr>
              <a:t>Higher Education Information (newcollegedurham.ac.uk)</a:t>
            </a:r>
            <a:r>
              <a:rPr lang="en-US" sz="1600" dirty="0"/>
              <a:t>)</a:t>
            </a:r>
            <a:r>
              <a:rPr lang="en-US" sz="1600" dirty="0">
                <a:latin typeface="Source Sans Pro" panose="020B0503030403020204" pitchFamily="34" charset="0"/>
                <a:ea typeface="Source Sans Pro" panose="020B0503030403020204" pitchFamily="34" charset="0"/>
                <a:cs typeface="Poppins SemiBold" pitchFamily="2" charset="77"/>
              </a:rPr>
              <a:t>.</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You will need to provide as much detail as possible so that the Panel are fully aware of your circumstances. You must email your completed form and accompanying evidence as attachments to </a:t>
            </a:r>
            <a:r>
              <a:rPr lang="en-US" sz="1600" dirty="0">
                <a:latin typeface="Source Sans Pro" panose="020B0503030403020204" pitchFamily="34" charset="0"/>
                <a:ea typeface="Source Sans Pro" panose="020B0503030403020204" pitchFamily="34" charset="0"/>
                <a:cs typeface="Poppins SemiBold" pitchFamily="2" charset="77"/>
                <a:hlinkClick r:id="rId4"/>
              </a:rPr>
              <a:t>mitigation@newdur.ac.uk</a:t>
            </a:r>
            <a:r>
              <a:rPr lang="en-US" sz="1600" dirty="0">
                <a:latin typeface="Source Sans Pro" panose="020B0503030403020204" pitchFamily="34" charset="0"/>
                <a:ea typeface="Source Sans Pro" panose="020B0503030403020204" pitchFamily="34" charset="0"/>
                <a:cs typeface="Poppins SemiBold" pitchFamily="2" charset="77"/>
              </a:rPr>
              <a:t> </a:t>
            </a:r>
          </a:p>
          <a:p>
            <a:endParaRPr lang="en-US" sz="1600" dirty="0">
              <a:latin typeface="Source Sans Pro" panose="020B0503030403020204" pitchFamily="34" charset="0"/>
              <a:ea typeface="Source Sans Pro" panose="020B0503030403020204" pitchFamily="34" charset="0"/>
              <a:cs typeface="Poppins SemiBold" pitchFamily="2" charset="77"/>
            </a:endParaRPr>
          </a:p>
        </p:txBody>
      </p:sp>
      <p:pic>
        <p:nvPicPr>
          <p:cNvPr id="6" name="Picture 5" descr="A child smiling at the camera&#10;&#10;Description automatically generated with low confidence">
            <a:extLst>
              <a:ext uri="{FF2B5EF4-FFF2-40B4-BE49-F238E27FC236}">
                <a16:creationId xmlns:a16="http://schemas.microsoft.com/office/drawing/2014/main" id="{7C79530A-01E9-37B2-A8B7-4399E02AA53C}"/>
              </a:ext>
            </a:extLst>
          </p:cNvPr>
          <p:cNvPicPr>
            <a:picLocks noChangeAspect="1"/>
          </p:cNvPicPr>
          <p:nvPr/>
        </p:nvPicPr>
        <p:blipFill>
          <a:blip r:embed="rId5"/>
          <a:stretch>
            <a:fillRect/>
          </a:stretch>
        </p:blipFill>
        <p:spPr>
          <a:xfrm>
            <a:off x="-251065" y="754925"/>
            <a:ext cx="5653381" cy="6675801"/>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3C8EC37D-3838-F7D3-A839-EC18F84C2D18}"/>
              </a:ext>
            </a:extLst>
          </p:cNvPr>
          <p:cNvPicPr>
            <a:picLocks noChangeAspect="1"/>
          </p:cNvPicPr>
          <p:nvPr/>
        </p:nvPicPr>
        <p:blipFill>
          <a:blip r:embed="rId6"/>
          <a:stretch>
            <a:fillRect/>
          </a:stretch>
        </p:blipFill>
        <p:spPr>
          <a:xfrm>
            <a:off x="5402316" y="2521059"/>
            <a:ext cx="333270" cy="348082"/>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B3694E67-1B65-A09C-E0B3-BCD93D4F473C}"/>
              </a:ext>
            </a:extLst>
          </p:cNvPr>
          <p:cNvPicPr>
            <a:picLocks noChangeAspect="1"/>
          </p:cNvPicPr>
          <p:nvPr/>
        </p:nvPicPr>
        <p:blipFill>
          <a:blip r:embed="rId6"/>
          <a:stretch>
            <a:fillRect/>
          </a:stretch>
        </p:blipFill>
        <p:spPr>
          <a:xfrm>
            <a:off x="5402316" y="3813831"/>
            <a:ext cx="333270" cy="348082"/>
          </a:xfrm>
          <a:prstGeom prst="rect">
            <a:avLst/>
          </a:prstGeom>
        </p:spPr>
      </p:pic>
    </p:spTree>
    <p:extLst>
      <p:ext uri="{BB962C8B-B14F-4D97-AF65-F5344CB8AC3E}">
        <p14:creationId xmlns:p14="http://schemas.microsoft.com/office/powerpoint/2010/main" val="65708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9C5B7F95-FE06-E390-9B1C-A3E522E6A560}"/>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86EFFC5-E446-4B95-F852-A61631566B57}"/>
              </a:ext>
            </a:extLst>
          </p:cNvPr>
          <p:cNvSpPr txBox="1"/>
          <p:nvPr/>
        </p:nvSpPr>
        <p:spPr>
          <a:xfrm>
            <a:off x="395394" y="1344334"/>
            <a:ext cx="3401844" cy="338554"/>
          </a:xfrm>
          <a:prstGeom prst="rect">
            <a:avLst/>
          </a:prstGeom>
          <a:noFill/>
        </p:spPr>
        <p:txBody>
          <a:bodyPr wrap="square" rtlCol="0">
            <a:spAutoFit/>
          </a:bodyPr>
          <a:lstStyle/>
          <a:p>
            <a:r>
              <a:rPr lang="en-US" sz="1600" b="1" dirty="0">
                <a:solidFill>
                  <a:srgbClr val="D15559"/>
                </a:solidFill>
                <a:latin typeface="Poppins SemiBold" pitchFamily="2" charset="77"/>
                <a:ea typeface="Source Sans Pro" panose="020B0503030403020204" pitchFamily="34" charset="0"/>
                <a:cs typeface="Poppins SemiBold" pitchFamily="2" charset="77"/>
              </a:rPr>
              <a:t>Filling out the Application Form</a:t>
            </a:r>
          </a:p>
        </p:txBody>
      </p:sp>
      <p:sp>
        <p:nvSpPr>
          <p:cNvPr id="13" name="TextBox 12">
            <a:extLst>
              <a:ext uri="{FF2B5EF4-FFF2-40B4-BE49-F238E27FC236}">
                <a16:creationId xmlns:a16="http://schemas.microsoft.com/office/drawing/2014/main" id="{90754554-54F4-CB81-4987-EC0A07821C55}"/>
              </a:ext>
            </a:extLst>
          </p:cNvPr>
          <p:cNvSpPr txBox="1"/>
          <p:nvPr/>
        </p:nvSpPr>
        <p:spPr>
          <a:xfrm>
            <a:off x="202222" y="246190"/>
            <a:ext cx="8736679"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The Application Form</a:t>
            </a:r>
          </a:p>
        </p:txBody>
      </p:sp>
      <p:pic>
        <p:nvPicPr>
          <p:cNvPr id="15" name="Picture 14">
            <a:extLst>
              <a:ext uri="{FF2B5EF4-FFF2-40B4-BE49-F238E27FC236}">
                <a16:creationId xmlns:a16="http://schemas.microsoft.com/office/drawing/2014/main" id="{E5D11DB5-BE4D-95A8-2A37-6623ADD2E3F0}"/>
              </a:ext>
            </a:extLst>
          </p:cNvPr>
          <p:cNvPicPr>
            <a:picLocks noChangeAspect="1"/>
          </p:cNvPicPr>
          <p:nvPr/>
        </p:nvPicPr>
        <p:blipFill>
          <a:blip r:embed="rId3"/>
          <a:stretch>
            <a:fillRect/>
          </a:stretch>
        </p:blipFill>
        <p:spPr>
          <a:xfrm>
            <a:off x="4950024" y="1169520"/>
            <a:ext cx="6840368" cy="4595768"/>
          </a:xfrm>
          <a:prstGeom prst="rect">
            <a:avLst/>
          </a:prstGeom>
        </p:spPr>
      </p:pic>
      <p:sp>
        <p:nvSpPr>
          <p:cNvPr id="16" name="TextBox 15">
            <a:extLst>
              <a:ext uri="{FF2B5EF4-FFF2-40B4-BE49-F238E27FC236}">
                <a16:creationId xmlns:a16="http://schemas.microsoft.com/office/drawing/2014/main" id="{10AB8261-D69D-5B54-86D2-E23082A698A8}"/>
              </a:ext>
            </a:extLst>
          </p:cNvPr>
          <p:cNvSpPr txBox="1"/>
          <p:nvPr/>
        </p:nvSpPr>
        <p:spPr>
          <a:xfrm>
            <a:off x="391056" y="1731991"/>
            <a:ext cx="4141177" cy="830997"/>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This section must be completed in full. For London School of Commerce students, you must identify your cohort.</a:t>
            </a:r>
            <a:endParaRPr lang="en-GB" sz="1600" dirty="0">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D540AD84-89F9-0AED-354A-7B4048E99045}"/>
              </a:ext>
            </a:extLst>
          </p:cNvPr>
          <p:cNvSpPr/>
          <p:nvPr/>
        </p:nvSpPr>
        <p:spPr>
          <a:xfrm>
            <a:off x="4950024" y="2382715"/>
            <a:ext cx="6312922" cy="1943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CF0D112C-67DE-45C1-49DA-EA367C7B2AC8}"/>
              </a:ext>
            </a:extLst>
          </p:cNvPr>
          <p:cNvSpPr txBox="1"/>
          <p:nvPr/>
        </p:nvSpPr>
        <p:spPr>
          <a:xfrm>
            <a:off x="375249" y="2503188"/>
            <a:ext cx="4141177" cy="1569660"/>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This section must contain the exact detail of the modules / components which have been affected. All details must be included. If you are unsure of any details, such as the Module Title of Module Code, please contact your Tutor.</a:t>
            </a:r>
            <a:endParaRPr lang="en-GB" sz="1600" dirty="0">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11BE22C4-C1A3-4DC0-DA72-9D0FE8C09F82}"/>
              </a:ext>
            </a:extLst>
          </p:cNvPr>
          <p:cNvSpPr/>
          <p:nvPr/>
        </p:nvSpPr>
        <p:spPr>
          <a:xfrm>
            <a:off x="4950024" y="4783015"/>
            <a:ext cx="6312922" cy="982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A468615C-026F-1D8A-3A68-2D96199C670C}"/>
              </a:ext>
            </a:extLst>
          </p:cNvPr>
          <p:cNvSpPr txBox="1"/>
          <p:nvPr/>
        </p:nvSpPr>
        <p:spPr>
          <a:xfrm>
            <a:off x="391056" y="5106772"/>
            <a:ext cx="4401748" cy="1107996"/>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By filling out these details as accurately and in as much detail as possible, this will ensure the Panel are able to quickly identify your student record.</a:t>
            </a:r>
          </a:p>
          <a:p>
            <a:endParaRPr lang="en-US" dirty="0"/>
          </a:p>
        </p:txBody>
      </p:sp>
      <p:sp>
        <p:nvSpPr>
          <p:cNvPr id="14" name="TextBox 13">
            <a:extLst>
              <a:ext uri="{FF2B5EF4-FFF2-40B4-BE49-F238E27FC236}">
                <a16:creationId xmlns:a16="http://schemas.microsoft.com/office/drawing/2014/main" id="{3D2235FD-25A1-A1C8-ECB5-6205B21B666C}"/>
              </a:ext>
            </a:extLst>
          </p:cNvPr>
          <p:cNvSpPr txBox="1"/>
          <p:nvPr/>
        </p:nvSpPr>
        <p:spPr>
          <a:xfrm>
            <a:off x="395717" y="4055530"/>
            <a:ext cx="4046507" cy="1077218"/>
          </a:xfrm>
          <a:prstGeom prst="rect">
            <a:avLst/>
          </a:prstGeom>
          <a:noFill/>
        </p:spPr>
        <p:txBody>
          <a:bodyPr wrap="square">
            <a:spAutoFit/>
          </a:bodyPr>
          <a:lstStyle/>
          <a:p>
            <a:r>
              <a:rPr lang="en-US" sz="1600" dirty="0">
                <a:latin typeface="Source Sans Pro" panose="020B0503030403020204" pitchFamily="34" charset="0"/>
                <a:ea typeface="Source Sans Pro" panose="020B0503030403020204" pitchFamily="34" charset="0"/>
              </a:rPr>
              <a:t>It is essential that your module details are correct. The Panel will only record any approved mitigation against the modules you have listed.</a:t>
            </a:r>
            <a:endParaRPr lang="en-GB" sz="16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0450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xit" presetSubtype="0" fill="hold" grpId="1"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animBg="1"/>
      <p:bldP spid="17" grpId="1" animBg="1"/>
      <p:bldP spid="18" grpId="0"/>
      <p:bldP spid="18" grpId="1"/>
      <p:bldP spid="19" grpId="0" animBg="1"/>
      <p:bldP spid="19" grpId="1" animBg="1"/>
      <p:bldP spid="20"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68B2A510-FA11-74EF-62EE-0D6174A5C5CF}"/>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9D76477-6E69-BE4D-E1E6-D4AAE9EDFD8A}"/>
              </a:ext>
            </a:extLst>
          </p:cNvPr>
          <p:cNvSpPr txBox="1"/>
          <p:nvPr/>
        </p:nvSpPr>
        <p:spPr>
          <a:xfrm>
            <a:off x="202222" y="246190"/>
            <a:ext cx="8736679"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The Application Form</a:t>
            </a:r>
          </a:p>
        </p:txBody>
      </p:sp>
      <p:pic>
        <p:nvPicPr>
          <p:cNvPr id="5" name="Picture 4">
            <a:extLst>
              <a:ext uri="{FF2B5EF4-FFF2-40B4-BE49-F238E27FC236}">
                <a16:creationId xmlns:a16="http://schemas.microsoft.com/office/drawing/2014/main" id="{E6EB4BE3-A984-48B0-3D3B-9E737D077F89}"/>
              </a:ext>
            </a:extLst>
          </p:cNvPr>
          <p:cNvPicPr>
            <a:picLocks noChangeAspect="1"/>
          </p:cNvPicPr>
          <p:nvPr/>
        </p:nvPicPr>
        <p:blipFill>
          <a:blip r:embed="rId3"/>
          <a:stretch>
            <a:fillRect/>
          </a:stretch>
        </p:blipFill>
        <p:spPr>
          <a:xfrm>
            <a:off x="3846264" y="1169520"/>
            <a:ext cx="8005113" cy="5089865"/>
          </a:xfrm>
          <a:prstGeom prst="rect">
            <a:avLst/>
          </a:prstGeom>
        </p:spPr>
      </p:pic>
      <p:sp>
        <p:nvSpPr>
          <p:cNvPr id="6" name="TextBox 5">
            <a:extLst>
              <a:ext uri="{FF2B5EF4-FFF2-40B4-BE49-F238E27FC236}">
                <a16:creationId xmlns:a16="http://schemas.microsoft.com/office/drawing/2014/main" id="{6E3D37A2-7F44-E223-A406-27A86B679DBA}"/>
              </a:ext>
            </a:extLst>
          </p:cNvPr>
          <p:cNvSpPr txBox="1"/>
          <p:nvPr/>
        </p:nvSpPr>
        <p:spPr>
          <a:xfrm>
            <a:off x="162393" y="1671849"/>
            <a:ext cx="3521479" cy="2062103"/>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Use this section to provide as much detail as possible on the circumstances which have stopped you from completing an assessment. </a:t>
            </a:r>
          </a:p>
          <a:p>
            <a:r>
              <a:rPr lang="en-US" sz="1600" b="1" dirty="0">
                <a:latin typeface="Source Sans Pro" panose="020B0503030403020204" pitchFamily="34" charset="0"/>
                <a:ea typeface="Source Sans Pro" panose="020B0503030403020204" pitchFamily="34" charset="0"/>
              </a:rPr>
              <a:t>Remember:</a:t>
            </a:r>
            <a:r>
              <a:rPr lang="en-US" sz="1600" dirty="0">
                <a:latin typeface="Source Sans Pro" panose="020B0503030403020204" pitchFamily="34" charset="0"/>
                <a:ea typeface="Source Sans Pro" panose="020B0503030403020204" pitchFamily="34" charset="0"/>
              </a:rPr>
              <a:t> The Panel do not know who you are, therefore they need as much detail as you can provide to make a decision on your application.</a:t>
            </a:r>
            <a:endParaRPr lang="en-GB" sz="1600" b="1" dirty="0">
              <a:latin typeface="Source Sans Pro" panose="020B0503030403020204" pitchFamily="34" charset="0"/>
              <a:ea typeface="Source Sans Pro" panose="020B0503030403020204" pitchFamily="34" charset="0"/>
            </a:endParaRPr>
          </a:p>
        </p:txBody>
      </p:sp>
      <p:sp>
        <p:nvSpPr>
          <p:cNvPr id="7" name="Rectangle 6">
            <a:extLst>
              <a:ext uri="{FF2B5EF4-FFF2-40B4-BE49-F238E27FC236}">
                <a16:creationId xmlns:a16="http://schemas.microsoft.com/office/drawing/2014/main" id="{09B48CC8-1E5C-D68B-3CB3-F8CA45DC264F}"/>
              </a:ext>
            </a:extLst>
          </p:cNvPr>
          <p:cNvSpPr/>
          <p:nvPr/>
        </p:nvSpPr>
        <p:spPr>
          <a:xfrm>
            <a:off x="3723701" y="1883883"/>
            <a:ext cx="7667740" cy="24016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6ADD07C-C82E-B1B8-8E20-12C4B6F583CA}"/>
              </a:ext>
            </a:extLst>
          </p:cNvPr>
          <p:cNvSpPr txBox="1"/>
          <p:nvPr/>
        </p:nvSpPr>
        <p:spPr>
          <a:xfrm>
            <a:off x="202222" y="1246433"/>
            <a:ext cx="3401844" cy="338554"/>
          </a:xfrm>
          <a:prstGeom prst="rect">
            <a:avLst/>
          </a:prstGeom>
          <a:noFill/>
        </p:spPr>
        <p:txBody>
          <a:bodyPr wrap="square" rtlCol="0">
            <a:spAutoFit/>
          </a:bodyPr>
          <a:lstStyle/>
          <a:p>
            <a:r>
              <a:rPr lang="en-US" sz="1600" b="1" dirty="0">
                <a:solidFill>
                  <a:srgbClr val="D15559"/>
                </a:solidFill>
                <a:latin typeface="Poppins SemiBold" pitchFamily="2" charset="77"/>
                <a:ea typeface="Source Sans Pro" panose="020B0503030403020204" pitchFamily="34" charset="0"/>
                <a:cs typeface="Poppins SemiBold" pitchFamily="2" charset="77"/>
              </a:rPr>
              <a:t>Filling out the Application Form</a:t>
            </a:r>
          </a:p>
        </p:txBody>
      </p:sp>
      <p:sp>
        <p:nvSpPr>
          <p:cNvPr id="9" name="Rectangle 8">
            <a:extLst>
              <a:ext uri="{FF2B5EF4-FFF2-40B4-BE49-F238E27FC236}">
                <a16:creationId xmlns:a16="http://schemas.microsoft.com/office/drawing/2014/main" id="{7A12A06A-5173-53E0-E505-B1BA26DAFA55}"/>
              </a:ext>
            </a:extLst>
          </p:cNvPr>
          <p:cNvSpPr/>
          <p:nvPr/>
        </p:nvSpPr>
        <p:spPr>
          <a:xfrm>
            <a:off x="3723701" y="4649118"/>
            <a:ext cx="7667740" cy="10393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41E623C-1D30-CE90-475F-E23048F945D5}"/>
              </a:ext>
            </a:extLst>
          </p:cNvPr>
          <p:cNvSpPr txBox="1"/>
          <p:nvPr/>
        </p:nvSpPr>
        <p:spPr>
          <a:xfrm>
            <a:off x="148860" y="3722280"/>
            <a:ext cx="3303419" cy="1323439"/>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Use this section to inform the panel what evidence you have provided with your form. If the evidence is going to be late, you must identify this on your form.</a:t>
            </a:r>
            <a:endParaRPr lang="en-GB" sz="1600" dirty="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CF9F1229-0785-9BB0-A00F-EC5A048F2C66}"/>
              </a:ext>
            </a:extLst>
          </p:cNvPr>
          <p:cNvSpPr txBox="1"/>
          <p:nvPr/>
        </p:nvSpPr>
        <p:spPr>
          <a:xfrm>
            <a:off x="148860" y="5072958"/>
            <a:ext cx="3208186" cy="1077218"/>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rPr>
              <a:t>If your evidence names someone else, you must have their permission to use the document as evidence. </a:t>
            </a:r>
            <a:endParaRPr lang="en-GB" sz="1600" dirty="0">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8A046AAB-9387-E858-4D69-5B50CDB5882D}"/>
              </a:ext>
            </a:extLst>
          </p:cNvPr>
          <p:cNvSpPr/>
          <p:nvPr/>
        </p:nvSpPr>
        <p:spPr>
          <a:xfrm>
            <a:off x="3723701" y="5688480"/>
            <a:ext cx="7667740" cy="4809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483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animBg="1"/>
      <p:bldP spid="7" grpId="1" animBg="1"/>
      <p:bldP spid="9" grpId="0" animBg="1"/>
      <p:bldP spid="9" grpId="1" animBg="1"/>
      <p:bldP spid="10" grpId="0"/>
      <p:bldP spid="10" grpId="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38DC3238-FDF7-693F-A444-D2575814CB64}"/>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EE36EF8-256B-9D29-B1DE-CA14A071D923}"/>
              </a:ext>
            </a:extLst>
          </p:cNvPr>
          <p:cNvSpPr txBox="1"/>
          <p:nvPr/>
        </p:nvSpPr>
        <p:spPr>
          <a:xfrm>
            <a:off x="202222" y="246190"/>
            <a:ext cx="8736679"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The Application Form</a:t>
            </a:r>
          </a:p>
        </p:txBody>
      </p:sp>
      <p:pic>
        <p:nvPicPr>
          <p:cNvPr id="5" name="Picture 4">
            <a:extLst>
              <a:ext uri="{FF2B5EF4-FFF2-40B4-BE49-F238E27FC236}">
                <a16:creationId xmlns:a16="http://schemas.microsoft.com/office/drawing/2014/main" id="{29847FA6-1E7F-E43B-5962-0C59DB08116C}"/>
              </a:ext>
            </a:extLst>
          </p:cNvPr>
          <p:cNvPicPr>
            <a:picLocks noChangeAspect="1"/>
          </p:cNvPicPr>
          <p:nvPr/>
        </p:nvPicPr>
        <p:blipFill>
          <a:blip r:embed="rId3"/>
          <a:stretch>
            <a:fillRect/>
          </a:stretch>
        </p:blipFill>
        <p:spPr>
          <a:xfrm>
            <a:off x="3885181" y="1046602"/>
            <a:ext cx="8104597" cy="5294580"/>
          </a:xfrm>
          <a:prstGeom prst="rect">
            <a:avLst/>
          </a:prstGeom>
        </p:spPr>
      </p:pic>
      <p:sp>
        <p:nvSpPr>
          <p:cNvPr id="6" name="TextBox 5">
            <a:extLst>
              <a:ext uri="{FF2B5EF4-FFF2-40B4-BE49-F238E27FC236}">
                <a16:creationId xmlns:a16="http://schemas.microsoft.com/office/drawing/2014/main" id="{37D47F1F-0237-8519-9F95-ABE8B59A5F6A}"/>
              </a:ext>
            </a:extLst>
          </p:cNvPr>
          <p:cNvSpPr txBox="1"/>
          <p:nvPr/>
        </p:nvSpPr>
        <p:spPr>
          <a:xfrm>
            <a:off x="202222" y="1246433"/>
            <a:ext cx="3401844" cy="338554"/>
          </a:xfrm>
          <a:prstGeom prst="rect">
            <a:avLst/>
          </a:prstGeom>
          <a:noFill/>
        </p:spPr>
        <p:txBody>
          <a:bodyPr wrap="square" rtlCol="0">
            <a:spAutoFit/>
          </a:bodyPr>
          <a:lstStyle/>
          <a:p>
            <a:r>
              <a:rPr lang="en-US" sz="1600" b="1" dirty="0">
                <a:solidFill>
                  <a:srgbClr val="D15559"/>
                </a:solidFill>
                <a:latin typeface="Poppins SemiBold" pitchFamily="2" charset="77"/>
                <a:ea typeface="Source Sans Pro" panose="020B0503030403020204" pitchFamily="34" charset="0"/>
                <a:cs typeface="Poppins SemiBold" pitchFamily="2" charset="77"/>
              </a:rPr>
              <a:t>Filling out the Application Form</a:t>
            </a:r>
          </a:p>
        </p:txBody>
      </p:sp>
      <p:sp>
        <p:nvSpPr>
          <p:cNvPr id="7" name="TextBox 6">
            <a:extLst>
              <a:ext uri="{FF2B5EF4-FFF2-40B4-BE49-F238E27FC236}">
                <a16:creationId xmlns:a16="http://schemas.microsoft.com/office/drawing/2014/main" id="{07F33A68-5528-96A1-C915-8B41E99D5022}"/>
              </a:ext>
            </a:extLst>
          </p:cNvPr>
          <p:cNvSpPr txBox="1"/>
          <p:nvPr/>
        </p:nvSpPr>
        <p:spPr>
          <a:xfrm>
            <a:off x="286439" y="1872867"/>
            <a:ext cx="3396520" cy="2308324"/>
          </a:xfrm>
          <a:prstGeom prst="rect">
            <a:avLst/>
          </a:prstGeom>
          <a:noFill/>
        </p:spPr>
        <p:txBody>
          <a:bodyPr wrap="square" rtlCol="0">
            <a:spAutoFit/>
          </a:bodyPr>
          <a:lstStyle/>
          <a:p>
            <a:r>
              <a:rPr lang="en-US" dirty="0"/>
              <a:t>This </a:t>
            </a:r>
            <a:r>
              <a:rPr lang="en-US"/>
              <a:t>section be </a:t>
            </a:r>
            <a:r>
              <a:rPr lang="en-US" dirty="0"/>
              <a:t>completed by your Tutor or </a:t>
            </a:r>
            <a:r>
              <a:rPr lang="en-US" dirty="0" err="1"/>
              <a:t>Programme</a:t>
            </a:r>
            <a:r>
              <a:rPr lang="en-US" dirty="0"/>
              <a:t> Leader. They must add detail and provide their electronic signature where possible. </a:t>
            </a:r>
          </a:p>
          <a:p>
            <a:endParaRPr lang="en-US" dirty="0"/>
          </a:p>
          <a:p>
            <a:r>
              <a:rPr lang="en-US" dirty="0"/>
              <a:t>Your form will be returned to you if this section is incomplete.</a:t>
            </a:r>
            <a:endParaRPr lang="en-GB" dirty="0"/>
          </a:p>
        </p:txBody>
      </p:sp>
      <p:sp>
        <p:nvSpPr>
          <p:cNvPr id="8" name="Rectangle 7">
            <a:extLst>
              <a:ext uri="{FF2B5EF4-FFF2-40B4-BE49-F238E27FC236}">
                <a16:creationId xmlns:a16="http://schemas.microsoft.com/office/drawing/2014/main" id="{2EAD7E67-B9D3-2B67-B186-5BF940C51BAA}"/>
              </a:ext>
            </a:extLst>
          </p:cNvPr>
          <p:cNvSpPr/>
          <p:nvPr/>
        </p:nvSpPr>
        <p:spPr>
          <a:xfrm>
            <a:off x="3885181" y="2467778"/>
            <a:ext cx="7561344" cy="3966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9472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8CEEBE7C-8DD9-6759-E0E2-15FE3FA2A266}"/>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EDD7FE7-650C-CC78-3368-6079E24B7AD5}"/>
              </a:ext>
            </a:extLst>
          </p:cNvPr>
          <p:cNvSpPr txBox="1"/>
          <p:nvPr/>
        </p:nvSpPr>
        <p:spPr>
          <a:xfrm>
            <a:off x="202222" y="246190"/>
            <a:ext cx="8736679"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The Application Form</a:t>
            </a:r>
          </a:p>
        </p:txBody>
      </p:sp>
      <p:sp>
        <p:nvSpPr>
          <p:cNvPr id="4" name="TextBox 3">
            <a:extLst>
              <a:ext uri="{FF2B5EF4-FFF2-40B4-BE49-F238E27FC236}">
                <a16:creationId xmlns:a16="http://schemas.microsoft.com/office/drawing/2014/main" id="{6BA54FD8-4613-F398-F2E7-D0734FBDA4D5}"/>
              </a:ext>
            </a:extLst>
          </p:cNvPr>
          <p:cNvSpPr txBox="1"/>
          <p:nvPr/>
        </p:nvSpPr>
        <p:spPr>
          <a:xfrm>
            <a:off x="202222" y="1246433"/>
            <a:ext cx="3401844" cy="338554"/>
          </a:xfrm>
          <a:prstGeom prst="rect">
            <a:avLst/>
          </a:prstGeom>
          <a:noFill/>
        </p:spPr>
        <p:txBody>
          <a:bodyPr wrap="square" rtlCol="0">
            <a:spAutoFit/>
          </a:bodyPr>
          <a:lstStyle/>
          <a:p>
            <a:r>
              <a:rPr lang="en-US" sz="1600" b="1" dirty="0">
                <a:solidFill>
                  <a:srgbClr val="D15559"/>
                </a:solidFill>
                <a:latin typeface="Poppins SemiBold" pitchFamily="2" charset="77"/>
                <a:ea typeface="Source Sans Pro" panose="020B0503030403020204" pitchFamily="34" charset="0"/>
                <a:cs typeface="Poppins SemiBold" pitchFamily="2" charset="77"/>
              </a:rPr>
              <a:t>Filling out the Application Form</a:t>
            </a:r>
          </a:p>
        </p:txBody>
      </p:sp>
      <p:pic>
        <p:nvPicPr>
          <p:cNvPr id="6" name="Picture 5">
            <a:extLst>
              <a:ext uri="{FF2B5EF4-FFF2-40B4-BE49-F238E27FC236}">
                <a16:creationId xmlns:a16="http://schemas.microsoft.com/office/drawing/2014/main" id="{61F4FA5E-4F93-9671-1A6E-F6F5972BF82C}"/>
              </a:ext>
            </a:extLst>
          </p:cNvPr>
          <p:cNvPicPr>
            <a:picLocks noChangeAspect="1"/>
          </p:cNvPicPr>
          <p:nvPr/>
        </p:nvPicPr>
        <p:blipFill>
          <a:blip r:embed="rId3"/>
          <a:stretch>
            <a:fillRect/>
          </a:stretch>
        </p:blipFill>
        <p:spPr>
          <a:xfrm>
            <a:off x="3150824" y="1467639"/>
            <a:ext cx="8572595" cy="4676775"/>
          </a:xfrm>
          <a:prstGeom prst="rect">
            <a:avLst/>
          </a:prstGeom>
        </p:spPr>
      </p:pic>
      <p:sp>
        <p:nvSpPr>
          <p:cNvPr id="7" name="TextBox 6">
            <a:extLst>
              <a:ext uri="{FF2B5EF4-FFF2-40B4-BE49-F238E27FC236}">
                <a16:creationId xmlns:a16="http://schemas.microsoft.com/office/drawing/2014/main" id="{36A8C3B9-3E79-0C21-CD20-5B975DD73CED}"/>
              </a:ext>
            </a:extLst>
          </p:cNvPr>
          <p:cNvSpPr txBox="1"/>
          <p:nvPr/>
        </p:nvSpPr>
        <p:spPr>
          <a:xfrm>
            <a:off x="202222" y="2071171"/>
            <a:ext cx="2948602" cy="646331"/>
          </a:xfrm>
          <a:prstGeom prst="rect">
            <a:avLst/>
          </a:prstGeom>
          <a:noFill/>
        </p:spPr>
        <p:txBody>
          <a:bodyPr wrap="square" rtlCol="0">
            <a:spAutoFit/>
          </a:bodyPr>
          <a:lstStyle/>
          <a:p>
            <a:r>
              <a:rPr lang="en-US" dirty="0"/>
              <a:t>Please ensure you ready this section before you sign it.</a:t>
            </a:r>
            <a:endParaRPr lang="en-GB" dirty="0"/>
          </a:p>
        </p:txBody>
      </p:sp>
      <p:sp>
        <p:nvSpPr>
          <p:cNvPr id="8" name="Rectangle 7">
            <a:extLst>
              <a:ext uri="{FF2B5EF4-FFF2-40B4-BE49-F238E27FC236}">
                <a16:creationId xmlns:a16="http://schemas.microsoft.com/office/drawing/2014/main" id="{76B4BCC6-01E1-116A-A383-9A878C96A65A}"/>
              </a:ext>
            </a:extLst>
          </p:cNvPr>
          <p:cNvSpPr/>
          <p:nvPr/>
        </p:nvSpPr>
        <p:spPr>
          <a:xfrm>
            <a:off x="3227942" y="2717502"/>
            <a:ext cx="7877060" cy="30002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6020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524CB1DF-3049-A2C6-9CE3-DD270C751209}"/>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8E8CF58-6B74-F599-ECE2-B9E40DFCC8EA}"/>
              </a:ext>
            </a:extLst>
          </p:cNvPr>
          <p:cNvSpPr txBox="1"/>
          <p:nvPr/>
        </p:nvSpPr>
        <p:spPr>
          <a:xfrm>
            <a:off x="149813" y="145756"/>
            <a:ext cx="4510322" cy="923330"/>
          </a:xfrm>
          <a:prstGeom prst="rect">
            <a:avLst/>
          </a:prstGeom>
          <a:noFill/>
        </p:spPr>
        <p:txBody>
          <a:bodyPr wrap="square" rtlCol="0">
            <a:spAutoFit/>
          </a:bodyPr>
          <a:lstStyle/>
          <a:p>
            <a:r>
              <a:rPr lang="en-US" sz="5400" b="1" dirty="0">
                <a:latin typeface="Poppins SemiBold" pitchFamily="2" charset="77"/>
                <a:cs typeface="Poppins SemiBold" pitchFamily="2" charset="77"/>
              </a:rPr>
              <a:t>The Process</a:t>
            </a:r>
          </a:p>
        </p:txBody>
      </p:sp>
      <p:sp>
        <p:nvSpPr>
          <p:cNvPr id="9" name="TextBox 8">
            <a:extLst>
              <a:ext uri="{FF2B5EF4-FFF2-40B4-BE49-F238E27FC236}">
                <a16:creationId xmlns:a16="http://schemas.microsoft.com/office/drawing/2014/main" id="{7BC61192-3B21-4F7D-3C6E-988B559FD9CD}"/>
              </a:ext>
            </a:extLst>
          </p:cNvPr>
          <p:cNvSpPr txBox="1"/>
          <p:nvPr/>
        </p:nvSpPr>
        <p:spPr>
          <a:xfrm>
            <a:off x="345413" y="1214842"/>
            <a:ext cx="1884802" cy="830997"/>
          </a:xfrm>
          <a:prstGeom prst="rect">
            <a:avLst/>
          </a:prstGeom>
          <a:noFill/>
          <a:ln>
            <a:solidFill>
              <a:srgbClr val="0070C0"/>
            </a:solidFill>
          </a:ln>
        </p:spPr>
        <p:txBody>
          <a:bodyPr wrap="square" rtlCol="0">
            <a:spAutoFit/>
          </a:bodyPr>
          <a:lstStyle/>
          <a:p>
            <a:r>
              <a:rPr lang="en-US" sz="1200" dirty="0">
                <a:latin typeface="Source Sans Pro" panose="020B0503030403020204" pitchFamily="34" charset="0"/>
                <a:ea typeface="Source Sans Pro" panose="020B0503030403020204" pitchFamily="34" charset="0"/>
              </a:rPr>
              <a:t>You identify a circumstance which has affected your academic performance. </a:t>
            </a:r>
            <a:endParaRPr lang="en-GB" sz="1200" dirty="0">
              <a:latin typeface="Source Sans Pro" panose="020B0503030403020204" pitchFamily="34" charset="0"/>
              <a:ea typeface="Source Sans Pro" panose="020B0503030403020204" pitchFamily="34" charset="0"/>
            </a:endParaRPr>
          </a:p>
        </p:txBody>
      </p:sp>
      <p:sp>
        <p:nvSpPr>
          <p:cNvPr id="10" name="TextBox 9">
            <a:extLst>
              <a:ext uri="{FF2B5EF4-FFF2-40B4-BE49-F238E27FC236}">
                <a16:creationId xmlns:a16="http://schemas.microsoft.com/office/drawing/2014/main" id="{D885A9CF-A9A9-9B2F-3D4F-82690F0F2D51}"/>
              </a:ext>
            </a:extLst>
          </p:cNvPr>
          <p:cNvSpPr txBox="1"/>
          <p:nvPr/>
        </p:nvSpPr>
        <p:spPr>
          <a:xfrm>
            <a:off x="2732178" y="1203825"/>
            <a:ext cx="1884803" cy="1200329"/>
          </a:xfrm>
          <a:prstGeom prst="rect">
            <a:avLst/>
          </a:prstGeom>
          <a:noFill/>
          <a:ln>
            <a:solidFill>
              <a:srgbClr val="0070C0"/>
            </a:solidFill>
          </a:ln>
        </p:spPr>
        <p:txBody>
          <a:bodyPr wrap="square" rtlCol="0">
            <a:spAutoFit/>
          </a:bodyPr>
          <a:lstStyle/>
          <a:p>
            <a:r>
              <a:rPr lang="en-US" sz="1200" dirty="0">
                <a:latin typeface="Source Sans Pro" panose="020B0503030403020204" pitchFamily="34" charset="0"/>
                <a:ea typeface="Source Sans Pro" panose="020B0503030403020204" pitchFamily="34" charset="0"/>
              </a:rPr>
              <a:t>Where possible, discuss this with your Tutor or </a:t>
            </a:r>
            <a:r>
              <a:rPr lang="en-US" sz="1200" dirty="0" err="1">
                <a:latin typeface="Source Sans Pro" panose="020B0503030403020204" pitchFamily="34" charset="0"/>
                <a:ea typeface="Source Sans Pro" panose="020B0503030403020204" pitchFamily="34" charset="0"/>
              </a:rPr>
              <a:t>Programme</a:t>
            </a:r>
            <a:r>
              <a:rPr lang="en-US" sz="1200" dirty="0">
                <a:latin typeface="Source Sans Pro" panose="020B0503030403020204" pitchFamily="34" charset="0"/>
                <a:ea typeface="Source Sans Pro" panose="020B0503030403020204" pitchFamily="34" charset="0"/>
              </a:rPr>
              <a:t> Leader, who will be able to advise you on completing the application form.</a:t>
            </a:r>
            <a:endParaRPr lang="en-GB" sz="1200" dirty="0">
              <a:latin typeface="Source Sans Pro" panose="020B0503030403020204" pitchFamily="34" charset="0"/>
              <a:ea typeface="Source Sans Pro" panose="020B0503030403020204" pitchFamily="34" charset="0"/>
            </a:endParaRPr>
          </a:p>
        </p:txBody>
      </p:sp>
      <p:sp>
        <p:nvSpPr>
          <p:cNvPr id="11" name="TextBox 10">
            <a:extLst>
              <a:ext uri="{FF2B5EF4-FFF2-40B4-BE49-F238E27FC236}">
                <a16:creationId xmlns:a16="http://schemas.microsoft.com/office/drawing/2014/main" id="{A9DFA5D2-2773-AF91-7DF7-D8C4ABF99D76}"/>
              </a:ext>
            </a:extLst>
          </p:cNvPr>
          <p:cNvSpPr txBox="1"/>
          <p:nvPr/>
        </p:nvSpPr>
        <p:spPr>
          <a:xfrm>
            <a:off x="5155879" y="1203825"/>
            <a:ext cx="1884804" cy="1384995"/>
          </a:xfrm>
          <a:prstGeom prst="rect">
            <a:avLst/>
          </a:prstGeom>
          <a:noFill/>
          <a:ln>
            <a:solidFill>
              <a:srgbClr val="0070C0"/>
            </a:solidFill>
          </a:ln>
        </p:spPr>
        <p:txBody>
          <a:bodyPr wrap="square" rtlCol="0">
            <a:spAutoFit/>
          </a:bodyPr>
          <a:lstStyle/>
          <a:p>
            <a:r>
              <a:rPr lang="en-US" sz="1200" dirty="0">
                <a:latin typeface="Source Sans Pro" panose="020B0503030403020204" pitchFamily="34" charset="0"/>
                <a:ea typeface="Source Sans Pro" panose="020B0503030403020204" pitchFamily="34" charset="0"/>
              </a:rPr>
              <a:t>You will complete the application form in full (electronically), ensure your Tutor has completed their section and have sound evidence covering the point of assessment.</a:t>
            </a:r>
            <a:endParaRPr lang="en-GB" sz="1200" dirty="0">
              <a:latin typeface="Source Sans Pro" panose="020B0503030403020204" pitchFamily="34" charset="0"/>
              <a:ea typeface="Source Sans Pro" panose="020B0503030403020204" pitchFamily="34" charset="0"/>
            </a:endParaRPr>
          </a:p>
        </p:txBody>
      </p:sp>
      <p:sp>
        <p:nvSpPr>
          <p:cNvPr id="12" name="TextBox 11">
            <a:extLst>
              <a:ext uri="{FF2B5EF4-FFF2-40B4-BE49-F238E27FC236}">
                <a16:creationId xmlns:a16="http://schemas.microsoft.com/office/drawing/2014/main" id="{426C23E9-4914-ABD3-2EEF-A8EAC50D5462}"/>
              </a:ext>
            </a:extLst>
          </p:cNvPr>
          <p:cNvSpPr txBox="1"/>
          <p:nvPr/>
        </p:nvSpPr>
        <p:spPr>
          <a:xfrm>
            <a:off x="7579582" y="1203825"/>
            <a:ext cx="2291982" cy="1569660"/>
          </a:xfrm>
          <a:prstGeom prst="rect">
            <a:avLst/>
          </a:prstGeom>
          <a:noFill/>
          <a:ln>
            <a:solidFill>
              <a:srgbClr val="0070C0"/>
            </a:solidFill>
          </a:ln>
        </p:spPr>
        <p:txBody>
          <a:bodyPr wrap="square" rtlCol="0">
            <a:spAutoFit/>
          </a:bodyPr>
          <a:lstStyle/>
          <a:p>
            <a:r>
              <a:rPr lang="en-US" sz="1200" dirty="0">
                <a:latin typeface="Source Sans Pro" panose="020B0503030403020204" pitchFamily="34" charset="0"/>
                <a:ea typeface="Source Sans Pro" panose="020B0503030403020204" pitchFamily="34" charset="0"/>
              </a:rPr>
              <a:t>You will email the application form and evidence as attachments to </a:t>
            </a:r>
            <a:r>
              <a:rPr lang="en-US" sz="1200" dirty="0">
                <a:latin typeface="Source Sans Pro" panose="020B0503030403020204" pitchFamily="34" charset="0"/>
                <a:ea typeface="Source Sans Pro" panose="020B0503030403020204" pitchFamily="34" charset="0"/>
                <a:hlinkClick r:id="rId3"/>
              </a:rPr>
              <a:t>mitigation@newdur.ac.uk</a:t>
            </a:r>
            <a:r>
              <a:rPr lang="en-US" sz="1200" dirty="0">
                <a:latin typeface="Source Sans Pro" panose="020B0503030403020204" pitchFamily="34" charset="0"/>
                <a:ea typeface="Source Sans Pro" panose="020B0503030403020204" pitchFamily="34" charset="0"/>
              </a:rPr>
              <a:t> and receive a receipt. </a:t>
            </a:r>
          </a:p>
          <a:p>
            <a:r>
              <a:rPr lang="en-US" sz="1200" dirty="0">
                <a:latin typeface="Source Sans Pro" panose="020B0503030403020204" pitchFamily="34" charset="0"/>
                <a:ea typeface="Source Sans Pro" panose="020B0503030403020204" pitchFamily="34" charset="0"/>
              </a:rPr>
              <a:t>If any details are missing your form will be returned to you at this stage.</a:t>
            </a:r>
            <a:endParaRPr lang="en-GB" sz="1200" dirty="0">
              <a:latin typeface="Source Sans Pro" panose="020B0503030403020204" pitchFamily="34" charset="0"/>
              <a:ea typeface="Source Sans Pro" panose="020B0503030403020204" pitchFamily="34" charset="0"/>
            </a:endParaRPr>
          </a:p>
        </p:txBody>
      </p:sp>
      <p:sp>
        <p:nvSpPr>
          <p:cNvPr id="13" name="TextBox 12">
            <a:extLst>
              <a:ext uri="{FF2B5EF4-FFF2-40B4-BE49-F238E27FC236}">
                <a16:creationId xmlns:a16="http://schemas.microsoft.com/office/drawing/2014/main" id="{A2B73F0A-5D73-1967-5962-17E698D12EA1}"/>
              </a:ext>
            </a:extLst>
          </p:cNvPr>
          <p:cNvSpPr txBox="1"/>
          <p:nvPr/>
        </p:nvSpPr>
        <p:spPr>
          <a:xfrm>
            <a:off x="10373526" y="1214842"/>
            <a:ext cx="1699123" cy="1015663"/>
          </a:xfrm>
          <a:prstGeom prst="rect">
            <a:avLst/>
          </a:prstGeom>
          <a:noFill/>
          <a:ln>
            <a:solidFill>
              <a:srgbClr val="0070C0"/>
            </a:solidFill>
          </a:ln>
        </p:spPr>
        <p:txBody>
          <a:bodyPr wrap="square" rtlCol="0">
            <a:spAutoFit/>
          </a:bodyPr>
          <a:lstStyle/>
          <a:p>
            <a:r>
              <a:rPr lang="en-US" sz="1200" dirty="0">
                <a:latin typeface="Source Sans Pro" panose="020B0503030403020204" pitchFamily="34" charset="0"/>
                <a:ea typeface="Source Sans Pro" panose="020B0503030403020204" pitchFamily="34" charset="0"/>
              </a:rPr>
              <a:t>The application and evidence will be considered at the next available Mitigation Panel.</a:t>
            </a:r>
            <a:endParaRPr lang="en-GB" sz="1200" dirty="0">
              <a:latin typeface="Source Sans Pro" panose="020B0503030403020204" pitchFamily="34" charset="0"/>
              <a:ea typeface="Source Sans Pro" panose="020B0503030403020204" pitchFamily="34" charset="0"/>
            </a:endParaRPr>
          </a:p>
        </p:txBody>
      </p:sp>
      <p:cxnSp>
        <p:nvCxnSpPr>
          <p:cNvPr id="16" name="Straight Arrow Connector 15">
            <a:extLst>
              <a:ext uri="{FF2B5EF4-FFF2-40B4-BE49-F238E27FC236}">
                <a16:creationId xmlns:a16="http://schemas.microsoft.com/office/drawing/2014/main" id="{6B3F2FE0-2E14-1502-A2DE-51B5B4E11E67}"/>
              </a:ext>
            </a:extLst>
          </p:cNvPr>
          <p:cNvCxnSpPr/>
          <p:nvPr/>
        </p:nvCxnSpPr>
        <p:spPr>
          <a:xfrm>
            <a:off x="2230215" y="1722673"/>
            <a:ext cx="50196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14F339-54C4-A4CF-473A-8CB54D82C19A}"/>
              </a:ext>
            </a:extLst>
          </p:cNvPr>
          <p:cNvCxnSpPr/>
          <p:nvPr/>
        </p:nvCxnSpPr>
        <p:spPr>
          <a:xfrm>
            <a:off x="4616981" y="1713862"/>
            <a:ext cx="50196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81E3424-46D4-0A81-DA92-8D79BEAAAE06}"/>
              </a:ext>
            </a:extLst>
          </p:cNvPr>
          <p:cNvCxnSpPr/>
          <p:nvPr/>
        </p:nvCxnSpPr>
        <p:spPr>
          <a:xfrm>
            <a:off x="7040683" y="1713862"/>
            <a:ext cx="50196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8B240D1-FB63-37D2-81C5-7C074A186743}"/>
              </a:ext>
            </a:extLst>
          </p:cNvPr>
          <p:cNvCxnSpPr/>
          <p:nvPr/>
        </p:nvCxnSpPr>
        <p:spPr>
          <a:xfrm>
            <a:off x="9871563" y="1722673"/>
            <a:ext cx="50196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0087E9-16F4-B6C5-89AB-45FE27016309}"/>
              </a:ext>
            </a:extLst>
          </p:cNvPr>
          <p:cNvSpPr txBox="1"/>
          <p:nvPr/>
        </p:nvSpPr>
        <p:spPr>
          <a:xfrm>
            <a:off x="1568290" y="3102351"/>
            <a:ext cx="2873914" cy="1569660"/>
          </a:xfrm>
          <a:prstGeom prst="rect">
            <a:avLst/>
          </a:prstGeom>
          <a:noFill/>
          <a:ln w="57150">
            <a:solidFill>
              <a:srgbClr val="00B050"/>
            </a:solidFill>
          </a:ln>
        </p:spPr>
        <p:txBody>
          <a:bodyPr wrap="square" rtlCol="0">
            <a:spAutoFit/>
          </a:bodyPr>
          <a:lstStyle/>
          <a:p>
            <a:pPr algn="ctr"/>
            <a:r>
              <a:rPr lang="en-US" sz="1200" b="1" dirty="0">
                <a:latin typeface="Source Sans Pro" panose="020B0503030403020204" pitchFamily="34" charset="0"/>
                <a:ea typeface="Source Sans Pro" panose="020B0503030403020204" pitchFamily="34" charset="0"/>
              </a:rPr>
              <a:t>Mitigation Approved</a:t>
            </a:r>
          </a:p>
          <a:p>
            <a:pPr algn="ctr"/>
            <a:r>
              <a:rPr lang="en-US" sz="1200" dirty="0">
                <a:latin typeface="Source Sans Pro" panose="020B0503030403020204" pitchFamily="34" charset="0"/>
                <a:ea typeface="Source Sans Pro" panose="020B0503030403020204" pitchFamily="34" charset="0"/>
              </a:rPr>
              <a:t>You will receive a letter via email confirming your mitigation has been approved and notification of your new submission date.</a:t>
            </a:r>
          </a:p>
          <a:p>
            <a:pPr algn="ctr"/>
            <a:endParaRPr lang="en-US" sz="1200" dirty="0">
              <a:latin typeface="Source Sans Pro" panose="020B0503030403020204" pitchFamily="34" charset="0"/>
              <a:ea typeface="Source Sans Pro" panose="020B0503030403020204" pitchFamily="34" charset="0"/>
            </a:endParaRPr>
          </a:p>
          <a:p>
            <a:pPr algn="ctr"/>
            <a:endParaRPr lang="en-US" sz="1200" dirty="0">
              <a:latin typeface="Source Sans Pro" panose="020B0503030403020204" pitchFamily="34" charset="0"/>
              <a:ea typeface="Source Sans Pro" panose="020B0503030403020204" pitchFamily="34" charset="0"/>
            </a:endParaRPr>
          </a:p>
          <a:p>
            <a:pPr algn="ctr"/>
            <a:endParaRPr lang="en-GB" sz="1200" dirty="0">
              <a:latin typeface="Source Sans Pro" panose="020B0503030403020204" pitchFamily="34" charset="0"/>
              <a:ea typeface="Source Sans Pro" panose="020B0503030403020204" pitchFamily="34" charset="0"/>
            </a:endParaRPr>
          </a:p>
        </p:txBody>
      </p:sp>
      <p:sp>
        <p:nvSpPr>
          <p:cNvPr id="21" name="TextBox 20">
            <a:extLst>
              <a:ext uri="{FF2B5EF4-FFF2-40B4-BE49-F238E27FC236}">
                <a16:creationId xmlns:a16="http://schemas.microsoft.com/office/drawing/2014/main" id="{4573D35F-1CA5-B36C-6736-C4AB651C20BA}"/>
              </a:ext>
            </a:extLst>
          </p:cNvPr>
          <p:cNvSpPr txBox="1"/>
          <p:nvPr/>
        </p:nvSpPr>
        <p:spPr>
          <a:xfrm>
            <a:off x="7291664" y="3102351"/>
            <a:ext cx="3806670" cy="1384995"/>
          </a:xfrm>
          <a:prstGeom prst="rect">
            <a:avLst/>
          </a:prstGeom>
          <a:noFill/>
          <a:ln w="57150">
            <a:solidFill>
              <a:srgbClr val="FF0000"/>
            </a:solidFill>
          </a:ln>
        </p:spPr>
        <p:txBody>
          <a:bodyPr wrap="square" rtlCol="0">
            <a:spAutoFit/>
          </a:bodyPr>
          <a:lstStyle/>
          <a:p>
            <a:pPr algn="ctr"/>
            <a:r>
              <a:rPr lang="en-US" sz="1200" b="1" dirty="0">
                <a:latin typeface="Source Sans Pro" panose="020B0503030403020204" pitchFamily="34" charset="0"/>
                <a:ea typeface="Source Sans Pro" panose="020B0503030403020204" pitchFamily="34" charset="0"/>
              </a:rPr>
              <a:t>Mitigation Rejected</a:t>
            </a:r>
          </a:p>
          <a:p>
            <a:pPr algn="ctr"/>
            <a:r>
              <a:rPr lang="en-US" sz="1200" dirty="0">
                <a:latin typeface="Source Sans Pro" panose="020B0503030403020204" pitchFamily="34" charset="0"/>
                <a:ea typeface="Source Sans Pro" panose="020B0503030403020204" pitchFamily="34" charset="0"/>
              </a:rPr>
              <a:t>You will receive a letter via email explaining why your application has been rejected. You may be given seven days to supply evidence, which will then be considered by the Chair. If approved, you will be informed of your new submission date. If still not accepted, the original decision will remain in place.</a:t>
            </a:r>
            <a:endParaRPr lang="en-GB" sz="1200" dirty="0">
              <a:latin typeface="Source Sans Pro" panose="020B0503030403020204" pitchFamily="34" charset="0"/>
              <a:ea typeface="Source Sans Pro" panose="020B0503030403020204" pitchFamily="34" charset="0"/>
            </a:endParaRPr>
          </a:p>
        </p:txBody>
      </p:sp>
      <p:sp>
        <p:nvSpPr>
          <p:cNvPr id="22" name="TextBox 21">
            <a:extLst>
              <a:ext uri="{FF2B5EF4-FFF2-40B4-BE49-F238E27FC236}">
                <a16:creationId xmlns:a16="http://schemas.microsoft.com/office/drawing/2014/main" id="{FBD3AC06-1C31-9DAD-BBF9-A7333B376D14}"/>
              </a:ext>
            </a:extLst>
          </p:cNvPr>
          <p:cNvSpPr txBox="1"/>
          <p:nvPr/>
        </p:nvSpPr>
        <p:spPr>
          <a:xfrm>
            <a:off x="4192665" y="4941016"/>
            <a:ext cx="4081002" cy="830997"/>
          </a:xfrm>
          <a:prstGeom prst="rect">
            <a:avLst/>
          </a:prstGeom>
          <a:noFill/>
          <a:ln>
            <a:noFill/>
          </a:ln>
        </p:spPr>
        <p:txBody>
          <a:bodyPr wrap="square" rtlCol="0">
            <a:spAutoFit/>
          </a:bodyPr>
          <a:lstStyle/>
          <a:p>
            <a:pPr algn="ctr"/>
            <a:r>
              <a:rPr lang="en-US" sz="1600" b="1" dirty="0">
                <a:latin typeface="Source Sans Pro" panose="020B0503030403020204" pitchFamily="34" charset="0"/>
                <a:ea typeface="Source Sans Pro" panose="020B0503030403020204" pitchFamily="34" charset="0"/>
              </a:rPr>
              <a:t>The outcome of your application will then be reported to the next available Assessment Board.</a:t>
            </a:r>
            <a:endParaRPr lang="en-GB" sz="16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7856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2000"/>
                            </p:stCondLst>
                            <p:childTnLst>
                              <p:par>
                                <p:cTn id="16" presetID="10" presetClass="entr" presetSubtype="0" fill="hold" nodeType="afterEffect">
                                  <p:stCondLst>
                                    <p:cond delay="10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3500"/>
                            </p:stCondLst>
                            <p:childTnLst>
                              <p:par>
                                <p:cTn id="23" presetID="10" presetClass="entr" presetSubtype="0" fill="hold" nodeType="afterEffect">
                                  <p:stCondLst>
                                    <p:cond delay="10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5000"/>
                            </p:stCondLst>
                            <p:childTnLst>
                              <p:par>
                                <p:cTn id="30" presetID="10" presetClass="entr" presetSubtype="0" fill="hold" nodeType="afterEffect">
                                  <p:stCondLst>
                                    <p:cond delay="10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6500"/>
                            </p:stCondLst>
                            <p:childTnLst>
                              <p:par>
                                <p:cTn id="37" presetID="10" presetClass="entr" presetSubtype="0" fill="hold" grpId="0" nodeType="afterEffect">
                                  <p:stCondLst>
                                    <p:cond delay="250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950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par>
                          <p:cTn id="44" fill="hold">
                            <p:stCondLst>
                              <p:cond delay="10000"/>
                            </p:stCondLst>
                            <p:childTnLst>
                              <p:par>
                                <p:cTn id="45" presetID="10" presetClass="entr" presetSubtype="0" fill="hold" grpId="0" nodeType="afterEffect">
                                  <p:stCondLst>
                                    <p:cond delay="200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0" grpId="0" animBg="1"/>
      <p:bldP spid="21"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21A9EF78A4A740A42E79BFFB0A6C0E" ma:contentTypeVersion="3" ma:contentTypeDescription="Create a new document." ma:contentTypeScope="" ma:versionID="62bcef549d3b118fe508b0d70695aed2">
  <xsd:schema xmlns:xsd="http://www.w3.org/2001/XMLSchema" xmlns:xs="http://www.w3.org/2001/XMLSchema" xmlns:p="http://schemas.microsoft.com/office/2006/metadata/properties" xmlns:ns2="25c5e0ed-4af9-49ca-8e47-6b0b817c6872" targetNamespace="http://schemas.microsoft.com/office/2006/metadata/properties" ma:root="true" ma:fieldsID="90a2432c5d6aeb65c976625786e45387" ns2:_="">
    <xsd:import namespace="25c5e0ed-4af9-49ca-8e47-6b0b817c6872"/>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5e0ed-4af9-49ca-8e47-6b0b817c68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68B63D-9809-43AA-8FC4-C4ABB9178024}"/>
</file>

<file path=customXml/itemProps2.xml><?xml version="1.0" encoding="utf-8"?>
<ds:datastoreItem xmlns:ds="http://schemas.openxmlformats.org/officeDocument/2006/customXml" ds:itemID="{31B160DC-B7F4-4F01-B9D9-732018632063}"/>
</file>

<file path=customXml/itemProps3.xml><?xml version="1.0" encoding="utf-8"?>
<ds:datastoreItem xmlns:ds="http://schemas.openxmlformats.org/officeDocument/2006/customXml" ds:itemID="{11C015D1-1D7F-4A46-9D8D-D93FE48FFE79}"/>
</file>

<file path=docProps/app.xml><?xml version="1.0" encoding="utf-8"?>
<Properties xmlns="http://schemas.openxmlformats.org/officeDocument/2006/extended-properties" xmlns:vt="http://schemas.openxmlformats.org/officeDocument/2006/docPropsVTypes">
  <TotalTime>400</TotalTime>
  <Words>1876</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Poppins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Storey</dc:creator>
  <cp:lastModifiedBy>Catherine Storey</cp:lastModifiedBy>
  <cp:revision>2</cp:revision>
  <dcterms:created xsi:type="dcterms:W3CDTF">2022-05-27T09:18:57Z</dcterms:created>
  <dcterms:modified xsi:type="dcterms:W3CDTF">2022-06-14T12:58:39Z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0x0101008A21A9EF78A4A740A42E79BFFB0A6C0E</vt:lpwstr>
  </property>
</Properties>
</file>