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handoutMasterIdLst>
    <p:handoutMasterId r:id="rId12"/>
  </p:handoutMasterIdLst>
  <p:sldIdLst>
    <p:sldId id="353" r:id="rId2"/>
    <p:sldId id="358" r:id="rId3"/>
    <p:sldId id="383" r:id="rId4"/>
    <p:sldId id="384" r:id="rId5"/>
    <p:sldId id="385" r:id="rId6"/>
    <p:sldId id="386" r:id="rId7"/>
    <p:sldId id="387" r:id="rId8"/>
    <p:sldId id="388" r:id="rId9"/>
    <p:sldId id="402" r:id="rId10"/>
  </p:sldIdLst>
  <p:sldSz cx="9144000" cy="6858000" type="screen4x3"/>
  <p:notesSz cx="6858000" cy="9144000"/>
  <p:custDataLst>
    <p:tags r:id="rId1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Windows User" initials="WU" lastIdx="8"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69" autoAdjust="0"/>
    <p:restoredTop sz="76728" autoAdjust="0"/>
  </p:normalViewPr>
  <p:slideViewPr>
    <p:cSldViewPr snapToGrid="0" snapToObjects="1">
      <p:cViewPr varScale="1">
        <p:scale>
          <a:sx n="85" d="100"/>
          <a:sy n="85" d="100"/>
        </p:scale>
        <p:origin x="1880" y="160"/>
      </p:cViewPr>
      <p:guideLst>
        <p:guide orient="horz" pos="4156"/>
        <p:guide pos="2449"/>
        <p:guide orient="horz" pos="3974"/>
      </p:guideLst>
    </p:cSldViewPr>
  </p:slideViewPr>
  <p:outlineViewPr>
    <p:cViewPr>
      <p:scale>
        <a:sx n="33" d="100"/>
        <a:sy n="33" d="100"/>
      </p:scale>
      <p:origin x="0" y="-1072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pPr/>
              <a:t>10/18/23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pPr/>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prstClr val="black"/>
                </a:solidFill>
                <a:latin typeface="Arial"/>
                <a:ea typeface="Arial"/>
                <a:cs typeface="Arial"/>
                <a:sym typeface="Arial"/>
              </a:rPr>
              <a:t>Slide 2 is list of textbook LO numbers and statements</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25082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B2B e-commerce is estimated to be $27 trillion in 2019</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152164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Maintenance, Repair and Operations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342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271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Exchange is an independent digital marketplace where hundreds of suppliers meet a smaller number of very large commercial purchasers.</a:t>
            </a:r>
          </a:p>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Exchanges usually serve a single vertical industry, such as steel. Polymers are aluminium. And focus on exchange of direct inputs to production and short-term contracts or spot purchasing.</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B2B exchanges make it possible to gather information, check out suppliers, collect prices and keep up to date on the latest happenings all in one place.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3556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Industry consortia are industry-owned vertical marketplaces that serve specific industries, such as the automobile, aerospace, chemical, floral or logging industries.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For example, SupplyOn founded in 2000 and owned by industrial giants Bosch, Continental, and  Schaeffler, among others,  provided a shared supply chain collaboration platform for companies in various manufacturing industries. In 2018, in addition to its shareholders, its customers include Airbus, BMW, Borg, Warner, Siemens, Pales and many other global manufacturing companies.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Industry consortia have tended to be more successful than independent exchanges.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92777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private industrial network ( sometimes referred to as a private trading exchange or PTX)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8403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pPr marL="0" marR="0" lvl="0" indent="0" algn="r" rtl="0">
                <a:spcBef>
                  <a:spcPts val="0"/>
                </a:spcBef>
                <a:buSzPct val="25000"/>
                <a:buNone/>
              </a:p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8635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10/18/23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dk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6"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26814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7"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Text Placeholder 5"/>
          <p:cNvSpPr txBox="1">
            <a:spLocks/>
          </p:cNvSpPr>
          <p:nvPr userDrawn="1"/>
        </p:nvSpPr>
        <p:spPr>
          <a:xfrm>
            <a:off x="2703443" y="6490310"/>
            <a:ext cx="6051986"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pPr marL="0" marR="0" lvl="0" indent="0" algn="r" rtl="0">
                <a:spcBef>
                  <a:spcPts val="0"/>
                </a:spcBef>
                <a:buSzPct val="25000"/>
                <a:buNone/>
              </a:p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8">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 id="214748370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063346" cy="1004400"/>
          </a:xfrm>
        </p:spPr>
        <p:txBody>
          <a:bodyPr lIns="90000" tIns="90000" rIns="90000" bIns="90000" anchor="ctr"/>
          <a:lstStyle/>
          <a:p>
            <a:r>
              <a:rPr lang="en-US" altLang="en-US" sz="3000" dirty="0">
                <a:solidFill>
                  <a:schemeClr val="tx2"/>
                </a:solidFill>
                <a:latin typeface="+mj-lt"/>
                <a:cs typeface="Times New Roman" panose="02020603050405020304" pitchFamily="18" charset="0"/>
              </a:rPr>
              <a:t>E-commerce 2020-2021: Business. Technology. Society.</a:t>
            </a:r>
          </a:p>
        </p:txBody>
      </p:sp>
      <p:sp>
        <p:nvSpPr>
          <p:cNvPr id="3" name="Text Placeholder 2"/>
          <p:cNvSpPr>
            <a:spLocks noGrp="1"/>
          </p:cNvSpPr>
          <p:nvPr>
            <p:ph type="body" idx="1"/>
          </p:nvPr>
        </p:nvSpPr>
        <p:spPr>
          <a:xfrm>
            <a:off x="457200" y="1278000"/>
            <a:ext cx="8063346" cy="377925"/>
          </a:xfrm>
        </p:spPr>
        <p:txBody>
          <a:bodyPr anchor="ctr"/>
          <a:lstStyle/>
          <a:p>
            <a:pPr eaLnBrk="1" hangingPunct="1">
              <a:defRPr/>
            </a:pPr>
            <a:r>
              <a:rPr lang="en-US" altLang="en-US"/>
              <a:t>Sixteenth</a:t>
            </a:r>
            <a:r>
              <a:rPr lang="en-US" altLang="en-US">
                <a:solidFill>
                  <a:schemeClr val="tx2"/>
                </a:solidFill>
                <a:latin typeface="+mn-lt"/>
              </a:rPr>
              <a:t> </a:t>
            </a:r>
            <a:r>
              <a:rPr lang="en-US" altLang="en-US" dirty="0">
                <a:solidFill>
                  <a:schemeClr val="tx2"/>
                </a:solidFill>
                <a:latin typeface="+mn-lt"/>
              </a:rPr>
              <a:t>Edition, Global Edition</a:t>
            </a:r>
          </a:p>
        </p:txBody>
      </p:sp>
      <p:sp>
        <p:nvSpPr>
          <p:cNvPr id="4" name="Text Placeholder 3"/>
          <p:cNvSpPr>
            <a:spLocks noGrp="1"/>
          </p:cNvSpPr>
          <p:nvPr>
            <p:ph type="body" idx="2"/>
          </p:nvPr>
        </p:nvSpPr>
        <p:spPr>
          <a:xfrm>
            <a:off x="5195455" y="2048400"/>
            <a:ext cx="3325091" cy="799200"/>
          </a:xfrm>
        </p:spPr>
        <p:txBody>
          <a:bodyPr/>
          <a:lstStyle/>
          <a:p>
            <a:pPr algn="ctr"/>
            <a:r>
              <a:rPr lang="en-US" altLang="en-US" b="1" dirty="0">
                <a:latin typeface="+mn-lt"/>
                <a:ea typeface="Segoe UI Symbol" panose="020B0502040204020203" pitchFamily="34" charset="0"/>
              </a:rPr>
              <a:t>Chapter 5</a:t>
            </a:r>
          </a:p>
        </p:txBody>
      </p:sp>
      <p:sp>
        <p:nvSpPr>
          <p:cNvPr id="5" name="Text Placeholder 4"/>
          <p:cNvSpPr>
            <a:spLocks noGrp="1"/>
          </p:cNvSpPr>
          <p:nvPr>
            <p:ph type="body" idx="3"/>
          </p:nvPr>
        </p:nvSpPr>
        <p:spPr>
          <a:xfrm>
            <a:off x="5195455" y="3254244"/>
            <a:ext cx="3325091" cy="1076875"/>
          </a:xfrm>
        </p:spPr>
        <p:txBody>
          <a:bodyPr/>
          <a:lstStyle/>
          <a:p>
            <a:pPr algn="ctr">
              <a:spcBef>
                <a:spcPct val="0"/>
              </a:spcBef>
            </a:pPr>
            <a:r>
              <a:rPr lang="en-US" altLang="en-US" dirty="0">
                <a:solidFill>
                  <a:schemeClr val="tx1"/>
                </a:solidFill>
                <a:latin typeface="+mn-lt"/>
              </a:rPr>
              <a:t>E-commerce Business Strategies</a:t>
            </a:r>
          </a:p>
        </p:txBody>
      </p:sp>
      <p:sp>
        <p:nvSpPr>
          <p:cNvPr id="6" name="Text Placeholder 5"/>
          <p:cNvSpPr>
            <a:spLocks noGrp="1"/>
          </p:cNvSpPr>
          <p:nvPr>
            <p:ph type="body" idx="13"/>
          </p:nvPr>
        </p:nvSpPr>
        <p:spPr>
          <a:xfrm>
            <a:off x="2703443" y="6490310"/>
            <a:ext cx="6051986"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2021 Pearson Education Ltd. All Rights Reserved</a:t>
            </a:r>
          </a:p>
        </p:txBody>
      </p:sp>
      <p:pic>
        <p:nvPicPr>
          <p:cNvPr id="9" name="Picture 8"/>
          <p:cNvPicPr>
            <a:picLocks noChangeAspect="1"/>
          </p:cNvPicPr>
          <p:nvPr/>
        </p:nvPicPr>
        <p:blipFill>
          <a:blip r:embed="rId3"/>
          <a:srcRect/>
          <a:stretch/>
        </p:blipFill>
        <p:spPr>
          <a:xfrm>
            <a:off x="603825" y="1743078"/>
            <a:ext cx="3601949" cy="4536444"/>
          </a:xfrm>
          <a:prstGeom prst="rect">
            <a:avLst/>
          </a:prstGeom>
          <a:ln w="9525">
            <a:solidFill>
              <a:schemeClr val="tx1"/>
            </a:solidFill>
          </a:ln>
        </p:spPr>
      </p:pic>
    </p:spTree>
    <p:extLst>
      <p:ext uri="{BB962C8B-B14F-4D97-AF65-F5344CB8AC3E}">
        <p14:creationId xmlns:p14="http://schemas.microsoft.com/office/powerpoint/2010/main" val="1212819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US" kern="1200" dirty="0">
                <a:cs typeface="Times New Roman" panose="02020603050405020304" pitchFamily="18" charset="0"/>
              </a:rPr>
              <a:t>Learning Objectives</a:t>
            </a:r>
            <a:endParaRPr lang="en-IN" dirty="0"/>
          </a:p>
        </p:txBody>
      </p:sp>
      <p:sp>
        <p:nvSpPr>
          <p:cNvPr id="101" name="Content Placeholder 100"/>
          <p:cNvSpPr>
            <a:spLocks noGrp="1"/>
          </p:cNvSpPr>
          <p:nvPr>
            <p:ph sz="quarter" idx="13"/>
          </p:nvPr>
        </p:nvSpPr>
        <p:spPr>
          <a:xfrm>
            <a:off x="457200" y="1556326"/>
            <a:ext cx="8229600" cy="4611718"/>
          </a:xfrm>
        </p:spPr>
        <p:txBody>
          <a:bodyPr/>
          <a:lstStyle/>
          <a:p>
            <a:pPr marL="342900" indent="-342900">
              <a:spcAft>
                <a:spcPct val="0"/>
              </a:spcAft>
              <a:buSzPts val="2400"/>
            </a:pPr>
            <a:r>
              <a:rPr lang="en-US" kern="1200" dirty="0">
                <a:solidFill>
                  <a:srgbClr val="000000"/>
                </a:solidFill>
                <a:latin typeface="Arial (Body)"/>
              </a:rPr>
              <a:t>Describe the major B2B business models.</a:t>
            </a:r>
          </a:p>
        </p:txBody>
      </p:sp>
    </p:spTree>
    <p:extLst>
      <p:ext uri="{BB962C8B-B14F-4D97-AF65-F5344CB8AC3E}">
        <p14:creationId xmlns:p14="http://schemas.microsoft.com/office/powerpoint/2010/main" val="143763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Business Models</a:t>
            </a:r>
            <a:endParaRPr lang="en-AU" dirty="0"/>
          </a:p>
        </p:txBody>
      </p:sp>
      <p:sp>
        <p:nvSpPr>
          <p:cNvPr id="3" name="Content Placeholder 2"/>
          <p:cNvSpPr>
            <a:spLocks noGrp="1"/>
          </p:cNvSpPr>
          <p:nvPr>
            <p:ph sz="quarter" idx="13"/>
          </p:nvPr>
        </p:nvSpPr>
        <p:spPr/>
        <p:txBody>
          <a:bodyPr/>
          <a:lstStyle/>
          <a:p>
            <a:pPr marL="255651" lvl="0" indent="-255651">
              <a:spcAft>
                <a:spcPct val="0"/>
              </a:spcAft>
              <a:buSzPts val="2400"/>
              <a:tabLst/>
            </a:pPr>
            <a:r>
              <a:rPr lang="en-US" kern="1200" dirty="0">
                <a:solidFill>
                  <a:srgbClr val="000000"/>
                </a:solidFill>
                <a:latin typeface="Arial (Body)"/>
              </a:rPr>
              <a:t>It is more than six times the size of B2C e-commerce in 2019</a:t>
            </a:r>
          </a:p>
          <a:p>
            <a:pPr marL="255651" lvl="0" indent="-255651">
              <a:spcAft>
                <a:spcPct val="0"/>
              </a:spcAft>
              <a:buSzPts val="2400"/>
              <a:tabLst/>
            </a:pPr>
            <a:r>
              <a:rPr lang="en-US" kern="1200" dirty="0">
                <a:solidFill>
                  <a:srgbClr val="000000"/>
                </a:solidFill>
                <a:latin typeface="Arial (Body)"/>
              </a:rPr>
              <a:t>Net marketplaces</a:t>
            </a:r>
          </a:p>
          <a:p>
            <a:pPr marL="741553" lvl="1" indent="-284353">
              <a:spcAft>
                <a:spcPct val="0"/>
              </a:spcAft>
              <a:buSzPts val="2400"/>
            </a:pPr>
            <a:r>
              <a:rPr lang="pt-BR" kern="1200" dirty="0">
                <a:solidFill>
                  <a:srgbClr val="000000"/>
                </a:solidFill>
                <a:latin typeface="Arial (Body)"/>
              </a:rPr>
              <a:t>E-distributor</a:t>
            </a:r>
            <a:endParaRPr lang="en-US" kern="1200" dirty="0">
              <a:solidFill>
                <a:srgbClr val="000000"/>
              </a:solidFill>
              <a:latin typeface="Arial (Body)"/>
            </a:endParaRPr>
          </a:p>
          <a:p>
            <a:pPr marL="741553" lvl="1" indent="-284353">
              <a:spcAft>
                <a:spcPct val="0"/>
              </a:spcAft>
              <a:buSzPts val="2400"/>
            </a:pPr>
            <a:r>
              <a:rPr lang="pt-BR" kern="1200" dirty="0">
                <a:solidFill>
                  <a:srgbClr val="000000"/>
                </a:solidFill>
                <a:latin typeface="Arial (Body)"/>
              </a:rPr>
              <a:t>E-procurement</a:t>
            </a:r>
            <a:endParaRPr lang="en-US" kern="1200" dirty="0">
              <a:solidFill>
                <a:srgbClr val="000000"/>
              </a:solidFill>
              <a:latin typeface="Arial (Body)"/>
            </a:endParaRPr>
          </a:p>
          <a:p>
            <a:pPr marL="741553" lvl="1" indent="-284353">
              <a:spcAft>
                <a:spcPct val="0"/>
              </a:spcAft>
              <a:buSzPts val="2400"/>
            </a:pPr>
            <a:r>
              <a:rPr lang="en-US" kern="1200" dirty="0">
                <a:solidFill>
                  <a:srgbClr val="000000"/>
                </a:solidFill>
                <a:latin typeface="Arial (Body)"/>
              </a:rPr>
              <a:t>Exchange</a:t>
            </a:r>
          </a:p>
          <a:p>
            <a:pPr marL="741553" lvl="1" indent="-284353">
              <a:spcAft>
                <a:spcPct val="0"/>
              </a:spcAft>
              <a:buSzPts val="2400"/>
            </a:pPr>
            <a:r>
              <a:rPr lang="en-US" kern="1200" dirty="0">
                <a:solidFill>
                  <a:srgbClr val="000000"/>
                </a:solidFill>
                <a:latin typeface="Arial (Body)"/>
              </a:rPr>
              <a:t>Industry consortium</a:t>
            </a:r>
          </a:p>
          <a:p>
            <a:pPr marL="255651" lvl="0" indent="-255651">
              <a:spcAft>
                <a:spcPct val="0"/>
              </a:spcAft>
              <a:buSzPts val="2400"/>
              <a:tabLst/>
            </a:pPr>
            <a:r>
              <a:rPr lang="en-US" kern="1200" dirty="0">
                <a:solidFill>
                  <a:srgbClr val="000000"/>
                </a:solidFill>
                <a:latin typeface="Arial (Body)"/>
              </a:rPr>
              <a:t>Private industrial network</a:t>
            </a:r>
          </a:p>
        </p:txBody>
      </p:sp>
    </p:spTree>
    <p:extLst>
      <p:ext uri="{BB962C8B-B14F-4D97-AF65-F5344CB8AC3E}">
        <p14:creationId xmlns:p14="http://schemas.microsoft.com/office/powerpoint/2010/main" val="290522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Models: E-Distributor</a:t>
            </a:r>
            <a:endParaRPr lang="en-AU" dirty="0"/>
          </a:p>
        </p:txBody>
      </p:sp>
      <p:sp>
        <p:nvSpPr>
          <p:cNvPr id="3" name="Content Placeholder 2"/>
          <p:cNvSpPr>
            <a:spLocks noGrp="1"/>
          </p:cNvSpPr>
          <p:nvPr>
            <p:ph sz="quarter" idx="13"/>
          </p:nvPr>
        </p:nvSpPr>
        <p:spPr>
          <a:xfrm>
            <a:off x="457200" y="1556326"/>
            <a:ext cx="7946967" cy="4434275"/>
          </a:xfrm>
        </p:spPr>
        <p:txBody>
          <a:bodyPr/>
          <a:lstStyle/>
          <a:p>
            <a:pPr marL="255651" lvl="0" indent="-255651">
              <a:spcAft>
                <a:spcPct val="0"/>
              </a:spcAft>
              <a:buSzPts val="2400"/>
              <a:tabLst/>
            </a:pPr>
            <a:r>
              <a:rPr lang="en-US" kern="1200" dirty="0">
                <a:solidFill>
                  <a:srgbClr val="000000"/>
                </a:solidFill>
                <a:latin typeface="Arial (Body)"/>
              </a:rPr>
              <a:t>Version of retail and wholesale store, M</a:t>
            </a:r>
            <a:r>
              <a:rPr lang="en-US" sz="100" kern="1200" dirty="0">
                <a:solidFill>
                  <a:srgbClr val="000000"/>
                </a:solidFill>
                <a:latin typeface="Arial (Body)"/>
              </a:rPr>
              <a:t> </a:t>
            </a:r>
            <a:r>
              <a:rPr lang="en-US" kern="1200" dirty="0">
                <a:solidFill>
                  <a:srgbClr val="000000"/>
                </a:solidFill>
                <a:latin typeface="Arial (Body)"/>
              </a:rPr>
              <a:t>R</a:t>
            </a:r>
            <a:r>
              <a:rPr lang="en-US" sz="100" kern="1200" dirty="0">
                <a:solidFill>
                  <a:srgbClr val="000000"/>
                </a:solidFill>
                <a:latin typeface="Arial (Body)"/>
              </a:rPr>
              <a:t> </a:t>
            </a:r>
            <a:r>
              <a:rPr lang="en-US" kern="1200" dirty="0">
                <a:solidFill>
                  <a:srgbClr val="000000"/>
                </a:solidFill>
                <a:latin typeface="Arial (Body)"/>
              </a:rPr>
              <a:t>O goods, and indirect goods</a:t>
            </a:r>
          </a:p>
          <a:p>
            <a:pPr marL="255651" lvl="0" indent="-255651">
              <a:spcAft>
                <a:spcPct val="0"/>
              </a:spcAft>
              <a:buSzPts val="2400"/>
              <a:tabLst/>
            </a:pPr>
            <a:r>
              <a:rPr lang="en-US" kern="1200" dirty="0">
                <a:solidFill>
                  <a:srgbClr val="000000"/>
                </a:solidFill>
                <a:latin typeface="Arial (Body)"/>
              </a:rPr>
              <a:t>Owned by one company seeking to serve many customers</a:t>
            </a:r>
          </a:p>
          <a:p>
            <a:pPr marL="255651" lvl="0" indent="-255651">
              <a:spcAft>
                <a:spcPct val="0"/>
              </a:spcAft>
              <a:buSzPts val="2400"/>
              <a:tabLst/>
            </a:pPr>
            <a:r>
              <a:rPr lang="en-US" kern="1200" dirty="0">
                <a:solidFill>
                  <a:srgbClr val="000000"/>
                </a:solidFill>
                <a:latin typeface="Arial (Body)"/>
              </a:rPr>
              <a:t>Revenue model: Sales of goods</a:t>
            </a:r>
          </a:p>
          <a:p>
            <a:pPr marL="255651" lvl="0" indent="-255651">
              <a:spcAft>
                <a:spcPct val="0"/>
              </a:spcAft>
              <a:buSzPts val="2400"/>
              <a:tabLst/>
            </a:pPr>
            <a:r>
              <a:rPr lang="en-US" kern="1200" dirty="0">
                <a:solidFill>
                  <a:srgbClr val="000000"/>
                </a:solidFill>
                <a:latin typeface="Arial (Body)"/>
              </a:rPr>
              <a:t>Example: Grainger, Cisco Systems, Fiat Group Automobiles</a:t>
            </a:r>
          </a:p>
        </p:txBody>
      </p:sp>
    </p:spTree>
    <p:extLst>
      <p:ext uri="{BB962C8B-B14F-4D97-AF65-F5344CB8AC3E}">
        <p14:creationId xmlns:p14="http://schemas.microsoft.com/office/powerpoint/2010/main" val="3037662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Models: E-Procurement</a:t>
            </a:r>
            <a:endParaRPr lang="en-AU" dirty="0"/>
          </a:p>
        </p:txBody>
      </p:sp>
      <p:sp>
        <p:nvSpPr>
          <p:cNvPr id="3" name="Content Placeholder 2"/>
          <p:cNvSpPr>
            <a:spLocks noGrp="1"/>
          </p:cNvSpPr>
          <p:nvPr>
            <p:ph sz="quarter" idx="13"/>
          </p:nvPr>
        </p:nvSpPr>
        <p:spPr>
          <a:xfrm>
            <a:off x="457200" y="1556326"/>
            <a:ext cx="8229600" cy="4754533"/>
          </a:xfrm>
        </p:spPr>
        <p:txBody>
          <a:bodyPr/>
          <a:lstStyle/>
          <a:p>
            <a:pPr marL="255651" lvl="0" indent="-255651">
              <a:spcAft>
                <a:spcPct val="0"/>
              </a:spcAft>
              <a:buSzPts val="2400"/>
              <a:tabLst/>
            </a:pPr>
            <a:r>
              <a:rPr lang="en-US" kern="1200" dirty="0">
                <a:solidFill>
                  <a:srgbClr val="000000"/>
                </a:solidFill>
                <a:latin typeface="Arial (Body)"/>
              </a:rPr>
              <a:t>Creates digital markets where participants transact for indirect goods</a:t>
            </a:r>
          </a:p>
          <a:p>
            <a:pPr marL="741553" lvl="1" indent="-284353">
              <a:spcAft>
                <a:spcPct val="0"/>
              </a:spcAft>
              <a:buSzPts val="2400"/>
            </a:pPr>
            <a:r>
              <a:rPr lang="en-US" kern="1200" dirty="0">
                <a:solidFill>
                  <a:srgbClr val="000000"/>
                </a:solidFill>
                <a:latin typeface="Arial (Body)"/>
              </a:rPr>
              <a:t>B2B service providers, S</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 and P</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a</a:t>
            </a:r>
            <a:r>
              <a:rPr lang="en-US" sz="100" kern="1200" dirty="0">
                <a:solidFill>
                  <a:srgbClr val="000000"/>
                </a:solidFill>
                <a:latin typeface="Arial (Body)"/>
              </a:rPr>
              <a:t> </a:t>
            </a:r>
            <a:r>
              <a:rPr lang="en-US" kern="1200" dirty="0">
                <a:solidFill>
                  <a:srgbClr val="000000"/>
                </a:solidFill>
                <a:latin typeface="Arial (Body)"/>
              </a:rPr>
              <a:t>S providers</a:t>
            </a:r>
          </a:p>
          <a:p>
            <a:pPr marL="741553" lvl="1" indent="-284353">
              <a:spcAft>
                <a:spcPct val="0"/>
              </a:spcAft>
              <a:buSzPts val="2400"/>
            </a:pPr>
            <a:r>
              <a:rPr lang="en-US" kern="1200" dirty="0">
                <a:solidFill>
                  <a:srgbClr val="000000"/>
                </a:solidFill>
                <a:latin typeface="Arial (Body)"/>
              </a:rPr>
              <a:t>Scale economies (efficiencies that arise from increasing the size of a business/production)</a:t>
            </a:r>
          </a:p>
          <a:p>
            <a:pPr marL="255651" lvl="0" indent="-255651">
              <a:spcAft>
                <a:spcPct val="0"/>
              </a:spcAft>
              <a:buSzPts val="2400"/>
              <a:tabLst/>
            </a:pPr>
            <a:r>
              <a:rPr lang="en-US" kern="1200" dirty="0">
                <a:solidFill>
                  <a:srgbClr val="000000"/>
                </a:solidFill>
                <a:latin typeface="Arial (Body)"/>
              </a:rPr>
              <a:t>Revenue model:</a:t>
            </a:r>
          </a:p>
          <a:p>
            <a:pPr marL="741553" lvl="1" indent="-284353">
              <a:spcAft>
                <a:spcPct val="0"/>
              </a:spcAft>
              <a:buSzPts val="2400"/>
            </a:pPr>
            <a:r>
              <a:rPr lang="en-US" kern="1200" dirty="0">
                <a:solidFill>
                  <a:srgbClr val="000000"/>
                </a:solidFill>
                <a:latin typeface="Arial (Body)"/>
              </a:rPr>
              <a:t>Service fees, supply-chain management, fulfillment services</a:t>
            </a:r>
          </a:p>
          <a:p>
            <a:pPr marL="255651" lvl="0" indent="-255651">
              <a:spcAft>
                <a:spcPct val="0"/>
              </a:spcAft>
              <a:buSzPts val="2400"/>
              <a:tabLst/>
            </a:pPr>
            <a:r>
              <a:rPr lang="en-US" kern="1200" dirty="0">
                <a:solidFill>
                  <a:srgbClr val="000000"/>
                </a:solidFill>
                <a:latin typeface="Arial (Body)"/>
              </a:rPr>
              <a:t>Example: SAP Ariba have created a software platform that helps large firms organize their procurement process by creating mini digital markets for a single firm</a:t>
            </a:r>
          </a:p>
        </p:txBody>
      </p:sp>
    </p:spTree>
    <p:extLst>
      <p:ext uri="{BB962C8B-B14F-4D97-AF65-F5344CB8AC3E}">
        <p14:creationId xmlns:p14="http://schemas.microsoft.com/office/powerpoint/2010/main" val="362085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88970"/>
          </a:xfrm>
        </p:spPr>
        <p:txBody>
          <a:bodyPr/>
          <a:lstStyle/>
          <a:p>
            <a:r>
              <a:rPr lang="en-US" kern="1200" dirty="0">
                <a:cs typeface="Times New Roman" panose="02020603050405020304" pitchFamily="18" charset="0"/>
              </a:rPr>
              <a:t>B2B Models: Exchanges</a:t>
            </a:r>
            <a:endParaRPr lang="en-AU" dirty="0"/>
          </a:p>
        </p:txBody>
      </p:sp>
      <p:sp>
        <p:nvSpPr>
          <p:cNvPr id="3" name="Content Placeholder 2"/>
          <p:cNvSpPr>
            <a:spLocks noGrp="1"/>
          </p:cNvSpPr>
          <p:nvPr>
            <p:ph sz="quarter" idx="13"/>
          </p:nvPr>
        </p:nvSpPr>
        <p:spPr>
          <a:xfrm>
            <a:off x="457199" y="1256522"/>
            <a:ext cx="8551889" cy="5144277"/>
          </a:xfrm>
        </p:spPr>
        <p:txBody>
          <a:bodyPr/>
          <a:lstStyle/>
          <a:p>
            <a:pPr marL="255651" lvl="0" indent="-255651">
              <a:spcAft>
                <a:spcPct val="0"/>
              </a:spcAft>
              <a:buSzPts val="2400"/>
              <a:tabLst/>
            </a:pPr>
            <a:r>
              <a:rPr lang="en-US" kern="1200" dirty="0">
                <a:solidFill>
                  <a:srgbClr val="000000"/>
                </a:solidFill>
                <a:latin typeface="Arial (Body)"/>
              </a:rPr>
              <a:t>Independent digital marketplace where hundreds of suppliers meet a smaller number of very large commercial purchasers and conduct transactions.</a:t>
            </a:r>
          </a:p>
          <a:p>
            <a:pPr marL="255651" lvl="0" indent="-255651">
              <a:spcAft>
                <a:spcPct val="0"/>
              </a:spcAft>
              <a:buSzPts val="2400"/>
              <a:tabLst/>
            </a:pPr>
            <a:r>
              <a:rPr lang="en-US" kern="1200" dirty="0">
                <a:solidFill>
                  <a:srgbClr val="000000"/>
                </a:solidFill>
                <a:latin typeface="Arial (Body)"/>
              </a:rPr>
              <a:t>Exchanges make it significantly less expensive and time-consuming to identify potential suppliers, customers, and partners and to do business with each other.</a:t>
            </a:r>
          </a:p>
          <a:p>
            <a:pPr marL="255651" lvl="0" indent="-255651">
              <a:spcAft>
                <a:spcPct val="0"/>
              </a:spcAft>
              <a:buSzPts val="2400"/>
              <a:tabLst/>
            </a:pPr>
            <a:r>
              <a:rPr lang="en-US" kern="1200" dirty="0">
                <a:solidFill>
                  <a:srgbClr val="000000"/>
                </a:solidFill>
                <a:latin typeface="Arial (Body)"/>
              </a:rPr>
              <a:t>Revenue model: Transaction, commission fees</a:t>
            </a:r>
          </a:p>
          <a:p>
            <a:pPr marL="255651" lvl="0" indent="-255651">
              <a:spcAft>
                <a:spcPct val="0"/>
              </a:spcAft>
              <a:buSzPts val="2400"/>
              <a:tabLst/>
            </a:pPr>
            <a:r>
              <a:rPr lang="en-US" kern="1200" dirty="0">
                <a:solidFill>
                  <a:srgbClr val="000000"/>
                </a:solidFill>
                <a:latin typeface="Arial (Body)"/>
              </a:rPr>
              <a:t>Create powerful competition between suppliers</a:t>
            </a:r>
          </a:p>
          <a:p>
            <a:pPr marL="255651" lvl="0" indent="-255651">
              <a:spcAft>
                <a:spcPct val="0"/>
              </a:spcAft>
              <a:buSzPts val="2400"/>
              <a:tabLst/>
            </a:pPr>
            <a:r>
              <a:rPr lang="en-US" kern="1200" dirty="0">
                <a:solidFill>
                  <a:srgbClr val="000000"/>
                </a:solidFill>
                <a:latin typeface="Arial (Body)"/>
              </a:rPr>
              <a:t>Tend to force suppliers into powerful price competition; number of exchanges has dropped dramatically</a:t>
            </a:r>
          </a:p>
          <a:p>
            <a:pPr marL="255651" lvl="0" indent="-255651">
              <a:spcAft>
                <a:spcPct val="0"/>
              </a:spcAft>
              <a:buSzPts val="2400"/>
              <a:tabLst/>
            </a:pPr>
            <a:r>
              <a:rPr lang="en-US" kern="1200" dirty="0">
                <a:solidFill>
                  <a:srgbClr val="000000"/>
                </a:solidFill>
                <a:latin typeface="Arial (Body)"/>
              </a:rPr>
              <a:t>Example: Go2Paper</a:t>
            </a:r>
          </a:p>
        </p:txBody>
      </p:sp>
    </p:spTree>
    <p:extLst>
      <p:ext uri="{BB962C8B-B14F-4D97-AF65-F5344CB8AC3E}">
        <p14:creationId xmlns:p14="http://schemas.microsoft.com/office/powerpoint/2010/main" val="272717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B2B Models: Industry Consortia</a:t>
            </a:r>
            <a:endParaRPr lang="en-AU" dirty="0"/>
          </a:p>
        </p:txBody>
      </p:sp>
      <p:sp>
        <p:nvSpPr>
          <p:cNvPr id="3" name="Content Placeholder 2"/>
          <p:cNvSpPr>
            <a:spLocks noGrp="1"/>
          </p:cNvSpPr>
          <p:nvPr>
            <p:ph sz="quarter" idx="13"/>
          </p:nvPr>
        </p:nvSpPr>
        <p:spPr>
          <a:xfrm>
            <a:off x="457200" y="1556326"/>
            <a:ext cx="8229600" cy="4919425"/>
          </a:xfrm>
        </p:spPr>
        <p:txBody>
          <a:bodyPr/>
          <a:lstStyle/>
          <a:p>
            <a:pPr marL="255651" lvl="0" indent="-255651">
              <a:spcAft>
                <a:spcPct val="0"/>
              </a:spcAft>
              <a:buSzPts val="2400"/>
              <a:tabLst/>
            </a:pPr>
            <a:r>
              <a:rPr lang="en-US" kern="1200" dirty="0">
                <a:solidFill>
                  <a:srgbClr val="000000"/>
                </a:solidFill>
                <a:latin typeface="Arial (Body)"/>
              </a:rPr>
              <a:t>Industry-owned </a:t>
            </a:r>
            <a:r>
              <a:rPr lang="en-US" i="1" kern="1200" dirty="0">
                <a:solidFill>
                  <a:srgbClr val="000000"/>
                </a:solidFill>
                <a:latin typeface="Arial (Body)"/>
              </a:rPr>
              <a:t>vertical digital marketplaces</a:t>
            </a:r>
            <a:r>
              <a:rPr lang="en-US" kern="1200" dirty="0">
                <a:solidFill>
                  <a:srgbClr val="000000"/>
                </a:solidFill>
                <a:latin typeface="Arial (Body)"/>
              </a:rPr>
              <a:t> that serve </a:t>
            </a:r>
            <a:r>
              <a:rPr lang="en-US" b="1" kern="1200" dirty="0">
                <a:solidFill>
                  <a:srgbClr val="000000"/>
                </a:solidFill>
                <a:latin typeface="Arial (Body)"/>
              </a:rPr>
              <a:t>specific industries</a:t>
            </a:r>
            <a:r>
              <a:rPr lang="en-US" kern="1200" dirty="0">
                <a:solidFill>
                  <a:srgbClr val="000000"/>
                </a:solidFill>
                <a:latin typeface="Arial (Body)"/>
              </a:rPr>
              <a:t>, such as the automobile, aerospace, chemical, floral, or logging industries open to select suppliers. </a:t>
            </a:r>
          </a:p>
          <a:p>
            <a:pPr marL="255651" lvl="0" indent="-255651">
              <a:spcAft>
                <a:spcPct val="0"/>
              </a:spcAft>
              <a:buSzPts val="2400"/>
              <a:tabLst/>
            </a:pPr>
            <a:r>
              <a:rPr lang="en-US" kern="1200" dirty="0">
                <a:solidFill>
                  <a:srgbClr val="000000"/>
                </a:solidFill>
                <a:latin typeface="Arial (Body)"/>
              </a:rPr>
              <a:t>Horizontal marketplaces sell specific products and services to a wide range of companies.</a:t>
            </a:r>
          </a:p>
          <a:p>
            <a:pPr marL="255651" lvl="0" indent="-255651">
              <a:spcAft>
                <a:spcPct val="0"/>
              </a:spcAft>
              <a:buSzPts val="2400"/>
              <a:tabLst/>
            </a:pPr>
            <a:r>
              <a:rPr lang="en-US" kern="1200" dirty="0">
                <a:solidFill>
                  <a:srgbClr val="000000"/>
                </a:solidFill>
                <a:latin typeface="Arial (Body)"/>
              </a:rPr>
              <a:t>More successful than exchanges</a:t>
            </a:r>
          </a:p>
          <a:p>
            <a:pPr marL="741553" lvl="1" indent="-284353">
              <a:spcAft>
                <a:spcPct val="0"/>
              </a:spcAft>
              <a:buSzPts val="2400"/>
            </a:pPr>
            <a:r>
              <a:rPr lang="en-US" kern="1200" dirty="0">
                <a:solidFill>
                  <a:srgbClr val="000000"/>
                </a:solidFill>
                <a:latin typeface="Arial (Body)"/>
              </a:rPr>
              <a:t>Sponsored by powerful industry players</a:t>
            </a:r>
          </a:p>
          <a:p>
            <a:pPr marL="741553" lvl="1" indent="-284353">
              <a:spcAft>
                <a:spcPct val="0"/>
              </a:spcAft>
              <a:buSzPts val="2400"/>
            </a:pPr>
            <a:r>
              <a:rPr lang="en-US" kern="1200" dirty="0">
                <a:solidFill>
                  <a:srgbClr val="000000"/>
                </a:solidFill>
                <a:latin typeface="Arial (Body)"/>
              </a:rPr>
              <a:t>Strengthen traditional purchasing behavior</a:t>
            </a:r>
          </a:p>
          <a:p>
            <a:pPr marL="255651" lvl="0" indent="-255651">
              <a:spcAft>
                <a:spcPct val="0"/>
              </a:spcAft>
              <a:buSzPts val="2400"/>
              <a:tabLst/>
            </a:pPr>
            <a:r>
              <a:rPr lang="en-US" kern="1200" dirty="0">
                <a:solidFill>
                  <a:srgbClr val="000000"/>
                </a:solidFill>
                <a:latin typeface="Arial (Body)"/>
              </a:rPr>
              <a:t>Revenue model: Transaction, commission fees</a:t>
            </a:r>
          </a:p>
          <a:p>
            <a:pPr marL="255651" lvl="0" indent="-255651">
              <a:spcAft>
                <a:spcPct val="0"/>
              </a:spcAft>
              <a:buSzPts val="2400"/>
              <a:tabLst/>
            </a:pPr>
            <a:r>
              <a:rPr lang="en-US" kern="1200" dirty="0">
                <a:solidFill>
                  <a:srgbClr val="000000"/>
                </a:solidFill>
                <a:latin typeface="Arial (Body)"/>
              </a:rPr>
              <a:t>Example: SupplyOn</a:t>
            </a:r>
          </a:p>
        </p:txBody>
      </p:sp>
    </p:spTree>
    <p:extLst>
      <p:ext uri="{BB962C8B-B14F-4D97-AF65-F5344CB8AC3E}">
        <p14:creationId xmlns:p14="http://schemas.microsoft.com/office/powerpoint/2010/main" val="576510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kern="1200" dirty="0">
                <a:cs typeface="Times New Roman" panose="02020603050405020304" pitchFamily="18" charset="0"/>
              </a:rPr>
              <a:t>Private Industrial Networks</a:t>
            </a:r>
            <a:endParaRPr lang="en-AU" dirty="0"/>
          </a:p>
        </p:txBody>
      </p:sp>
      <p:sp>
        <p:nvSpPr>
          <p:cNvPr id="3" name="Content Placeholder 2"/>
          <p:cNvSpPr>
            <a:spLocks noGrp="1"/>
          </p:cNvSpPr>
          <p:nvPr>
            <p:ph sz="quarter" idx="13"/>
          </p:nvPr>
        </p:nvSpPr>
        <p:spPr>
          <a:xfrm>
            <a:off x="457200" y="1556326"/>
            <a:ext cx="8046720" cy="4434275"/>
          </a:xfrm>
        </p:spPr>
        <p:txBody>
          <a:bodyPr/>
          <a:lstStyle/>
          <a:p>
            <a:pPr marL="255651" lvl="0" indent="-255651">
              <a:spcAft>
                <a:spcPct val="0"/>
              </a:spcAft>
              <a:buSzPts val="2400"/>
              <a:tabLst/>
            </a:pPr>
            <a:r>
              <a:rPr lang="en-US" altLang="en-US" kern="1200" dirty="0">
                <a:solidFill>
                  <a:srgbClr val="000000"/>
                </a:solidFill>
                <a:latin typeface="Arial (Body)"/>
              </a:rPr>
              <a:t>Digital network used to coordinate the flow of communications among firms engaged in business together.</a:t>
            </a:r>
          </a:p>
          <a:p>
            <a:pPr marL="255651" lvl="0" indent="-255651">
              <a:spcAft>
                <a:spcPct val="0"/>
              </a:spcAft>
              <a:buSzPts val="2400"/>
              <a:tabLst/>
            </a:pPr>
            <a:r>
              <a:rPr lang="en-US" altLang="en-US" kern="1200" dirty="0">
                <a:solidFill>
                  <a:srgbClr val="000000"/>
                </a:solidFill>
                <a:latin typeface="Arial (Body)"/>
              </a:rPr>
              <a:t>Typically evolve out of large company</a:t>
            </a:r>
            <a:r>
              <a:rPr lang="en-IN" altLang="ja-JP" kern="1200" dirty="0">
                <a:solidFill>
                  <a:srgbClr val="000000"/>
                </a:solidFill>
                <a:latin typeface="Arial (Body)"/>
              </a:rPr>
              <a:t>’</a:t>
            </a:r>
            <a:r>
              <a:rPr lang="en-US" altLang="ja-JP" kern="1200" dirty="0">
                <a:solidFill>
                  <a:srgbClr val="000000"/>
                </a:solidFill>
                <a:latin typeface="Arial (Body)"/>
              </a:rPr>
              <a:t>s internal enterprise system</a:t>
            </a:r>
          </a:p>
          <a:p>
            <a:pPr marL="741553" lvl="1" indent="-284353">
              <a:spcAft>
                <a:spcPct val="0"/>
              </a:spcAft>
              <a:buSzPts val="2400"/>
            </a:pPr>
            <a:r>
              <a:rPr lang="en-US" altLang="ja-JP" kern="1200" dirty="0">
                <a:solidFill>
                  <a:srgbClr val="000000"/>
                </a:solidFill>
                <a:latin typeface="Arial (Body)"/>
              </a:rPr>
              <a:t>Key, trusted, long-term suppliers invited to network</a:t>
            </a:r>
          </a:p>
          <a:p>
            <a:pPr marL="255651" lvl="0" indent="-255651">
              <a:spcAft>
                <a:spcPct val="0"/>
              </a:spcAft>
              <a:buSzPts val="2400"/>
              <a:tabLst/>
            </a:pPr>
            <a:r>
              <a:rPr lang="en-US" altLang="en-US" kern="1200" dirty="0">
                <a:solidFill>
                  <a:srgbClr val="000000"/>
                </a:solidFill>
                <a:latin typeface="Arial (Body)"/>
              </a:rPr>
              <a:t>Example: Walmart</a:t>
            </a:r>
            <a:r>
              <a:rPr lang="en-IN" altLang="ja-JP" kern="1200" dirty="0">
                <a:solidFill>
                  <a:srgbClr val="000000"/>
                </a:solidFill>
                <a:latin typeface="Arial (Body)"/>
              </a:rPr>
              <a:t>’</a:t>
            </a:r>
            <a:r>
              <a:rPr lang="en-US" altLang="ja-JP" kern="1200" dirty="0">
                <a:solidFill>
                  <a:srgbClr val="000000"/>
                </a:solidFill>
                <a:latin typeface="Arial (Body)"/>
              </a:rPr>
              <a:t>s network for suppliers</a:t>
            </a:r>
          </a:p>
        </p:txBody>
      </p:sp>
    </p:spTree>
    <p:extLst>
      <p:ext uri="{BB962C8B-B14F-4D97-AF65-F5344CB8AC3E}">
        <p14:creationId xmlns:p14="http://schemas.microsoft.com/office/powerpoint/2010/main" val="20417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730560"/>
          </a:xfrm>
        </p:spPr>
        <p:txBody>
          <a:bodyPr anchor="b">
            <a:normAutofit/>
          </a:bodyPr>
          <a:lstStyle/>
          <a:p>
            <a:r>
              <a:rPr lang="pt-BR" kern="1200" dirty="0"/>
              <a:t>E-commerce </a:t>
            </a:r>
            <a:r>
              <a:rPr lang="en-GB" kern="1200" dirty="0"/>
              <a:t>Models</a:t>
            </a:r>
            <a:endParaRPr lang="en-AU" dirty="0"/>
          </a:p>
        </p:txBody>
      </p:sp>
      <p:graphicFrame>
        <p:nvGraphicFramePr>
          <p:cNvPr id="3" name="Table 2">
            <a:extLst>
              <a:ext uri="{FF2B5EF4-FFF2-40B4-BE49-F238E27FC236}">
                <a16:creationId xmlns:a16="http://schemas.microsoft.com/office/drawing/2014/main" id="{BBEA7CFD-9800-D7CD-EA6B-FFD3B5465A9D}"/>
              </a:ext>
            </a:extLst>
          </p:cNvPr>
          <p:cNvGraphicFramePr>
            <a:graphicFrameLocks noGrp="1"/>
          </p:cNvGraphicFramePr>
          <p:nvPr>
            <p:extLst>
              <p:ext uri="{D42A27DB-BD31-4B8C-83A1-F6EECF244321}">
                <p14:modId xmlns:p14="http://schemas.microsoft.com/office/powerpoint/2010/main" val="426713288"/>
              </p:ext>
            </p:extLst>
          </p:nvPr>
        </p:nvGraphicFramePr>
        <p:xfrm>
          <a:off x="457200" y="1560786"/>
          <a:ext cx="8229601" cy="4295672"/>
        </p:xfrm>
        <a:graphic>
          <a:graphicData uri="http://schemas.openxmlformats.org/drawingml/2006/table">
            <a:tbl>
              <a:tblPr firstRow="1" firstCol="1" bandRow="1">
                <a:tableStyleId>{40F9630F-82C1-40B7-BC3A-925EFCFF5E92}</a:tableStyleId>
              </a:tblPr>
              <a:tblGrid>
                <a:gridCol w="2089106">
                  <a:extLst>
                    <a:ext uri="{9D8B030D-6E8A-4147-A177-3AD203B41FA5}">
                      <a16:colId xmlns:a16="http://schemas.microsoft.com/office/drawing/2014/main" val="2568002289"/>
                    </a:ext>
                  </a:extLst>
                </a:gridCol>
                <a:gridCol w="1113268">
                  <a:extLst>
                    <a:ext uri="{9D8B030D-6E8A-4147-A177-3AD203B41FA5}">
                      <a16:colId xmlns:a16="http://schemas.microsoft.com/office/drawing/2014/main" val="2561744763"/>
                    </a:ext>
                  </a:extLst>
                </a:gridCol>
                <a:gridCol w="2695042">
                  <a:extLst>
                    <a:ext uri="{9D8B030D-6E8A-4147-A177-3AD203B41FA5}">
                      <a16:colId xmlns:a16="http://schemas.microsoft.com/office/drawing/2014/main" val="4122817261"/>
                    </a:ext>
                  </a:extLst>
                </a:gridCol>
                <a:gridCol w="2332185">
                  <a:extLst>
                    <a:ext uri="{9D8B030D-6E8A-4147-A177-3AD203B41FA5}">
                      <a16:colId xmlns:a16="http://schemas.microsoft.com/office/drawing/2014/main" val="599945621"/>
                    </a:ext>
                  </a:extLst>
                </a:gridCol>
              </a:tblGrid>
              <a:tr h="270547">
                <a:tc gridSpan="4">
                  <a:txBody>
                    <a:bodyPr/>
                    <a:lstStyle/>
                    <a:p>
                      <a:pPr algn="ctr"/>
                      <a:r>
                        <a:rPr lang="en-GB" sz="1100">
                          <a:effectLst/>
                        </a:rPr>
                        <a:t>B2B BUSINESS MODELS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49189554"/>
                  </a:ext>
                </a:extLst>
              </a:tr>
              <a:tr h="270547">
                <a:tc>
                  <a:txBody>
                    <a:bodyPr/>
                    <a:lstStyle/>
                    <a:p>
                      <a:r>
                        <a:rPr lang="en-GB" sz="1100">
                          <a:effectLst/>
                        </a:rPr>
                        <a:t>Business 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Examples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Description</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Revenue Model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3879977363"/>
                  </a:ext>
                </a:extLst>
              </a:tr>
              <a:tr h="0">
                <a:tc gridSpan="4">
                  <a:txBody>
                    <a:bodyPr/>
                    <a:lstStyle/>
                    <a:p>
                      <a:pPr marL="342900" lvl="0" indent="-342900">
                        <a:buFont typeface="+mj-lt"/>
                        <a:buAutoNum type="arabicParenBoth"/>
                      </a:pPr>
                      <a:r>
                        <a:rPr lang="en-GB" sz="1100" dirty="0">
                          <a:effectLst/>
                        </a:rPr>
                        <a:t>NET MARKETPLACE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97455246"/>
                  </a:ext>
                </a:extLst>
              </a:tr>
              <a:tr h="706915">
                <a:tc>
                  <a:txBody>
                    <a:bodyPr/>
                    <a:lstStyle/>
                    <a:p>
                      <a:r>
                        <a:rPr lang="en-GB" sz="1100">
                          <a:effectLst/>
                        </a:rPr>
                        <a:t>E-distributor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Grainger</a:t>
                      </a:r>
                    </a:p>
                    <a:p>
                      <a:r>
                        <a:rPr lang="en-GB" sz="1100">
                          <a:effectLst/>
                        </a:rPr>
                        <a:t>Amazon business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Single-firm online version of retail and also store; supply maintenance, repair, operation goods; indirect inputs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Sale of goods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57418242"/>
                  </a:ext>
                </a:extLst>
              </a:tr>
              <a:tr h="706915">
                <a:tc>
                  <a:txBody>
                    <a:bodyPr/>
                    <a:lstStyle/>
                    <a:p>
                      <a:r>
                        <a:rPr lang="en-GB" sz="1100">
                          <a:effectLst/>
                        </a:rPr>
                        <a:t>E-procurement</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Ariba Supplier Network</a:t>
                      </a:r>
                    </a:p>
                    <a:p>
                      <a:r>
                        <a:rPr lang="en-GB" sz="1100">
                          <a:effectLst/>
                        </a:rPr>
                        <a:t>Proactis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Single firm creating digital markets where sellers and buyers transact for indirect inputs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Fee for market-making services, supply chain management, and fulfilment services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1302728277"/>
                  </a:ext>
                </a:extLst>
              </a:tr>
              <a:tr h="488731">
                <a:tc>
                  <a:txBody>
                    <a:bodyPr/>
                    <a:lstStyle/>
                    <a:p>
                      <a:r>
                        <a:rPr lang="en-GB" sz="1100">
                          <a:effectLst/>
                        </a:rPr>
                        <a:t>Exchange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Go2Paper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dirty="0">
                          <a:effectLst/>
                        </a:rPr>
                        <a:t>Independently owned vertical digital marketplace for direct inputs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Fees and commissions on transactions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3382046900"/>
                  </a:ext>
                </a:extLst>
              </a:tr>
              <a:tr h="488731">
                <a:tc>
                  <a:txBody>
                    <a:bodyPr/>
                    <a:lstStyle/>
                    <a:p>
                      <a:r>
                        <a:rPr lang="en-GB" sz="1100">
                          <a:effectLst/>
                        </a:rPr>
                        <a:t>Industry Consortium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dirty="0">
                          <a:effectLst/>
                        </a:rPr>
                        <a:t>The Seam </a:t>
                      </a:r>
                    </a:p>
                    <a:p>
                      <a:r>
                        <a:rPr lang="en-GB" sz="1100" dirty="0">
                          <a:effectLst/>
                        </a:rPr>
                        <a:t>SupplyOn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Industry-owned vertical digital market open to select suppliers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Fees and commissions on transactions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4010314689"/>
                  </a:ext>
                </a:extLst>
              </a:tr>
              <a:tr h="488731">
                <a:tc>
                  <a:txBody>
                    <a:bodyPr/>
                    <a:lstStyle/>
                    <a:p>
                      <a:pPr marL="342900" lvl="0" indent="-342900">
                        <a:buFont typeface="+mj-lt"/>
                        <a:buAutoNum type="arabicParenBoth"/>
                      </a:pPr>
                      <a:r>
                        <a:rPr lang="en-GB" sz="1100">
                          <a:effectLst/>
                        </a:rPr>
                        <a:t>PRIVATE INDUSTRIAL NETWORK</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1537199496"/>
                  </a:ext>
                </a:extLst>
              </a:tr>
              <a:tr h="706915">
                <a:tc>
                  <a:txBody>
                    <a:bodyPr/>
                    <a:lstStyle/>
                    <a:p>
                      <a:pPr marL="457200"/>
                      <a:r>
                        <a:rPr lang="en-GB" sz="1100">
                          <a:effectLst/>
                        </a:rPr>
                        <a:t> </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Walmart</a:t>
                      </a:r>
                    </a:p>
                    <a:p>
                      <a:r>
                        <a:rPr lang="en-GB" sz="1100">
                          <a:effectLst/>
                        </a:rPr>
                        <a:t>Procter and gamble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a:effectLst/>
                        </a:rPr>
                        <a:t>Company-owned network that coordinates supply chains with a limited set of partners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tc>
                  <a:txBody>
                    <a:bodyPr/>
                    <a:lstStyle/>
                    <a:p>
                      <a:r>
                        <a:rPr lang="en-GB" sz="1100" dirty="0">
                          <a:effectLst/>
                        </a:rPr>
                        <a:t>Cost absorbed by network owner and recovered through production and distribution efficiencies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58850" marR="58850" marT="0" marB="0"/>
                </a:tc>
                <a:extLst>
                  <a:ext uri="{0D108BD9-81ED-4DB2-BD59-A6C34878D82A}">
                    <a16:rowId xmlns:a16="http://schemas.microsoft.com/office/drawing/2014/main" val="942192988"/>
                  </a:ext>
                </a:extLst>
              </a:tr>
            </a:tbl>
          </a:graphicData>
        </a:graphic>
      </p:graphicFrame>
    </p:spTree>
    <p:extLst>
      <p:ext uri="{BB962C8B-B14F-4D97-AF65-F5344CB8AC3E}">
        <p14:creationId xmlns:p14="http://schemas.microsoft.com/office/powerpoint/2010/main" val="3741544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14469</TotalTime>
  <Words>800</Words>
  <Application>Microsoft Macintosh PowerPoint</Application>
  <PresentationFormat>On-screen Show (4:3)</PresentationFormat>
  <Paragraphs>108</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(Body)</vt:lpstr>
      <vt:lpstr>Calibri</vt:lpstr>
      <vt:lpstr>Noto Sans Symbols</vt:lpstr>
      <vt:lpstr>Times New Roman</vt:lpstr>
      <vt:lpstr>Verdana</vt:lpstr>
      <vt:lpstr>508 Lecture</vt:lpstr>
      <vt:lpstr>E-commerce 2020-2021: Business. Technology. Society.</vt:lpstr>
      <vt:lpstr>Learning Objectives</vt:lpstr>
      <vt:lpstr>B2B Business Models</vt:lpstr>
      <vt:lpstr>B2B Models: E-Distributor</vt:lpstr>
      <vt:lpstr>B2B Models: E-Procurement</vt:lpstr>
      <vt:lpstr>B2B Models: Exchanges</vt:lpstr>
      <vt:lpstr>B2B Models: Industry Consortia</vt:lpstr>
      <vt:lpstr>Private Industrial Networks</vt:lpstr>
      <vt:lpstr>E-commerce Models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2019: Business. Technology. Society. Fifteenth Edition, Chapter 2, E-commerce Business Models and Concepts</dc:title>
  <dc:subject>Business</dc:subject>
  <dc:creator>Laudon/Traver</dc:creator>
  <cp:keywords>E-commerce 2019</cp:keywords>
  <cp:lastModifiedBy>Chandranna Rayadurg</cp:lastModifiedBy>
  <cp:revision>1383</cp:revision>
  <dcterms:modified xsi:type="dcterms:W3CDTF">2023-10-18T14:26:02Z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