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6"/>
  </p:notes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C73307-4F0B-45FD-AFA5-1F602DC384F0}" v="2" dt="2021-01-12T01:13:10.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D899C6-5417-4A32-A711-2EE8A8F01915}" type="doc">
      <dgm:prSet loTypeId="urn:microsoft.com/office/officeart/2016/7/layout/VerticalSolidActionList" loCatId="List" qsTypeId="urn:microsoft.com/office/officeart/2005/8/quickstyle/simple4" qsCatId="simple" csTypeId="urn:microsoft.com/office/officeart/2005/8/colors/accent1_2" csCatId="accent1" phldr="1"/>
      <dgm:spPr/>
      <dgm:t>
        <a:bodyPr/>
        <a:lstStyle/>
        <a:p>
          <a:endParaRPr lang="en-US"/>
        </a:p>
      </dgm:t>
    </dgm:pt>
    <dgm:pt modelId="{3F9E3F80-C81E-44CD-91B7-BE97E65407F8}">
      <dgm:prSet/>
      <dgm:spPr/>
      <dgm:t>
        <a:bodyPr/>
        <a:lstStyle/>
        <a:p>
          <a:r>
            <a:rPr lang="en-US" dirty="0"/>
            <a:t>Be</a:t>
          </a:r>
        </a:p>
      </dgm:t>
    </dgm:pt>
    <dgm:pt modelId="{5D9E4B94-B7C2-4B77-8321-BCC728CB81FF}" type="parTrans" cxnId="{8EC7B4C6-E118-4CCE-938D-4DE9BBEDF2B0}">
      <dgm:prSet/>
      <dgm:spPr/>
      <dgm:t>
        <a:bodyPr/>
        <a:lstStyle/>
        <a:p>
          <a:endParaRPr lang="en-US"/>
        </a:p>
      </dgm:t>
    </dgm:pt>
    <dgm:pt modelId="{AEF424F0-DE6C-4C82-A251-1B88DB1A04E0}" type="sibTrans" cxnId="{8EC7B4C6-E118-4CCE-938D-4DE9BBEDF2B0}">
      <dgm:prSet/>
      <dgm:spPr/>
      <dgm:t>
        <a:bodyPr/>
        <a:lstStyle/>
        <a:p>
          <a:endParaRPr lang="en-US"/>
        </a:p>
      </dgm:t>
    </dgm:pt>
    <dgm:pt modelId="{910F0E40-D4FF-456D-8B18-23D5A6E1705B}">
      <dgm:prSet/>
      <dgm:spPr/>
      <dgm:t>
        <a:bodyPr/>
        <a:lstStyle/>
        <a:p>
          <a:r>
            <a:rPr lang="en-US" dirty="0"/>
            <a:t>At the end of this  session , students will be able to ;</a:t>
          </a:r>
        </a:p>
      </dgm:t>
    </dgm:pt>
    <dgm:pt modelId="{D5E9518F-FBB0-446C-904A-A7551BDC30C5}" type="parTrans" cxnId="{A6013E53-36E1-4E7E-A146-E1FBDE947C8B}">
      <dgm:prSet/>
      <dgm:spPr/>
      <dgm:t>
        <a:bodyPr/>
        <a:lstStyle/>
        <a:p>
          <a:endParaRPr lang="en-US"/>
        </a:p>
      </dgm:t>
    </dgm:pt>
    <dgm:pt modelId="{50AB4B68-9F15-4D7F-9129-34CEF06411F1}" type="sibTrans" cxnId="{A6013E53-36E1-4E7E-A146-E1FBDE947C8B}">
      <dgm:prSet/>
      <dgm:spPr/>
      <dgm:t>
        <a:bodyPr/>
        <a:lstStyle/>
        <a:p>
          <a:endParaRPr lang="en-US"/>
        </a:p>
      </dgm:t>
    </dgm:pt>
    <dgm:pt modelId="{A725C00A-AFED-4CC0-B0D4-D43760633C2D}">
      <dgm:prSet/>
      <dgm:spPr/>
      <dgm:t>
        <a:bodyPr/>
        <a:lstStyle/>
        <a:p>
          <a:r>
            <a:rPr lang="en-US" dirty="0"/>
            <a:t>Identify</a:t>
          </a:r>
        </a:p>
      </dgm:t>
    </dgm:pt>
    <dgm:pt modelId="{62F1962F-C792-41B1-8D70-071A5E1D344C}" type="parTrans" cxnId="{77631851-00CC-4901-A8B7-0A36C9A9FFB5}">
      <dgm:prSet/>
      <dgm:spPr/>
      <dgm:t>
        <a:bodyPr/>
        <a:lstStyle/>
        <a:p>
          <a:endParaRPr lang="en-US"/>
        </a:p>
      </dgm:t>
    </dgm:pt>
    <dgm:pt modelId="{C8A42838-D548-4B62-A609-299FD417193B}" type="sibTrans" cxnId="{77631851-00CC-4901-A8B7-0A36C9A9FFB5}">
      <dgm:prSet/>
      <dgm:spPr/>
      <dgm:t>
        <a:bodyPr/>
        <a:lstStyle/>
        <a:p>
          <a:endParaRPr lang="en-US"/>
        </a:p>
      </dgm:t>
    </dgm:pt>
    <dgm:pt modelId="{447BCA1B-EE76-41D0-908B-6510A2694675}">
      <dgm:prSet/>
      <dgm:spPr/>
      <dgm:t>
        <a:bodyPr/>
        <a:lstStyle/>
        <a:p>
          <a:r>
            <a:rPr lang="en-US" dirty="0"/>
            <a:t>1- Identify the impacts of Brexit and the end of the transition period on health care systems in the </a:t>
          </a:r>
          <a:r>
            <a:rPr lang="en-US" dirty="0" smtClean="0"/>
            <a:t>UK.</a:t>
          </a:r>
          <a:endParaRPr lang="en-US" dirty="0"/>
        </a:p>
      </dgm:t>
    </dgm:pt>
    <dgm:pt modelId="{E51D2992-BC6E-43D8-A5C8-6D2FEEF11E60}" type="parTrans" cxnId="{4DE7ABD1-36B0-41F0-86ED-58B432177871}">
      <dgm:prSet/>
      <dgm:spPr/>
      <dgm:t>
        <a:bodyPr/>
        <a:lstStyle/>
        <a:p>
          <a:endParaRPr lang="en-US"/>
        </a:p>
      </dgm:t>
    </dgm:pt>
    <dgm:pt modelId="{9F2371C7-2815-4C17-A446-52C948C8C926}" type="sibTrans" cxnId="{4DE7ABD1-36B0-41F0-86ED-58B432177871}">
      <dgm:prSet/>
      <dgm:spPr/>
      <dgm:t>
        <a:bodyPr/>
        <a:lstStyle/>
        <a:p>
          <a:endParaRPr lang="en-US"/>
        </a:p>
      </dgm:t>
    </dgm:pt>
    <dgm:pt modelId="{50B3D1C7-E846-41A1-AC48-998A1B9F0054}">
      <dgm:prSet/>
      <dgm:spPr/>
      <dgm:t>
        <a:bodyPr/>
        <a:lstStyle/>
        <a:p>
          <a:r>
            <a:rPr lang="en-US" dirty="0"/>
            <a:t>Explain</a:t>
          </a:r>
        </a:p>
      </dgm:t>
    </dgm:pt>
    <dgm:pt modelId="{B5500025-A410-4947-BC03-3B93C9047E9B}" type="parTrans" cxnId="{5AD83839-B3C2-4B13-BC60-B499EE5244CF}">
      <dgm:prSet/>
      <dgm:spPr/>
      <dgm:t>
        <a:bodyPr/>
        <a:lstStyle/>
        <a:p>
          <a:endParaRPr lang="en-US"/>
        </a:p>
      </dgm:t>
    </dgm:pt>
    <dgm:pt modelId="{458C56B3-2B6D-4C88-BA39-A203F15B1BEC}" type="sibTrans" cxnId="{5AD83839-B3C2-4B13-BC60-B499EE5244CF}">
      <dgm:prSet/>
      <dgm:spPr/>
      <dgm:t>
        <a:bodyPr/>
        <a:lstStyle/>
        <a:p>
          <a:endParaRPr lang="en-US"/>
        </a:p>
      </dgm:t>
    </dgm:pt>
    <dgm:pt modelId="{7364F456-CCFC-4622-9D19-3C1DFB11C81D}">
      <dgm:prSet/>
      <dgm:spPr/>
      <dgm:t>
        <a:bodyPr/>
        <a:lstStyle/>
        <a:p>
          <a:r>
            <a:rPr lang="en-US" dirty="0"/>
            <a:t>2- Explain the impacts of Brexit on the health and care system’s international workforce</a:t>
          </a:r>
        </a:p>
      </dgm:t>
    </dgm:pt>
    <dgm:pt modelId="{5B70D966-1BBC-4714-A530-39C7F60A2B19}" type="parTrans" cxnId="{0854F49A-8C9F-4E71-9C07-98935BE0D892}">
      <dgm:prSet/>
      <dgm:spPr/>
      <dgm:t>
        <a:bodyPr/>
        <a:lstStyle/>
        <a:p>
          <a:endParaRPr lang="en-US"/>
        </a:p>
      </dgm:t>
    </dgm:pt>
    <dgm:pt modelId="{D7986047-BC1C-4F0B-A55E-B9770BB7075D}" type="sibTrans" cxnId="{0854F49A-8C9F-4E71-9C07-98935BE0D892}">
      <dgm:prSet/>
      <dgm:spPr/>
      <dgm:t>
        <a:bodyPr/>
        <a:lstStyle/>
        <a:p>
          <a:endParaRPr lang="en-US"/>
        </a:p>
      </dgm:t>
    </dgm:pt>
    <dgm:pt modelId="{14332DC6-D1B1-4D43-9140-99470F7069B6}">
      <dgm:prSet/>
      <dgm:spPr/>
      <dgm:t>
        <a:bodyPr/>
        <a:lstStyle/>
        <a:p>
          <a:r>
            <a:rPr lang="en-US" dirty="0"/>
            <a:t>Describe</a:t>
          </a:r>
        </a:p>
      </dgm:t>
    </dgm:pt>
    <dgm:pt modelId="{1AF075F2-3FE2-4226-8708-79EB23A0D207}" type="parTrans" cxnId="{B3F26A2E-280E-466F-936F-1F82F5FB7EB6}">
      <dgm:prSet/>
      <dgm:spPr/>
      <dgm:t>
        <a:bodyPr/>
        <a:lstStyle/>
        <a:p>
          <a:endParaRPr lang="en-US"/>
        </a:p>
      </dgm:t>
    </dgm:pt>
    <dgm:pt modelId="{AC8BDB23-B4CF-4260-A7F1-0351D486DA36}" type="sibTrans" cxnId="{B3F26A2E-280E-466F-936F-1F82F5FB7EB6}">
      <dgm:prSet/>
      <dgm:spPr/>
      <dgm:t>
        <a:bodyPr/>
        <a:lstStyle/>
        <a:p>
          <a:endParaRPr lang="en-US"/>
        </a:p>
      </dgm:t>
    </dgm:pt>
    <dgm:pt modelId="{D1DD5D19-B8D0-4C0D-BA9D-230FCEFDC089}">
      <dgm:prSet/>
      <dgm:spPr/>
      <dgm:t>
        <a:bodyPr/>
        <a:lstStyle/>
        <a:p>
          <a:r>
            <a:rPr lang="en-US" dirty="0"/>
            <a:t>3-Describe the impacts of Brexit on Supply of medicines and medical devices .</a:t>
          </a:r>
        </a:p>
      </dgm:t>
    </dgm:pt>
    <dgm:pt modelId="{CFC6B330-FCCF-4F26-A4B0-086331B78598}" type="parTrans" cxnId="{5FD5FE40-0899-4198-9494-DAEF9F395A56}">
      <dgm:prSet/>
      <dgm:spPr/>
      <dgm:t>
        <a:bodyPr/>
        <a:lstStyle/>
        <a:p>
          <a:endParaRPr lang="en-US"/>
        </a:p>
      </dgm:t>
    </dgm:pt>
    <dgm:pt modelId="{5F360A4D-6434-499D-95B5-D748DE810141}" type="sibTrans" cxnId="{5FD5FE40-0899-4198-9494-DAEF9F395A56}">
      <dgm:prSet/>
      <dgm:spPr/>
      <dgm:t>
        <a:bodyPr/>
        <a:lstStyle/>
        <a:p>
          <a:endParaRPr lang="en-US"/>
        </a:p>
      </dgm:t>
    </dgm:pt>
    <dgm:pt modelId="{E75239C4-FD6C-43BE-92B8-E4EFDA3D3AAA}" type="pres">
      <dgm:prSet presAssocID="{08D899C6-5417-4A32-A711-2EE8A8F01915}" presName="Name0" presStyleCnt="0">
        <dgm:presLayoutVars>
          <dgm:dir/>
          <dgm:animLvl val="lvl"/>
          <dgm:resizeHandles val="exact"/>
        </dgm:presLayoutVars>
      </dgm:prSet>
      <dgm:spPr/>
      <dgm:t>
        <a:bodyPr/>
        <a:lstStyle/>
        <a:p>
          <a:endParaRPr lang="en-US"/>
        </a:p>
      </dgm:t>
    </dgm:pt>
    <dgm:pt modelId="{183027FC-9CBA-4816-92FE-FC550A4CDF6B}" type="pres">
      <dgm:prSet presAssocID="{3F9E3F80-C81E-44CD-91B7-BE97E65407F8}" presName="linNode" presStyleCnt="0"/>
      <dgm:spPr/>
    </dgm:pt>
    <dgm:pt modelId="{A630CE42-3766-44D3-A60E-8051F6A8BECB}" type="pres">
      <dgm:prSet presAssocID="{3F9E3F80-C81E-44CD-91B7-BE97E65407F8}" presName="parentText" presStyleLbl="alignNode1" presStyleIdx="0" presStyleCnt="4">
        <dgm:presLayoutVars>
          <dgm:chMax val="1"/>
          <dgm:bulletEnabled/>
        </dgm:presLayoutVars>
      </dgm:prSet>
      <dgm:spPr/>
      <dgm:t>
        <a:bodyPr/>
        <a:lstStyle/>
        <a:p>
          <a:endParaRPr lang="en-US"/>
        </a:p>
      </dgm:t>
    </dgm:pt>
    <dgm:pt modelId="{ABCC2C61-7B7E-4100-940C-1580BD85AF11}" type="pres">
      <dgm:prSet presAssocID="{3F9E3F80-C81E-44CD-91B7-BE97E65407F8}" presName="descendantText" presStyleLbl="alignAccFollowNode1" presStyleIdx="0" presStyleCnt="4">
        <dgm:presLayoutVars>
          <dgm:bulletEnabled/>
        </dgm:presLayoutVars>
      </dgm:prSet>
      <dgm:spPr/>
      <dgm:t>
        <a:bodyPr/>
        <a:lstStyle/>
        <a:p>
          <a:endParaRPr lang="en-US"/>
        </a:p>
      </dgm:t>
    </dgm:pt>
    <dgm:pt modelId="{F2BCA39A-7582-40E4-B0C6-AE115CE46830}" type="pres">
      <dgm:prSet presAssocID="{AEF424F0-DE6C-4C82-A251-1B88DB1A04E0}" presName="sp" presStyleCnt="0"/>
      <dgm:spPr/>
    </dgm:pt>
    <dgm:pt modelId="{A016AC63-7040-461F-A627-0D120152A068}" type="pres">
      <dgm:prSet presAssocID="{A725C00A-AFED-4CC0-B0D4-D43760633C2D}" presName="linNode" presStyleCnt="0"/>
      <dgm:spPr/>
    </dgm:pt>
    <dgm:pt modelId="{5C92A290-9DEA-4EC5-B66B-5341CDE7885E}" type="pres">
      <dgm:prSet presAssocID="{A725C00A-AFED-4CC0-B0D4-D43760633C2D}" presName="parentText" presStyleLbl="alignNode1" presStyleIdx="1" presStyleCnt="4">
        <dgm:presLayoutVars>
          <dgm:chMax val="1"/>
          <dgm:bulletEnabled/>
        </dgm:presLayoutVars>
      </dgm:prSet>
      <dgm:spPr/>
      <dgm:t>
        <a:bodyPr/>
        <a:lstStyle/>
        <a:p>
          <a:endParaRPr lang="en-US"/>
        </a:p>
      </dgm:t>
    </dgm:pt>
    <dgm:pt modelId="{8F0E453E-C650-45D8-BE70-A2B9B4FE7487}" type="pres">
      <dgm:prSet presAssocID="{A725C00A-AFED-4CC0-B0D4-D43760633C2D}" presName="descendantText" presStyleLbl="alignAccFollowNode1" presStyleIdx="1" presStyleCnt="4">
        <dgm:presLayoutVars>
          <dgm:bulletEnabled/>
        </dgm:presLayoutVars>
      </dgm:prSet>
      <dgm:spPr/>
      <dgm:t>
        <a:bodyPr/>
        <a:lstStyle/>
        <a:p>
          <a:endParaRPr lang="en-US"/>
        </a:p>
      </dgm:t>
    </dgm:pt>
    <dgm:pt modelId="{103BE20F-B819-438C-A1E1-238CEA9E6574}" type="pres">
      <dgm:prSet presAssocID="{C8A42838-D548-4B62-A609-299FD417193B}" presName="sp" presStyleCnt="0"/>
      <dgm:spPr/>
    </dgm:pt>
    <dgm:pt modelId="{79F07565-BA56-44CD-8A6F-3D4AB1666014}" type="pres">
      <dgm:prSet presAssocID="{50B3D1C7-E846-41A1-AC48-998A1B9F0054}" presName="linNode" presStyleCnt="0"/>
      <dgm:spPr/>
    </dgm:pt>
    <dgm:pt modelId="{81BDF6E9-74B3-4195-AAD8-3C3996A6C876}" type="pres">
      <dgm:prSet presAssocID="{50B3D1C7-E846-41A1-AC48-998A1B9F0054}" presName="parentText" presStyleLbl="alignNode1" presStyleIdx="2" presStyleCnt="4">
        <dgm:presLayoutVars>
          <dgm:chMax val="1"/>
          <dgm:bulletEnabled/>
        </dgm:presLayoutVars>
      </dgm:prSet>
      <dgm:spPr/>
      <dgm:t>
        <a:bodyPr/>
        <a:lstStyle/>
        <a:p>
          <a:endParaRPr lang="en-US"/>
        </a:p>
      </dgm:t>
    </dgm:pt>
    <dgm:pt modelId="{A20F28E4-8417-4D94-80D6-2432D1137AB4}" type="pres">
      <dgm:prSet presAssocID="{50B3D1C7-E846-41A1-AC48-998A1B9F0054}" presName="descendantText" presStyleLbl="alignAccFollowNode1" presStyleIdx="2" presStyleCnt="4">
        <dgm:presLayoutVars>
          <dgm:bulletEnabled/>
        </dgm:presLayoutVars>
      </dgm:prSet>
      <dgm:spPr/>
      <dgm:t>
        <a:bodyPr/>
        <a:lstStyle/>
        <a:p>
          <a:endParaRPr lang="en-US"/>
        </a:p>
      </dgm:t>
    </dgm:pt>
    <dgm:pt modelId="{273A32DC-EF1C-41C6-A663-5C087F37D084}" type="pres">
      <dgm:prSet presAssocID="{458C56B3-2B6D-4C88-BA39-A203F15B1BEC}" presName="sp" presStyleCnt="0"/>
      <dgm:spPr/>
    </dgm:pt>
    <dgm:pt modelId="{9436F811-C741-4AF8-9A10-C8ADDEA9107D}" type="pres">
      <dgm:prSet presAssocID="{14332DC6-D1B1-4D43-9140-99470F7069B6}" presName="linNode" presStyleCnt="0"/>
      <dgm:spPr/>
    </dgm:pt>
    <dgm:pt modelId="{FE1AC31F-3459-4843-878F-E685EDA00E37}" type="pres">
      <dgm:prSet presAssocID="{14332DC6-D1B1-4D43-9140-99470F7069B6}" presName="parentText" presStyleLbl="alignNode1" presStyleIdx="3" presStyleCnt="4">
        <dgm:presLayoutVars>
          <dgm:chMax val="1"/>
          <dgm:bulletEnabled/>
        </dgm:presLayoutVars>
      </dgm:prSet>
      <dgm:spPr/>
      <dgm:t>
        <a:bodyPr/>
        <a:lstStyle/>
        <a:p>
          <a:endParaRPr lang="en-US"/>
        </a:p>
      </dgm:t>
    </dgm:pt>
    <dgm:pt modelId="{88558AB2-5EF2-4BDE-928B-ADD0DAA9E6E3}" type="pres">
      <dgm:prSet presAssocID="{14332DC6-D1B1-4D43-9140-99470F7069B6}" presName="descendantText" presStyleLbl="alignAccFollowNode1" presStyleIdx="3" presStyleCnt="4">
        <dgm:presLayoutVars>
          <dgm:bulletEnabled/>
        </dgm:presLayoutVars>
      </dgm:prSet>
      <dgm:spPr/>
      <dgm:t>
        <a:bodyPr/>
        <a:lstStyle/>
        <a:p>
          <a:endParaRPr lang="en-US"/>
        </a:p>
      </dgm:t>
    </dgm:pt>
  </dgm:ptLst>
  <dgm:cxnLst>
    <dgm:cxn modelId="{5AD83839-B3C2-4B13-BC60-B499EE5244CF}" srcId="{08D899C6-5417-4A32-A711-2EE8A8F01915}" destId="{50B3D1C7-E846-41A1-AC48-998A1B9F0054}" srcOrd="2" destOrd="0" parTransId="{B5500025-A410-4947-BC03-3B93C9047E9B}" sibTransId="{458C56B3-2B6D-4C88-BA39-A203F15B1BEC}"/>
    <dgm:cxn modelId="{4DE7ABD1-36B0-41F0-86ED-58B432177871}" srcId="{A725C00A-AFED-4CC0-B0D4-D43760633C2D}" destId="{447BCA1B-EE76-41D0-908B-6510A2694675}" srcOrd="0" destOrd="0" parTransId="{E51D2992-BC6E-43D8-A5C8-6D2FEEF11E60}" sibTransId="{9F2371C7-2815-4C17-A446-52C948C8C926}"/>
    <dgm:cxn modelId="{A6013E53-36E1-4E7E-A146-E1FBDE947C8B}" srcId="{3F9E3F80-C81E-44CD-91B7-BE97E65407F8}" destId="{910F0E40-D4FF-456D-8B18-23D5A6E1705B}" srcOrd="0" destOrd="0" parTransId="{D5E9518F-FBB0-446C-904A-A7551BDC30C5}" sibTransId="{50AB4B68-9F15-4D7F-9129-34CEF06411F1}"/>
    <dgm:cxn modelId="{9122EB82-97D1-4EDF-81B6-3D7089A1293D}" type="presOf" srcId="{910F0E40-D4FF-456D-8B18-23D5A6E1705B}" destId="{ABCC2C61-7B7E-4100-940C-1580BD85AF11}" srcOrd="0" destOrd="0" presId="urn:microsoft.com/office/officeart/2016/7/layout/VerticalSolidActionList"/>
    <dgm:cxn modelId="{8EC7B4C6-E118-4CCE-938D-4DE9BBEDF2B0}" srcId="{08D899C6-5417-4A32-A711-2EE8A8F01915}" destId="{3F9E3F80-C81E-44CD-91B7-BE97E65407F8}" srcOrd="0" destOrd="0" parTransId="{5D9E4B94-B7C2-4B77-8321-BCC728CB81FF}" sibTransId="{AEF424F0-DE6C-4C82-A251-1B88DB1A04E0}"/>
    <dgm:cxn modelId="{B3F26A2E-280E-466F-936F-1F82F5FB7EB6}" srcId="{08D899C6-5417-4A32-A711-2EE8A8F01915}" destId="{14332DC6-D1B1-4D43-9140-99470F7069B6}" srcOrd="3" destOrd="0" parTransId="{1AF075F2-3FE2-4226-8708-79EB23A0D207}" sibTransId="{AC8BDB23-B4CF-4260-A7F1-0351D486DA36}"/>
    <dgm:cxn modelId="{0854F49A-8C9F-4E71-9C07-98935BE0D892}" srcId="{50B3D1C7-E846-41A1-AC48-998A1B9F0054}" destId="{7364F456-CCFC-4622-9D19-3C1DFB11C81D}" srcOrd="0" destOrd="0" parTransId="{5B70D966-1BBC-4714-A530-39C7F60A2B19}" sibTransId="{D7986047-BC1C-4F0B-A55E-B9770BB7075D}"/>
    <dgm:cxn modelId="{C3E48D33-E399-4A57-8DC2-9E5DC4880967}" type="presOf" srcId="{7364F456-CCFC-4622-9D19-3C1DFB11C81D}" destId="{A20F28E4-8417-4D94-80D6-2432D1137AB4}" srcOrd="0" destOrd="0" presId="urn:microsoft.com/office/officeart/2016/7/layout/VerticalSolidActionList"/>
    <dgm:cxn modelId="{B45A9B53-63E2-4328-A50F-A9B9A3E3140C}" type="presOf" srcId="{08D899C6-5417-4A32-A711-2EE8A8F01915}" destId="{E75239C4-FD6C-43BE-92B8-E4EFDA3D3AAA}" srcOrd="0" destOrd="0" presId="urn:microsoft.com/office/officeart/2016/7/layout/VerticalSolidActionList"/>
    <dgm:cxn modelId="{D2395C9E-35B5-4891-BE13-1F848C4090D7}" type="presOf" srcId="{D1DD5D19-B8D0-4C0D-BA9D-230FCEFDC089}" destId="{88558AB2-5EF2-4BDE-928B-ADD0DAA9E6E3}" srcOrd="0" destOrd="0" presId="urn:microsoft.com/office/officeart/2016/7/layout/VerticalSolidActionList"/>
    <dgm:cxn modelId="{9B6BA48D-F85A-49B3-89C8-379FBB06F196}" type="presOf" srcId="{A725C00A-AFED-4CC0-B0D4-D43760633C2D}" destId="{5C92A290-9DEA-4EC5-B66B-5341CDE7885E}" srcOrd="0" destOrd="0" presId="urn:microsoft.com/office/officeart/2016/7/layout/VerticalSolidActionList"/>
    <dgm:cxn modelId="{39A337CE-E60A-4CAF-9309-662329D37689}" type="presOf" srcId="{3F9E3F80-C81E-44CD-91B7-BE97E65407F8}" destId="{A630CE42-3766-44D3-A60E-8051F6A8BECB}" srcOrd="0" destOrd="0" presId="urn:microsoft.com/office/officeart/2016/7/layout/VerticalSolidActionList"/>
    <dgm:cxn modelId="{5FD5FE40-0899-4198-9494-DAEF9F395A56}" srcId="{14332DC6-D1B1-4D43-9140-99470F7069B6}" destId="{D1DD5D19-B8D0-4C0D-BA9D-230FCEFDC089}" srcOrd="0" destOrd="0" parTransId="{CFC6B330-FCCF-4F26-A4B0-086331B78598}" sibTransId="{5F360A4D-6434-499D-95B5-D748DE810141}"/>
    <dgm:cxn modelId="{77631851-00CC-4901-A8B7-0A36C9A9FFB5}" srcId="{08D899C6-5417-4A32-A711-2EE8A8F01915}" destId="{A725C00A-AFED-4CC0-B0D4-D43760633C2D}" srcOrd="1" destOrd="0" parTransId="{62F1962F-C792-41B1-8D70-071A5E1D344C}" sibTransId="{C8A42838-D548-4B62-A609-299FD417193B}"/>
    <dgm:cxn modelId="{9045B216-4E23-46A3-9B96-858729DC3B10}" type="presOf" srcId="{50B3D1C7-E846-41A1-AC48-998A1B9F0054}" destId="{81BDF6E9-74B3-4195-AAD8-3C3996A6C876}" srcOrd="0" destOrd="0" presId="urn:microsoft.com/office/officeart/2016/7/layout/VerticalSolidActionList"/>
    <dgm:cxn modelId="{C5EB159D-11E2-4608-A23E-1848005AC28F}" type="presOf" srcId="{447BCA1B-EE76-41D0-908B-6510A2694675}" destId="{8F0E453E-C650-45D8-BE70-A2B9B4FE7487}" srcOrd="0" destOrd="0" presId="urn:microsoft.com/office/officeart/2016/7/layout/VerticalSolidActionList"/>
    <dgm:cxn modelId="{8E5E7C10-7DF9-4BB7-9936-0CB6A73E7048}" type="presOf" srcId="{14332DC6-D1B1-4D43-9140-99470F7069B6}" destId="{FE1AC31F-3459-4843-878F-E685EDA00E37}" srcOrd="0" destOrd="0" presId="urn:microsoft.com/office/officeart/2016/7/layout/VerticalSolidActionList"/>
    <dgm:cxn modelId="{C0955C5C-34A9-48C3-BFA3-A9B7D6E4937A}" type="presParOf" srcId="{E75239C4-FD6C-43BE-92B8-E4EFDA3D3AAA}" destId="{183027FC-9CBA-4816-92FE-FC550A4CDF6B}" srcOrd="0" destOrd="0" presId="urn:microsoft.com/office/officeart/2016/7/layout/VerticalSolidActionList"/>
    <dgm:cxn modelId="{241199F6-AED1-4A8A-9869-3812AE41A2F3}" type="presParOf" srcId="{183027FC-9CBA-4816-92FE-FC550A4CDF6B}" destId="{A630CE42-3766-44D3-A60E-8051F6A8BECB}" srcOrd="0" destOrd="0" presId="urn:microsoft.com/office/officeart/2016/7/layout/VerticalSolidActionList"/>
    <dgm:cxn modelId="{D6A4A900-2CB1-45F0-8229-EABFC7754BD4}" type="presParOf" srcId="{183027FC-9CBA-4816-92FE-FC550A4CDF6B}" destId="{ABCC2C61-7B7E-4100-940C-1580BD85AF11}" srcOrd="1" destOrd="0" presId="urn:microsoft.com/office/officeart/2016/7/layout/VerticalSolidActionList"/>
    <dgm:cxn modelId="{6B17E9DC-B33A-4516-B5EE-F3B0BC64E489}" type="presParOf" srcId="{E75239C4-FD6C-43BE-92B8-E4EFDA3D3AAA}" destId="{F2BCA39A-7582-40E4-B0C6-AE115CE46830}" srcOrd="1" destOrd="0" presId="urn:microsoft.com/office/officeart/2016/7/layout/VerticalSolidActionList"/>
    <dgm:cxn modelId="{0A6F132C-7C2A-4345-A154-54D6ADA034C0}" type="presParOf" srcId="{E75239C4-FD6C-43BE-92B8-E4EFDA3D3AAA}" destId="{A016AC63-7040-461F-A627-0D120152A068}" srcOrd="2" destOrd="0" presId="urn:microsoft.com/office/officeart/2016/7/layout/VerticalSolidActionList"/>
    <dgm:cxn modelId="{68AEBDA8-77A3-4FF0-B46A-9C2CD512F69D}" type="presParOf" srcId="{A016AC63-7040-461F-A627-0D120152A068}" destId="{5C92A290-9DEA-4EC5-B66B-5341CDE7885E}" srcOrd="0" destOrd="0" presId="urn:microsoft.com/office/officeart/2016/7/layout/VerticalSolidActionList"/>
    <dgm:cxn modelId="{DFA58448-1DF0-460A-A594-96B2113823E3}" type="presParOf" srcId="{A016AC63-7040-461F-A627-0D120152A068}" destId="{8F0E453E-C650-45D8-BE70-A2B9B4FE7487}" srcOrd="1" destOrd="0" presId="urn:microsoft.com/office/officeart/2016/7/layout/VerticalSolidActionList"/>
    <dgm:cxn modelId="{2500471C-6764-439D-AAB4-A01A83B96476}" type="presParOf" srcId="{E75239C4-FD6C-43BE-92B8-E4EFDA3D3AAA}" destId="{103BE20F-B819-438C-A1E1-238CEA9E6574}" srcOrd="3" destOrd="0" presId="urn:microsoft.com/office/officeart/2016/7/layout/VerticalSolidActionList"/>
    <dgm:cxn modelId="{59433A0B-792C-40B0-AF0C-68E10471AE9D}" type="presParOf" srcId="{E75239C4-FD6C-43BE-92B8-E4EFDA3D3AAA}" destId="{79F07565-BA56-44CD-8A6F-3D4AB1666014}" srcOrd="4" destOrd="0" presId="urn:microsoft.com/office/officeart/2016/7/layout/VerticalSolidActionList"/>
    <dgm:cxn modelId="{B6D72514-AA28-4878-8B03-63B50FD7CF14}" type="presParOf" srcId="{79F07565-BA56-44CD-8A6F-3D4AB1666014}" destId="{81BDF6E9-74B3-4195-AAD8-3C3996A6C876}" srcOrd="0" destOrd="0" presId="urn:microsoft.com/office/officeart/2016/7/layout/VerticalSolidActionList"/>
    <dgm:cxn modelId="{31F94618-CE59-4B5A-B0F0-BD7983E0A507}" type="presParOf" srcId="{79F07565-BA56-44CD-8A6F-3D4AB1666014}" destId="{A20F28E4-8417-4D94-80D6-2432D1137AB4}" srcOrd="1" destOrd="0" presId="urn:microsoft.com/office/officeart/2016/7/layout/VerticalSolidActionList"/>
    <dgm:cxn modelId="{0BD2B5CD-3189-455B-95F4-EC12BA013168}" type="presParOf" srcId="{E75239C4-FD6C-43BE-92B8-E4EFDA3D3AAA}" destId="{273A32DC-EF1C-41C6-A663-5C087F37D084}" srcOrd="5" destOrd="0" presId="urn:microsoft.com/office/officeart/2016/7/layout/VerticalSolidActionList"/>
    <dgm:cxn modelId="{32A3DC30-5D14-454D-AA0B-1BBCD660C8C5}" type="presParOf" srcId="{E75239C4-FD6C-43BE-92B8-E4EFDA3D3AAA}" destId="{9436F811-C741-4AF8-9A10-C8ADDEA9107D}" srcOrd="6" destOrd="0" presId="urn:microsoft.com/office/officeart/2016/7/layout/VerticalSolidActionList"/>
    <dgm:cxn modelId="{C5B860F1-EEB4-413B-A60A-EEA8FF4DF108}" type="presParOf" srcId="{9436F811-C741-4AF8-9A10-C8ADDEA9107D}" destId="{FE1AC31F-3459-4843-878F-E685EDA00E37}" srcOrd="0" destOrd="0" presId="urn:microsoft.com/office/officeart/2016/7/layout/VerticalSolidActionList"/>
    <dgm:cxn modelId="{B46AC26E-0FF9-4172-BFAD-A29F7A4169B3}" type="presParOf" srcId="{9436F811-C741-4AF8-9A10-C8ADDEA9107D}" destId="{88558AB2-5EF2-4BDE-928B-ADD0DAA9E6E3}"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C2C61-7B7E-4100-940C-1580BD85AF11}">
      <dsp:nvSpPr>
        <dsp:cNvPr id="0" name=""/>
        <dsp:cNvSpPr/>
      </dsp:nvSpPr>
      <dsp:spPr>
        <a:xfrm>
          <a:off x="1185514" y="2562"/>
          <a:ext cx="4742060" cy="132751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09" tIns="337188" rIns="92009" bIns="337188" numCol="1" spcCol="1270" anchor="ctr" anchorCtr="0">
          <a:noAutofit/>
        </a:bodyPr>
        <a:lstStyle/>
        <a:p>
          <a:pPr lvl="0" algn="l" defTabSz="711200">
            <a:lnSpc>
              <a:spcPct val="90000"/>
            </a:lnSpc>
            <a:spcBef>
              <a:spcPct val="0"/>
            </a:spcBef>
            <a:spcAft>
              <a:spcPct val="35000"/>
            </a:spcAft>
          </a:pPr>
          <a:r>
            <a:rPr lang="en-US" sz="1600" kern="1200" dirty="0"/>
            <a:t>At the end of this  session , students will be able to ;</a:t>
          </a:r>
        </a:p>
      </dsp:txBody>
      <dsp:txXfrm>
        <a:off x="1185514" y="2562"/>
        <a:ext cx="4742060" cy="1327513"/>
      </dsp:txXfrm>
    </dsp:sp>
    <dsp:sp modelId="{A630CE42-3766-44D3-A60E-8051F6A8BECB}">
      <dsp:nvSpPr>
        <dsp:cNvPr id="0" name=""/>
        <dsp:cNvSpPr/>
      </dsp:nvSpPr>
      <dsp:spPr>
        <a:xfrm>
          <a:off x="0" y="2562"/>
          <a:ext cx="1185515" cy="13275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2734" tIns="131129" rIns="62734" bIns="131129" numCol="1" spcCol="1270" anchor="ctr" anchorCtr="0">
          <a:noAutofit/>
        </a:bodyPr>
        <a:lstStyle/>
        <a:p>
          <a:pPr lvl="0" algn="ctr" defTabSz="889000">
            <a:lnSpc>
              <a:spcPct val="90000"/>
            </a:lnSpc>
            <a:spcBef>
              <a:spcPct val="0"/>
            </a:spcBef>
            <a:spcAft>
              <a:spcPct val="35000"/>
            </a:spcAft>
          </a:pPr>
          <a:r>
            <a:rPr lang="en-US" sz="2000" kern="1200" dirty="0"/>
            <a:t>Be</a:t>
          </a:r>
        </a:p>
      </dsp:txBody>
      <dsp:txXfrm>
        <a:off x="0" y="2562"/>
        <a:ext cx="1185515" cy="1327513"/>
      </dsp:txXfrm>
    </dsp:sp>
    <dsp:sp modelId="{8F0E453E-C650-45D8-BE70-A2B9B4FE7487}">
      <dsp:nvSpPr>
        <dsp:cNvPr id="0" name=""/>
        <dsp:cNvSpPr/>
      </dsp:nvSpPr>
      <dsp:spPr>
        <a:xfrm>
          <a:off x="1185515" y="1409727"/>
          <a:ext cx="4742060" cy="132751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09" tIns="337188" rIns="92009" bIns="337188" numCol="1" spcCol="1270" anchor="ctr" anchorCtr="0">
          <a:noAutofit/>
        </a:bodyPr>
        <a:lstStyle/>
        <a:p>
          <a:pPr lvl="0" algn="l" defTabSz="711200">
            <a:lnSpc>
              <a:spcPct val="90000"/>
            </a:lnSpc>
            <a:spcBef>
              <a:spcPct val="0"/>
            </a:spcBef>
            <a:spcAft>
              <a:spcPct val="35000"/>
            </a:spcAft>
          </a:pPr>
          <a:r>
            <a:rPr lang="en-US" sz="1600" kern="1200" dirty="0"/>
            <a:t>1- Identify the impacts of Brexit and the end of the transition period on health care systems in the </a:t>
          </a:r>
          <a:r>
            <a:rPr lang="en-US" sz="1600" kern="1200" dirty="0" smtClean="0"/>
            <a:t>UK.</a:t>
          </a:r>
          <a:endParaRPr lang="en-US" sz="1600" kern="1200" dirty="0"/>
        </a:p>
      </dsp:txBody>
      <dsp:txXfrm>
        <a:off x="1185515" y="1409727"/>
        <a:ext cx="4742060" cy="1327513"/>
      </dsp:txXfrm>
    </dsp:sp>
    <dsp:sp modelId="{5C92A290-9DEA-4EC5-B66B-5341CDE7885E}">
      <dsp:nvSpPr>
        <dsp:cNvPr id="0" name=""/>
        <dsp:cNvSpPr/>
      </dsp:nvSpPr>
      <dsp:spPr>
        <a:xfrm>
          <a:off x="0" y="1409727"/>
          <a:ext cx="1185515" cy="13275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2734" tIns="131129" rIns="62734" bIns="131129" numCol="1" spcCol="1270" anchor="ctr" anchorCtr="0">
          <a:noAutofit/>
        </a:bodyPr>
        <a:lstStyle/>
        <a:p>
          <a:pPr lvl="0" algn="ctr" defTabSz="889000">
            <a:lnSpc>
              <a:spcPct val="90000"/>
            </a:lnSpc>
            <a:spcBef>
              <a:spcPct val="0"/>
            </a:spcBef>
            <a:spcAft>
              <a:spcPct val="35000"/>
            </a:spcAft>
          </a:pPr>
          <a:r>
            <a:rPr lang="en-US" sz="2000" kern="1200" dirty="0"/>
            <a:t>Identify</a:t>
          </a:r>
        </a:p>
      </dsp:txBody>
      <dsp:txXfrm>
        <a:off x="0" y="1409727"/>
        <a:ext cx="1185515" cy="1327513"/>
      </dsp:txXfrm>
    </dsp:sp>
    <dsp:sp modelId="{A20F28E4-8417-4D94-80D6-2432D1137AB4}">
      <dsp:nvSpPr>
        <dsp:cNvPr id="0" name=""/>
        <dsp:cNvSpPr/>
      </dsp:nvSpPr>
      <dsp:spPr>
        <a:xfrm>
          <a:off x="1185515" y="2816891"/>
          <a:ext cx="4742060" cy="132751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09" tIns="337188" rIns="92009" bIns="337188" numCol="1" spcCol="1270" anchor="ctr" anchorCtr="0">
          <a:noAutofit/>
        </a:bodyPr>
        <a:lstStyle/>
        <a:p>
          <a:pPr lvl="0" algn="l" defTabSz="711200">
            <a:lnSpc>
              <a:spcPct val="90000"/>
            </a:lnSpc>
            <a:spcBef>
              <a:spcPct val="0"/>
            </a:spcBef>
            <a:spcAft>
              <a:spcPct val="35000"/>
            </a:spcAft>
          </a:pPr>
          <a:r>
            <a:rPr lang="en-US" sz="1600" kern="1200" dirty="0"/>
            <a:t>2- Explain the impacts of Brexit on the health and care system’s international workforce</a:t>
          </a:r>
        </a:p>
      </dsp:txBody>
      <dsp:txXfrm>
        <a:off x="1185515" y="2816891"/>
        <a:ext cx="4742060" cy="1327513"/>
      </dsp:txXfrm>
    </dsp:sp>
    <dsp:sp modelId="{81BDF6E9-74B3-4195-AAD8-3C3996A6C876}">
      <dsp:nvSpPr>
        <dsp:cNvPr id="0" name=""/>
        <dsp:cNvSpPr/>
      </dsp:nvSpPr>
      <dsp:spPr>
        <a:xfrm>
          <a:off x="0" y="2816891"/>
          <a:ext cx="1185515" cy="13275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2734" tIns="131129" rIns="62734" bIns="131129" numCol="1" spcCol="1270" anchor="ctr" anchorCtr="0">
          <a:noAutofit/>
        </a:bodyPr>
        <a:lstStyle/>
        <a:p>
          <a:pPr lvl="0" algn="ctr" defTabSz="889000">
            <a:lnSpc>
              <a:spcPct val="90000"/>
            </a:lnSpc>
            <a:spcBef>
              <a:spcPct val="0"/>
            </a:spcBef>
            <a:spcAft>
              <a:spcPct val="35000"/>
            </a:spcAft>
          </a:pPr>
          <a:r>
            <a:rPr lang="en-US" sz="2000" kern="1200" dirty="0"/>
            <a:t>Explain</a:t>
          </a:r>
        </a:p>
      </dsp:txBody>
      <dsp:txXfrm>
        <a:off x="0" y="2816891"/>
        <a:ext cx="1185515" cy="1327513"/>
      </dsp:txXfrm>
    </dsp:sp>
    <dsp:sp modelId="{88558AB2-5EF2-4BDE-928B-ADD0DAA9E6E3}">
      <dsp:nvSpPr>
        <dsp:cNvPr id="0" name=""/>
        <dsp:cNvSpPr/>
      </dsp:nvSpPr>
      <dsp:spPr>
        <a:xfrm>
          <a:off x="1185515" y="4224056"/>
          <a:ext cx="4742060" cy="132751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09" tIns="337188" rIns="92009" bIns="337188" numCol="1" spcCol="1270" anchor="ctr" anchorCtr="0">
          <a:noAutofit/>
        </a:bodyPr>
        <a:lstStyle/>
        <a:p>
          <a:pPr lvl="0" algn="l" defTabSz="711200">
            <a:lnSpc>
              <a:spcPct val="90000"/>
            </a:lnSpc>
            <a:spcBef>
              <a:spcPct val="0"/>
            </a:spcBef>
            <a:spcAft>
              <a:spcPct val="35000"/>
            </a:spcAft>
          </a:pPr>
          <a:r>
            <a:rPr lang="en-US" sz="1600" kern="1200" dirty="0"/>
            <a:t>3-Describe the impacts of Brexit on Supply of medicines and medical devices .</a:t>
          </a:r>
        </a:p>
      </dsp:txBody>
      <dsp:txXfrm>
        <a:off x="1185515" y="4224056"/>
        <a:ext cx="4742060" cy="1327513"/>
      </dsp:txXfrm>
    </dsp:sp>
    <dsp:sp modelId="{FE1AC31F-3459-4843-878F-E685EDA00E37}">
      <dsp:nvSpPr>
        <dsp:cNvPr id="0" name=""/>
        <dsp:cNvSpPr/>
      </dsp:nvSpPr>
      <dsp:spPr>
        <a:xfrm>
          <a:off x="0" y="4224056"/>
          <a:ext cx="1185515" cy="13275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2734" tIns="131129" rIns="62734" bIns="131129" numCol="1" spcCol="1270" anchor="ctr" anchorCtr="0">
          <a:noAutofit/>
        </a:bodyPr>
        <a:lstStyle/>
        <a:p>
          <a:pPr lvl="0" algn="ctr" defTabSz="889000">
            <a:lnSpc>
              <a:spcPct val="90000"/>
            </a:lnSpc>
            <a:spcBef>
              <a:spcPct val="0"/>
            </a:spcBef>
            <a:spcAft>
              <a:spcPct val="35000"/>
            </a:spcAft>
          </a:pPr>
          <a:r>
            <a:rPr lang="en-US" sz="2000" kern="1200" dirty="0"/>
            <a:t>Describe</a:t>
          </a:r>
        </a:p>
      </dsp:txBody>
      <dsp:txXfrm>
        <a:off x="0" y="4224056"/>
        <a:ext cx="1185515" cy="132751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8B734-002D-44B8-97D2-F8DB417B26EB}" type="datetimeFigureOut">
              <a:rPr lang="en-GB" smtClean="0"/>
              <a:t>10/10/2023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93C16-02D7-4B53-AC3C-45795887B60D}" type="slidenum">
              <a:rPr lang="en-GB" smtClean="0"/>
              <a:t>‹#›</a:t>
            </a:fld>
            <a:endParaRPr lang="en-GB" dirty="0"/>
          </a:p>
        </p:txBody>
      </p:sp>
    </p:spTree>
    <p:extLst>
      <p:ext uri="{BB962C8B-B14F-4D97-AF65-F5344CB8AC3E}">
        <p14:creationId xmlns:p14="http://schemas.microsoft.com/office/powerpoint/2010/main" val="2286262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558C13DA-46D5-453F-A036-D6E5FF421376}" type="datetime1">
              <a:rPr lang="en-US" smtClean="0"/>
              <a:t>10/10/2023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Created by ; Oluwafemi Esan.</a:t>
            </a: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1977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60631A5D-C261-46F6-8A1F-D68DDFDEF890}" type="datetime1">
              <a:rPr lang="en-US" smtClean="0"/>
              <a:t>10/10/2023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r>
              <a:rPr lang="en-US" dirty="0">
                <a:solidFill>
                  <a:schemeClr val="tx1"/>
                </a:solidFill>
              </a:rPr>
              <a:t>Created by ; Oluwafemi Esan.</a:t>
            </a: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4651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CAAAC613-E5CD-49E5-827A-0DDB601017E9}" type="datetime1">
              <a:rPr lang="en-US" smtClean="0"/>
              <a:t>10/10/2023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r>
              <a:rPr lang="en-US" dirty="0">
                <a:solidFill>
                  <a:schemeClr val="tx1"/>
                </a:solidFill>
              </a:rPr>
              <a:t>Created by ; Oluwafemi Esan.</a:t>
            </a: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7098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462A31F6-FE3C-4B34-A4CE-8B07D63DD43B}" type="datetime1">
              <a:rPr lang="en-US" smtClean="0"/>
              <a:t>10/10/2023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r>
              <a:rPr lang="en-US" dirty="0">
                <a:solidFill>
                  <a:schemeClr val="tx1"/>
                </a:solidFill>
              </a:rPr>
              <a:t>Created by ; Oluwafemi Esan.</a:t>
            </a: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3971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E65602F-94D2-4CB3-8F92-CC00BD2D0AE0}" type="datetime1">
              <a:rPr lang="en-US" smtClean="0"/>
              <a:t>10/10/2023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r>
              <a:rPr lang="en-US" dirty="0">
                <a:solidFill>
                  <a:schemeClr val="tx1"/>
                </a:solidFill>
              </a:rPr>
              <a:t>Created by ; Oluwafemi Esan.</a:t>
            </a: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1124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890D4E19-46F3-49B0-8F58-1D4DAAC8723E}" type="datetime1">
              <a:rPr lang="en-US" smtClean="0"/>
              <a:t>10/10/2023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r>
              <a:rPr lang="en-US" dirty="0">
                <a:solidFill>
                  <a:schemeClr val="tx1"/>
                </a:solidFill>
              </a:rPr>
              <a:t>Created by ; Oluwafemi Esan.</a:t>
            </a: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2945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BFD88A7D-A3DF-4812-8CDF-90DB506022A3}" type="datetime1">
              <a:rPr lang="en-US" smtClean="0"/>
              <a:t>10/10/2023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r>
              <a:rPr lang="en-US" dirty="0">
                <a:solidFill>
                  <a:schemeClr val="tx1"/>
                </a:solidFill>
              </a:rPr>
              <a:t>Created by ; Oluwafemi Esan.</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830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FB67E97C-3D6E-4811-8981-409F43BBD992}" type="datetime1">
              <a:rPr lang="en-US" smtClean="0"/>
              <a:t>10/10/2023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r>
              <a:rPr lang="en-US" dirty="0">
                <a:solidFill>
                  <a:schemeClr val="tx1"/>
                </a:solidFill>
              </a:rPr>
              <a:t>Created by ; Oluwafemi Esan.</a:t>
            </a: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4343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4AB853DE-BB54-4284-9775-DA0671ECB105}" type="datetime1">
              <a:rPr lang="en-US" smtClean="0"/>
              <a:t>10/10/2023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r>
              <a:rPr lang="en-US" dirty="0">
                <a:solidFill>
                  <a:schemeClr val="tx1"/>
                </a:solidFill>
              </a:rPr>
              <a:t>Created by ; Oluwafemi Esan.</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842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3520D258-A46F-4BDD-AA6C-C0171A2BB610}" type="datetime1">
              <a:rPr lang="en-US" smtClean="0"/>
              <a:t>10/10/2023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r>
              <a:rPr lang="en-US" dirty="0">
                <a:solidFill>
                  <a:schemeClr val="tx1"/>
                </a:solidFill>
              </a:rPr>
              <a:t>Created by ; Oluwafemi Esan.</a:t>
            </a: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0406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FFD2B993-A5D6-405D-8758-5275FE59F27F}" type="datetime1">
              <a:rPr lang="en-US" smtClean="0"/>
              <a:t>10/10/2023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dirty="0">
                <a:effectLst>
                  <a:outerShdw blurRad="50800" dist="38100" dir="2700000" algn="tl" rotWithShape="0">
                    <a:prstClr val="black">
                      <a:alpha val="43000"/>
                    </a:prstClr>
                  </a:outerShdw>
                </a:effectLst>
              </a:rPr>
              <a:t>Created by ; Oluwafemi Esan.</a:t>
            </a: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8621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C6B8C6C8-2626-49C1-B6F6-1DF695991581}" type="datetime1">
              <a:rPr lang="en-US" smtClean="0"/>
              <a:t>10/10/2023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spc="50" dirty="0"/>
              <a:t>Created by ; Oluwafemi Esan.</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4123573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kingsfund.org.uk/publications/articles/brexit-end-of-transition-period-impact-health-care-system#peop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EnJ9Xo4Axc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654BDA8-EE5D-4DC8-BA6E-A93D650163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8" y="736600"/>
            <a:ext cx="7534652" cy="53847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A78E0E-0CC5-4C19-9520-4267F0930C70}"/>
              </a:ext>
            </a:extLst>
          </p:cNvPr>
          <p:cNvSpPr>
            <a:spLocks noGrp="1"/>
          </p:cNvSpPr>
          <p:nvPr>
            <p:ph type="ctrTitle"/>
          </p:nvPr>
        </p:nvSpPr>
        <p:spPr>
          <a:xfrm>
            <a:off x="5300814" y="1482634"/>
            <a:ext cx="5928018" cy="3046798"/>
          </a:xfrm>
        </p:spPr>
        <p:txBody>
          <a:bodyPr>
            <a:normAutofit fontScale="90000"/>
          </a:bodyPr>
          <a:lstStyle/>
          <a:p>
            <a:pPr algn="l"/>
            <a:r>
              <a:rPr lang="en-US" sz="4200" dirty="0">
                <a:solidFill>
                  <a:schemeClr val="bg1"/>
                </a:solidFill>
              </a:rPr>
              <a:t>Brexit and the end of the transition period: what does it mean for the health and care system?</a:t>
            </a:r>
            <a:endParaRPr lang="en-GB" sz="4200" dirty="0">
              <a:solidFill>
                <a:schemeClr val="bg1"/>
              </a:solidFill>
            </a:endParaRPr>
          </a:p>
        </p:txBody>
      </p:sp>
      <p:sp>
        <p:nvSpPr>
          <p:cNvPr id="3" name="Subtitle 2">
            <a:extLst>
              <a:ext uri="{FF2B5EF4-FFF2-40B4-BE49-F238E27FC236}">
                <a16:creationId xmlns:a16="http://schemas.microsoft.com/office/drawing/2014/main" id="{3E810125-409D-470F-BEC1-272B22215244}"/>
              </a:ext>
            </a:extLst>
          </p:cNvPr>
          <p:cNvSpPr>
            <a:spLocks noGrp="1"/>
          </p:cNvSpPr>
          <p:nvPr>
            <p:ph type="subTitle" idx="1"/>
          </p:nvPr>
        </p:nvSpPr>
        <p:spPr>
          <a:xfrm>
            <a:off x="5300814" y="4686300"/>
            <a:ext cx="5928018" cy="1057276"/>
          </a:xfrm>
        </p:spPr>
        <p:txBody>
          <a:bodyPr>
            <a:normAutofit fontScale="92500" lnSpcReduction="10000"/>
          </a:bodyPr>
          <a:lstStyle/>
          <a:p>
            <a:pPr algn="l"/>
            <a:r>
              <a:rPr lang="en-GB" dirty="0"/>
              <a:t>A </a:t>
            </a:r>
            <a:r>
              <a:rPr lang="en-US" dirty="0"/>
              <a:t>Review of Brexit and post Brexit agenda.</a:t>
            </a:r>
            <a:endParaRPr lang="en-GB" dirty="0"/>
          </a:p>
        </p:txBody>
      </p:sp>
      <p:pic>
        <p:nvPicPr>
          <p:cNvPr id="4" name="Picture 3">
            <a:extLst>
              <a:ext uri="{FF2B5EF4-FFF2-40B4-BE49-F238E27FC236}">
                <a16:creationId xmlns:a16="http://schemas.microsoft.com/office/drawing/2014/main" id="{7088AB5A-9D90-441F-A6F1-7EEDA8E9A63F}"/>
              </a:ext>
            </a:extLst>
          </p:cNvPr>
          <p:cNvPicPr>
            <a:picLocks noChangeAspect="1"/>
          </p:cNvPicPr>
          <p:nvPr/>
        </p:nvPicPr>
        <p:blipFill rotWithShape="1">
          <a:blip r:embed="rId2"/>
          <a:srcRect l="11810" r="23321" b="-2"/>
          <a:stretch/>
        </p:blipFill>
        <p:spPr>
          <a:xfrm>
            <a:off x="20" y="736600"/>
            <a:ext cx="4657328" cy="5384798"/>
          </a:xfrm>
          <a:prstGeom prst="rect">
            <a:avLst/>
          </a:prstGeom>
        </p:spPr>
      </p:pic>
      <p:sp>
        <p:nvSpPr>
          <p:cNvPr id="5" name="Footer Placeholder 4">
            <a:extLst>
              <a:ext uri="{FF2B5EF4-FFF2-40B4-BE49-F238E27FC236}">
                <a16:creationId xmlns:a16="http://schemas.microsoft.com/office/drawing/2014/main" id="{A908929D-3F48-4F8A-BCD1-C673C9F754C4}"/>
              </a:ext>
            </a:extLst>
          </p:cNvPr>
          <p:cNvSpPr>
            <a:spLocks noGrp="1"/>
          </p:cNvSpPr>
          <p:nvPr>
            <p:ph type="ftr" sz="quarter" idx="11"/>
          </p:nvPr>
        </p:nvSpPr>
        <p:spPr/>
        <p:txBody>
          <a:bodyPr/>
          <a:lstStyle/>
          <a:p>
            <a:r>
              <a:rPr lang="en-US" dirty="0">
                <a:solidFill>
                  <a:schemeClr val="bg1"/>
                </a:solidFill>
              </a:rPr>
              <a:t>Created by ; Oluwafemi Esan.</a:t>
            </a:r>
          </a:p>
        </p:txBody>
      </p:sp>
    </p:spTree>
    <p:extLst>
      <p:ext uri="{BB962C8B-B14F-4D97-AF65-F5344CB8AC3E}">
        <p14:creationId xmlns:p14="http://schemas.microsoft.com/office/powerpoint/2010/main" val="39711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D553-44A6-4F40-99C8-4F91E6BB9CB2}"/>
              </a:ext>
            </a:extLst>
          </p:cNvPr>
          <p:cNvSpPr>
            <a:spLocks noGrp="1"/>
          </p:cNvSpPr>
          <p:nvPr>
            <p:ph type="title"/>
          </p:nvPr>
        </p:nvSpPr>
        <p:spPr/>
        <p:txBody>
          <a:bodyPr>
            <a:normAutofit/>
          </a:bodyPr>
          <a:lstStyle/>
          <a:p>
            <a:r>
              <a:rPr lang="en-US" sz="4000" dirty="0"/>
              <a:t>Supply of medicines and medical devices</a:t>
            </a:r>
            <a:endParaRPr lang="en-GB" sz="4000" dirty="0"/>
          </a:p>
        </p:txBody>
      </p:sp>
      <p:sp>
        <p:nvSpPr>
          <p:cNvPr id="3" name="Content Placeholder 2">
            <a:extLst>
              <a:ext uri="{FF2B5EF4-FFF2-40B4-BE49-F238E27FC236}">
                <a16:creationId xmlns:a16="http://schemas.microsoft.com/office/drawing/2014/main" id="{3CD86890-252D-4BFD-A426-AB60E8416A3A}"/>
              </a:ext>
            </a:extLst>
          </p:cNvPr>
          <p:cNvSpPr>
            <a:spLocks noGrp="1"/>
          </p:cNvSpPr>
          <p:nvPr>
            <p:ph idx="1"/>
          </p:nvPr>
        </p:nvSpPr>
        <p:spPr/>
        <p:txBody>
          <a:bodyPr>
            <a:normAutofit fontScale="92500" lnSpcReduction="20000"/>
          </a:bodyPr>
          <a:lstStyle/>
          <a:p>
            <a:r>
              <a:rPr lang="en-US" sz="2000" dirty="0"/>
              <a:t>The United Kingdom is a net importer of medicines and medical devices from the EEA. In 2019 exports were valued at £9 billion while imports of medical products were valued at £18 billion. </a:t>
            </a:r>
          </a:p>
          <a:p>
            <a:r>
              <a:rPr lang="en-US" sz="2000" dirty="0"/>
              <a:t>On 1 January 2021 the UK left the </a:t>
            </a:r>
            <a:r>
              <a:rPr lang="en-US" sz="2000" dirty="0" smtClean="0"/>
              <a:t>European Medicine Agency (EMA) </a:t>
            </a:r>
            <a:r>
              <a:rPr lang="en-US" sz="2000" dirty="0"/>
              <a:t>and the Medicines and Healthcare products Regulatory Agency (MHRA) became the UK’s sovereign regulator. In 2019 the UK parliament passed regulations that allowed this change to happen, and effectively transferred EU rules into UK law. </a:t>
            </a:r>
          </a:p>
          <a:p>
            <a:r>
              <a:rPr lang="en-US" sz="2000" dirty="0"/>
              <a:t>In principle the key change for traders of medical products is that, from 1 January 2021, manufacturers will need to get a licence from the MHRA rather than the EMA to sell a medicine or medical device in the United Kingdom. The government and the MHRA have prepared guidance to explain what manufacturers must do to register and market their products in Great Britain and how the requirements differ in Northern Ireland. </a:t>
            </a:r>
            <a:endParaRPr lang="en-GB" sz="2000" dirty="0"/>
          </a:p>
        </p:txBody>
      </p:sp>
    </p:spTree>
    <p:extLst>
      <p:ext uri="{BB962C8B-B14F-4D97-AF65-F5344CB8AC3E}">
        <p14:creationId xmlns:p14="http://schemas.microsoft.com/office/powerpoint/2010/main" val="385975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2ACA-1932-407F-BF51-145C3056C14E}"/>
              </a:ext>
            </a:extLst>
          </p:cNvPr>
          <p:cNvSpPr>
            <a:spLocks noGrp="1"/>
          </p:cNvSpPr>
          <p:nvPr>
            <p:ph type="title"/>
          </p:nvPr>
        </p:nvSpPr>
        <p:spPr/>
        <p:txBody>
          <a:bodyPr>
            <a:normAutofit/>
          </a:bodyPr>
          <a:lstStyle/>
          <a:p>
            <a:r>
              <a:rPr lang="en-US" sz="4000" dirty="0"/>
              <a:t>Supply of medicines and medical devices…</a:t>
            </a:r>
            <a:endParaRPr lang="en-GB" sz="4000" dirty="0"/>
          </a:p>
        </p:txBody>
      </p:sp>
      <p:sp>
        <p:nvSpPr>
          <p:cNvPr id="3" name="Content Placeholder 2">
            <a:extLst>
              <a:ext uri="{FF2B5EF4-FFF2-40B4-BE49-F238E27FC236}">
                <a16:creationId xmlns:a16="http://schemas.microsoft.com/office/drawing/2014/main" id="{F480181E-0601-4025-95D0-84880B4F1F3D}"/>
              </a:ext>
            </a:extLst>
          </p:cNvPr>
          <p:cNvSpPr>
            <a:spLocks noGrp="1"/>
          </p:cNvSpPr>
          <p:nvPr>
            <p:ph idx="1"/>
          </p:nvPr>
        </p:nvSpPr>
        <p:spPr/>
        <p:txBody>
          <a:bodyPr>
            <a:normAutofit lnSpcReduction="10000"/>
          </a:bodyPr>
          <a:lstStyle/>
          <a:p>
            <a:r>
              <a:rPr lang="en-US" sz="2000" dirty="0"/>
              <a:t>Stepping out of the EMA regulatory framework and becoming a standalone, sovereign regulator</a:t>
            </a:r>
            <a:r>
              <a:rPr lang="en-US" sz="2000" dirty="0" smtClean="0"/>
              <a:t>, poses </a:t>
            </a:r>
            <a:r>
              <a:rPr lang="en-US" sz="2000" dirty="0"/>
              <a:t>operational and logistical challenges for the MHRA. Specifically, around recruiting and retaining the expert staff it needs while maintaining adequate trading income as part of its full-cost-recovery requirements. </a:t>
            </a:r>
          </a:p>
          <a:p>
            <a:r>
              <a:rPr lang="en-US" sz="2000" dirty="0"/>
              <a:t>In the longer term, given the commitment to regulatory alignment, these requirements may lead to a duplication of effort for manufacturers and traders operating across the UK and Europe, which may, in turn, lead to cost increases. </a:t>
            </a:r>
          </a:p>
          <a:p>
            <a:r>
              <a:rPr lang="en-US" sz="2000" dirty="0"/>
              <a:t>Concerns have also been raised by the MHRA’s former chair, that leaving the EMA could see manufacturers de-prioritise the United Kingdom as a country to introduce new medicines and devices to, meaning that people and patients may face delays in accessing new medicines.</a:t>
            </a:r>
            <a:endParaRPr lang="en-GB" sz="2000" dirty="0"/>
          </a:p>
        </p:txBody>
      </p:sp>
    </p:spTree>
    <p:extLst>
      <p:ext uri="{BB962C8B-B14F-4D97-AF65-F5344CB8AC3E}">
        <p14:creationId xmlns:p14="http://schemas.microsoft.com/office/powerpoint/2010/main" val="3527480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FF09-7D60-4A0C-8FD5-61EFEF88CCEE}"/>
              </a:ext>
            </a:extLst>
          </p:cNvPr>
          <p:cNvSpPr>
            <a:spLocks noGrp="1"/>
          </p:cNvSpPr>
          <p:nvPr>
            <p:ph type="title"/>
          </p:nvPr>
        </p:nvSpPr>
        <p:spPr/>
        <p:txBody>
          <a:bodyPr>
            <a:normAutofit/>
          </a:bodyPr>
          <a:lstStyle/>
          <a:p>
            <a:r>
              <a:rPr lang="en-GB" sz="4000" dirty="0"/>
              <a:t>Border system</a:t>
            </a:r>
          </a:p>
        </p:txBody>
      </p:sp>
      <p:sp>
        <p:nvSpPr>
          <p:cNvPr id="3" name="Content Placeholder 2">
            <a:extLst>
              <a:ext uri="{FF2B5EF4-FFF2-40B4-BE49-F238E27FC236}">
                <a16:creationId xmlns:a16="http://schemas.microsoft.com/office/drawing/2014/main" id="{EEDA5D85-FC85-46FB-9995-F9B6B08C9AAD}"/>
              </a:ext>
            </a:extLst>
          </p:cNvPr>
          <p:cNvSpPr>
            <a:spLocks noGrp="1"/>
          </p:cNvSpPr>
          <p:nvPr>
            <p:ph idx="1"/>
          </p:nvPr>
        </p:nvSpPr>
        <p:spPr/>
        <p:txBody>
          <a:bodyPr>
            <a:normAutofit fontScale="92500" lnSpcReduction="20000"/>
          </a:bodyPr>
          <a:lstStyle/>
          <a:p>
            <a:r>
              <a:rPr lang="en-US" sz="2000" dirty="0"/>
              <a:t>Now that the UK is outside the EU’s customs union, new checks, customs declarations and paperwork </a:t>
            </a:r>
            <a:r>
              <a:rPr lang="en-US" sz="2000" dirty="0" smtClean="0"/>
              <a:t>are</a:t>
            </a:r>
            <a:r>
              <a:rPr lang="en-US" sz="2000" dirty="0" smtClean="0"/>
              <a:t> </a:t>
            </a:r>
            <a:r>
              <a:rPr lang="en-US" sz="2000" dirty="0"/>
              <a:t>needed to import and export goods to and from the EEA. </a:t>
            </a:r>
          </a:p>
          <a:p>
            <a:r>
              <a:rPr lang="en-US" sz="2000" dirty="0"/>
              <a:t>To prepare for this change the UK government developed a new Border Operating Model in 2020. From 1 January 2021, </a:t>
            </a:r>
            <a:r>
              <a:rPr lang="en-US" sz="2000" dirty="0" smtClean="0"/>
              <a:t>the idea was to</a:t>
            </a:r>
            <a:r>
              <a:rPr lang="en-US" sz="2000" dirty="0" smtClean="0"/>
              <a:t> implement it </a:t>
            </a:r>
            <a:r>
              <a:rPr lang="en-US" sz="2000" dirty="0"/>
              <a:t>in three stages, which </a:t>
            </a:r>
            <a:r>
              <a:rPr lang="en-US" sz="2000" dirty="0" smtClean="0"/>
              <a:t>included </a:t>
            </a:r>
            <a:r>
              <a:rPr lang="en-US" sz="2000" dirty="0"/>
              <a:t>an initial six-month window to complete declarations and pay VAT. From 1 July 2021 traders </a:t>
            </a:r>
            <a:r>
              <a:rPr lang="en-US" sz="2000" dirty="0" smtClean="0"/>
              <a:t>were expected </a:t>
            </a:r>
            <a:r>
              <a:rPr lang="en-US" sz="2000" dirty="0"/>
              <a:t>to make declarations at the point of entry. </a:t>
            </a:r>
          </a:p>
          <a:p>
            <a:r>
              <a:rPr lang="en-US" sz="2000" dirty="0" smtClean="0"/>
              <a:t>While t</a:t>
            </a:r>
            <a:r>
              <a:rPr lang="en-US" sz="2000" dirty="0" smtClean="0"/>
              <a:t>he </a:t>
            </a:r>
            <a:r>
              <a:rPr lang="en-US" sz="2000" dirty="0"/>
              <a:t>Border Operating Model </a:t>
            </a:r>
            <a:r>
              <a:rPr lang="en-US" sz="2000" dirty="0" smtClean="0"/>
              <a:t>was </a:t>
            </a:r>
            <a:r>
              <a:rPr lang="en-US" sz="2000" dirty="0"/>
              <a:t>fully implemented, </a:t>
            </a:r>
            <a:r>
              <a:rPr lang="en-US" sz="2000" dirty="0" smtClean="0"/>
              <a:t>the </a:t>
            </a:r>
            <a:r>
              <a:rPr lang="en-US" sz="2000" dirty="0"/>
              <a:t>risk of supply-chain disruption </a:t>
            </a:r>
            <a:r>
              <a:rPr lang="en-US" sz="2000" dirty="0" smtClean="0"/>
              <a:t>remained. </a:t>
            </a:r>
            <a:r>
              <a:rPr lang="en-US" sz="2000" dirty="0"/>
              <a:t>However, the UK government </a:t>
            </a:r>
            <a:r>
              <a:rPr lang="en-US" sz="2000" dirty="0" smtClean="0"/>
              <a:t>remained </a:t>
            </a:r>
            <a:r>
              <a:rPr lang="en-US" sz="2000" dirty="0"/>
              <a:t>confident that any future disruption to the supply of medicine will be temporary. This, however, </a:t>
            </a:r>
            <a:r>
              <a:rPr lang="en-US" sz="2000" dirty="0" smtClean="0"/>
              <a:t>depended </a:t>
            </a:r>
            <a:r>
              <a:rPr lang="en-US" sz="2000" dirty="0"/>
              <a:t>on the new border operating systems between Great Britain and EEA nations operating effectively, particularly at either side of the short strait crossing between Dover and Calais as three-quarters of medicine imported to the UK enters via that route.</a:t>
            </a:r>
            <a:endParaRPr lang="en-GB" sz="2000" dirty="0"/>
          </a:p>
        </p:txBody>
      </p:sp>
    </p:spTree>
    <p:extLst>
      <p:ext uri="{BB962C8B-B14F-4D97-AF65-F5344CB8AC3E}">
        <p14:creationId xmlns:p14="http://schemas.microsoft.com/office/powerpoint/2010/main" val="397635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598A-8AB8-436A-811D-DEDB88F6A8EB}"/>
              </a:ext>
            </a:extLst>
          </p:cNvPr>
          <p:cNvSpPr>
            <a:spLocks noGrp="1"/>
          </p:cNvSpPr>
          <p:nvPr>
            <p:ph type="title"/>
          </p:nvPr>
        </p:nvSpPr>
        <p:spPr/>
        <p:txBody>
          <a:bodyPr>
            <a:normAutofit/>
          </a:bodyPr>
          <a:lstStyle/>
          <a:p>
            <a:r>
              <a:rPr lang="en-US" sz="4000" dirty="0"/>
              <a:t>Public health and health security co-operation</a:t>
            </a:r>
            <a:endParaRPr lang="en-GB" sz="4000" dirty="0"/>
          </a:p>
        </p:txBody>
      </p:sp>
      <p:sp>
        <p:nvSpPr>
          <p:cNvPr id="3" name="Content Placeholder 2">
            <a:extLst>
              <a:ext uri="{FF2B5EF4-FFF2-40B4-BE49-F238E27FC236}">
                <a16:creationId xmlns:a16="http://schemas.microsoft.com/office/drawing/2014/main" id="{775B3002-C34A-46AF-A54A-03E11380E74C}"/>
              </a:ext>
            </a:extLst>
          </p:cNvPr>
          <p:cNvSpPr>
            <a:spLocks noGrp="1"/>
          </p:cNvSpPr>
          <p:nvPr>
            <p:ph idx="1"/>
          </p:nvPr>
        </p:nvSpPr>
        <p:spPr/>
        <p:txBody>
          <a:bodyPr>
            <a:normAutofit/>
          </a:bodyPr>
          <a:lstStyle/>
          <a:p>
            <a:r>
              <a:rPr lang="en-US" sz="2000" dirty="0"/>
              <a:t>The UK has now left the European Centre for Disease Prevention and Control (ECDC), the EU agency responsible for monitoring infectious diseases and providing public health advice to member states. The ECDC’s work includes an Early Warning Response System that alerts members to new diseases and emerging epidemiological threats. </a:t>
            </a:r>
          </a:p>
          <a:p>
            <a:r>
              <a:rPr lang="en-US" sz="2000" dirty="0"/>
              <a:t>The Covid-19 pandemic has highlighted the importance of sharing public health data and information across borders. Given the UK’s geographical proximity to EEA states and the fact that goods and people will continue to travel between the two areas, the need for shared intelligence will remain </a:t>
            </a:r>
            <a:r>
              <a:rPr lang="en-US" sz="2000" dirty="0" smtClean="0"/>
              <a:t>important</a:t>
            </a:r>
            <a:r>
              <a:rPr lang="en-US" sz="2000" dirty="0" smtClean="0"/>
              <a:t>. </a:t>
            </a:r>
            <a:r>
              <a:rPr lang="en-US" sz="2000" dirty="0"/>
              <a:t>The commitment to ad hoc information sharing via the Early Warning Response System is welcome, but the detail on how this will work in practice </a:t>
            </a:r>
            <a:r>
              <a:rPr lang="en-US" sz="2000" dirty="0" smtClean="0"/>
              <a:t>was</a:t>
            </a:r>
            <a:r>
              <a:rPr lang="en-US" sz="2000" dirty="0" smtClean="0"/>
              <a:t> </a:t>
            </a:r>
            <a:r>
              <a:rPr lang="en-US" sz="2000" dirty="0"/>
              <a:t>insufficient </a:t>
            </a:r>
            <a:r>
              <a:rPr lang="en-US" sz="2000" dirty="0" smtClean="0"/>
              <a:t>and </a:t>
            </a:r>
            <a:r>
              <a:rPr lang="en-US" sz="2000" dirty="0"/>
              <a:t>a matter </a:t>
            </a:r>
            <a:r>
              <a:rPr lang="en-US" sz="2000" dirty="0" smtClean="0"/>
              <a:t>of </a:t>
            </a:r>
            <a:r>
              <a:rPr lang="en-US" sz="2000" dirty="0"/>
              <a:t>concern.</a:t>
            </a:r>
            <a:endParaRPr lang="en-GB" sz="2000" dirty="0"/>
          </a:p>
        </p:txBody>
      </p:sp>
    </p:spTree>
    <p:extLst>
      <p:ext uri="{BB962C8B-B14F-4D97-AF65-F5344CB8AC3E}">
        <p14:creationId xmlns:p14="http://schemas.microsoft.com/office/powerpoint/2010/main" val="1471335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B83A-D495-4241-87E1-FE5FBD6F5190}"/>
              </a:ext>
            </a:extLst>
          </p:cNvPr>
          <p:cNvSpPr>
            <a:spLocks noGrp="1"/>
          </p:cNvSpPr>
          <p:nvPr>
            <p:ph type="title"/>
          </p:nvPr>
        </p:nvSpPr>
        <p:spPr/>
        <p:txBody>
          <a:bodyPr>
            <a:normAutofit/>
          </a:bodyPr>
          <a:lstStyle/>
          <a:p>
            <a:r>
              <a:rPr lang="en-GB" sz="4000" dirty="0"/>
              <a:t>Reference list </a:t>
            </a:r>
          </a:p>
        </p:txBody>
      </p:sp>
      <p:sp>
        <p:nvSpPr>
          <p:cNvPr id="3" name="Content Placeholder 2">
            <a:extLst>
              <a:ext uri="{FF2B5EF4-FFF2-40B4-BE49-F238E27FC236}">
                <a16:creationId xmlns:a16="http://schemas.microsoft.com/office/drawing/2014/main" id="{D652AC55-D987-449D-BF17-CD7BE78278EC}"/>
              </a:ext>
            </a:extLst>
          </p:cNvPr>
          <p:cNvSpPr>
            <a:spLocks noGrp="1"/>
          </p:cNvSpPr>
          <p:nvPr>
            <p:ph idx="1"/>
          </p:nvPr>
        </p:nvSpPr>
        <p:spPr/>
        <p:txBody>
          <a:bodyPr/>
          <a:lstStyle/>
          <a:p>
            <a:r>
              <a:rPr lang="en-GB" dirty="0">
                <a:hlinkClick r:id="rId2"/>
              </a:rPr>
              <a:t>https://www.kingsfund.org.uk/publications/articles/brexit-end-of-transition-period-impact-health-care-system#people</a:t>
            </a:r>
            <a:r>
              <a:rPr lang="en-GB" dirty="0"/>
              <a:t>.</a:t>
            </a:r>
          </a:p>
          <a:p>
            <a:endParaRPr lang="en-GB" dirty="0"/>
          </a:p>
        </p:txBody>
      </p:sp>
    </p:spTree>
    <p:extLst>
      <p:ext uri="{BB962C8B-B14F-4D97-AF65-F5344CB8AC3E}">
        <p14:creationId xmlns:p14="http://schemas.microsoft.com/office/powerpoint/2010/main" val="351458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E5FE1D-EF6E-41CE-A0D6-E9C25E443808}"/>
              </a:ext>
            </a:extLst>
          </p:cNvPr>
          <p:cNvSpPr>
            <a:spLocks noGrp="1"/>
          </p:cNvSpPr>
          <p:nvPr>
            <p:ph type="title"/>
          </p:nvPr>
        </p:nvSpPr>
        <p:spPr>
          <a:xfrm>
            <a:off x="960120" y="643467"/>
            <a:ext cx="3212593" cy="5571066"/>
          </a:xfrm>
        </p:spPr>
        <p:txBody>
          <a:bodyPr>
            <a:normAutofit/>
          </a:bodyPr>
          <a:lstStyle/>
          <a:p>
            <a:r>
              <a:rPr lang="en-GB" sz="5100" dirty="0"/>
              <a:t>Learning outcomes</a:t>
            </a:r>
          </a:p>
        </p:txBody>
      </p:sp>
      <p:graphicFrame>
        <p:nvGraphicFramePr>
          <p:cNvPr id="5" name="Content Placeholder 2">
            <a:extLst>
              <a:ext uri="{FF2B5EF4-FFF2-40B4-BE49-F238E27FC236}">
                <a16:creationId xmlns:a16="http://schemas.microsoft.com/office/drawing/2014/main" id="{162DD648-468B-43BD-87DD-2328D799541E}"/>
              </a:ext>
            </a:extLst>
          </p:cNvPr>
          <p:cNvGraphicFramePr>
            <a:graphicFrameLocks noGrp="1"/>
          </p:cNvGraphicFramePr>
          <p:nvPr>
            <p:ph idx="1"/>
            <p:extLst>
              <p:ext uri="{D42A27DB-BD31-4B8C-83A1-F6EECF244321}">
                <p14:modId xmlns:p14="http://schemas.microsoft.com/office/powerpoint/2010/main" val="4093787664"/>
              </p:ext>
            </p:extLst>
          </p:nvPr>
        </p:nvGraphicFramePr>
        <p:xfrm>
          <a:off x="5300812" y="643466"/>
          <a:ext cx="5927575" cy="5554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DD995EB-6C60-4E60-9D73-B31B9B535EFE}"/>
              </a:ext>
            </a:extLst>
          </p:cNvPr>
          <p:cNvSpPr>
            <a:spLocks noGrp="1"/>
          </p:cNvSpPr>
          <p:nvPr>
            <p:ph type="ftr" sz="quarter" idx="11"/>
          </p:nvPr>
        </p:nvSpPr>
        <p:spPr/>
        <p:txBody>
          <a:bodyPr/>
          <a:lstStyle/>
          <a:p>
            <a:r>
              <a:rPr lang="en-US" dirty="0">
                <a:solidFill>
                  <a:schemeClr val="tx1"/>
                </a:solidFill>
              </a:rPr>
              <a:t>Created by ; Oluwafemi Esan.</a:t>
            </a:r>
          </a:p>
        </p:txBody>
      </p:sp>
    </p:spTree>
    <p:extLst>
      <p:ext uri="{BB962C8B-B14F-4D97-AF65-F5344CB8AC3E}">
        <p14:creationId xmlns:p14="http://schemas.microsoft.com/office/powerpoint/2010/main" val="42764969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54209C-E0B4-4870-BFD0-B68A76B3849B}"/>
              </a:ext>
            </a:extLst>
          </p:cNvPr>
          <p:cNvSpPr>
            <a:spLocks noGrp="1"/>
          </p:cNvSpPr>
          <p:nvPr>
            <p:ph type="title"/>
          </p:nvPr>
        </p:nvSpPr>
        <p:spPr>
          <a:xfrm>
            <a:off x="960120" y="643467"/>
            <a:ext cx="3212593" cy="5571066"/>
          </a:xfrm>
        </p:spPr>
        <p:txBody>
          <a:bodyPr>
            <a:normAutofit/>
          </a:bodyPr>
          <a:lstStyle/>
          <a:p>
            <a:r>
              <a:rPr lang="en-GB" dirty="0"/>
              <a:t>LO1-Actvity  15 mins</a:t>
            </a:r>
          </a:p>
        </p:txBody>
      </p:sp>
      <p:sp>
        <p:nvSpPr>
          <p:cNvPr id="3" name="Content Placeholder 2">
            <a:extLst>
              <a:ext uri="{FF2B5EF4-FFF2-40B4-BE49-F238E27FC236}">
                <a16:creationId xmlns:a16="http://schemas.microsoft.com/office/drawing/2014/main" id="{C2150D83-CF31-45B3-A084-509D717D0410}"/>
              </a:ext>
            </a:extLst>
          </p:cNvPr>
          <p:cNvSpPr>
            <a:spLocks noGrp="1"/>
          </p:cNvSpPr>
          <p:nvPr>
            <p:ph idx="1"/>
          </p:nvPr>
        </p:nvSpPr>
        <p:spPr>
          <a:xfrm>
            <a:off x="5294547" y="643467"/>
            <a:ext cx="5934285" cy="5571066"/>
          </a:xfrm>
        </p:spPr>
        <p:txBody>
          <a:bodyPr anchor="ctr">
            <a:normAutofit/>
          </a:bodyPr>
          <a:lstStyle/>
          <a:p>
            <a:r>
              <a:rPr lang="en-GB" dirty="0"/>
              <a:t>Identify the impacts of Brexit from this Video Presentation;</a:t>
            </a:r>
          </a:p>
          <a:p>
            <a:r>
              <a:rPr lang="en-GB" dirty="0">
                <a:hlinkClick r:id="rId2"/>
              </a:rPr>
              <a:t>https://youtu.be/EnJ9Xo4Axcg</a:t>
            </a:r>
            <a:r>
              <a:rPr lang="en-GB" dirty="0"/>
              <a:t>.</a:t>
            </a:r>
          </a:p>
          <a:p>
            <a:r>
              <a:rPr lang="en-GB" dirty="0"/>
              <a:t>Feedback To The class.</a:t>
            </a:r>
          </a:p>
        </p:txBody>
      </p:sp>
      <p:sp>
        <p:nvSpPr>
          <p:cNvPr id="4" name="Footer Placeholder 3">
            <a:extLst>
              <a:ext uri="{FF2B5EF4-FFF2-40B4-BE49-F238E27FC236}">
                <a16:creationId xmlns:a16="http://schemas.microsoft.com/office/drawing/2014/main" id="{1900ADB5-3593-4035-9991-7E513A77BF7A}"/>
              </a:ext>
            </a:extLst>
          </p:cNvPr>
          <p:cNvSpPr>
            <a:spLocks noGrp="1"/>
          </p:cNvSpPr>
          <p:nvPr>
            <p:ph type="ftr" sz="quarter" idx="11"/>
          </p:nvPr>
        </p:nvSpPr>
        <p:spPr/>
        <p:txBody>
          <a:bodyPr/>
          <a:lstStyle/>
          <a:p>
            <a:r>
              <a:rPr lang="en-US" dirty="0">
                <a:solidFill>
                  <a:schemeClr val="tx1"/>
                </a:solidFill>
              </a:rPr>
              <a:t>Created by ; Oluwafemi Esan.</a:t>
            </a:r>
          </a:p>
        </p:txBody>
      </p:sp>
    </p:spTree>
    <p:extLst>
      <p:ext uri="{BB962C8B-B14F-4D97-AF65-F5344CB8AC3E}">
        <p14:creationId xmlns:p14="http://schemas.microsoft.com/office/powerpoint/2010/main" val="22174444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5AFBF8-FCE4-4265-8A6E-F894C921ACAF}"/>
              </a:ext>
            </a:extLst>
          </p:cNvPr>
          <p:cNvSpPr>
            <a:spLocks noGrp="1"/>
          </p:cNvSpPr>
          <p:nvPr>
            <p:ph type="title"/>
          </p:nvPr>
        </p:nvSpPr>
        <p:spPr>
          <a:xfrm>
            <a:off x="960120" y="643467"/>
            <a:ext cx="3212593" cy="5571066"/>
          </a:xfrm>
        </p:spPr>
        <p:txBody>
          <a:bodyPr>
            <a:normAutofit/>
          </a:bodyPr>
          <a:lstStyle/>
          <a:p>
            <a:r>
              <a:rPr lang="en-GB" sz="4100" dirty="0"/>
              <a:t>Withdrawal Agreement.</a:t>
            </a:r>
          </a:p>
        </p:txBody>
      </p:sp>
      <p:sp>
        <p:nvSpPr>
          <p:cNvPr id="3" name="Content Placeholder 2">
            <a:extLst>
              <a:ext uri="{FF2B5EF4-FFF2-40B4-BE49-F238E27FC236}">
                <a16:creationId xmlns:a16="http://schemas.microsoft.com/office/drawing/2014/main" id="{26C11CDA-E05A-4700-AB08-19FE83174E9A}"/>
              </a:ext>
            </a:extLst>
          </p:cNvPr>
          <p:cNvSpPr>
            <a:spLocks noGrp="1"/>
          </p:cNvSpPr>
          <p:nvPr>
            <p:ph idx="1"/>
          </p:nvPr>
        </p:nvSpPr>
        <p:spPr>
          <a:xfrm>
            <a:off x="5302336" y="643467"/>
            <a:ext cx="5926496" cy="5571066"/>
          </a:xfrm>
        </p:spPr>
        <p:txBody>
          <a:bodyPr anchor="ctr">
            <a:normAutofit/>
          </a:bodyPr>
          <a:lstStyle/>
          <a:p>
            <a:pPr>
              <a:lnSpc>
                <a:spcPct val="91000"/>
              </a:lnSpc>
            </a:pPr>
            <a:r>
              <a:rPr lang="en-US" sz="1800" dirty="0"/>
              <a:t>The Withdrawal Agreement saw the UK formally leave the EU on 31 January 2020 and begin an 11-month transition period. During this time the UK adhered to EU rules and remained a member of the single market and customs union, while negotiating a new long-term trading relationship with the EU. </a:t>
            </a:r>
          </a:p>
          <a:p>
            <a:pPr>
              <a:lnSpc>
                <a:spcPct val="91000"/>
              </a:lnSpc>
            </a:pPr>
            <a:r>
              <a:rPr lang="en-US" sz="1800" dirty="0"/>
              <a:t>Accordingly, a new EU-UK trade and co-operation deal was agreed on Christmas Eve 2020, to take effect from 1 January 2021. </a:t>
            </a:r>
          </a:p>
          <a:p>
            <a:pPr>
              <a:lnSpc>
                <a:spcPct val="91000"/>
              </a:lnSpc>
            </a:pPr>
            <a:r>
              <a:rPr lang="en-US" sz="1800" dirty="0"/>
              <a:t>While the new agreement provides some welcome certainty, effectively removing the prospect of an immediate ‘no-deal’ cliff edge, it does introduce a wide range of changes that will have implications for health and care organisations, the public, and manufacturers of medicines and medical devices as well as the scientific research community, both now and in years to come.</a:t>
            </a:r>
            <a:endParaRPr lang="en-GB" sz="1800" dirty="0"/>
          </a:p>
        </p:txBody>
      </p:sp>
      <p:sp>
        <p:nvSpPr>
          <p:cNvPr id="4" name="Footer Placeholder 3">
            <a:extLst>
              <a:ext uri="{FF2B5EF4-FFF2-40B4-BE49-F238E27FC236}">
                <a16:creationId xmlns:a16="http://schemas.microsoft.com/office/drawing/2014/main" id="{04B0F534-CCF7-416D-AAD1-728419CC61A5}"/>
              </a:ext>
            </a:extLst>
          </p:cNvPr>
          <p:cNvSpPr>
            <a:spLocks noGrp="1"/>
          </p:cNvSpPr>
          <p:nvPr>
            <p:ph type="ftr" sz="quarter" idx="11"/>
          </p:nvPr>
        </p:nvSpPr>
        <p:spPr>
          <a:xfrm>
            <a:off x="960120" y="6356350"/>
            <a:ext cx="3498368" cy="365125"/>
          </a:xfrm>
        </p:spPr>
        <p:txBody>
          <a:bodyPr>
            <a:normAutofit fontScale="92500" lnSpcReduction="20000"/>
          </a:bodyPr>
          <a:lstStyle/>
          <a:p>
            <a:pPr>
              <a:spcAft>
                <a:spcPts val="600"/>
              </a:spcAft>
            </a:pPr>
            <a:r>
              <a:rPr lang="en-US" dirty="0">
                <a:solidFill>
                  <a:schemeClr val="bg1"/>
                </a:solidFill>
              </a:rPr>
              <a:t>Created by ; Oluwafemi Esan</a:t>
            </a:r>
            <a:r>
              <a:rPr lang="en-US" dirty="0" smtClean="0">
                <a:solidFill>
                  <a:schemeClr val="bg1"/>
                </a:solidFill>
              </a:rPr>
              <a:t>. </a:t>
            </a:r>
            <a:r>
              <a:rPr lang="en-US" dirty="0" smtClean="0">
                <a:solidFill>
                  <a:schemeClr val="bg1"/>
                </a:solidFill>
              </a:rPr>
              <a:t>Edited by Dr Chijioke Agomo.</a:t>
            </a:r>
            <a:endParaRPr lang="en-US" dirty="0">
              <a:solidFill>
                <a:schemeClr val="bg1"/>
              </a:solidFill>
            </a:endParaRPr>
          </a:p>
        </p:txBody>
      </p:sp>
    </p:spTree>
    <p:extLst>
      <p:ext uri="{BB962C8B-B14F-4D97-AF65-F5344CB8AC3E}">
        <p14:creationId xmlns:p14="http://schemas.microsoft.com/office/powerpoint/2010/main" val="1063171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B5FA8D-A1C4-40A9-A5BB-E71102AEE5B7}"/>
              </a:ext>
            </a:extLst>
          </p:cNvPr>
          <p:cNvSpPr>
            <a:spLocks noGrp="1"/>
          </p:cNvSpPr>
          <p:nvPr>
            <p:ph type="title"/>
          </p:nvPr>
        </p:nvSpPr>
        <p:spPr>
          <a:xfrm>
            <a:off x="960120" y="643467"/>
            <a:ext cx="3212593" cy="5571066"/>
          </a:xfrm>
        </p:spPr>
        <p:txBody>
          <a:bodyPr>
            <a:normAutofit/>
          </a:bodyPr>
          <a:lstStyle/>
          <a:p>
            <a:r>
              <a:rPr lang="en-GB" dirty="0"/>
              <a:t>LO2 Activity -10mins</a:t>
            </a:r>
          </a:p>
        </p:txBody>
      </p:sp>
      <p:sp>
        <p:nvSpPr>
          <p:cNvPr id="3" name="Content Placeholder 2">
            <a:extLst>
              <a:ext uri="{FF2B5EF4-FFF2-40B4-BE49-F238E27FC236}">
                <a16:creationId xmlns:a16="http://schemas.microsoft.com/office/drawing/2014/main" id="{5155EBE7-31AA-40FD-AC41-EE9EFD833089}"/>
              </a:ext>
            </a:extLst>
          </p:cNvPr>
          <p:cNvSpPr>
            <a:spLocks noGrp="1"/>
          </p:cNvSpPr>
          <p:nvPr>
            <p:ph idx="1"/>
          </p:nvPr>
        </p:nvSpPr>
        <p:spPr>
          <a:xfrm>
            <a:off x="5302336" y="643467"/>
            <a:ext cx="5926496" cy="5571066"/>
          </a:xfrm>
        </p:spPr>
        <p:txBody>
          <a:bodyPr anchor="ctr">
            <a:normAutofit/>
          </a:bodyPr>
          <a:lstStyle/>
          <a:p>
            <a:r>
              <a:rPr lang="en-GB" dirty="0"/>
              <a:t>Class Discussion </a:t>
            </a:r>
          </a:p>
          <a:p>
            <a:r>
              <a:rPr lang="en-US" dirty="0"/>
              <a:t>Explain the impacts of Brexit on the health and care system’s international workforce</a:t>
            </a:r>
          </a:p>
          <a:p>
            <a:endParaRPr lang="en-GB" dirty="0"/>
          </a:p>
        </p:txBody>
      </p:sp>
    </p:spTree>
    <p:extLst>
      <p:ext uri="{BB962C8B-B14F-4D97-AF65-F5344CB8AC3E}">
        <p14:creationId xmlns:p14="http://schemas.microsoft.com/office/powerpoint/2010/main" val="89760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FBF61A-68AD-45E4-BFA4-A1E7EF1D8547}"/>
              </a:ext>
            </a:extLst>
          </p:cNvPr>
          <p:cNvSpPr>
            <a:spLocks noGrp="1"/>
          </p:cNvSpPr>
          <p:nvPr>
            <p:ph type="title"/>
          </p:nvPr>
        </p:nvSpPr>
        <p:spPr>
          <a:xfrm>
            <a:off x="960120" y="643467"/>
            <a:ext cx="3212593" cy="5571066"/>
          </a:xfrm>
        </p:spPr>
        <p:txBody>
          <a:bodyPr>
            <a:normAutofit/>
          </a:bodyPr>
          <a:lstStyle/>
          <a:p>
            <a:r>
              <a:rPr lang="en-US" sz="3600" dirty="0"/>
              <a:t>Immigration: the health and care system’s international workforce</a:t>
            </a:r>
            <a:endParaRPr lang="en-GB" sz="3600" dirty="0"/>
          </a:p>
        </p:txBody>
      </p:sp>
      <p:sp>
        <p:nvSpPr>
          <p:cNvPr id="3" name="Content Placeholder 2">
            <a:extLst>
              <a:ext uri="{FF2B5EF4-FFF2-40B4-BE49-F238E27FC236}">
                <a16:creationId xmlns:a16="http://schemas.microsoft.com/office/drawing/2014/main" id="{20D74C2C-35FB-41B7-8813-7BD4A29665EB}"/>
              </a:ext>
            </a:extLst>
          </p:cNvPr>
          <p:cNvSpPr>
            <a:spLocks noGrp="1"/>
          </p:cNvSpPr>
          <p:nvPr>
            <p:ph idx="1"/>
          </p:nvPr>
        </p:nvSpPr>
        <p:spPr>
          <a:xfrm>
            <a:off x="5302336" y="643467"/>
            <a:ext cx="5926496" cy="5571066"/>
          </a:xfrm>
        </p:spPr>
        <p:txBody>
          <a:bodyPr anchor="ctr">
            <a:normAutofit/>
          </a:bodyPr>
          <a:lstStyle/>
          <a:p>
            <a:pPr>
              <a:lnSpc>
                <a:spcPct val="91000"/>
              </a:lnSpc>
            </a:pPr>
            <a:r>
              <a:rPr lang="en-US" sz="1800" dirty="0"/>
              <a:t>Leaving the EU’s single market means that there will no longer be free movement of labour between the UK and European Economic Area (EEA) countries. </a:t>
            </a:r>
          </a:p>
          <a:p>
            <a:pPr>
              <a:lnSpc>
                <a:spcPct val="91000"/>
              </a:lnSpc>
            </a:pPr>
            <a:r>
              <a:rPr lang="en-US" sz="1800" dirty="0"/>
              <a:t>As </a:t>
            </a:r>
            <a:r>
              <a:rPr lang="en-US" sz="1800" dirty="0" smtClean="0"/>
              <a:t>it stands (2021)</a:t>
            </a:r>
            <a:r>
              <a:rPr lang="en-US" sz="1800" dirty="0" smtClean="0"/>
              <a:t>, </a:t>
            </a:r>
            <a:r>
              <a:rPr lang="en-US" sz="1800" dirty="0"/>
              <a:t>13.1 per cent of staff working in the NHS </a:t>
            </a:r>
            <a:r>
              <a:rPr lang="en-US" sz="1800" dirty="0" smtClean="0"/>
              <a:t>had </a:t>
            </a:r>
            <a:r>
              <a:rPr lang="en-US" sz="1800" dirty="0"/>
              <a:t>a non-British nationality – 5.6 per cent </a:t>
            </a:r>
            <a:r>
              <a:rPr lang="en-US" sz="1800" dirty="0" smtClean="0"/>
              <a:t>were </a:t>
            </a:r>
            <a:r>
              <a:rPr lang="en-US" sz="1800" dirty="0"/>
              <a:t>from EEA countries and 7.5 per cent </a:t>
            </a:r>
            <a:r>
              <a:rPr lang="en-US" sz="1800" dirty="0" smtClean="0"/>
              <a:t>were </a:t>
            </a:r>
            <a:r>
              <a:rPr lang="en-US" sz="1800" dirty="0"/>
              <a:t>from non-EEA countries. In adult social care 16 per cent of the workforce </a:t>
            </a:r>
            <a:r>
              <a:rPr lang="en-US" sz="1800" dirty="0" smtClean="0"/>
              <a:t>were</a:t>
            </a:r>
            <a:r>
              <a:rPr lang="en-US" sz="1800" dirty="0" smtClean="0"/>
              <a:t> non-British;7 </a:t>
            </a:r>
            <a:r>
              <a:rPr lang="en-US" sz="1800" dirty="0"/>
              <a:t>per cent </a:t>
            </a:r>
            <a:r>
              <a:rPr lang="en-US" sz="1800" dirty="0" smtClean="0"/>
              <a:t>were </a:t>
            </a:r>
            <a:r>
              <a:rPr lang="en-US" sz="1800" dirty="0"/>
              <a:t>from EEA </a:t>
            </a:r>
            <a:r>
              <a:rPr lang="en-US" sz="1800" dirty="0" smtClean="0"/>
              <a:t>countries, </a:t>
            </a:r>
            <a:r>
              <a:rPr lang="en-US" sz="1800" dirty="0"/>
              <a:t>and 9 per cent </a:t>
            </a:r>
            <a:r>
              <a:rPr lang="en-US" sz="1800" dirty="0" smtClean="0"/>
              <a:t>were </a:t>
            </a:r>
            <a:r>
              <a:rPr lang="en-US" sz="1800" dirty="0"/>
              <a:t>from non-EEA countries. </a:t>
            </a:r>
          </a:p>
          <a:p>
            <a:pPr>
              <a:lnSpc>
                <a:spcPct val="91000"/>
              </a:lnSpc>
            </a:pPr>
            <a:r>
              <a:rPr lang="en-US" sz="1800" dirty="0"/>
              <a:t>In the short term, the current workforce shortfall in the NHS is so severe that it will require at least 5,000 more nurses a year to be recruited from overseas while measures to increase domestic training capacity take effect. The government recognises that international recruitment is key to increasing NHS staff headcount and has committed to recruiting an additional 12,000 nurses from overseas by 2024/25.</a:t>
            </a:r>
            <a:endParaRPr lang="en-GB" sz="1800" dirty="0"/>
          </a:p>
        </p:txBody>
      </p:sp>
    </p:spTree>
    <p:extLst>
      <p:ext uri="{BB962C8B-B14F-4D97-AF65-F5344CB8AC3E}">
        <p14:creationId xmlns:p14="http://schemas.microsoft.com/office/powerpoint/2010/main" val="399556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A76121-7018-49AD-8CDB-185206438FF8}"/>
              </a:ext>
            </a:extLst>
          </p:cNvPr>
          <p:cNvSpPr>
            <a:spLocks noGrp="1"/>
          </p:cNvSpPr>
          <p:nvPr>
            <p:ph type="title"/>
          </p:nvPr>
        </p:nvSpPr>
        <p:spPr>
          <a:xfrm>
            <a:off x="960120" y="643467"/>
            <a:ext cx="3212593" cy="5571066"/>
          </a:xfrm>
        </p:spPr>
        <p:txBody>
          <a:bodyPr>
            <a:normAutofit/>
          </a:bodyPr>
          <a:lstStyle/>
          <a:p>
            <a:r>
              <a:rPr lang="en-GB" sz="3100" dirty="0"/>
              <a:t>Mutual recognition of professional qualifications.</a:t>
            </a:r>
          </a:p>
        </p:txBody>
      </p:sp>
      <p:sp>
        <p:nvSpPr>
          <p:cNvPr id="3" name="Content Placeholder 2">
            <a:extLst>
              <a:ext uri="{FF2B5EF4-FFF2-40B4-BE49-F238E27FC236}">
                <a16:creationId xmlns:a16="http://schemas.microsoft.com/office/drawing/2014/main" id="{E546ACF4-D5FE-4EA5-AC0E-190A1B6D6DD6}"/>
              </a:ext>
            </a:extLst>
          </p:cNvPr>
          <p:cNvSpPr>
            <a:spLocks noGrp="1"/>
          </p:cNvSpPr>
          <p:nvPr>
            <p:ph idx="1"/>
          </p:nvPr>
        </p:nvSpPr>
        <p:spPr>
          <a:xfrm>
            <a:off x="5294547" y="643467"/>
            <a:ext cx="5934285" cy="5571066"/>
          </a:xfrm>
        </p:spPr>
        <p:txBody>
          <a:bodyPr anchor="ctr">
            <a:normAutofit/>
          </a:bodyPr>
          <a:lstStyle/>
          <a:p>
            <a:pPr>
              <a:lnSpc>
                <a:spcPct val="91000"/>
              </a:lnSpc>
            </a:pPr>
            <a:r>
              <a:rPr lang="en-US" sz="1600" dirty="0"/>
              <a:t>The Mutual Recognition of Professional Qualifications Directive is an EU-wide directive that allows professional regulators in all member states to automatically recognise professional qualifications gained in other member states and grants entry to all relevant professional registers, including medical and social work registers. </a:t>
            </a:r>
          </a:p>
          <a:p>
            <a:pPr>
              <a:lnSpc>
                <a:spcPct val="91000"/>
              </a:lnSpc>
            </a:pPr>
            <a:r>
              <a:rPr lang="en-US" sz="1600" dirty="0"/>
              <a:t>The directive no longer applies to the UK now the transition period has ended, but the UK government has decided to continue recognising qualifications gained in the EEA for at least two years after the transition period ends. This is not reciprocal and there is no guarantee that qualifications gained in the UK will be accepted by professional regulators in EEA nations. </a:t>
            </a:r>
          </a:p>
          <a:p>
            <a:pPr>
              <a:lnSpc>
                <a:spcPct val="91000"/>
              </a:lnSpc>
            </a:pPr>
            <a:r>
              <a:rPr lang="en-US" sz="1600" dirty="0"/>
              <a:t>With </a:t>
            </a:r>
            <a:r>
              <a:rPr lang="en-US" sz="1600" dirty="0" smtClean="0"/>
              <a:t>the</a:t>
            </a:r>
            <a:r>
              <a:rPr lang="en-US" sz="1600" dirty="0" smtClean="0"/>
              <a:t> </a:t>
            </a:r>
            <a:r>
              <a:rPr lang="en-US" sz="1600" dirty="0"/>
              <a:t>transitional arrangements set to remain in place, little </a:t>
            </a:r>
            <a:r>
              <a:rPr lang="en-US" sz="1600" dirty="0" smtClean="0"/>
              <a:t>was expected to change </a:t>
            </a:r>
            <a:r>
              <a:rPr lang="en-US" sz="1600" dirty="0"/>
              <a:t>for UK-based employers until new arrangements </a:t>
            </a:r>
            <a:r>
              <a:rPr lang="en-US" sz="1600" dirty="0" smtClean="0"/>
              <a:t>were </a:t>
            </a:r>
            <a:r>
              <a:rPr lang="en-US" sz="1600" dirty="0"/>
              <a:t>decided and implemented in 2023. This uncertainty </a:t>
            </a:r>
            <a:r>
              <a:rPr lang="en-US" sz="1600" dirty="0" smtClean="0"/>
              <a:t>was expected to</a:t>
            </a:r>
            <a:r>
              <a:rPr lang="en-US" sz="1600" dirty="0" smtClean="0"/>
              <a:t> </a:t>
            </a:r>
            <a:r>
              <a:rPr lang="en-US" sz="1600" dirty="0"/>
              <a:t>hinder the government’s efforts to attract more international staff to work in health and </a:t>
            </a:r>
            <a:r>
              <a:rPr lang="en-US" sz="1600" dirty="0" smtClean="0"/>
              <a:t>care sectors.</a:t>
            </a:r>
            <a:endParaRPr lang="en-GB" sz="1600" dirty="0"/>
          </a:p>
        </p:txBody>
      </p:sp>
    </p:spTree>
    <p:extLst>
      <p:ext uri="{BB962C8B-B14F-4D97-AF65-F5344CB8AC3E}">
        <p14:creationId xmlns:p14="http://schemas.microsoft.com/office/powerpoint/2010/main" val="34171763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E756-6268-4937-82D9-FE886F0CFDF8}"/>
              </a:ext>
            </a:extLst>
          </p:cNvPr>
          <p:cNvSpPr>
            <a:spLocks noGrp="1"/>
          </p:cNvSpPr>
          <p:nvPr>
            <p:ph type="title"/>
          </p:nvPr>
        </p:nvSpPr>
        <p:spPr/>
        <p:txBody>
          <a:bodyPr>
            <a:normAutofit/>
          </a:bodyPr>
          <a:lstStyle/>
          <a:p>
            <a:r>
              <a:rPr lang="en-GB" sz="4000" dirty="0"/>
              <a:t>Reciprocal health care</a:t>
            </a:r>
          </a:p>
        </p:txBody>
      </p:sp>
      <p:sp>
        <p:nvSpPr>
          <p:cNvPr id="3" name="Content Placeholder 2">
            <a:extLst>
              <a:ext uri="{FF2B5EF4-FFF2-40B4-BE49-F238E27FC236}">
                <a16:creationId xmlns:a16="http://schemas.microsoft.com/office/drawing/2014/main" id="{4CAD33F1-2051-4FE7-AE46-B74D330DE855}"/>
              </a:ext>
            </a:extLst>
          </p:cNvPr>
          <p:cNvSpPr>
            <a:spLocks noGrp="1"/>
          </p:cNvSpPr>
          <p:nvPr>
            <p:ph idx="1"/>
          </p:nvPr>
        </p:nvSpPr>
        <p:spPr/>
        <p:txBody>
          <a:bodyPr>
            <a:normAutofit fontScale="85000" lnSpcReduction="10000"/>
          </a:bodyPr>
          <a:lstStyle/>
          <a:p>
            <a:r>
              <a:rPr lang="en-US" sz="2000" dirty="0"/>
              <a:t>EEA citizens </a:t>
            </a:r>
            <a:r>
              <a:rPr lang="en-US" sz="2000" dirty="0" smtClean="0"/>
              <a:t>were </a:t>
            </a:r>
            <a:r>
              <a:rPr lang="en-US" sz="2000" dirty="0"/>
              <a:t>entitled to a European Health Insurance Card (EHIC) that </a:t>
            </a:r>
            <a:r>
              <a:rPr lang="en-US" sz="2000" dirty="0" smtClean="0"/>
              <a:t>provided </a:t>
            </a:r>
            <a:r>
              <a:rPr lang="en-US" sz="2000" dirty="0"/>
              <a:t>them with access to medically necessary, state-provided health care during a temporary stay in any EEA country. While under current EU rules, people who </a:t>
            </a:r>
            <a:r>
              <a:rPr lang="en-US" sz="2000" dirty="0" smtClean="0"/>
              <a:t>moved </a:t>
            </a:r>
            <a:r>
              <a:rPr lang="en-US" sz="2000" dirty="0"/>
              <a:t>from one EEA country to live in another </a:t>
            </a:r>
            <a:r>
              <a:rPr lang="en-US" sz="2000" dirty="0" smtClean="0"/>
              <a:t>were </a:t>
            </a:r>
            <a:r>
              <a:rPr lang="en-US" sz="2000" dirty="0"/>
              <a:t>given access to health care on the same basis as nationals of that country. </a:t>
            </a:r>
          </a:p>
          <a:p>
            <a:r>
              <a:rPr lang="en-US" sz="2000" dirty="0"/>
              <a:t>The Withdrawal Agreement guarantees that UK citizens legally resident in EEA countries and EEA citizens legally resident in the UK before the end of the transition period as well as frontier workers and those who live in both the UK and an EU </a:t>
            </a:r>
            <a:r>
              <a:rPr lang="en-US" sz="2000" dirty="0" smtClean="0"/>
              <a:t>state continued </a:t>
            </a:r>
            <a:r>
              <a:rPr lang="en-US" sz="2000" dirty="0"/>
              <a:t>to benefit from </a:t>
            </a:r>
            <a:r>
              <a:rPr lang="en-US" sz="2000" dirty="0" smtClean="0"/>
              <a:t>the </a:t>
            </a:r>
            <a:r>
              <a:rPr lang="en-US" sz="2000" dirty="0"/>
              <a:t>rights of access to health care services for their life time. NHS </a:t>
            </a:r>
            <a:r>
              <a:rPr lang="en-US" sz="2000" dirty="0" smtClean="0"/>
              <a:t>providers continued </a:t>
            </a:r>
            <a:r>
              <a:rPr lang="en-US" sz="2000" dirty="0"/>
              <a:t>to use existing processes to recover the cost of treating these groups from EU states.</a:t>
            </a:r>
          </a:p>
          <a:p>
            <a:r>
              <a:rPr lang="en-US" sz="2000" dirty="0"/>
              <a:t>The situation around short-term travel </a:t>
            </a:r>
            <a:r>
              <a:rPr lang="en-US" sz="2000" dirty="0" smtClean="0"/>
              <a:t>remained, </a:t>
            </a:r>
            <a:r>
              <a:rPr lang="en-US" sz="2000" dirty="0"/>
              <a:t>in principle, largely unchanged as the </a:t>
            </a:r>
            <a:r>
              <a:rPr lang="en-US" sz="2000" dirty="0" smtClean="0"/>
              <a:t>UK Global Health Insurance Card (GHIC) replaced </a:t>
            </a:r>
            <a:r>
              <a:rPr lang="en-US" sz="2000" dirty="0"/>
              <a:t>the EHIC for UK citizens while in EU countries. However, UK citizens will need to take out travel insurance to guarantee access to urgent or medically necessary treatment while in countries that are EEA states but not members of the EU.</a:t>
            </a:r>
            <a:endParaRPr lang="en-GB" sz="2000" dirty="0"/>
          </a:p>
        </p:txBody>
      </p:sp>
    </p:spTree>
    <p:extLst>
      <p:ext uri="{BB962C8B-B14F-4D97-AF65-F5344CB8AC3E}">
        <p14:creationId xmlns:p14="http://schemas.microsoft.com/office/powerpoint/2010/main" val="416770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571907-4BF6-4798-B989-DAA23DEE059E}"/>
              </a:ext>
            </a:extLst>
          </p:cNvPr>
          <p:cNvSpPr>
            <a:spLocks noGrp="1"/>
          </p:cNvSpPr>
          <p:nvPr>
            <p:ph type="title"/>
          </p:nvPr>
        </p:nvSpPr>
        <p:spPr>
          <a:xfrm>
            <a:off x="960120" y="643467"/>
            <a:ext cx="4628638" cy="5571066"/>
          </a:xfrm>
        </p:spPr>
        <p:txBody>
          <a:bodyPr>
            <a:normAutofit/>
          </a:bodyPr>
          <a:lstStyle/>
          <a:p>
            <a:r>
              <a:rPr lang="en-GB" dirty="0"/>
              <a:t>LO3 Activity. Individual  Research </a:t>
            </a:r>
          </a:p>
        </p:txBody>
      </p:sp>
      <p:sp>
        <p:nvSpPr>
          <p:cNvPr id="3" name="Content Placeholder 2">
            <a:extLst>
              <a:ext uri="{FF2B5EF4-FFF2-40B4-BE49-F238E27FC236}">
                <a16:creationId xmlns:a16="http://schemas.microsoft.com/office/drawing/2014/main" id="{D09C8CBC-8DBE-4602-BC36-639607D5CF77}"/>
              </a:ext>
            </a:extLst>
          </p:cNvPr>
          <p:cNvSpPr>
            <a:spLocks noGrp="1"/>
          </p:cNvSpPr>
          <p:nvPr>
            <p:ph idx="1"/>
          </p:nvPr>
        </p:nvSpPr>
        <p:spPr>
          <a:xfrm>
            <a:off x="6575296" y="643467"/>
            <a:ext cx="4653536" cy="5571066"/>
          </a:xfrm>
        </p:spPr>
        <p:txBody>
          <a:bodyPr anchor="ctr">
            <a:normAutofit/>
          </a:bodyPr>
          <a:lstStyle/>
          <a:p>
            <a:r>
              <a:rPr lang="en-US" dirty="0"/>
              <a:t>Describe the impacts of Brexit on Supply of medicines and medical devices .</a:t>
            </a:r>
          </a:p>
          <a:p>
            <a:endParaRPr lang="en-GB" dirty="0"/>
          </a:p>
        </p:txBody>
      </p:sp>
    </p:spTree>
    <p:extLst>
      <p:ext uri="{BB962C8B-B14F-4D97-AF65-F5344CB8AC3E}">
        <p14:creationId xmlns:p14="http://schemas.microsoft.com/office/powerpoint/2010/main" val="3339039608"/>
      </p:ext>
    </p:extLst>
  </p:cSld>
  <p:clrMapOvr>
    <a:masterClrMapping/>
  </p:clrMapOvr>
</p:sld>
</file>

<file path=ppt/theme/theme1.xml><?xml version="1.0" encoding="utf-8"?>
<a:theme xmlns:a="http://schemas.openxmlformats.org/drawingml/2006/main" name="JuxtaposeVTI">
  <a:themeElements>
    <a:clrScheme name="AnalogousFromRegularSeedRightStep">
      <a:dk1>
        <a:srgbClr val="000000"/>
      </a:dk1>
      <a:lt1>
        <a:srgbClr val="FFFFFF"/>
      </a:lt1>
      <a:dk2>
        <a:srgbClr val="1B2430"/>
      </a:dk2>
      <a:lt2>
        <a:srgbClr val="F3F0F1"/>
      </a:lt2>
      <a:accent1>
        <a:srgbClr val="46B294"/>
      </a:accent1>
      <a:accent2>
        <a:srgbClr val="3BA0B1"/>
      </a:accent2>
      <a:accent3>
        <a:srgbClr val="4D81C3"/>
      </a:accent3>
      <a:accent4>
        <a:srgbClr val="4245B4"/>
      </a:accent4>
      <a:accent5>
        <a:srgbClr val="7B4DC3"/>
      </a:accent5>
      <a:accent6>
        <a:srgbClr val="9B3BB1"/>
      </a:accent6>
      <a:hlink>
        <a:srgbClr val="BF3F62"/>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1524</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Franklin Gothic Demi Cond</vt:lpstr>
      <vt:lpstr>Franklin Gothic Medium</vt:lpstr>
      <vt:lpstr>Wingdings</vt:lpstr>
      <vt:lpstr>JuxtaposeVTI</vt:lpstr>
      <vt:lpstr>Brexit and the end of the transition period: what does it mean for the health and care system?</vt:lpstr>
      <vt:lpstr>Learning outcomes</vt:lpstr>
      <vt:lpstr>LO1-Actvity  15 mins</vt:lpstr>
      <vt:lpstr>Withdrawal Agreement.</vt:lpstr>
      <vt:lpstr>LO2 Activity -10mins</vt:lpstr>
      <vt:lpstr>Immigration: the health and care system’s international workforce</vt:lpstr>
      <vt:lpstr>Mutual recognition of professional qualifications.</vt:lpstr>
      <vt:lpstr>Reciprocal health care</vt:lpstr>
      <vt:lpstr>LO3 Activity. Individual  Research </vt:lpstr>
      <vt:lpstr>Supply of medicines and medical devices</vt:lpstr>
      <vt:lpstr>Supply of medicines and medical devices…</vt:lpstr>
      <vt:lpstr>Border system</vt:lpstr>
      <vt:lpstr>Public health and health security co-operation</vt:lpstr>
      <vt:lpstr>Reference list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Brexit and the end of the transition period: what does it mean for the health and care system?</dc:title>
  <dc:creator>Femi Esan</dc:creator>
  <cp:lastModifiedBy>Chijioke Olivier Agomo</cp:lastModifiedBy>
  <cp:revision>20</cp:revision>
  <dcterms:created xsi:type="dcterms:W3CDTF">2021-01-12T00:46:04Z</dcterms:created>
  <dcterms:modified xsi:type="dcterms:W3CDTF">2023-10-10T15:47:05Z</dcterms:modified>
</cp:coreProperties>
</file>