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73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29E5D-A823-423F-9B26-EB2DFEB39D7E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0DA93-FAE7-42F4-A7AA-D391B828D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82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0DA93-FAE7-42F4-A7AA-D391B828D2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1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0DA93-FAE7-42F4-A7AA-D391B828D2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2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7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8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87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35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2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0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0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4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2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2838-37EA-4666-BADA-07DDC932E57D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8DA270-D405-43C1-9440-3A437ED59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4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pendent.co.uk/news/uk/politics/alcohol-takeaways-banned-deliveries-england-b178227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Impact of Covid-19 on Mental Health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47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468201"/>
          </a:xfrm>
        </p:spPr>
        <p:txBody>
          <a:bodyPr/>
          <a:lstStyle/>
          <a:p>
            <a:r>
              <a:rPr lang="en-GB" sz="2400" dirty="0" smtClean="0"/>
              <a:t>To understand the </a:t>
            </a:r>
            <a:r>
              <a:rPr lang="en-GB" sz="2400" dirty="0"/>
              <a:t>pandemic’s impact on population mental </a:t>
            </a:r>
            <a:r>
              <a:rPr lang="en-GB" sz="2400" dirty="0" smtClean="0"/>
              <a:t>health</a:t>
            </a:r>
          </a:p>
          <a:p>
            <a:r>
              <a:rPr lang="en-GB" sz="2400" dirty="0"/>
              <a:t>COVID-19 and the mental health </a:t>
            </a:r>
            <a:r>
              <a:rPr lang="en-GB" sz="2400" dirty="0" smtClean="0"/>
              <a:t>landscape</a:t>
            </a:r>
          </a:p>
          <a:p>
            <a:r>
              <a:rPr lang="en-GB" sz="2400" dirty="0"/>
              <a:t>Who is affected by this the most</a:t>
            </a:r>
            <a:r>
              <a:rPr lang="en-GB" sz="2400" dirty="0" smtClean="0"/>
              <a:t>?</a:t>
            </a:r>
          </a:p>
          <a:p>
            <a:r>
              <a:rPr lang="en-GB" sz="2400" dirty="0" smtClean="0"/>
              <a:t>Government recommendation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0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468201"/>
          </a:xfrm>
        </p:spPr>
        <p:txBody>
          <a:bodyPr/>
          <a:lstStyle/>
          <a:p>
            <a:r>
              <a:rPr lang="en-GB" sz="2400" dirty="0" smtClean="0"/>
              <a:t>To understand the </a:t>
            </a:r>
            <a:r>
              <a:rPr lang="en-GB" sz="2400" dirty="0"/>
              <a:t>pandemic’s impact on population mental </a:t>
            </a:r>
            <a:r>
              <a:rPr lang="en-GB" sz="2400" dirty="0" smtClean="0"/>
              <a:t>health</a:t>
            </a:r>
          </a:p>
          <a:p>
            <a:r>
              <a:rPr lang="en-GB" sz="2400" dirty="0"/>
              <a:t>COVID-19 and the mental health </a:t>
            </a:r>
            <a:r>
              <a:rPr lang="en-GB" sz="2400" dirty="0" smtClean="0"/>
              <a:t>landscape</a:t>
            </a:r>
          </a:p>
          <a:p>
            <a:r>
              <a:rPr lang="en-GB" sz="2400" dirty="0"/>
              <a:t>Who is affected by this the most</a:t>
            </a:r>
            <a:r>
              <a:rPr lang="en-GB" sz="2400" dirty="0" smtClean="0"/>
              <a:t>?</a:t>
            </a:r>
          </a:p>
          <a:p>
            <a:r>
              <a:rPr lang="en-GB" sz="2400" dirty="0" smtClean="0"/>
              <a:t>Government recommendation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54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COVID-19 and the mental health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Social isolation </a:t>
            </a:r>
            <a:r>
              <a:rPr lang="en-GB" sz="2400" dirty="0" smtClean="0"/>
              <a:t>can </a:t>
            </a:r>
            <a:r>
              <a:rPr lang="en-GB" sz="2400" dirty="0"/>
              <a:t>have a negative effect on mental wellbeing </a:t>
            </a:r>
            <a:endParaRPr lang="en-GB" sz="2400" dirty="0" smtClean="0"/>
          </a:p>
          <a:p>
            <a:r>
              <a:rPr lang="en-GB" sz="2400" dirty="0" smtClean="0"/>
              <a:t>Recent </a:t>
            </a:r>
            <a:r>
              <a:rPr lang="en-GB" sz="2400" dirty="0"/>
              <a:t>review concluded: </a:t>
            </a:r>
            <a:r>
              <a:rPr lang="en-GB" sz="2400" dirty="0" smtClean="0"/>
              <a:t> </a:t>
            </a:r>
            <a:r>
              <a:rPr lang="en-GB" sz="2400" dirty="0"/>
              <a:t>Negative psychological effects included</a:t>
            </a:r>
            <a:r>
              <a:rPr lang="en-GB" sz="2400" b="1" i="1" dirty="0"/>
              <a:t> post-traumatic stress symptoms, confusion, and </a:t>
            </a:r>
            <a:r>
              <a:rPr lang="en-GB" sz="2400" b="1" i="1" dirty="0" smtClean="0"/>
              <a:t>anger</a:t>
            </a:r>
          </a:p>
          <a:p>
            <a:endParaRPr lang="en-GB" sz="2400" b="1" i="1" dirty="0" smtClean="0"/>
          </a:p>
          <a:p>
            <a:r>
              <a:rPr lang="en-GB" sz="2400" dirty="0"/>
              <a:t>There is also emerging evidence to suggest that people are resorting to unhealthy coping methods. For example, there is a reported rise in problem drinking amongst Britons during lockdown, which risks the development and exacerbation of poor mental health</a:t>
            </a:r>
            <a:r>
              <a:rPr lang="en-GB" sz="2400" dirty="0" smtClean="0"/>
              <a:t>.</a:t>
            </a:r>
          </a:p>
          <a:p>
            <a:endParaRPr lang="en-GB" sz="2400" b="1" i="1" dirty="0"/>
          </a:p>
          <a:p>
            <a:r>
              <a:rPr lang="en-GB" sz="2400" b="1" i="1" dirty="0" smtClean="0"/>
              <a:t>Lockdown 3 announcement on 4</a:t>
            </a:r>
            <a:r>
              <a:rPr lang="en-GB" sz="2400" b="1" i="1" baseline="30000" dirty="0" smtClean="0"/>
              <a:t>th</a:t>
            </a:r>
            <a:r>
              <a:rPr lang="en-GB" sz="2400" b="1" i="1" dirty="0" smtClean="0"/>
              <a:t> Jan 2021</a:t>
            </a:r>
          </a:p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1395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this article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www.independent.co.uk/news/uk/politics/alcohol-takeaways-banned-deliveries-england-b1782270.html</a:t>
            </a:r>
            <a:r>
              <a:rPr lang="en-GB" sz="2000" dirty="0" smtClean="0"/>
              <a:t> </a:t>
            </a:r>
          </a:p>
          <a:p>
            <a:endParaRPr lang="en-GB" sz="2000" dirty="0"/>
          </a:p>
          <a:p>
            <a:r>
              <a:rPr lang="en-GB" sz="2000" b="1" dirty="0" smtClean="0"/>
              <a:t>“Alcohol </a:t>
            </a:r>
            <a:r>
              <a:rPr lang="en-GB" sz="2000" b="1" dirty="0"/>
              <a:t>takeaways to be banned in England until </a:t>
            </a:r>
            <a:r>
              <a:rPr lang="en-GB" sz="2000" b="1" dirty="0" smtClean="0"/>
              <a:t>mid-February”</a:t>
            </a:r>
          </a:p>
          <a:p>
            <a:endParaRPr lang="en-GB" sz="2000" b="1" dirty="0"/>
          </a:p>
          <a:p>
            <a:r>
              <a:rPr lang="en-GB" sz="2000" b="1" dirty="0" smtClean="0"/>
              <a:t>What are your thoughts on this new regulation?</a:t>
            </a:r>
          </a:p>
          <a:p>
            <a:endParaRPr lang="en-GB" sz="2000" b="1" dirty="0"/>
          </a:p>
          <a:p>
            <a:r>
              <a:rPr lang="en-GB" sz="2000" b="1" dirty="0" smtClean="0"/>
              <a:t>Are we moving toward “nanny state” or do you think this is needed?</a:t>
            </a:r>
            <a:endParaRPr lang="en-GB" sz="20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5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affected by this the most?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Those from the Black and Asian Minority Ethnic (BAME) community are at higher risk of both contracting and dying from </a:t>
            </a:r>
            <a:r>
              <a:rPr lang="en-GB" sz="2000" dirty="0" smtClean="0"/>
              <a:t>COVID-19 </a:t>
            </a:r>
          </a:p>
          <a:p>
            <a:endParaRPr lang="en-GB" sz="2000" dirty="0" smtClean="0"/>
          </a:p>
          <a:p>
            <a:r>
              <a:rPr lang="en-GB" sz="2000" dirty="0"/>
              <a:t>The World Health Organization has also warned that older adults, especially in isolation and those with cognitive decline or dementia, may also become more anxious, </a:t>
            </a:r>
            <a:r>
              <a:rPr lang="en-GB" sz="2000" dirty="0" smtClean="0"/>
              <a:t>angry and stressed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What about school children?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According to previous research “</a:t>
            </a:r>
            <a:r>
              <a:rPr lang="en-GB" sz="2000" dirty="0"/>
              <a:t>s</a:t>
            </a:r>
            <a:r>
              <a:rPr lang="en-GB" sz="2000" dirty="0" smtClean="0"/>
              <a:t>ummer </a:t>
            </a:r>
            <a:r>
              <a:rPr lang="en-GB" sz="2000" dirty="0"/>
              <a:t>holidays, for example, are associated with a setback in mental health and wellbeing for children and </a:t>
            </a:r>
            <a:r>
              <a:rPr lang="en-GB" sz="2000" dirty="0" smtClean="0"/>
              <a:t>adolescents”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81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School Children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u="sng" dirty="0" smtClean="0"/>
              <a:t>Further research is needed to understand:</a:t>
            </a:r>
          </a:p>
          <a:p>
            <a:endParaRPr lang="en-GB" sz="2000" b="1" u="sng" dirty="0" smtClean="0"/>
          </a:p>
          <a:p>
            <a:r>
              <a:rPr lang="en-GB" sz="2000" dirty="0"/>
              <a:t>The effects of staying home from school will have to be carefully monitored. For those children and young people particularly vulnerable to mental </a:t>
            </a:r>
            <a:r>
              <a:rPr lang="en-GB" sz="2000" dirty="0" smtClean="0"/>
              <a:t>illness</a:t>
            </a:r>
          </a:p>
          <a:p>
            <a:endParaRPr lang="en-GB" sz="2000" dirty="0" smtClean="0"/>
          </a:p>
          <a:p>
            <a:r>
              <a:rPr lang="en-GB" sz="2000" dirty="0"/>
              <a:t>L</a:t>
            </a:r>
            <a:r>
              <a:rPr lang="en-GB" sz="2000" dirty="0" smtClean="0"/>
              <a:t>ong </a:t>
            </a:r>
            <a:r>
              <a:rPr lang="en-GB" sz="2000" dirty="0"/>
              <a:t>break from school </a:t>
            </a:r>
            <a:r>
              <a:rPr lang="en-GB" sz="2000" dirty="0" smtClean="0"/>
              <a:t>and its </a:t>
            </a:r>
            <a:r>
              <a:rPr lang="en-GB" sz="2000" dirty="0" smtClean="0"/>
              <a:t>e</a:t>
            </a:r>
            <a:r>
              <a:rPr lang="en-GB" sz="2000" dirty="0" smtClean="0"/>
              <a:t>ffects on </a:t>
            </a:r>
            <a:r>
              <a:rPr lang="en-GB" sz="2000" dirty="0"/>
              <a:t>normal </a:t>
            </a:r>
            <a:r>
              <a:rPr lang="en-GB" sz="2000" dirty="0" smtClean="0"/>
              <a:t>psychological development?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93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Frontline Workers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Before </a:t>
            </a:r>
            <a:r>
              <a:rPr lang="en-GB" sz="2000" dirty="0" err="1" smtClean="0"/>
              <a:t>Covid</a:t>
            </a:r>
            <a:r>
              <a:rPr lang="en-GB" sz="2000" dirty="0" smtClean="0"/>
              <a:t>- 19 </a:t>
            </a:r>
            <a:r>
              <a:rPr lang="en-GB" sz="2000" i="1" dirty="0" smtClean="0"/>
              <a:t>“NHS </a:t>
            </a:r>
            <a:r>
              <a:rPr lang="en-GB" sz="2000" i="1" dirty="0"/>
              <a:t>staff survey found that 40.3% of healthcare staff had reported feeling unwell as a result of work related stress in the last 12 </a:t>
            </a:r>
            <a:r>
              <a:rPr lang="en-GB" sz="2000" i="1" dirty="0" smtClean="0"/>
              <a:t>months” This was in 2019</a:t>
            </a:r>
          </a:p>
          <a:p>
            <a:r>
              <a:rPr lang="en-GB" sz="2000" dirty="0"/>
              <a:t>L</a:t>
            </a:r>
            <a:r>
              <a:rPr lang="en-GB" sz="2000" dirty="0" smtClean="0"/>
              <a:t>atest </a:t>
            </a:r>
            <a:r>
              <a:rPr lang="en-GB" sz="2000" dirty="0" smtClean="0"/>
              <a:t>NHS membership </a:t>
            </a:r>
            <a:r>
              <a:rPr lang="en-GB" sz="2000" dirty="0"/>
              <a:t>tracking survey </a:t>
            </a:r>
            <a:r>
              <a:rPr lang="en-GB" sz="2000" dirty="0" smtClean="0"/>
              <a:t> said: over </a:t>
            </a:r>
            <a:r>
              <a:rPr lang="en-GB" sz="2000" dirty="0"/>
              <a:t>a quarter of GPs and 33% of hospital doctors </a:t>
            </a:r>
            <a:r>
              <a:rPr lang="en-GB" sz="2000" dirty="0" smtClean="0"/>
              <a:t>consider </a:t>
            </a:r>
            <a:r>
              <a:rPr lang="en-GB" sz="2000" dirty="0"/>
              <a:t>themselves to be suffering from </a:t>
            </a:r>
            <a:r>
              <a:rPr lang="en-GB" sz="2000" b="1" dirty="0"/>
              <a:t>depression</a:t>
            </a:r>
            <a:r>
              <a:rPr lang="en-GB" sz="2000" dirty="0"/>
              <a:t>, anxiety, stress, </a:t>
            </a:r>
            <a:r>
              <a:rPr lang="en-GB" sz="2000" b="1" dirty="0"/>
              <a:t>burnout</a:t>
            </a:r>
            <a:r>
              <a:rPr lang="en-GB" sz="2000" dirty="0"/>
              <a:t>, emotional distress or another mental health </a:t>
            </a:r>
            <a:r>
              <a:rPr lang="en-GB" sz="2000" dirty="0" smtClean="0"/>
              <a:t>condition</a:t>
            </a:r>
          </a:p>
          <a:p>
            <a:r>
              <a:rPr lang="en-GB" sz="2000" dirty="0" smtClean="0"/>
              <a:t>This survey </a:t>
            </a:r>
            <a:r>
              <a:rPr lang="en-GB" sz="2000" dirty="0" smtClean="0"/>
              <a:t>says </a:t>
            </a:r>
            <a:r>
              <a:rPr lang="en-GB" sz="2000" dirty="0"/>
              <a:t>it </a:t>
            </a:r>
            <a:r>
              <a:rPr lang="en-GB" sz="2000" dirty="0" smtClean="0"/>
              <a:t>got</a:t>
            </a:r>
            <a:r>
              <a:rPr lang="en-GB" sz="2000" dirty="0" smtClean="0"/>
              <a:t> </a:t>
            </a:r>
            <a:r>
              <a:rPr lang="en-GB" sz="2000" dirty="0"/>
              <a:t>worse during the pandemic than </a:t>
            </a:r>
            <a:r>
              <a:rPr lang="en-GB" sz="2000" dirty="0" smtClean="0"/>
              <a:t>before</a:t>
            </a:r>
            <a:endParaRPr lang="en-GB" sz="2000" dirty="0"/>
          </a:p>
          <a:p>
            <a:endParaRPr lang="en-GB" sz="2000" i="1" dirty="0" smtClean="0"/>
          </a:p>
          <a:p>
            <a:r>
              <a:rPr lang="en-GB" sz="2000" dirty="0" smtClean="0">
                <a:solidFill>
                  <a:srgbClr val="FF0000"/>
                </a:solidFill>
              </a:rPr>
              <a:t>So what are some of the government recommendations? </a:t>
            </a:r>
            <a:endParaRPr lang="en-GB" sz="2000" dirty="0">
              <a:solidFill>
                <a:srgbClr val="FF0000"/>
              </a:solidFill>
            </a:endParaRP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331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Let us look at recommendations vs the reality of care</a:t>
            </a:r>
          </a:p>
          <a:p>
            <a:r>
              <a:rPr lang="en-GB" sz="2000" dirty="0"/>
              <a:t>Access to services must be restored as soon as possible, and proposed NHS access standards for mental health must come with adequate resourcing for them to be </a:t>
            </a:r>
            <a:r>
              <a:rPr lang="en-GB" sz="2000" dirty="0" smtClean="0"/>
              <a:t>delivered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However…..</a:t>
            </a:r>
          </a:p>
          <a:p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In reality we </a:t>
            </a:r>
            <a:r>
              <a:rPr lang="en-GB" sz="2000" dirty="0" smtClean="0">
                <a:solidFill>
                  <a:schemeClr val="tx1"/>
                </a:solidFill>
              </a:rPr>
              <a:t>saw </a:t>
            </a:r>
            <a:r>
              <a:rPr lang="en-GB" sz="2000" dirty="0" smtClean="0">
                <a:solidFill>
                  <a:schemeClr val="tx1"/>
                </a:solidFill>
              </a:rPr>
              <a:t>more cancelations than ever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0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7253"/>
            <a:ext cx="8596668" cy="5294110"/>
          </a:xfrm>
        </p:spPr>
        <p:txBody>
          <a:bodyPr>
            <a:normAutofit/>
          </a:bodyPr>
          <a:lstStyle/>
          <a:p>
            <a:r>
              <a:rPr lang="en-GB" sz="2000" dirty="0"/>
              <a:t>All NHS staff should have access to </a:t>
            </a:r>
            <a:endParaRPr lang="en-GB" sz="2000" dirty="0" smtClean="0"/>
          </a:p>
          <a:p>
            <a:r>
              <a:rPr lang="en-GB" sz="2000" dirty="0" smtClean="0"/>
              <a:t>A need </a:t>
            </a:r>
            <a:r>
              <a:rPr lang="en-GB" sz="2000" dirty="0"/>
              <a:t>to ensure all NHS staff have basic training in mental health, particularly in primary care which is often the first port of call for patients with mental health </a:t>
            </a:r>
            <a:r>
              <a:rPr lang="en-GB" sz="2000" dirty="0" smtClean="0"/>
              <a:t>problems basic </a:t>
            </a:r>
            <a:r>
              <a:rPr lang="en-GB" sz="2000" dirty="0"/>
              <a:t>training in mental </a:t>
            </a:r>
            <a:r>
              <a:rPr lang="en-GB" sz="2000" dirty="0" smtClean="0"/>
              <a:t>health</a:t>
            </a:r>
          </a:p>
          <a:p>
            <a:endParaRPr lang="en-GB" sz="2000" dirty="0"/>
          </a:p>
          <a:p>
            <a:r>
              <a:rPr lang="en-GB" sz="2000" b="1" dirty="0" smtClean="0">
                <a:solidFill>
                  <a:srgbClr val="FF0000"/>
                </a:solidFill>
              </a:rPr>
              <a:t>However…..</a:t>
            </a:r>
          </a:p>
          <a:p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NHS is suffering from staff shortage which might not be solved any time soon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30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2680</TotalTime>
  <Words>538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The Impact of Covid-19 on Mental Health</vt:lpstr>
      <vt:lpstr>Our Objectives </vt:lpstr>
      <vt:lpstr>COVID-19 and the mental health landscape</vt:lpstr>
      <vt:lpstr>Read this article </vt:lpstr>
      <vt:lpstr>Who is affected by this the most?</vt:lpstr>
      <vt:lpstr>School Children </vt:lpstr>
      <vt:lpstr>Frontline Workers</vt:lpstr>
      <vt:lpstr>Recommendations </vt:lpstr>
      <vt:lpstr>PowerPoint Presentation</vt:lpstr>
      <vt:lpstr>Our Objectives </vt:lpstr>
    </vt:vector>
  </TitlesOfParts>
  <Company>University of Bedfordshire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Covid-19 on Mental Health</dc:title>
  <dc:creator>Afaf Dirie</dc:creator>
  <cp:lastModifiedBy>Chijioke Olivier Agomo</cp:lastModifiedBy>
  <cp:revision>12</cp:revision>
  <dcterms:created xsi:type="dcterms:W3CDTF">2021-01-04T19:00:45Z</dcterms:created>
  <dcterms:modified xsi:type="dcterms:W3CDTF">2023-10-10T08:08:19Z</dcterms:modified>
</cp:coreProperties>
</file>