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0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94"/>
    <p:restoredTop sz="97248"/>
  </p:normalViewPr>
  <p:slideViewPr>
    <p:cSldViewPr snapToGrid="0">
      <p:cViewPr varScale="1">
        <p:scale>
          <a:sx n="151" d="100"/>
          <a:sy n="151" d="100"/>
        </p:scale>
        <p:origin x="208"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6641-1C36-6543-8C74-695D6054C6ED}" type="datetimeFigureOut">
              <a:rPr lang="en-GB" smtClean="0"/>
              <a:t>26/10/2023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E1662-B24D-464B-AA27-6DF94410C87E}" type="slidenum">
              <a:rPr lang="en-GB" smtClean="0"/>
              <a:t>‹#›</a:t>
            </a:fld>
            <a:endParaRPr lang="en-GB"/>
          </a:p>
        </p:txBody>
      </p:sp>
    </p:spTree>
    <p:extLst>
      <p:ext uri="{BB962C8B-B14F-4D97-AF65-F5344CB8AC3E}">
        <p14:creationId xmlns:p14="http://schemas.microsoft.com/office/powerpoint/2010/main" val="282234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noRot="1" noChangeAspect="1"/>
          </p:cNvSpPr>
          <p:nvPr>
            <p:ph type="sldImg"/>
          </p:nvPr>
        </p:nvSpPr>
        <p:spPr>
          <a:xfrm>
            <a:off x="1143000" y="685800"/>
            <a:ext cx="4570413" cy="3427413"/>
          </a:xfrm>
          <a:prstGeom prst="rect">
            <a:avLst/>
          </a:prstGeom>
          <a:ln w="0">
            <a:noFill/>
          </a:ln>
        </p:spPr>
      </p:sp>
      <p:sp>
        <p:nvSpPr>
          <p:cNvPr id="32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strike="noStrike" spc="-1">
                <a:solidFill>
                  <a:schemeClr val="dk1"/>
                </a:solidFill>
                <a:latin typeface="Arial"/>
                <a:ea typeface="Arial"/>
              </a:rPr>
              <a:t>If this PowerPoint presentation contains mathematical equations, you may need to check that your computer has the following installed:</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1) MathType Plugin</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2) Math Player (free versions available)</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3) NVDA Reader (free versions available)</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chemeClr val="dk1"/>
                </a:solidFill>
                <a:latin typeface="Arial"/>
                <a:ea typeface="Arial"/>
              </a:rPr>
              <a:t>Slides in this presentation contain hyperlinks. JAWS users should be able to get a list of links by using INSERT+F7</a:t>
            </a:r>
            <a:endParaRPr lang="en-IN" sz="1200" b="0" strike="noStrike" spc="-1">
              <a:solidFill>
                <a:srgbClr val="000000"/>
              </a:solidFill>
              <a:latin typeface="Arial"/>
            </a:endParaRPr>
          </a:p>
        </p:txBody>
      </p:sp>
      <p:sp>
        <p:nvSpPr>
          <p:cNvPr id="328" name="PlaceHolder 3"/>
          <p:cNvSpPr>
            <a:spLocks noGrp="1"/>
          </p:cNvSpPr>
          <p:nvPr>
            <p:ph type="sldNum" idx="1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F4F26F0-4954-409D-996B-C6532191BBE9}" type="slidenum">
              <a:rPr lang="en-US" sz="1200" b="0" strike="noStrike" spc="-1">
                <a:solidFill>
                  <a:schemeClr val="dk1"/>
                </a:solidFill>
                <a:latin typeface="Arial"/>
                <a:ea typeface="Arial"/>
              </a:rPr>
              <a:t>1</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230766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noRot="1" noChangeAspect="1"/>
          </p:cNvSpPr>
          <p:nvPr>
            <p:ph type="sldImg"/>
          </p:nvPr>
        </p:nvSpPr>
        <p:spPr>
          <a:xfrm>
            <a:off x="1143000" y="685800"/>
            <a:ext cx="4570413" cy="3427413"/>
          </a:xfrm>
          <a:prstGeom prst="rect">
            <a:avLst/>
          </a:prstGeom>
          <a:ln w="0">
            <a:noFill/>
          </a:ln>
        </p:spPr>
      </p:sp>
      <p:sp>
        <p:nvSpPr>
          <p:cNvPr id="45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51" name="PlaceHolder 3"/>
          <p:cNvSpPr>
            <a:spLocks noGrp="1"/>
          </p:cNvSpPr>
          <p:nvPr>
            <p:ph type="sldNum" idx="5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8CA902C-BACF-448C-A3A7-153D6743380F}" type="slidenum">
              <a:rPr lang="en-US" sz="1200" b="0" strike="noStrike" spc="-1">
                <a:solidFill>
                  <a:schemeClr val="dk1"/>
                </a:solidFill>
                <a:latin typeface="Arial"/>
                <a:ea typeface="Arial"/>
              </a:rPr>
              <a:t>10</a:t>
            </a:fld>
            <a:endParaRPr lang="en-IN"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noRot="1" noChangeAspect="1"/>
          </p:cNvSpPr>
          <p:nvPr>
            <p:ph type="sldImg"/>
          </p:nvPr>
        </p:nvSpPr>
        <p:spPr>
          <a:xfrm>
            <a:off x="1143000" y="685800"/>
            <a:ext cx="4570413" cy="3427413"/>
          </a:xfrm>
          <a:prstGeom prst="rect">
            <a:avLst/>
          </a:prstGeom>
          <a:ln w="0">
            <a:noFill/>
          </a:ln>
        </p:spPr>
      </p:sp>
      <p:sp>
        <p:nvSpPr>
          <p:cNvPr id="453" name="PlaceHolder 2"/>
          <p:cNvSpPr>
            <a:spLocks noGrp="1"/>
          </p:cNvSpPr>
          <p:nvPr>
            <p:ph type="body"/>
          </p:nvPr>
        </p:nvSpPr>
        <p:spPr>
          <a:xfrm>
            <a:off x="685800" y="4180680"/>
            <a:ext cx="5675760" cy="50994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i="1" strike="noStrike" spc="-1">
                <a:solidFill>
                  <a:srgbClr val="000000"/>
                </a:solidFill>
                <a:latin typeface="Arial"/>
                <a:ea typeface="Arial"/>
              </a:rPr>
              <a:t>Figure 3.16 page 157.</a:t>
            </a:r>
            <a:endParaRPr lang="en-IN" sz="1200" b="0" strike="noStrike" spc="-1">
              <a:solidFill>
                <a:srgbClr val="000000"/>
              </a:solidFill>
              <a:latin typeface="Arial"/>
            </a:endParaRPr>
          </a:p>
          <a:p>
            <a:pPr marL="216000" indent="0">
              <a:lnSpc>
                <a:spcPct val="100000"/>
              </a:lnSpc>
              <a:buNone/>
              <a:tabLst>
                <a:tab pos="0" algn="l"/>
              </a:tabLst>
            </a:pPr>
            <a:endParaRPr lang="en-IN" sz="1200" b="0" strike="noStrike" spc="-1">
              <a:solidFill>
                <a:srgbClr val="000000"/>
              </a:solidFill>
              <a:latin typeface="Arial"/>
            </a:endParaRPr>
          </a:p>
          <a:p>
            <a:pPr marL="216000" indent="0">
              <a:lnSpc>
                <a:spcPct val="100000"/>
              </a:lnSpc>
              <a:buNone/>
              <a:tabLst>
                <a:tab pos="0" algn="l"/>
              </a:tabLst>
            </a:pPr>
            <a:r>
              <a:rPr lang="en-US" sz="1200" b="0" u="sng" strike="noStrike" spc="-1">
                <a:solidFill>
                  <a:srgbClr val="000000"/>
                </a:solidFill>
                <a:uFillTx/>
                <a:latin typeface="Arial"/>
                <a:ea typeface="Arial"/>
              </a:rPr>
              <a:t>Alt Text</a:t>
            </a:r>
            <a:endParaRPr lang="en-IN" sz="1200" b="0" strike="noStrike" spc="-1">
              <a:solidFill>
                <a:srgbClr val="000000"/>
              </a:solidFill>
              <a:latin typeface="Arial"/>
            </a:endParaRPr>
          </a:p>
          <a:p>
            <a:pPr marL="216000" indent="0">
              <a:lnSpc>
                <a:spcPct val="100000"/>
              </a:lnSpc>
              <a:buNone/>
              <a:tabLst>
                <a:tab pos="0" algn="l"/>
              </a:tabLst>
            </a:pPr>
            <a:r>
              <a:rPr lang="en-US" sz="1200" b="0" strike="noStrike" spc="-1">
                <a:solidFill>
                  <a:srgbClr val="000000"/>
                </a:solidFill>
                <a:latin typeface="Arial"/>
                <a:ea typeface="Arial"/>
              </a:rPr>
              <a:t>Long description:  The </a:t>
            </a:r>
            <a:r>
              <a:rPr lang="en-US" sz="1200" b="0" strike="noStrike" spc="-1">
                <a:solidFill>
                  <a:schemeClr val="dk1"/>
                </a:solidFill>
                <a:latin typeface="Arial"/>
                <a:ea typeface="Calibri"/>
              </a:rPr>
              <a:t>flowchart is as follows: A, Indexing the web. Step 1, a Googlebot, which is a form of software code, crawls the web, going from link to link. Step 2, crawled pages are analyzed: links semantic analysis and JavaScript or C S S content. Step 3, new data is added to an index of keywords and the pages on which they appear. Step 4, to deal with the scale of the Web, Google has already indexed an estimated 30 trillion pages, Google breaks it up into thousands of index shards, groups of millions of pages. Step 5, the index shards are stored on Google servers, approximately 1 million, located in data centers around the world. Step 6, the indexing process runs continuously, processing billions of web pages a day. Pages with frequently updated content and links from other highly ranked sites are crawled more regularly and deeply and given higher rank themselves. B, Processing a Search Query. Step 1, a user enters a search query on a desktop computer or mobile device. Google will make suggestions as the user types. Step 2, the search request is sent to one of Google’s many servers. Step 3, the server uses an algorithm to access the index database, find matching pages, and compute a score, representing how good a match the page is for the query. The algorithm has 200 plus variables, including page rank, the quality and relevance of the content on the page to the query, the context of the search such as the user’s location and device being used, and the user’s previous search history. Google also applies various penalties and filters to prevent attempts to game the algorithm. Step 4, short text summaries or snippets are generated for each result. Step 5, results are delivered to the user, 10 to a page</a:t>
            </a:r>
            <a:r>
              <a:rPr lang="en-US" sz="1200" b="0" strike="noStrike" spc="-1">
                <a:solidFill>
                  <a:srgbClr val="000000"/>
                </a:solidFill>
                <a:latin typeface="Arial"/>
                <a:ea typeface="Arial"/>
              </a:rPr>
              <a:t>.</a:t>
            </a:r>
            <a:endParaRPr lang="en-IN" sz="1200" b="0" strike="noStrike" spc="-1">
              <a:solidFill>
                <a:srgbClr val="000000"/>
              </a:solidFill>
              <a:latin typeface="Arial"/>
            </a:endParaRPr>
          </a:p>
        </p:txBody>
      </p:sp>
      <p:sp>
        <p:nvSpPr>
          <p:cNvPr id="454" name="PlaceHolder 3"/>
          <p:cNvSpPr>
            <a:spLocks noGrp="1"/>
          </p:cNvSpPr>
          <p:nvPr>
            <p:ph type="sldNum" idx="56"/>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7CA3958-B11B-4955-B6E5-F5EC70D6E8BE}" type="slidenum">
              <a:rPr lang="en-US" sz="1200" b="0" strike="noStrike" spc="-1">
                <a:solidFill>
                  <a:schemeClr val="dk1"/>
                </a:solidFill>
                <a:latin typeface="Arial"/>
                <a:ea typeface="Arial"/>
              </a:rPr>
              <a:t>11</a:t>
            </a:fld>
            <a:endParaRPr lang="en-IN" sz="12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noRot="1" noChangeAspect="1"/>
          </p:cNvSpPr>
          <p:nvPr>
            <p:ph type="sldImg"/>
          </p:nvPr>
        </p:nvSpPr>
        <p:spPr>
          <a:xfrm>
            <a:off x="1143000" y="685800"/>
            <a:ext cx="4570413" cy="3427413"/>
          </a:xfrm>
          <a:prstGeom prst="rect">
            <a:avLst/>
          </a:prstGeom>
          <a:ln w="0">
            <a:noFill/>
          </a:ln>
        </p:spPr>
      </p:sp>
      <p:sp>
        <p:nvSpPr>
          <p:cNvPr id="45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57" name="PlaceHolder 3"/>
          <p:cNvSpPr>
            <a:spLocks noGrp="1"/>
          </p:cNvSpPr>
          <p:nvPr>
            <p:ph type="sldNum" idx="5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C1782117-FE97-43F6-8645-3C84F7F1E0F9}" type="slidenum">
              <a:rPr lang="en-US" sz="1200" b="0" strike="noStrike" spc="-1">
                <a:solidFill>
                  <a:schemeClr val="dk1"/>
                </a:solidFill>
                <a:latin typeface="Arial"/>
                <a:ea typeface="Arial"/>
              </a:rPr>
              <a:t>12</a:t>
            </a:fld>
            <a:endParaRPr lang="en-IN" sz="12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PlaceHolder 1"/>
          <p:cNvSpPr>
            <a:spLocks noGrp="1" noRot="1" noChangeAspect="1"/>
          </p:cNvSpPr>
          <p:nvPr>
            <p:ph type="sldImg"/>
          </p:nvPr>
        </p:nvSpPr>
        <p:spPr>
          <a:xfrm>
            <a:off x="1143000" y="685800"/>
            <a:ext cx="4570413" cy="3427413"/>
          </a:xfrm>
          <a:prstGeom prst="rect">
            <a:avLst/>
          </a:prstGeom>
          <a:ln w="0">
            <a:noFill/>
          </a:ln>
        </p:spPr>
      </p:sp>
      <p:sp>
        <p:nvSpPr>
          <p:cNvPr id="45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60" name="PlaceHolder 3"/>
          <p:cNvSpPr>
            <a:spLocks noGrp="1"/>
          </p:cNvSpPr>
          <p:nvPr>
            <p:ph type="sldNum" idx="5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3E1B4C59-D1AB-424D-8C36-60168A6C8F57}" type="slidenum">
              <a:rPr lang="en-US" sz="1200" b="0" strike="noStrike" spc="-1">
                <a:solidFill>
                  <a:schemeClr val="dk1"/>
                </a:solidFill>
                <a:latin typeface="Arial"/>
                <a:ea typeface="Arial"/>
              </a:rPr>
              <a:t>13</a:t>
            </a:fld>
            <a:endParaRPr lang="en-IN" sz="12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noRot="1" noChangeAspect="1"/>
          </p:cNvSpPr>
          <p:nvPr>
            <p:ph type="sldImg"/>
          </p:nvPr>
        </p:nvSpPr>
        <p:spPr>
          <a:xfrm>
            <a:off x="1143000" y="685800"/>
            <a:ext cx="4570413" cy="3427413"/>
          </a:xfrm>
          <a:prstGeom prst="rect">
            <a:avLst/>
          </a:prstGeom>
          <a:ln w="0">
            <a:noFill/>
          </a:ln>
        </p:spPr>
      </p:sp>
      <p:sp>
        <p:nvSpPr>
          <p:cNvPr id="46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63" name="PlaceHolder 3"/>
          <p:cNvSpPr>
            <a:spLocks noGrp="1"/>
          </p:cNvSpPr>
          <p:nvPr>
            <p:ph type="sldNum" idx="5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7148DE4-2564-4A66-8D55-A1866373560A}" type="slidenum">
              <a:rPr lang="en-US" sz="1200" b="0" strike="noStrike" spc="-1">
                <a:solidFill>
                  <a:schemeClr val="dk1"/>
                </a:solidFill>
                <a:latin typeface="Arial"/>
                <a:ea typeface="Arial"/>
              </a:rPr>
              <a:t>14</a:t>
            </a:fld>
            <a:endParaRPr lang="en-IN" sz="12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PlaceHolder 1"/>
          <p:cNvSpPr>
            <a:spLocks noGrp="1" noRot="1" noChangeAspect="1"/>
          </p:cNvSpPr>
          <p:nvPr>
            <p:ph type="sldImg"/>
          </p:nvPr>
        </p:nvSpPr>
        <p:spPr>
          <a:xfrm>
            <a:off x="1143000" y="685800"/>
            <a:ext cx="4570413" cy="3427413"/>
          </a:xfrm>
          <a:prstGeom prst="rect">
            <a:avLst/>
          </a:prstGeom>
          <a:ln w="0">
            <a:noFill/>
          </a:ln>
        </p:spPr>
      </p:sp>
      <p:sp>
        <p:nvSpPr>
          <p:cNvPr id="46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66" name="PlaceHolder 3"/>
          <p:cNvSpPr>
            <a:spLocks noGrp="1"/>
          </p:cNvSpPr>
          <p:nvPr>
            <p:ph type="sldNum" idx="6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ED59A20-F62D-430F-B48B-309A8B770340}" type="slidenum">
              <a:rPr lang="en-US" sz="1200" b="0" strike="noStrike" spc="-1">
                <a:solidFill>
                  <a:schemeClr val="dk1"/>
                </a:solidFill>
                <a:latin typeface="Arial"/>
                <a:ea typeface="Arial"/>
              </a:rPr>
              <a:t>15</a:t>
            </a:fld>
            <a:endParaRPr lang="en-IN" sz="12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PlaceHolder 1"/>
          <p:cNvSpPr>
            <a:spLocks noGrp="1" noRot="1" noChangeAspect="1"/>
          </p:cNvSpPr>
          <p:nvPr>
            <p:ph type="sldImg"/>
          </p:nvPr>
        </p:nvSpPr>
        <p:spPr>
          <a:xfrm>
            <a:off x="1143000" y="685800"/>
            <a:ext cx="4570413" cy="3427413"/>
          </a:xfrm>
          <a:prstGeom prst="rect">
            <a:avLst/>
          </a:prstGeom>
          <a:ln w="0">
            <a:noFill/>
          </a:ln>
        </p:spPr>
      </p:sp>
      <p:sp>
        <p:nvSpPr>
          <p:cNvPr id="46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69" name="PlaceHolder 3"/>
          <p:cNvSpPr>
            <a:spLocks noGrp="1"/>
          </p:cNvSpPr>
          <p:nvPr>
            <p:ph type="sldNum" idx="6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FC519CB-6971-4026-AEEA-97B90FD8D12F}" type="slidenum">
              <a:rPr lang="en-US" sz="1200" b="0" strike="noStrike" spc="-1">
                <a:solidFill>
                  <a:schemeClr val="dk1"/>
                </a:solidFill>
                <a:latin typeface="Arial"/>
                <a:ea typeface="Arial"/>
              </a:rPr>
              <a:t>16</a:t>
            </a:fld>
            <a:endParaRPr lang="en-IN" sz="1200" b="0" strike="noStrike" spc="-1">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PlaceHolder 1"/>
          <p:cNvSpPr>
            <a:spLocks noGrp="1" noRot="1" noChangeAspect="1"/>
          </p:cNvSpPr>
          <p:nvPr>
            <p:ph type="sldImg"/>
          </p:nvPr>
        </p:nvSpPr>
        <p:spPr>
          <a:xfrm>
            <a:off x="1143000" y="685800"/>
            <a:ext cx="4570413" cy="3427413"/>
          </a:xfrm>
          <a:prstGeom prst="rect">
            <a:avLst/>
          </a:prstGeom>
          <a:ln w="0">
            <a:noFill/>
          </a:ln>
        </p:spPr>
      </p:sp>
      <p:sp>
        <p:nvSpPr>
          <p:cNvPr id="47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72" name="PlaceHolder 3"/>
          <p:cNvSpPr>
            <a:spLocks noGrp="1"/>
          </p:cNvSpPr>
          <p:nvPr>
            <p:ph type="sldNum" idx="6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F95E265E-705B-4791-A89E-74FB684C8148}" type="slidenum">
              <a:rPr lang="en-US" sz="1200" b="0" strike="noStrike" spc="-1">
                <a:solidFill>
                  <a:schemeClr val="dk1"/>
                </a:solidFill>
                <a:latin typeface="Arial"/>
                <a:ea typeface="Arial"/>
              </a:rPr>
              <a:t>17</a:t>
            </a:fld>
            <a:endParaRPr lang="en-IN" sz="1200" b="0" strike="noStrike" spc="-1">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PlaceHolder 1"/>
          <p:cNvSpPr>
            <a:spLocks noGrp="1" noRot="1" noChangeAspect="1"/>
          </p:cNvSpPr>
          <p:nvPr>
            <p:ph type="sldImg"/>
          </p:nvPr>
        </p:nvSpPr>
        <p:spPr>
          <a:xfrm>
            <a:off x="1143000" y="685800"/>
            <a:ext cx="4570413" cy="3427413"/>
          </a:xfrm>
          <a:prstGeom prst="rect">
            <a:avLst/>
          </a:prstGeom>
          <a:ln w="0">
            <a:noFill/>
          </a:ln>
        </p:spPr>
      </p:sp>
      <p:sp>
        <p:nvSpPr>
          <p:cNvPr id="47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75" name="PlaceHolder 3"/>
          <p:cNvSpPr>
            <a:spLocks noGrp="1"/>
          </p:cNvSpPr>
          <p:nvPr>
            <p:ph type="sldNum" idx="6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0654B558-AB0D-4193-A889-B2A8BDBC80CE}" type="slidenum">
              <a:rPr lang="en-US" sz="1200" b="0" strike="noStrike" spc="-1">
                <a:solidFill>
                  <a:schemeClr val="dk1"/>
                </a:solidFill>
                <a:latin typeface="Arial"/>
                <a:ea typeface="Arial"/>
              </a:rPr>
              <a:t>18</a:t>
            </a:fld>
            <a:endParaRPr lang="en-IN" sz="1200" b="0" strike="noStrike" spc="-1">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PlaceHolder 1"/>
          <p:cNvSpPr>
            <a:spLocks noGrp="1" noRot="1" noChangeAspect="1"/>
          </p:cNvSpPr>
          <p:nvPr>
            <p:ph type="sldImg"/>
          </p:nvPr>
        </p:nvSpPr>
        <p:spPr>
          <a:xfrm>
            <a:off x="1143000" y="685800"/>
            <a:ext cx="4570413" cy="3427413"/>
          </a:xfrm>
          <a:prstGeom prst="rect">
            <a:avLst/>
          </a:prstGeom>
          <a:ln w="0">
            <a:noFill/>
          </a:ln>
        </p:spPr>
      </p:sp>
      <p:sp>
        <p:nvSpPr>
          <p:cNvPr id="47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78" name="PlaceHolder 3"/>
          <p:cNvSpPr>
            <a:spLocks noGrp="1"/>
          </p:cNvSpPr>
          <p:nvPr>
            <p:ph type="sldNum" idx="6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51029C50-F6F5-414D-BF6D-6BB81FA2650E}" type="slidenum">
              <a:rPr lang="en-US" sz="1200" b="0" strike="noStrike" spc="-1">
                <a:solidFill>
                  <a:schemeClr val="dk1"/>
                </a:solidFill>
                <a:latin typeface="Arial"/>
                <a:ea typeface="Arial"/>
              </a:rPr>
              <a:t>19</a:t>
            </a:fld>
            <a:endParaRPr lang="en-IN"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laceHolder 1"/>
          <p:cNvSpPr>
            <a:spLocks noGrp="1" noRot="1" noChangeAspect="1"/>
          </p:cNvSpPr>
          <p:nvPr>
            <p:ph type="sldImg"/>
          </p:nvPr>
        </p:nvSpPr>
        <p:spPr>
          <a:xfrm>
            <a:off x="1143000" y="685800"/>
            <a:ext cx="4570413" cy="3427413"/>
          </a:xfrm>
          <a:prstGeom prst="rect">
            <a:avLst/>
          </a:prstGeom>
          <a:ln w="0">
            <a:noFill/>
          </a:ln>
        </p:spPr>
      </p:sp>
      <p:sp>
        <p:nvSpPr>
          <p:cNvPr id="426"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27" name="PlaceHolder 3"/>
          <p:cNvSpPr>
            <a:spLocks noGrp="1"/>
          </p:cNvSpPr>
          <p:nvPr>
            <p:ph type="sldNum" idx="47"/>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3F41E5D-13D2-48C2-9DE8-CF56FFED86B7}" type="slidenum">
              <a:rPr lang="en-US" sz="1200" b="0" strike="noStrike" spc="-1">
                <a:solidFill>
                  <a:schemeClr val="dk1"/>
                </a:solidFill>
                <a:latin typeface="Arial"/>
                <a:ea typeface="Arial"/>
              </a:rPr>
              <a:t>2</a:t>
            </a:fld>
            <a:endParaRPr lang="en-IN" sz="1200" b="0" strike="noStrike" spc="-1">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PlaceHolder 1"/>
          <p:cNvSpPr>
            <a:spLocks noGrp="1" noRot="1" noChangeAspect="1"/>
          </p:cNvSpPr>
          <p:nvPr>
            <p:ph type="sldImg"/>
          </p:nvPr>
        </p:nvSpPr>
        <p:spPr>
          <a:xfrm>
            <a:off x="1143000" y="685800"/>
            <a:ext cx="4570413" cy="3427413"/>
          </a:xfrm>
          <a:prstGeom prst="rect">
            <a:avLst/>
          </a:prstGeom>
          <a:ln w="0">
            <a:noFill/>
          </a:ln>
        </p:spPr>
      </p:sp>
      <p:sp>
        <p:nvSpPr>
          <p:cNvPr id="480"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81" name="PlaceHolder 3"/>
          <p:cNvSpPr>
            <a:spLocks noGrp="1"/>
          </p:cNvSpPr>
          <p:nvPr>
            <p:ph type="sldNum" idx="65"/>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47FFA377-8584-4539-9E32-2E35C5E49E67}" type="slidenum">
              <a:rPr lang="en-US" sz="1400" b="0" strike="noStrike" spc="-1">
                <a:solidFill>
                  <a:srgbClr val="000000"/>
                </a:solidFill>
                <a:latin typeface="Times New Roman"/>
              </a:rPr>
              <a:t>20</a:t>
            </a:fld>
            <a:endParaRPr lang="en-IN" sz="14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noRot="1" noChangeAspect="1"/>
          </p:cNvSpPr>
          <p:nvPr>
            <p:ph type="sldImg"/>
          </p:nvPr>
        </p:nvSpPr>
        <p:spPr>
          <a:xfrm>
            <a:off x="1143000" y="685800"/>
            <a:ext cx="4570413" cy="3427413"/>
          </a:xfrm>
          <a:prstGeom prst="rect">
            <a:avLst/>
          </a:prstGeom>
          <a:ln w="0">
            <a:noFill/>
          </a:ln>
        </p:spPr>
      </p:sp>
      <p:sp>
        <p:nvSpPr>
          <p:cNvPr id="429"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US" sz="1200" b="0" strike="noStrike" spc="-1">
                <a:solidFill>
                  <a:schemeClr val="dk1"/>
                </a:solidFill>
                <a:latin typeface="Arial"/>
                <a:ea typeface="Arial"/>
              </a:rPr>
              <a:t>Note: Example URL is not an actual URL.</a:t>
            </a:r>
            <a:endParaRPr lang="en-IN" sz="1200" b="0" strike="noStrike" spc="-1">
              <a:solidFill>
                <a:srgbClr val="000000"/>
              </a:solidFill>
              <a:latin typeface="Arial"/>
            </a:endParaRPr>
          </a:p>
        </p:txBody>
      </p:sp>
      <p:sp>
        <p:nvSpPr>
          <p:cNvPr id="430" name="PlaceHolder 3"/>
          <p:cNvSpPr>
            <a:spLocks noGrp="1"/>
          </p:cNvSpPr>
          <p:nvPr>
            <p:ph type="sldNum" idx="48"/>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E5981501-6414-4ECD-BD18-EA6E00E7E69E}" type="slidenum">
              <a:rPr lang="en-US" sz="1200" b="0" strike="noStrike" spc="-1">
                <a:solidFill>
                  <a:schemeClr val="dk1"/>
                </a:solidFill>
                <a:latin typeface="Arial"/>
                <a:ea typeface="Arial"/>
              </a:rPr>
              <a:t>3</a:t>
            </a:fld>
            <a:endParaRPr lang="en-IN"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noRot="1" noChangeAspect="1"/>
          </p:cNvSpPr>
          <p:nvPr>
            <p:ph type="sldImg"/>
          </p:nvPr>
        </p:nvSpPr>
        <p:spPr>
          <a:xfrm>
            <a:off x="1143000" y="685800"/>
            <a:ext cx="4570413" cy="3427413"/>
          </a:xfrm>
          <a:prstGeom prst="rect">
            <a:avLst/>
          </a:prstGeom>
          <a:ln w="0">
            <a:noFill/>
          </a:ln>
        </p:spPr>
      </p:sp>
      <p:sp>
        <p:nvSpPr>
          <p:cNvPr id="432"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33" name="PlaceHolder 3"/>
          <p:cNvSpPr>
            <a:spLocks noGrp="1"/>
          </p:cNvSpPr>
          <p:nvPr>
            <p:ph type="sldNum" idx="49"/>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BCF3A50-621A-4E9B-8789-E5B788777F7E}" type="slidenum">
              <a:rPr lang="en-US" sz="1200" b="0" strike="noStrike" spc="-1">
                <a:solidFill>
                  <a:schemeClr val="dk1"/>
                </a:solidFill>
                <a:latin typeface="Arial"/>
                <a:ea typeface="Arial"/>
              </a:rPr>
              <a:t>4</a:t>
            </a:fld>
            <a:endParaRPr lang="en-IN"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noRot="1" noChangeAspect="1"/>
          </p:cNvSpPr>
          <p:nvPr>
            <p:ph type="sldImg"/>
          </p:nvPr>
        </p:nvSpPr>
        <p:spPr>
          <a:xfrm>
            <a:off x="1143000" y="685800"/>
            <a:ext cx="4570413" cy="3427413"/>
          </a:xfrm>
          <a:prstGeom prst="rect">
            <a:avLst/>
          </a:prstGeom>
          <a:ln w="0">
            <a:noFill/>
          </a:ln>
        </p:spPr>
      </p:sp>
      <p:sp>
        <p:nvSpPr>
          <p:cNvPr id="435"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36" name="PlaceHolder 3"/>
          <p:cNvSpPr>
            <a:spLocks noGrp="1"/>
          </p:cNvSpPr>
          <p:nvPr>
            <p:ph type="sldNum" idx="50"/>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6F378300-CFB0-437A-96F9-1BBE7225E25C}" type="slidenum">
              <a:rPr lang="en-US" sz="1200" b="0" strike="noStrike" spc="-1">
                <a:solidFill>
                  <a:schemeClr val="dk1"/>
                </a:solidFill>
                <a:latin typeface="Arial"/>
                <a:ea typeface="Arial"/>
              </a:rPr>
              <a:t>5</a:t>
            </a:fld>
            <a:endParaRPr lang="en-IN"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PlaceHolder 1"/>
          <p:cNvSpPr>
            <a:spLocks noGrp="1" noRot="1" noChangeAspect="1"/>
          </p:cNvSpPr>
          <p:nvPr>
            <p:ph type="sldImg"/>
          </p:nvPr>
        </p:nvSpPr>
        <p:spPr>
          <a:xfrm>
            <a:off x="1143000" y="685800"/>
            <a:ext cx="4570413" cy="3427413"/>
          </a:xfrm>
          <a:prstGeom prst="rect">
            <a:avLst/>
          </a:prstGeom>
          <a:ln w="0">
            <a:noFill/>
          </a:ln>
        </p:spPr>
      </p:sp>
      <p:sp>
        <p:nvSpPr>
          <p:cNvPr id="43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39" name="PlaceHolder 3"/>
          <p:cNvSpPr>
            <a:spLocks noGrp="1"/>
          </p:cNvSpPr>
          <p:nvPr>
            <p:ph type="sldNum" idx="51"/>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730192B1-3A7C-48B5-AB05-2129F141BF93}" type="slidenum">
              <a:rPr lang="en-US" sz="1200" b="0" strike="noStrike" spc="-1">
                <a:solidFill>
                  <a:schemeClr val="dk1"/>
                </a:solidFill>
                <a:latin typeface="Arial"/>
                <a:ea typeface="Arial"/>
              </a:rPr>
              <a:t>6</a:t>
            </a:fld>
            <a:endParaRPr lang="en-IN"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noRot="1" noChangeAspect="1"/>
          </p:cNvSpPr>
          <p:nvPr>
            <p:ph type="sldImg"/>
          </p:nvPr>
        </p:nvSpPr>
        <p:spPr>
          <a:xfrm>
            <a:off x="1143000" y="685800"/>
            <a:ext cx="4570413" cy="3427413"/>
          </a:xfrm>
          <a:prstGeom prst="rect">
            <a:avLst/>
          </a:prstGeom>
          <a:ln w="0">
            <a:noFill/>
          </a:ln>
        </p:spPr>
      </p:sp>
      <p:sp>
        <p:nvSpPr>
          <p:cNvPr id="441"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42" name="PlaceHolder 3"/>
          <p:cNvSpPr>
            <a:spLocks noGrp="1"/>
          </p:cNvSpPr>
          <p:nvPr>
            <p:ph type="sldNum" idx="52"/>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91C29038-D1B0-4582-9FE2-9B6D9D4FD113}" type="slidenum">
              <a:rPr lang="en-US" sz="1200" b="0" strike="noStrike" spc="-1">
                <a:solidFill>
                  <a:schemeClr val="dk1"/>
                </a:solidFill>
                <a:latin typeface="Arial"/>
                <a:ea typeface="Arial"/>
              </a:rPr>
              <a:t>7</a:t>
            </a:fld>
            <a:endParaRPr lang="en-IN"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1" noRot="1" noChangeAspect="1"/>
          </p:cNvSpPr>
          <p:nvPr>
            <p:ph type="sldImg"/>
          </p:nvPr>
        </p:nvSpPr>
        <p:spPr>
          <a:xfrm>
            <a:off x="1143000" y="685800"/>
            <a:ext cx="4570413" cy="3427413"/>
          </a:xfrm>
          <a:prstGeom prst="rect">
            <a:avLst/>
          </a:prstGeom>
          <a:ln w="0">
            <a:noFill/>
          </a:ln>
        </p:spPr>
      </p:sp>
      <p:sp>
        <p:nvSpPr>
          <p:cNvPr id="444"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45" name="PlaceHolder 3"/>
          <p:cNvSpPr>
            <a:spLocks noGrp="1"/>
          </p:cNvSpPr>
          <p:nvPr>
            <p:ph type="sldNum" idx="53"/>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BC9C0DBD-9199-40FB-A686-A47B09BE3FE1}" type="slidenum">
              <a:rPr lang="en-US" sz="1200" b="0" strike="noStrike" spc="-1">
                <a:solidFill>
                  <a:schemeClr val="dk1"/>
                </a:solidFill>
                <a:latin typeface="Arial"/>
                <a:ea typeface="Arial"/>
              </a:rPr>
              <a:t>8</a:t>
            </a:fld>
            <a:endParaRPr lang="en-IN"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noRot="1" noChangeAspect="1"/>
          </p:cNvSpPr>
          <p:nvPr>
            <p:ph type="sldImg"/>
          </p:nvPr>
        </p:nvSpPr>
        <p:spPr>
          <a:xfrm>
            <a:off x="1143000" y="685800"/>
            <a:ext cx="4570413" cy="3427413"/>
          </a:xfrm>
          <a:prstGeom prst="rect">
            <a:avLst/>
          </a:prstGeom>
          <a:ln w="0">
            <a:noFill/>
          </a:ln>
        </p:spPr>
      </p:sp>
      <p:sp>
        <p:nvSpPr>
          <p:cNvPr id="447"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0">
              <a:buNone/>
            </a:pPr>
            <a:endParaRPr lang="en-IN" sz="1800" b="0" strike="noStrike" spc="-1">
              <a:solidFill>
                <a:srgbClr val="000000"/>
              </a:solidFill>
              <a:latin typeface="Arial"/>
            </a:endParaRPr>
          </a:p>
        </p:txBody>
      </p:sp>
      <p:sp>
        <p:nvSpPr>
          <p:cNvPr id="448" name="PlaceHolder 3"/>
          <p:cNvSpPr>
            <a:spLocks noGrp="1"/>
          </p:cNvSpPr>
          <p:nvPr>
            <p:ph type="sldNum" idx="54"/>
          </p:nvPr>
        </p:nvSpPr>
        <p:spPr>
          <a:xfrm>
            <a:off x="3884760" y="8685360"/>
            <a:ext cx="2970000" cy="455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chemeClr val="dk1"/>
                </a:solidFill>
                <a:latin typeface="Arial"/>
                <a:ea typeface="Arial"/>
              </a:defRPr>
            </a:lvl1pPr>
          </a:lstStyle>
          <a:p>
            <a:pPr indent="0" algn="r">
              <a:lnSpc>
                <a:spcPct val="100000"/>
              </a:lnSpc>
              <a:buNone/>
              <a:tabLst>
                <a:tab pos="0" algn="l"/>
              </a:tabLst>
            </a:pPr>
            <a:fld id="{DD2E2969-17B6-40B8-B7FE-4B12725F6F3F}" type="slidenum">
              <a:rPr lang="en-US" sz="1200" b="0" strike="noStrike" spc="-1">
                <a:solidFill>
                  <a:schemeClr val="dk1"/>
                </a:solidFill>
                <a:latin typeface="Arial"/>
                <a:ea typeface="Arial"/>
              </a:rPr>
              <a:t>9</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FB12-BDA5-1460-B510-0C8BD48D35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A70B011-C562-7F0D-D4A7-E78EC214D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240466A-7772-0560-1BFC-1F9E4AFE23FE}"/>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5" name="Footer Placeholder 4">
            <a:extLst>
              <a:ext uri="{FF2B5EF4-FFF2-40B4-BE49-F238E27FC236}">
                <a16:creationId xmlns:a16="http://schemas.microsoft.com/office/drawing/2014/main" id="{B794AA72-F1EA-0C9F-5F8F-326C89063B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B27BC8-E8F0-FA37-2E98-A2763F4331D6}"/>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96467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BCA8-AA65-8D75-2579-051168626D8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D4A9778-3C86-5CAC-F691-D4EA519C544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2D5FFC0-0104-2C57-EA1F-7668333C6325}"/>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5" name="Footer Placeholder 4">
            <a:extLst>
              <a:ext uri="{FF2B5EF4-FFF2-40B4-BE49-F238E27FC236}">
                <a16:creationId xmlns:a16="http://schemas.microsoft.com/office/drawing/2014/main" id="{5924C5E5-BE4D-A09D-1D1A-7BD5B518D0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46ED39-A125-C6B0-4853-A062091331FB}"/>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263800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D967E-2FC0-6CAA-08A5-73EDDBAEEF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178C891-13E6-38D0-F8CB-8CA03C68C5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2DF0668-A5FA-077C-322B-D435FD613AA1}"/>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5" name="Footer Placeholder 4">
            <a:extLst>
              <a:ext uri="{FF2B5EF4-FFF2-40B4-BE49-F238E27FC236}">
                <a16:creationId xmlns:a16="http://schemas.microsoft.com/office/drawing/2014/main" id="{1CD24F21-99D2-A339-6429-C8D9D66277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E22AE6-1D51-6646-B86C-44A4D7042539}"/>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26046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473C-A1FF-D11B-AE26-130AE2AF188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771AA01-F336-58D2-BD99-A903270A13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9CC6EE7-502F-0C1D-E00F-9404BCE52E66}"/>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5" name="Footer Placeholder 4">
            <a:extLst>
              <a:ext uri="{FF2B5EF4-FFF2-40B4-BE49-F238E27FC236}">
                <a16:creationId xmlns:a16="http://schemas.microsoft.com/office/drawing/2014/main" id="{0CE5B7FB-7D69-4A92-CD04-33A04A73E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81BEB2-C9B5-80F6-C31B-E24D7EAD4BBE}"/>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422076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D1F6-E179-D192-CF23-B43231878C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7B33F1E-7C3A-F936-DC07-5D4DFA0E9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264D707-824A-4702-C34E-3C944DB69424}"/>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5" name="Footer Placeholder 4">
            <a:extLst>
              <a:ext uri="{FF2B5EF4-FFF2-40B4-BE49-F238E27FC236}">
                <a16:creationId xmlns:a16="http://schemas.microsoft.com/office/drawing/2014/main" id="{E7528980-1161-4285-7D73-102B406760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A5E624-3732-2BF9-D7A4-2AC45B9A1C61}"/>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334967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CC4-81E5-00E9-C14B-640236FB044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7CC54F3-DA0C-E4BB-9D38-F9F96AF1B9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35622F1-2A0B-0EDD-7D39-3715C005DAD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6E6C7BD-6E4C-A9DF-33E0-A351144CBE35}"/>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6" name="Footer Placeholder 5">
            <a:extLst>
              <a:ext uri="{FF2B5EF4-FFF2-40B4-BE49-F238E27FC236}">
                <a16:creationId xmlns:a16="http://schemas.microsoft.com/office/drawing/2014/main" id="{D23A95A6-BE7C-1543-E046-23D89F22F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BA11EA-3B6D-5427-8ABE-9B2FA2199B62}"/>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321885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6010-AEC5-5223-C4EF-EA92629078D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5A9B763-976C-75CD-2E22-8DBF2F6F4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9E6280-317B-7286-A7FA-400CF3BE5B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AC7719B-35F3-CFF1-05A8-72A85F6C2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44BC55F-C107-37A3-E3FA-A5349FAAB1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A13407A-6C27-FD67-C504-6DCCF0DA0D16}"/>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8" name="Footer Placeholder 7">
            <a:extLst>
              <a:ext uri="{FF2B5EF4-FFF2-40B4-BE49-F238E27FC236}">
                <a16:creationId xmlns:a16="http://schemas.microsoft.com/office/drawing/2014/main" id="{3511142B-4683-D4BF-3BF7-4664FEFAA5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93DECE-9C70-50A3-0B13-D26F12BBC3E1}"/>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299288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D07B-3780-EA5D-7C1A-A087C60ECBE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25E9FDB-B1C3-487B-A470-4056FAE0647C}"/>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4" name="Footer Placeholder 3">
            <a:extLst>
              <a:ext uri="{FF2B5EF4-FFF2-40B4-BE49-F238E27FC236}">
                <a16:creationId xmlns:a16="http://schemas.microsoft.com/office/drawing/2014/main" id="{6B6CA360-FD5C-490B-B621-C5AB4CAAE88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BC7AD8-A5C5-026B-799C-F185890DE86E}"/>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415473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D536A-F71B-B70A-30CC-377BC58A610D}"/>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3" name="Footer Placeholder 2">
            <a:extLst>
              <a:ext uri="{FF2B5EF4-FFF2-40B4-BE49-F238E27FC236}">
                <a16:creationId xmlns:a16="http://schemas.microsoft.com/office/drawing/2014/main" id="{46A41FB9-0C86-0D15-44E8-351FC3DE7C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34977C5-AE0F-0961-B30F-9F11F7B39DDF}"/>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35994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C181-60FB-9171-E062-37303991CB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7592981-4572-56CD-7DEF-51DD44FBC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C49734-BC4A-3677-B4D4-E02C5841A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B8910C-2D22-F151-CE65-DDDD10BDDC13}"/>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6" name="Footer Placeholder 5">
            <a:extLst>
              <a:ext uri="{FF2B5EF4-FFF2-40B4-BE49-F238E27FC236}">
                <a16:creationId xmlns:a16="http://schemas.microsoft.com/office/drawing/2014/main" id="{6D653E98-407E-E619-FB9F-B3E9287EBF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D18336-4430-6646-E739-DDCF210F9F76}"/>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33171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E52F-D2F5-FC7D-8D45-81F85C3094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45ACDB8-6075-167A-F273-BCFB7DE90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FFF6E8-476D-8FDF-9275-E264C26F3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C47886-D789-0AE3-9AC8-460896599D34}"/>
              </a:ext>
            </a:extLst>
          </p:cNvPr>
          <p:cNvSpPr>
            <a:spLocks noGrp="1"/>
          </p:cNvSpPr>
          <p:nvPr>
            <p:ph type="dt" sz="half" idx="10"/>
          </p:nvPr>
        </p:nvSpPr>
        <p:spPr/>
        <p:txBody>
          <a:bodyPr/>
          <a:lstStyle/>
          <a:p>
            <a:fld id="{FD683BED-82D2-B54C-A471-F8196F0D1943}" type="datetimeFigureOut">
              <a:rPr lang="en-GB" smtClean="0"/>
              <a:t>26/10/2023</a:t>
            </a:fld>
            <a:endParaRPr lang="en-GB"/>
          </a:p>
        </p:txBody>
      </p:sp>
      <p:sp>
        <p:nvSpPr>
          <p:cNvPr id="6" name="Footer Placeholder 5">
            <a:extLst>
              <a:ext uri="{FF2B5EF4-FFF2-40B4-BE49-F238E27FC236}">
                <a16:creationId xmlns:a16="http://schemas.microsoft.com/office/drawing/2014/main" id="{F10D228B-9F03-414E-5047-5C8D4F78CD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7DF72-0634-3443-8762-32287C2D31A6}"/>
              </a:ext>
            </a:extLst>
          </p:cNvPr>
          <p:cNvSpPr>
            <a:spLocks noGrp="1"/>
          </p:cNvSpPr>
          <p:nvPr>
            <p:ph type="sldNum" sz="quarter" idx="12"/>
          </p:nvPr>
        </p:nvSpPr>
        <p:spPr/>
        <p:txBody>
          <a:bodyPr/>
          <a:lstStyle/>
          <a:p>
            <a:fld id="{73A43536-2364-6E48-A439-F0CB36F555C5}" type="slidenum">
              <a:rPr lang="en-GB" smtClean="0"/>
              <a:t>‹#›</a:t>
            </a:fld>
            <a:endParaRPr lang="en-GB"/>
          </a:p>
        </p:txBody>
      </p:sp>
    </p:spTree>
    <p:extLst>
      <p:ext uri="{BB962C8B-B14F-4D97-AF65-F5344CB8AC3E}">
        <p14:creationId xmlns:p14="http://schemas.microsoft.com/office/powerpoint/2010/main" val="85858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1ED83-3B86-B052-6967-0D62EBD54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0783BAE-0E6D-F4A1-2E20-718866E38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521C493-B503-726D-058E-13AAFBF19A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83BED-82D2-B54C-A471-F8196F0D1943}" type="datetimeFigureOut">
              <a:rPr lang="en-GB" smtClean="0"/>
              <a:t>26/10/2023</a:t>
            </a:fld>
            <a:endParaRPr lang="en-GB"/>
          </a:p>
        </p:txBody>
      </p:sp>
      <p:sp>
        <p:nvSpPr>
          <p:cNvPr id="5" name="Footer Placeholder 4">
            <a:extLst>
              <a:ext uri="{FF2B5EF4-FFF2-40B4-BE49-F238E27FC236}">
                <a16:creationId xmlns:a16="http://schemas.microsoft.com/office/drawing/2014/main" id="{9F12466C-3DE0-A9AF-3E19-8172F5126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7FAF31-59DA-53CE-C049-3A81F5741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43536-2364-6E48-A439-F0CB36F555C5}" type="slidenum">
              <a:rPr lang="en-GB" smtClean="0"/>
              <a:t>‹#›</a:t>
            </a:fld>
            <a:endParaRPr lang="en-GB"/>
          </a:p>
        </p:txBody>
      </p:sp>
    </p:spTree>
    <p:extLst>
      <p:ext uri="{BB962C8B-B14F-4D97-AF65-F5344CB8AC3E}">
        <p14:creationId xmlns:p14="http://schemas.microsoft.com/office/powerpoint/2010/main" val="2442939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981200" y="143640"/>
            <a:ext cx="8227800" cy="985680"/>
          </a:xfrm>
          <a:prstGeom prst="rect">
            <a:avLst/>
          </a:prstGeom>
          <a:noFill/>
          <a:ln w="0">
            <a:noFill/>
          </a:ln>
        </p:spPr>
        <p:txBody>
          <a:bodyPr lIns="90000" tIns="91440" rIns="90000" bIns="91440" anchor="ctr">
            <a:noAutofit/>
          </a:bodyPr>
          <a:lstStyle/>
          <a:p>
            <a:pPr>
              <a:lnSpc>
                <a:spcPct val="100000"/>
              </a:lnSpc>
              <a:tabLst>
                <a:tab pos="0" algn="l"/>
              </a:tabLst>
            </a:pPr>
            <a:r>
              <a:rPr lang="en-US" sz="3000" b="1" spc="-1">
                <a:solidFill>
                  <a:srgbClr val="007FA3"/>
                </a:solidFill>
                <a:latin typeface="Arial"/>
                <a:ea typeface="Times New Roman"/>
              </a:rPr>
              <a:t>E-commerce 2023–2024: business. technology. society.</a:t>
            </a:r>
            <a:endParaRPr lang="en-IN" sz="3000" spc="-1">
              <a:solidFill>
                <a:srgbClr val="000000"/>
              </a:solidFill>
              <a:latin typeface="Arial"/>
            </a:endParaRPr>
          </a:p>
        </p:txBody>
      </p:sp>
      <p:sp>
        <p:nvSpPr>
          <p:cNvPr id="215" name="PlaceHolder 2"/>
          <p:cNvSpPr>
            <a:spLocks noGrp="1"/>
          </p:cNvSpPr>
          <p:nvPr>
            <p:ph/>
          </p:nvPr>
        </p:nvSpPr>
        <p:spPr>
          <a:xfrm>
            <a:off x="1981200" y="1212480"/>
            <a:ext cx="8227800" cy="411840"/>
          </a:xfrm>
          <a:prstGeom prst="rect">
            <a:avLst/>
          </a:prstGeom>
          <a:noFill/>
          <a:ln w="0">
            <a:noFill/>
          </a:ln>
        </p:spPr>
        <p:txBody>
          <a:bodyPr lIns="90000" tIns="91440" rIns="90000" bIns="91440" anchor="ctr">
            <a:noAutofit/>
          </a:bodyPr>
          <a:lstStyle/>
          <a:p>
            <a:pPr indent="0">
              <a:lnSpc>
                <a:spcPct val="100000"/>
              </a:lnSpc>
              <a:buNone/>
              <a:tabLst>
                <a:tab pos="0" algn="l"/>
              </a:tabLst>
            </a:pPr>
            <a:r>
              <a:rPr lang="en-US" sz="2000" spc="-1">
                <a:solidFill>
                  <a:srgbClr val="007FA3"/>
                </a:solidFill>
                <a:latin typeface="Arial"/>
                <a:ea typeface="Arial"/>
              </a:rPr>
              <a:t>Eighteenth Edition</a:t>
            </a:r>
            <a:endParaRPr lang="en-IN" sz="2000" spc="-1">
              <a:solidFill>
                <a:srgbClr val="000000"/>
              </a:solidFill>
              <a:latin typeface="Arial"/>
            </a:endParaRPr>
          </a:p>
        </p:txBody>
      </p:sp>
      <p:pic>
        <p:nvPicPr>
          <p:cNvPr id="216" name="Picture 6" descr="Front cover: E-commerce 20 23: business. technology. society. Seventeenth Edition. By Kenneth C. Laudon and Carol Guercio Traver"/>
          <p:cNvPicPr/>
          <p:nvPr/>
        </p:nvPicPr>
        <p:blipFill>
          <a:blip r:embed="rId3"/>
          <a:stretch/>
        </p:blipFill>
        <p:spPr>
          <a:xfrm>
            <a:off x="2119800" y="1734480"/>
            <a:ext cx="3569040" cy="4461480"/>
          </a:xfrm>
          <a:prstGeom prst="rect">
            <a:avLst/>
          </a:prstGeom>
          <a:ln w="0">
            <a:noFill/>
          </a:ln>
        </p:spPr>
      </p:pic>
      <p:sp>
        <p:nvSpPr>
          <p:cNvPr id="217" name="PlaceHolder 3"/>
          <p:cNvSpPr>
            <a:spLocks noGrp="1"/>
          </p:cNvSpPr>
          <p:nvPr>
            <p:ph/>
          </p:nvPr>
        </p:nvSpPr>
        <p:spPr>
          <a:xfrm>
            <a:off x="6553200" y="1906200"/>
            <a:ext cx="3655800" cy="1184400"/>
          </a:xfrm>
          <a:prstGeom prst="rect">
            <a:avLst/>
          </a:prstGeom>
          <a:noFill/>
          <a:ln w="0">
            <a:noFill/>
          </a:ln>
        </p:spPr>
        <p:txBody>
          <a:bodyPr lIns="90000" tIns="91440" rIns="90000" bIns="91440" anchor="b">
            <a:noAutofit/>
          </a:bodyPr>
          <a:lstStyle/>
          <a:p>
            <a:pPr indent="0" algn="ctr">
              <a:lnSpc>
                <a:spcPct val="100000"/>
              </a:lnSpc>
              <a:spcBef>
                <a:spcPts val="1500"/>
              </a:spcBef>
              <a:buNone/>
              <a:tabLst>
                <a:tab pos="0" algn="l"/>
              </a:tabLst>
            </a:pPr>
            <a:r>
              <a:rPr lang="en-US" sz="3000" b="1" spc="-1">
                <a:solidFill>
                  <a:schemeClr val="dk1"/>
                </a:solidFill>
                <a:latin typeface="Arial"/>
                <a:ea typeface="Arial"/>
              </a:rPr>
              <a:t>Chapter 3</a:t>
            </a:r>
            <a:endParaRPr lang="en-IN" sz="3000" spc="-1">
              <a:solidFill>
                <a:srgbClr val="000000"/>
              </a:solidFill>
              <a:latin typeface="Arial"/>
            </a:endParaRPr>
          </a:p>
        </p:txBody>
      </p:sp>
      <p:sp>
        <p:nvSpPr>
          <p:cNvPr id="218" name="PlaceHolder 4"/>
          <p:cNvSpPr>
            <a:spLocks noGrp="1"/>
          </p:cNvSpPr>
          <p:nvPr>
            <p:ph/>
          </p:nvPr>
        </p:nvSpPr>
        <p:spPr>
          <a:xfrm>
            <a:off x="6477240" y="3252960"/>
            <a:ext cx="3807720" cy="1550880"/>
          </a:xfrm>
          <a:prstGeom prst="rect">
            <a:avLst/>
          </a:prstGeom>
          <a:noFill/>
          <a:ln w="0">
            <a:noFill/>
          </a:ln>
        </p:spPr>
        <p:txBody>
          <a:bodyPr lIns="90000" tIns="91440" rIns="90000" bIns="91440" anchor="t">
            <a:noAutofit/>
          </a:bodyPr>
          <a:lstStyle/>
          <a:p>
            <a:pPr indent="0" algn="ctr">
              <a:lnSpc>
                <a:spcPct val="100000"/>
              </a:lnSpc>
              <a:spcBef>
                <a:spcPts val="1500"/>
              </a:spcBef>
              <a:buNone/>
              <a:tabLst>
                <a:tab pos="0" algn="l"/>
              </a:tabLst>
            </a:pPr>
            <a:r>
              <a:rPr lang="en-US" sz="2200" spc="-1" dirty="0">
                <a:solidFill>
                  <a:schemeClr val="dk1"/>
                </a:solidFill>
                <a:latin typeface="Arial"/>
                <a:ea typeface="Arial"/>
              </a:rPr>
              <a:t>E-commerce Infrastructure</a:t>
            </a:r>
          </a:p>
          <a:p>
            <a:pPr indent="0" algn="ctr">
              <a:lnSpc>
                <a:spcPct val="100000"/>
              </a:lnSpc>
              <a:spcBef>
                <a:spcPts val="1500"/>
              </a:spcBef>
              <a:buNone/>
              <a:tabLst>
                <a:tab pos="0" algn="l"/>
              </a:tabLst>
            </a:pPr>
            <a:r>
              <a:rPr lang="en-US" sz="2200" spc="-1" dirty="0">
                <a:solidFill>
                  <a:schemeClr val="dk1"/>
                </a:solidFill>
                <a:latin typeface="Arial"/>
              </a:rPr>
              <a:t>Web</a:t>
            </a:r>
            <a:endParaRPr lang="en-IN" sz="2200" spc="-1" dirty="0">
              <a:solidFill>
                <a:srgbClr val="000000"/>
              </a:solidFill>
              <a:latin typeface="Arial"/>
            </a:endParaRPr>
          </a:p>
        </p:txBody>
      </p:sp>
      <p:pic>
        <p:nvPicPr>
          <p:cNvPr id="219" name="Picture Placeholder 21" descr="Pearson Logo"/>
          <p:cNvPicPr/>
          <p:nvPr/>
        </p:nvPicPr>
        <p:blipFill>
          <a:blip r:embed="rId4"/>
          <a:srcRect t="22157" b="22157"/>
          <a:stretch/>
        </p:blipFill>
        <p:spPr>
          <a:xfrm>
            <a:off x="1839720" y="6420600"/>
            <a:ext cx="1174680" cy="294480"/>
          </a:xfrm>
          <a:prstGeom prst="rect">
            <a:avLst/>
          </a:prstGeom>
          <a:ln w="0">
            <a:noFill/>
          </a:ln>
        </p:spPr>
      </p:pic>
      <p:sp>
        <p:nvSpPr>
          <p:cNvPr id="220" name="PlaceHolder 5"/>
          <p:cNvSpPr>
            <a:spLocks noGrp="1"/>
          </p:cNvSpPr>
          <p:nvPr>
            <p:ph/>
          </p:nvPr>
        </p:nvSpPr>
        <p:spPr>
          <a:xfrm>
            <a:off x="3696960" y="6415200"/>
            <a:ext cx="6588000" cy="226800"/>
          </a:xfrm>
          <a:prstGeom prst="rect">
            <a:avLst/>
          </a:prstGeom>
          <a:noFill/>
          <a:ln w="0">
            <a:noFill/>
          </a:ln>
        </p:spPr>
        <p:txBody>
          <a:bodyPr lIns="90000" tIns="91440" rIns="90000" bIns="91440" anchor="ctr">
            <a:noAutofit/>
          </a:bodyPr>
          <a:lstStyle/>
          <a:p>
            <a:pPr indent="0" algn="r">
              <a:lnSpc>
                <a:spcPct val="100000"/>
              </a:lnSpc>
              <a:spcBef>
                <a:spcPts val="1500"/>
              </a:spcBef>
              <a:buNone/>
              <a:tabLst>
                <a:tab pos="0" algn="l"/>
              </a:tabLst>
            </a:pPr>
            <a:r>
              <a:rPr lang="en-US" sz="1200" spc="-1" dirty="0">
                <a:solidFill>
                  <a:schemeClr val="dk1"/>
                </a:solidFill>
                <a:latin typeface="Verdana"/>
                <a:ea typeface="Verdana"/>
              </a:rPr>
              <a:t>© 2023 Pearson Education Ltd. All Rights Reserved</a:t>
            </a:r>
            <a:endParaRPr lang="en-IN" sz="1200" spc="-1" dirty="0">
              <a:solidFill>
                <a:srgbClr val="000000"/>
              </a:solidFill>
              <a:latin typeface="Arial"/>
            </a:endParaRPr>
          </a:p>
        </p:txBody>
      </p:sp>
    </p:spTree>
    <p:extLst>
      <p:ext uri="{BB962C8B-B14F-4D97-AF65-F5344CB8AC3E}">
        <p14:creationId xmlns:p14="http://schemas.microsoft.com/office/powerpoint/2010/main" val="205798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1981200" y="460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Search Engines</a:t>
            </a:r>
            <a:endParaRPr lang="en-IN" sz="3600" spc="-1">
              <a:solidFill>
                <a:srgbClr val="000000"/>
              </a:solidFill>
              <a:latin typeface="Arial"/>
            </a:endParaRPr>
          </a:p>
        </p:txBody>
      </p:sp>
      <p:sp>
        <p:nvSpPr>
          <p:cNvPr id="304" name="PlaceHolder 2"/>
          <p:cNvSpPr>
            <a:spLocks noGrp="1"/>
          </p:cNvSpPr>
          <p:nvPr>
            <p:ph/>
          </p:nvPr>
        </p:nvSpPr>
        <p:spPr>
          <a:xfrm>
            <a:off x="1981200" y="126720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Identify web pages that match queries and then provide a list of best matches (search results)</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Top two providers: Google and Microsoft’s Bing</a:t>
            </a:r>
            <a:endParaRPr lang="en-IN" sz="2400" spc="-1">
              <a:solidFill>
                <a:srgbClr val="000000"/>
              </a:solidFill>
              <a:latin typeface="Arial"/>
            </a:endParaRPr>
          </a:p>
          <a:p>
            <a:pPr marL="742680" lvl="1" indent="-255600">
              <a:lnSpc>
                <a:spcPct val="100000"/>
              </a:lnSpc>
              <a:spcBef>
                <a:spcPts val="601"/>
              </a:spcBef>
              <a:buClr>
                <a:srgbClr val="007FA3"/>
              </a:buClr>
              <a:buFont typeface="Arial"/>
              <a:buChar char="–"/>
            </a:pPr>
            <a:r>
              <a:rPr lang="en-US" spc="-1">
                <a:solidFill>
                  <a:srgbClr val="000000"/>
                </a:solidFill>
                <a:latin typeface="Arial"/>
                <a:ea typeface="Arial"/>
              </a:rPr>
              <a:t>Google dominates mobile search</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Use web crawlers and algorithms</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Also serve as: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Shopping tools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Advertising vehicles (search engine marketing)</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Tool within e-commerce sites</a:t>
            </a:r>
            <a:endParaRPr lang="en-IN" spc="-1">
              <a:solidFill>
                <a:srgbClr val="000000"/>
              </a:solidFill>
              <a:latin typeface="Arial"/>
            </a:endParaRPr>
          </a:p>
          <a:p>
            <a:pPr indent="0">
              <a:lnSpc>
                <a:spcPct val="100000"/>
              </a:lnSpc>
              <a:spcBef>
                <a:spcPts val="1500"/>
              </a:spcBef>
              <a:buNone/>
              <a:tabLst>
                <a:tab pos="0" algn="l"/>
              </a:tabLst>
            </a:pPr>
            <a:endParaRPr lang="en-IN" sz="2400"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1981200" y="-2160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Figure 3.16 How Google Works</a:t>
            </a:r>
            <a:endParaRPr lang="en-IN" sz="3600" spc="-1">
              <a:solidFill>
                <a:srgbClr val="000000"/>
              </a:solidFill>
              <a:latin typeface="Arial"/>
            </a:endParaRPr>
          </a:p>
        </p:txBody>
      </p:sp>
      <p:pic>
        <p:nvPicPr>
          <p:cNvPr id="306" name="Picture 3" descr="A flowchart depicts how Google works. For a full description, see Notes. Press F6."/>
          <p:cNvPicPr/>
          <p:nvPr/>
        </p:nvPicPr>
        <p:blipFill>
          <a:blip r:embed="rId3"/>
          <a:stretch/>
        </p:blipFill>
        <p:spPr>
          <a:xfrm>
            <a:off x="4628640" y="1211040"/>
            <a:ext cx="2932920" cy="49849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Downloadable and Streaming Media</a:t>
            </a:r>
            <a:endParaRPr lang="en-IN" sz="3600" spc="-1">
              <a:solidFill>
                <a:srgbClr val="000000"/>
              </a:solidFill>
              <a:latin typeface="Arial"/>
            </a:endParaRPr>
          </a:p>
        </p:txBody>
      </p:sp>
      <p:sp>
        <p:nvSpPr>
          <p:cNvPr id="308"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Downloads: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Growth in broadband connections enables large media file downloads</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Streaming technologies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Enables music, video, and other large files to be sent to users in chunks so that the file can play uninterrupted</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Podcasting</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Explosion in online video viewing</a:t>
            </a:r>
            <a:endParaRPr lang="en-IN" sz="2400"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Web 2.0 Features and Services</a:t>
            </a:r>
            <a:endParaRPr lang="en-IN" sz="3600" spc="-1">
              <a:solidFill>
                <a:srgbClr val="000000"/>
              </a:solidFill>
              <a:latin typeface="Arial"/>
            </a:endParaRPr>
          </a:p>
        </p:txBody>
      </p:sp>
      <p:sp>
        <p:nvSpPr>
          <p:cNvPr id="310"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Online social networks</a:t>
            </a:r>
            <a:endParaRPr lang="en-IN" sz="2200"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spc="-1">
                <a:solidFill>
                  <a:srgbClr val="000000"/>
                </a:solidFill>
                <a:latin typeface="Arial"/>
                <a:ea typeface="Arial"/>
              </a:rPr>
              <a:t>Services that support communication among networks of friends, acquaintances, people with similar interests</a:t>
            </a:r>
            <a:endParaRPr lang="en-IN" sz="2200" spc="-1">
              <a:solidFill>
                <a:srgbClr val="000000"/>
              </a:solidFill>
              <a:latin typeface="Arial"/>
            </a:endParaRPr>
          </a:p>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Blogs</a:t>
            </a:r>
            <a:endParaRPr lang="en-IN" sz="2200"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spc="-1">
                <a:solidFill>
                  <a:srgbClr val="000000"/>
                </a:solidFill>
                <a:latin typeface="Arial"/>
                <a:ea typeface="Arial"/>
              </a:rPr>
              <a:t>Personal web page of chronological entries</a:t>
            </a:r>
            <a:endParaRPr lang="en-IN" sz="2200"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spc="-1">
                <a:solidFill>
                  <a:srgbClr val="000000"/>
                </a:solidFill>
                <a:latin typeface="Arial"/>
                <a:ea typeface="Arial"/>
              </a:rPr>
              <a:t>Enables web page publishing with no knowledge of H</a:t>
            </a:r>
            <a:r>
              <a:rPr lang="en-US" sz="100" spc="-1">
                <a:solidFill>
                  <a:srgbClr val="000000"/>
                </a:solidFill>
                <a:latin typeface="Arial"/>
                <a:ea typeface="Arial"/>
              </a:rPr>
              <a:t> </a:t>
            </a:r>
            <a:r>
              <a:rPr lang="en-US" sz="2200" spc="-1">
                <a:solidFill>
                  <a:srgbClr val="000000"/>
                </a:solidFill>
                <a:latin typeface="Arial"/>
                <a:ea typeface="Arial"/>
              </a:rPr>
              <a:t>T</a:t>
            </a:r>
            <a:r>
              <a:rPr lang="en-US" sz="100" spc="-1">
                <a:solidFill>
                  <a:srgbClr val="000000"/>
                </a:solidFill>
                <a:latin typeface="Arial"/>
                <a:ea typeface="Arial"/>
              </a:rPr>
              <a:t> </a:t>
            </a:r>
            <a:r>
              <a:rPr lang="en-US" sz="2200" spc="-1">
                <a:solidFill>
                  <a:srgbClr val="000000"/>
                </a:solidFill>
                <a:latin typeface="Arial"/>
                <a:ea typeface="Arial"/>
              </a:rPr>
              <a:t>M</a:t>
            </a:r>
            <a:r>
              <a:rPr lang="en-US" sz="100" spc="-1">
                <a:solidFill>
                  <a:srgbClr val="000000"/>
                </a:solidFill>
                <a:latin typeface="Arial"/>
                <a:ea typeface="Arial"/>
              </a:rPr>
              <a:t> </a:t>
            </a:r>
            <a:r>
              <a:rPr lang="en-US" sz="2200" spc="-1">
                <a:solidFill>
                  <a:srgbClr val="000000"/>
                </a:solidFill>
                <a:latin typeface="Arial"/>
                <a:ea typeface="Arial"/>
              </a:rPr>
              <a:t>L</a:t>
            </a:r>
            <a:endParaRPr lang="en-IN" sz="2200" spc="-1">
              <a:solidFill>
                <a:srgbClr val="000000"/>
              </a:solidFill>
              <a:latin typeface="Arial"/>
            </a:endParaRPr>
          </a:p>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Wikis</a:t>
            </a:r>
            <a:endParaRPr lang="en-IN" sz="2200"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spc="-1">
                <a:solidFill>
                  <a:srgbClr val="000000"/>
                </a:solidFill>
                <a:latin typeface="Arial"/>
                <a:ea typeface="Arial"/>
              </a:rPr>
              <a:t>Enables documents to be written collectively and collaboratively</a:t>
            </a:r>
            <a:endParaRPr lang="en-IN" sz="2200" spc="-1">
              <a:solidFill>
                <a:srgbClr val="000000"/>
              </a:solidFill>
              <a:latin typeface="Arial"/>
            </a:endParaRPr>
          </a:p>
          <a:p>
            <a:pPr marL="741600" lvl="1" indent="-284400">
              <a:lnSpc>
                <a:spcPct val="100000"/>
              </a:lnSpc>
              <a:spcBef>
                <a:spcPts val="601"/>
              </a:spcBef>
              <a:buClr>
                <a:srgbClr val="007FA3"/>
              </a:buClr>
              <a:buFont typeface="Arial"/>
              <a:buChar char="–"/>
            </a:pPr>
            <a:r>
              <a:rPr lang="en-US" sz="2200" spc="-1">
                <a:solidFill>
                  <a:srgbClr val="000000"/>
                </a:solidFill>
                <a:latin typeface="Arial"/>
                <a:ea typeface="Arial"/>
              </a:rPr>
              <a:t>E.g., Wikipedia</a:t>
            </a:r>
            <a:endParaRPr lang="en-IN" sz="2200"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981200" y="2916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Web3</a:t>
            </a:r>
            <a:endParaRPr lang="en-IN" sz="3600" spc="-1">
              <a:solidFill>
                <a:srgbClr val="000000"/>
              </a:solidFill>
              <a:latin typeface="Arial"/>
            </a:endParaRPr>
          </a:p>
        </p:txBody>
      </p:sp>
      <p:sp>
        <p:nvSpPr>
          <p:cNvPr id="312" name="PlaceHolder 2"/>
          <p:cNvSpPr>
            <a:spLocks noGrp="1"/>
          </p:cNvSpPr>
          <p:nvPr>
            <p:ph/>
          </p:nvPr>
        </p:nvSpPr>
        <p:spPr>
          <a:xfrm>
            <a:off x="1981200" y="125028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Still at a conceptual stages; does not yet exist</a:t>
            </a:r>
            <a:endParaRPr lang="en-IN" sz="2200" spc="-1">
              <a:solidFill>
                <a:srgbClr val="000000"/>
              </a:solidFill>
              <a:latin typeface="Arial"/>
            </a:endParaRPr>
          </a:p>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New kind of Internet service conceived as being built using blockchain</a:t>
            </a:r>
            <a:endParaRPr lang="en-IN" sz="2200" spc="-1">
              <a:solidFill>
                <a:srgbClr val="000000"/>
              </a:solidFill>
              <a:latin typeface="Arial"/>
            </a:endParaRPr>
          </a:p>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Proponents envision it as being much more decentralized than the current Web environment; controlled by creators and users rather than Big Tech companies</a:t>
            </a:r>
            <a:endParaRPr lang="en-IN" sz="2200" spc="-1">
              <a:solidFill>
                <a:srgbClr val="000000"/>
              </a:solidFill>
              <a:latin typeface="Arial"/>
            </a:endParaRPr>
          </a:p>
          <a:p>
            <a:pPr marL="255600" indent="-255600">
              <a:lnSpc>
                <a:spcPct val="100000"/>
              </a:lnSpc>
              <a:spcBef>
                <a:spcPts val="1500"/>
              </a:spcBef>
              <a:buClr>
                <a:srgbClr val="007FA3"/>
              </a:buClr>
              <a:buFont typeface="Arial"/>
              <a:buChar char="•"/>
            </a:pPr>
            <a:r>
              <a:rPr lang="en-US" sz="2200" spc="-1">
                <a:solidFill>
                  <a:srgbClr val="000000"/>
                </a:solidFill>
                <a:latin typeface="Arial"/>
                <a:ea typeface="Arial"/>
              </a:rPr>
              <a:t>Critics </a:t>
            </a:r>
            <a:endParaRPr lang="en-IN" sz="2200" spc="-1">
              <a:solidFill>
                <a:srgbClr val="000000"/>
              </a:solidFill>
              <a:latin typeface="Arial"/>
            </a:endParaRPr>
          </a:p>
          <a:p>
            <a:pPr marL="742680" lvl="1" indent="-255600">
              <a:lnSpc>
                <a:spcPct val="100000"/>
              </a:lnSpc>
              <a:spcBef>
                <a:spcPts val="601"/>
              </a:spcBef>
              <a:buClr>
                <a:srgbClr val="007FA3"/>
              </a:buClr>
              <a:buFont typeface="Arial"/>
              <a:buChar char="–"/>
            </a:pPr>
            <a:r>
              <a:rPr lang="en-US" sz="2200" spc="-1">
                <a:solidFill>
                  <a:srgbClr val="000000"/>
                </a:solidFill>
                <a:latin typeface="Arial"/>
                <a:ea typeface="Arial"/>
              </a:rPr>
              <a:t>Doubt that blockchain technology can handle the amount of data that is processed on Web</a:t>
            </a:r>
            <a:endParaRPr lang="en-IN" sz="2200" spc="-1">
              <a:solidFill>
                <a:srgbClr val="000000"/>
              </a:solidFill>
              <a:latin typeface="Arial"/>
            </a:endParaRPr>
          </a:p>
          <a:p>
            <a:pPr marL="742680" lvl="1" indent="-255600">
              <a:lnSpc>
                <a:spcPct val="100000"/>
              </a:lnSpc>
              <a:spcBef>
                <a:spcPts val="601"/>
              </a:spcBef>
              <a:buClr>
                <a:srgbClr val="007FA3"/>
              </a:buClr>
              <a:buFont typeface="Arial"/>
              <a:buChar char="–"/>
            </a:pPr>
            <a:r>
              <a:rPr lang="en-US" sz="2200" spc="-1">
                <a:solidFill>
                  <a:srgbClr val="000000"/>
                </a:solidFill>
                <a:latin typeface="Arial"/>
                <a:ea typeface="Arial"/>
              </a:rPr>
              <a:t>Argue that centralized services would be required, defeating the central purpose of Web3</a:t>
            </a:r>
            <a:endParaRPr lang="en-IN" sz="2200"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200" b="1" spc="-1">
                <a:solidFill>
                  <a:srgbClr val="007FA3"/>
                </a:solidFill>
                <a:latin typeface="Arial"/>
                <a:ea typeface="Times New Roman"/>
              </a:rPr>
              <a:t>Virtual Reality, Augmented Reality, and the Metaverse </a:t>
            </a:r>
            <a:r>
              <a:rPr lang="en-US" sz="2000" spc="-1">
                <a:solidFill>
                  <a:srgbClr val="007FA3"/>
                </a:solidFill>
                <a:latin typeface="Arial"/>
                <a:ea typeface="Times New Roman"/>
              </a:rPr>
              <a:t>(1 of 2)</a:t>
            </a:r>
            <a:endParaRPr lang="en-IN" sz="2000" spc="-1">
              <a:solidFill>
                <a:srgbClr val="000000"/>
              </a:solidFill>
              <a:latin typeface="Arial"/>
            </a:endParaRPr>
          </a:p>
        </p:txBody>
      </p:sp>
      <p:sp>
        <p:nvSpPr>
          <p:cNvPr id="314" name="PlaceHolder 2"/>
          <p:cNvSpPr>
            <a:spLocks noGrp="1"/>
          </p:cNvSpPr>
          <p:nvPr>
            <p:ph/>
          </p:nvPr>
        </p:nvSpPr>
        <p:spPr>
          <a:xfrm>
            <a:off x="1981200" y="1554840"/>
            <a:ext cx="8231040" cy="47883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Virtual reality (V</a:t>
            </a:r>
            <a:r>
              <a:rPr lang="en-US" sz="100" spc="-1">
                <a:solidFill>
                  <a:srgbClr val="000000"/>
                </a:solidFill>
                <a:latin typeface="Arial"/>
                <a:ea typeface="Arial"/>
              </a:rPr>
              <a:t> </a:t>
            </a:r>
            <a:r>
              <a:rPr lang="en-US" sz="2400" spc="-1">
                <a:solidFill>
                  <a:srgbClr val="000000"/>
                </a:solidFill>
                <a:latin typeface="Arial"/>
                <a:ea typeface="Arial"/>
              </a:rPr>
              <a:t>R)</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Immersing users within virtual world</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Typically uses head-mounted display (H</a:t>
            </a:r>
            <a:r>
              <a:rPr lang="en-US" sz="100" spc="-1">
                <a:solidFill>
                  <a:srgbClr val="000000"/>
                </a:solidFill>
                <a:latin typeface="Arial"/>
                <a:ea typeface="Arial"/>
              </a:rPr>
              <a:t> </a:t>
            </a:r>
            <a:r>
              <a:rPr lang="en-US" spc="-1">
                <a:solidFill>
                  <a:srgbClr val="000000"/>
                </a:solidFill>
                <a:latin typeface="Arial"/>
                <a:ea typeface="Arial"/>
              </a:rPr>
              <a:t>M</a:t>
            </a:r>
            <a:r>
              <a:rPr lang="en-US" sz="100" spc="-1">
                <a:solidFill>
                  <a:srgbClr val="000000"/>
                </a:solidFill>
                <a:latin typeface="Arial"/>
                <a:ea typeface="Arial"/>
              </a:rPr>
              <a:t> </a:t>
            </a:r>
            <a:r>
              <a:rPr lang="en-US" spc="-1">
                <a:solidFill>
                  <a:srgbClr val="000000"/>
                </a:solidFill>
                <a:latin typeface="Arial"/>
                <a:ea typeface="Arial"/>
              </a:rPr>
              <a:t>D)</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Oculus Rift, Vive, PlayStation V</a:t>
            </a:r>
            <a:r>
              <a:rPr lang="en-US" sz="100" spc="-1">
                <a:solidFill>
                  <a:srgbClr val="000000"/>
                </a:solidFill>
                <a:latin typeface="Arial"/>
                <a:ea typeface="Arial"/>
              </a:rPr>
              <a:t> </a:t>
            </a:r>
            <a:r>
              <a:rPr lang="en-US" spc="-1">
                <a:solidFill>
                  <a:srgbClr val="000000"/>
                </a:solidFill>
                <a:latin typeface="Arial"/>
                <a:ea typeface="Arial"/>
              </a:rPr>
              <a:t>R</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Augmented reality (A</a:t>
            </a:r>
            <a:r>
              <a:rPr lang="en-US" sz="100" spc="-1">
                <a:solidFill>
                  <a:srgbClr val="000000"/>
                </a:solidFill>
                <a:latin typeface="Arial"/>
                <a:ea typeface="Arial"/>
              </a:rPr>
              <a:t> </a:t>
            </a:r>
            <a:r>
              <a:rPr lang="en-US" sz="2400" spc="-1">
                <a:solidFill>
                  <a:srgbClr val="000000"/>
                </a:solidFill>
                <a:latin typeface="Arial"/>
                <a:ea typeface="Arial"/>
              </a:rPr>
              <a:t>R)</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Overlaying virtual objects over the real world, via mobile devices or H</a:t>
            </a:r>
            <a:r>
              <a:rPr lang="en-US" sz="100" spc="-1">
                <a:solidFill>
                  <a:srgbClr val="000000"/>
                </a:solidFill>
                <a:latin typeface="Arial"/>
                <a:ea typeface="Arial"/>
              </a:rPr>
              <a:t> </a:t>
            </a:r>
            <a:r>
              <a:rPr lang="en-US" spc="-1">
                <a:solidFill>
                  <a:srgbClr val="000000"/>
                </a:solidFill>
                <a:latin typeface="Arial"/>
                <a:ea typeface="Arial"/>
              </a:rPr>
              <a:t>M</a:t>
            </a:r>
            <a:r>
              <a:rPr lang="en-US" sz="100" spc="-1">
                <a:solidFill>
                  <a:srgbClr val="000000"/>
                </a:solidFill>
                <a:latin typeface="Arial"/>
                <a:ea typeface="Arial"/>
              </a:rPr>
              <a:t> </a:t>
            </a:r>
            <a:r>
              <a:rPr lang="en-US" spc="-1">
                <a:solidFill>
                  <a:srgbClr val="000000"/>
                </a:solidFill>
                <a:latin typeface="Arial"/>
                <a:ea typeface="Arial"/>
              </a:rPr>
              <a:t>D</a:t>
            </a:r>
            <a:r>
              <a:rPr lang="en-US" sz="100" spc="-1">
                <a:solidFill>
                  <a:srgbClr val="000000"/>
                </a:solidFill>
                <a:latin typeface="Arial"/>
                <a:ea typeface="Arial"/>
              </a:rPr>
              <a:t> </a:t>
            </a:r>
            <a:r>
              <a:rPr lang="en-US" spc="-1">
                <a:solidFill>
                  <a:srgbClr val="000000"/>
                </a:solidFill>
                <a:latin typeface="Arial"/>
                <a:ea typeface="Arial"/>
              </a:rPr>
              <a:t>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Pokémon G</a:t>
            </a:r>
            <a:r>
              <a:rPr lang="en-US" sz="100" spc="-1">
                <a:solidFill>
                  <a:srgbClr val="000000"/>
                </a:solidFill>
                <a:latin typeface="Arial"/>
                <a:ea typeface="Arial"/>
              </a:rPr>
              <a:t> </a:t>
            </a:r>
            <a:r>
              <a:rPr lang="en-US" spc="-1">
                <a:solidFill>
                  <a:srgbClr val="000000"/>
                </a:solidFill>
                <a:latin typeface="Arial"/>
                <a:ea typeface="Arial"/>
              </a:rPr>
              <a:t>O</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Mixed reality (A</a:t>
            </a:r>
            <a:r>
              <a:rPr lang="en-US" sz="100" spc="-1">
                <a:solidFill>
                  <a:srgbClr val="000000"/>
                </a:solidFill>
                <a:latin typeface="Arial"/>
                <a:ea typeface="Arial"/>
              </a:rPr>
              <a:t> </a:t>
            </a:r>
            <a:r>
              <a:rPr lang="en-US" sz="2400" spc="-1">
                <a:solidFill>
                  <a:srgbClr val="000000"/>
                </a:solidFill>
                <a:latin typeface="Arial"/>
                <a:ea typeface="Arial"/>
              </a:rPr>
              <a:t>R)</a:t>
            </a:r>
            <a:endParaRPr lang="en-IN" sz="2400" spc="-1">
              <a:solidFill>
                <a:srgbClr val="000000"/>
              </a:solidFill>
              <a:latin typeface="Arial"/>
            </a:endParaRPr>
          </a:p>
          <a:p>
            <a:pPr marL="742680" lvl="1" indent="-284400">
              <a:lnSpc>
                <a:spcPct val="100000"/>
              </a:lnSpc>
              <a:spcBef>
                <a:spcPts val="601"/>
              </a:spcBef>
              <a:buClr>
                <a:srgbClr val="007FA3"/>
              </a:buClr>
              <a:buFont typeface="Arial"/>
              <a:buChar char="–"/>
            </a:pPr>
            <a:r>
              <a:rPr lang="en-US" spc="-1">
                <a:solidFill>
                  <a:srgbClr val="000000"/>
                </a:solidFill>
                <a:latin typeface="Arial"/>
                <a:ea typeface="Arial"/>
              </a:rPr>
              <a:t>Enhanced version of A</a:t>
            </a:r>
            <a:r>
              <a:rPr lang="en-US" sz="100" spc="-1">
                <a:solidFill>
                  <a:srgbClr val="000000"/>
                </a:solidFill>
                <a:latin typeface="Arial"/>
                <a:ea typeface="Arial"/>
              </a:rPr>
              <a:t> </a:t>
            </a:r>
            <a:r>
              <a:rPr lang="en-US" spc="-1">
                <a:solidFill>
                  <a:srgbClr val="000000"/>
                </a:solidFill>
                <a:latin typeface="Arial"/>
                <a:ea typeface="Arial"/>
              </a:rPr>
              <a:t>R</a:t>
            </a:r>
            <a:endParaRPr lang="en-IN"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200" b="1" spc="-1">
                <a:solidFill>
                  <a:srgbClr val="007FA3"/>
                </a:solidFill>
                <a:latin typeface="Arial"/>
                <a:ea typeface="Times New Roman"/>
              </a:rPr>
              <a:t>Virtual Reality, Augmented Reality, and the Metaverse </a:t>
            </a:r>
            <a:r>
              <a:rPr lang="en-US" sz="2000" spc="-1">
                <a:solidFill>
                  <a:srgbClr val="007FA3"/>
                </a:solidFill>
                <a:latin typeface="Arial"/>
                <a:ea typeface="Times New Roman"/>
              </a:rPr>
              <a:t>(2 of 2)</a:t>
            </a:r>
            <a:endParaRPr lang="en-IN" sz="2000" spc="-1">
              <a:solidFill>
                <a:srgbClr val="000000"/>
              </a:solidFill>
              <a:latin typeface="Arial"/>
            </a:endParaRPr>
          </a:p>
        </p:txBody>
      </p:sp>
      <p:sp>
        <p:nvSpPr>
          <p:cNvPr id="316" name="PlaceHolder 2"/>
          <p:cNvSpPr>
            <a:spLocks noGrp="1"/>
          </p:cNvSpPr>
          <p:nvPr>
            <p:ph/>
          </p:nvPr>
        </p:nvSpPr>
        <p:spPr>
          <a:xfrm>
            <a:off x="1981200" y="1554840"/>
            <a:ext cx="8231040" cy="47883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Metaverse</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Immersive, visual 3-D virtual reality in which users can connect, socialize, and collaborate</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Facebook has rebranded as Meta</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Tremendous hype</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Currently being used for gaming and advertising</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Many companies are working on metaverse-related projects</a:t>
            </a:r>
            <a:endParaRPr lang="en-IN"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Intelligent Digital Assistants</a:t>
            </a:r>
            <a:endParaRPr lang="en-IN" sz="3600" spc="-1">
              <a:solidFill>
                <a:srgbClr val="000000"/>
              </a:solidFill>
              <a:latin typeface="Arial"/>
            </a:endParaRPr>
          </a:p>
        </p:txBody>
      </p:sp>
      <p:sp>
        <p:nvSpPr>
          <p:cNvPr id="318" name="PlaceHolder 2"/>
          <p:cNvSpPr>
            <a:spLocks noGrp="1"/>
          </p:cNvSpPr>
          <p:nvPr>
            <p:ph/>
          </p:nvPr>
        </p:nvSpPr>
        <p:spPr>
          <a:xfrm>
            <a:off x="1981200" y="1554840"/>
            <a:ext cx="8231040" cy="478836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Computer search engine using:</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Natural language</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Conversational interface, verbal commands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Situational awareness</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Can handle requests for appointments, flights, routes, event scheduling, and more.</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Examples:</a:t>
            </a:r>
            <a:endParaRPr lang="en-IN"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spc="-1">
                <a:solidFill>
                  <a:srgbClr val="000000"/>
                </a:solidFill>
                <a:latin typeface="Arial"/>
                <a:ea typeface="Arial"/>
              </a:rPr>
              <a:t>Apple’s Siri</a:t>
            </a:r>
            <a:endParaRPr lang="en-IN" sz="2400"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spc="-1">
                <a:solidFill>
                  <a:srgbClr val="000000"/>
                </a:solidFill>
                <a:latin typeface="Arial"/>
                <a:ea typeface="Arial"/>
              </a:rPr>
              <a:t>Google Now/Google Assistant</a:t>
            </a:r>
            <a:endParaRPr lang="en-IN" sz="2400"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spc="-1">
                <a:solidFill>
                  <a:srgbClr val="000000"/>
                </a:solidFill>
                <a:latin typeface="Arial"/>
                <a:ea typeface="Arial"/>
              </a:rPr>
              <a:t>Amazon Alexa</a:t>
            </a:r>
            <a:endParaRPr lang="en-IN" sz="2400"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Mobile Apps</a:t>
            </a:r>
            <a:endParaRPr lang="en-IN" sz="3600" spc="-1">
              <a:solidFill>
                <a:srgbClr val="000000"/>
              </a:solidFill>
              <a:latin typeface="Arial"/>
            </a:endParaRPr>
          </a:p>
        </p:txBody>
      </p:sp>
      <p:sp>
        <p:nvSpPr>
          <p:cNvPr id="320"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Use of mobile apps has exploded</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Most popular entertainment media, over T</a:t>
            </a:r>
            <a:r>
              <a:rPr lang="en-US" sz="100" spc="-1">
                <a:solidFill>
                  <a:srgbClr val="000000"/>
                </a:solidFill>
                <a:latin typeface="Arial"/>
                <a:ea typeface="Arial"/>
              </a:rPr>
              <a:t> </a:t>
            </a:r>
            <a:r>
              <a:rPr lang="en-US" spc="-1">
                <a:solidFill>
                  <a:srgbClr val="000000"/>
                </a:solidFill>
                <a:latin typeface="Arial"/>
                <a:ea typeface="Arial"/>
              </a:rPr>
              <a:t>V</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Always present shopping tool</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Almost all top 100 brands have an app</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Platforms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iPhone/iPad (i</a:t>
            </a:r>
            <a:r>
              <a:rPr lang="en-US" sz="100" spc="-1">
                <a:solidFill>
                  <a:srgbClr val="000000"/>
                </a:solidFill>
                <a:latin typeface="Arial"/>
                <a:ea typeface="Arial"/>
              </a:rPr>
              <a:t> </a:t>
            </a:r>
            <a:r>
              <a:rPr lang="en-US" spc="-1">
                <a:solidFill>
                  <a:srgbClr val="000000"/>
                </a:solidFill>
                <a:latin typeface="Arial"/>
                <a:ea typeface="Arial"/>
              </a:rPr>
              <a:t>O</a:t>
            </a:r>
            <a:r>
              <a:rPr lang="en-US" sz="100" spc="-1">
                <a:solidFill>
                  <a:srgbClr val="000000"/>
                </a:solidFill>
                <a:latin typeface="Arial"/>
                <a:ea typeface="Arial"/>
              </a:rPr>
              <a:t> </a:t>
            </a:r>
            <a:r>
              <a:rPr lang="en-US" spc="-1">
                <a:solidFill>
                  <a:srgbClr val="000000"/>
                </a:solidFill>
                <a:latin typeface="Arial"/>
                <a:ea typeface="Arial"/>
              </a:rPr>
              <a:t>S), Android</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App marketplaces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Google Play, Apple’s App Store, </a:t>
            </a:r>
            <a:r>
              <a:rPr lang="en-US" spc="-1">
                <a:solidFill>
                  <a:schemeClr val="dk1"/>
                </a:solidFill>
                <a:latin typeface="Arial"/>
                <a:ea typeface="Arial"/>
              </a:rPr>
              <a:t>Amazon’s Appstore</a:t>
            </a:r>
            <a:endParaRPr lang="en-IN"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Careers in E-commerce</a:t>
            </a:r>
            <a:endParaRPr lang="en-IN" sz="3600" spc="-1">
              <a:solidFill>
                <a:srgbClr val="000000"/>
              </a:solidFill>
              <a:latin typeface="Arial"/>
            </a:endParaRPr>
          </a:p>
        </p:txBody>
      </p:sp>
      <p:sp>
        <p:nvSpPr>
          <p:cNvPr id="322"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Position: E-commerce Specialist</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Qualification/Skills</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Preparing for the Interview</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Possible Interview Questions</a:t>
            </a:r>
            <a:endParaRPr lang="en-IN" sz="2400"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The Web</a:t>
            </a:r>
            <a:endParaRPr lang="en-IN" sz="3600" spc="-1">
              <a:solidFill>
                <a:srgbClr val="000000"/>
              </a:solidFill>
              <a:latin typeface="Arial"/>
            </a:endParaRPr>
          </a:p>
        </p:txBody>
      </p:sp>
      <p:sp>
        <p:nvSpPr>
          <p:cNvPr id="286"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1989–1991: Web invented</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Tim Berners-Lee at C</a:t>
            </a:r>
            <a:r>
              <a:rPr lang="en-US" sz="100" spc="-1">
                <a:solidFill>
                  <a:srgbClr val="000000"/>
                </a:solidFill>
                <a:latin typeface="Arial"/>
                <a:ea typeface="Arial"/>
              </a:rPr>
              <a:t> </a:t>
            </a:r>
            <a:r>
              <a:rPr lang="en-US" spc="-1">
                <a:solidFill>
                  <a:srgbClr val="000000"/>
                </a:solidFill>
                <a:latin typeface="Arial"/>
                <a:ea typeface="Arial"/>
              </a:rPr>
              <a:t>E</a:t>
            </a:r>
            <a:r>
              <a:rPr lang="en-US" sz="100" spc="-1">
                <a:solidFill>
                  <a:srgbClr val="000000"/>
                </a:solidFill>
                <a:latin typeface="Arial"/>
                <a:ea typeface="Arial"/>
              </a:rPr>
              <a:t> </a:t>
            </a:r>
            <a:r>
              <a:rPr lang="en-US" spc="-1">
                <a:solidFill>
                  <a:srgbClr val="000000"/>
                </a:solidFill>
                <a:latin typeface="Arial"/>
                <a:ea typeface="Arial"/>
              </a:rPr>
              <a:t>R</a:t>
            </a:r>
            <a:r>
              <a:rPr lang="en-US" sz="100" spc="-1">
                <a:solidFill>
                  <a:srgbClr val="000000"/>
                </a:solidFill>
                <a:latin typeface="Arial"/>
                <a:ea typeface="Arial"/>
              </a:rPr>
              <a:t> </a:t>
            </a:r>
            <a:r>
              <a:rPr lang="en-US" spc="-1">
                <a:solidFill>
                  <a:srgbClr val="000000"/>
                </a:solidFill>
                <a:latin typeface="Arial"/>
                <a:ea typeface="Arial"/>
              </a:rPr>
              <a:t>N</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H</a:t>
            </a:r>
            <a:r>
              <a:rPr lang="en-US" sz="100" spc="-1">
                <a:solidFill>
                  <a:srgbClr val="000000"/>
                </a:solidFill>
                <a:latin typeface="Arial"/>
                <a:ea typeface="Arial"/>
              </a:rPr>
              <a:t> </a:t>
            </a:r>
            <a:r>
              <a:rPr lang="en-US" spc="-1">
                <a:solidFill>
                  <a:srgbClr val="000000"/>
                </a:solidFill>
                <a:latin typeface="Arial"/>
                <a:ea typeface="Arial"/>
              </a:rPr>
              <a:t>T</a:t>
            </a:r>
            <a:r>
              <a:rPr lang="en-US" sz="100" spc="-1">
                <a:solidFill>
                  <a:srgbClr val="000000"/>
                </a:solidFill>
                <a:latin typeface="Arial"/>
                <a:ea typeface="Arial"/>
              </a:rPr>
              <a:t> </a:t>
            </a:r>
            <a:r>
              <a:rPr lang="en-US" spc="-1">
                <a:solidFill>
                  <a:srgbClr val="000000"/>
                </a:solidFill>
                <a:latin typeface="Arial"/>
                <a:ea typeface="Arial"/>
              </a:rPr>
              <a:t>M</a:t>
            </a:r>
            <a:r>
              <a:rPr lang="en-US" sz="100" spc="-1">
                <a:solidFill>
                  <a:srgbClr val="000000"/>
                </a:solidFill>
                <a:latin typeface="Arial"/>
                <a:ea typeface="Arial"/>
              </a:rPr>
              <a:t> </a:t>
            </a:r>
            <a:r>
              <a:rPr lang="en-US" spc="-1">
                <a:solidFill>
                  <a:srgbClr val="000000"/>
                </a:solidFill>
                <a:latin typeface="Arial"/>
                <a:ea typeface="Arial"/>
              </a:rPr>
              <a:t>L, H</a:t>
            </a:r>
            <a:r>
              <a:rPr lang="en-US" sz="100" spc="-1">
                <a:solidFill>
                  <a:srgbClr val="000000"/>
                </a:solidFill>
                <a:latin typeface="Arial"/>
                <a:ea typeface="Arial"/>
              </a:rPr>
              <a:t> </a:t>
            </a:r>
            <a:r>
              <a:rPr lang="en-US" spc="-1">
                <a:solidFill>
                  <a:srgbClr val="000000"/>
                </a:solidFill>
                <a:latin typeface="Arial"/>
                <a:ea typeface="Arial"/>
              </a:rPr>
              <a:t>T</a:t>
            </a:r>
            <a:r>
              <a:rPr lang="en-US" sz="100" spc="-1">
                <a:solidFill>
                  <a:srgbClr val="000000"/>
                </a:solidFill>
                <a:latin typeface="Arial"/>
                <a:ea typeface="Arial"/>
              </a:rPr>
              <a:t> </a:t>
            </a:r>
            <a:r>
              <a:rPr lang="en-US" spc="-1">
                <a:solidFill>
                  <a:srgbClr val="000000"/>
                </a:solidFill>
                <a:latin typeface="Arial"/>
                <a:ea typeface="Arial"/>
              </a:rPr>
              <a:t>T</a:t>
            </a:r>
            <a:r>
              <a:rPr lang="en-US" sz="100" spc="-1">
                <a:solidFill>
                  <a:srgbClr val="000000"/>
                </a:solidFill>
                <a:latin typeface="Arial"/>
                <a:ea typeface="Arial"/>
              </a:rPr>
              <a:t> </a:t>
            </a:r>
            <a:r>
              <a:rPr lang="en-US" spc="-1">
                <a:solidFill>
                  <a:srgbClr val="000000"/>
                </a:solidFill>
                <a:latin typeface="Arial"/>
                <a:ea typeface="Arial"/>
              </a:rPr>
              <a:t>P, web server, web browser</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1993: Mosaic web browser w/G</a:t>
            </a:r>
            <a:r>
              <a:rPr lang="en-US" sz="100" spc="-1">
                <a:solidFill>
                  <a:srgbClr val="000000"/>
                </a:solidFill>
                <a:latin typeface="Arial"/>
                <a:ea typeface="Arial"/>
              </a:rPr>
              <a:t> </a:t>
            </a:r>
            <a:r>
              <a:rPr lang="en-US" sz="2400" spc="-1">
                <a:solidFill>
                  <a:srgbClr val="000000"/>
                </a:solidFill>
                <a:latin typeface="Arial"/>
                <a:ea typeface="Arial"/>
              </a:rPr>
              <a:t>U</a:t>
            </a:r>
            <a:r>
              <a:rPr lang="en-US" sz="100" spc="-1">
                <a:solidFill>
                  <a:srgbClr val="000000"/>
                </a:solidFill>
                <a:latin typeface="Arial"/>
                <a:ea typeface="Arial"/>
              </a:rPr>
              <a:t> </a:t>
            </a:r>
            <a:r>
              <a:rPr lang="en-US" sz="2400" spc="-1">
                <a:solidFill>
                  <a:srgbClr val="000000"/>
                </a:solidFill>
                <a:latin typeface="Arial"/>
                <a:ea typeface="Arial"/>
              </a:rPr>
              <a:t>I</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Andreessen and others at N</a:t>
            </a:r>
            <a:r>
              <a:rPr lang="en-US" sz="100" spc="-1">
                <a:solidFill>
                  <a:srgbClr val="000000"/>
                </a:solidFill>
                <a:latin typeface="Arial"/>
                <a:ea typeface="Arial"/>
              </a:rPr>
              <a:t> </a:t>
            </a:r>
            <a:r>
              <a:rPr lang="en-US" spc="-1">
                <a:solidFill>
                  <a:srgbClr val="000000"/>
                </a:solidFill>
                <a:latin typeface="Arial"/>
                <a:ea typeface="Arial"/>
              </a:rPr>
              <a:t>C</a:t>
            </a:r>
            <a:r>
              <a:rPr lang="en-US" sz="100" spc="-1">
                <a:solidFill>
                  <a:srgbClr val="000000"/>
                </a:solidFill>
                <a:latin typeface="Arial"/>
                <a:ea typeface="Arial"/>
              </a:rPr>
              <a:t> </a:t>
            </a:r>
            <a:r>
              <a:rPr lang="en-US" spc="-1">
                <a:solidFill>
                  <a:srgbClr val="000000"/>
                </a:solidFill>
                <a:latin typeface="Arial"/>
                <a:ea typeface="Arial"/>
              </a:rPr>
              <a:t>S</a:t>
            </a:r>
            <a:r>
              <a:rPr lang="en-US" sz="100" spc="-1">
                <a:solidFill>
                  <a:srgbClr val="000000"/>
                </a:solidFill>
                <a:latin typeface="Arial"/>
                <a:ea typeface="Arial"/>
              </a:rPr>
              <a:t> </a:t>
            </a:r>
            <a:r>
              <a:rPr lang="en-US" spc="-1">
                <a:solidFill>
                  <a:srgbClr val="000000"/>
                </a:solidFill>
                <a:latin typeface="Arial"/>
                <a:ea typeface="Arial"/>
              </a:rPr>
              <a:t>A</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Runs on Windows, Macintosh, or Unix</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1994: Netscape Navigator, first commercial web browser</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1995: Microsoft Internet Explorer</a:t>
            </a:r>
            <a:endParaRPr lang="en-IN" sz="2400"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Copyright</a:t>
            </a:r>
            <a:endParaRPr lang="en-IN" sz="3600" spc="-1">
              <a:solidFill>
                <a:srgbClr val="000000"/>
              </a:solidFill>
              <a:latin typeface="Arial"/>
            </a:endParaRPr>
          </a:p>
        </p:txBody>
      </p:sp>
      <p:pic>
        <p:nvPicPr>
          <p:cNvPr id="324" name="Graphic 6" descr="Warning"/>
          <p:cNvPicPr/>
          <p:nvPr/>
        </p:nvPicPr>
        <p:blipFill>
          <a:blip r:embed="rId3"/>
          <a:stretch/>
        </p:blipFill>
        <p:spPr>
          <a:xfrm>
            <a:off x="1770240" y="2317320"/>
            <a:ext cx="1275840" cy="1432080"/>
          </a:xfrm>
          <a:prstGeom prst="rect">
            <a:avLst/>
          </a:prstGeom>
          <a:ln w="0">
            <a:noFill/>
          </a:ln>
        </p:spPr>
      </p:pic>
      <p:sp>
        <p:nvSpPr>
          <p:cNvPr id="325" name="PlaceHolder 2"/>
          <p:cNvSpPr>
            <a:spLocks noGrp="1"/>
          </p:cNvSpPr>
          <p:nvPr>
            <p:ph/>
          </p:nvPr>
        </p:nvSpPr>
        <p:spPr>
          <a:xfrm>
            <a:off x="3129960" y="1852200"/>
            <a:ext cx="6856200" cy="2853000"/>
          </a:xfrm>
          <a:prstGeom prst="rect">
            <a:avLst/>
          </a:prstGeom>
          <a:solidFill>
            <a:schemeClr val="lt1"/>
          </a:solidFill>
          <a:ln w="25560">
            <a:solidFill>
              <a:srgbClr val="000000"/>
            </a:solidFill>
            <a:round/>
          </a:ln>
        </p:spPr>
        <p:txBody>
          <a:bodyPr lIns="182880" tIns="182880" rIns="182880" bIns="182880" anchor="ctr">
            <a:noAutofit/>
          </a:bodyPr>
          <a:lstStyle/>
          <a:p>
            <a:pPr marL="101520" indent="0">
              <a:lnSpc>
                <a:spcPct val="100000"/>
              </a:lnSpc>
              <a:spcBef>
                <a:spcPts val="1500"/>
              </a:spcBef>
              <a:buNone/>
              <a:tabLst>
                <a:tab pos="0" algn="l"/>
              </a:tabLst>
            </a:pPr>
            <a:r>
              <a:rPr lang="en-US" sz="1600" b="1" spc="-1">
                <a:solidFill>
                  <a:schemeClr val="dk1"/>
                </a:solidFill>
                <a:latin typeface="Arial"/>
                <a:ea typeface="Arial"/>
              </a:rPr>
              <a:t>This work is protected by United Kingdom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IN" sz="1600"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Hypertext</a:t>
            </a:r>
            <a:endParaRPr lang="en-IN" sz="3600" spc="-1">
              <a:solidFill>
                <a:srgbClr val="000000"/>
              </a:solidFill>
              <a:latin typeface="Arial"/>
            </a:endParaRPr>
          </a:p>
        </p:txBody>
      </p:sp>
      <p:sp>
        <p:nvSpPr>
          <p:cNvPr id="288" name="PlaceHolder 2"/>
          <p:cNvSpPr>
            <a:spLocks noGrp="1"/>
          </p:cNvSpPr>
          <p:nvPr>
            <p:ph/>
          </p:nvPr>
        </p:nvSpPr>
        <p:spPr>
          <a:xfrm>
            <a:off x="1981200" y="1552680"/>
            <a:ext cx="8304840" cy="225180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Text formatted with embedded links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Links connect documents to one another, and to other objects such as sound, video, or animation files</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Uses Hypertext Transfer Protocol (H</a:t>
            </a:r>
            <a:r>
              <a:rPr lang="en-US" sz="100" spc="-1">
                <a:solidFill>
                  <a:srgbClr val="000000"/>
                </a:solidFill>
                <a:latin typeface="Arial"/>
                <a:ea typeface="Arial"/>
              </a:rPr>
              <a:t> </a:t>
            </a:r>
            <a:r>
              <a:rPr lang="en-US" sz="2400" spc="-1">
                <a:solidFill>
                  <a:srgbClr val="000000"/>
                </a:solidFill>
                <a:latin typeface="Arial"/>
                <a:ea typeface="Arial"/>
              </a:rPr>
              <a:t>T</a:t>
            </a:r>
            <a:r>
              <a:rPr lang="en-US" sz="100" spc="-1">
                <a:solidFill>
                  <a:srgbClr val="000000"/>
                </a:solidFill>
                <a:latin typeface="Arial"/>
                <a:ea typeface="Arial"/>
              </a:rPr>
              <a:t> </a:t>
            </a:r>
            <a:r>
              <a:rPr lang="en-US" sz="2400" spc="-1">
                <a:solidFill>
                  <a:srgbClr val="000000"/>
                </a:solidFill>
                <a:latin typeface="Arial"/>
                <a:ea typeface="Arial"/>
              </a:rPr>
              <a:t>T</a:t>
            </a:r>
            <a:r>
              <a:rPr lang="en-US" sz="100" spc="-1">
                <a:solidFill>
                  <a:srgbClr val="000000"/>
                </a:solidFill>
                <a:latin typeface="Arial"/>
                <a:ea typeface="Arial"/>
              </a:rPr>
              <a:t> </a:t>
            </a:r>
            <a:r>
              <a:rPr lang="en-US" sz="2400" spc="-1">
                <a:solidFill>
                  <a:srgbClr val="000000"/>
                </a:solidFill>
                <a:latin typeface="Arial"/>
                <a:ea typeface="Arial"/>
              </a:rPr>
              <a:t>P) and U</a:t>
            </a:r>
            <a:r>
              <a:rPr lang="en-US" sz="100" spc="-1">
                <a:solidFill>
                  <a:srgbClr val="000000"/>
                </a:solidFill>
                <a:latin typeface="Arial"/>
                <a:ea typeface="Arial"/>
              </a:rPr>
              <a:t> </a:t>
            </a:r>
            <a:r>
              <a:rPr lang="en-US" sz="2400" spc="-1">
                <a:solidFill>
                  <a:srgbClr val="000000"/>
                </a:solidFill>
                <a:latin typeface="Arial"/>
                <a:ea typeface="Arial"/>
              </a:rPr>
              <a:t>R</a:t>
            </a:r>
            <a:r>
              <a:rPr lang="en-US" sz="100" spc="-1">
                <a:solidFill>
                  <a:srgbClr val="000000"/>
                </a:solidFill>
                <a:latin typeface="Arial"/>
                <a:ea typeface="Arial"/>
              </a:rPr>
              <a:t> </a:t>
            </a:r>
            <a:r>
              <a:rPr lang="en-US" sz="2400" spc="-1">
                <a:solidFill>
                  <a:srgbClr val="000000"/>
                </a:solidFill>
                <a:latin typeface="Arial"/>
                <a:ea typeface="Arial"/>
              </a:rPr>
              <a:t>L</a:t>
            </a:r>
            <a:r>
              <a:rPr lang="en-US" sz="100" spc="-1">
                <a:solidFill>
                  <a:srgbClr val="000000"/>
                </a:solidFill>
                <a:latin typeface="Arial"/>
                <a:ea typeface="Arial"/>
              </a:rPr>
              <a:t> </a:t>
            </a:r>
            <a:r>
              <a:rPr lang="en-US" sz="2400" spc="-1">
                <a:solidFill>
                  <a:srgbClr val="000000"/>
                </a:solidFill>
                <a:latin typeface="Arial"/>
                <a:ea typeface="Arial"/>
              </a:rPr>
              <a:t>s to locate resources on the Web</a:t>
            </a:r>
            <a:endParaRPr lang="en-IN" sz="2400" spc="-1">
              <a:solidFill>
                <a:srgbClr val="000000"/>
              </a:solidFill>
              <a:latin typeface="Arial"/>
            </a:endParaRPr>
          </a:p>
        </p:txBody>
      </p:sp>
      <p:sp>
        <p:nvSpPr>
          <p:cNvPr id="289" name="PlaceHolder 3"/>
          <p:cNvSpPr>
            <a:spLocks noGrp="1"/>
          </p:cNvSpPr>
          <p:nvPr>
            <p:ph/>
          </p:nvPr>
        </p:nvSpPr>
        <p:spPr>
          <a:xfrm>
            <a:off x="1981200" y="3883320"/>
            <a:ext cx="2996640" cy="449640"/>
          </a:xfrm>
          <a:prstGeom prst="rect">
            <a:avLst/>
          </a:prstGeom>
          <a:noFill/>
          <a:ln w="0">
            <a:noFill/>
          </a:ln>
        </p:spPr>
        <p:txBody>
          <a:bodyPr lIns="90000" tIns="0" rIns="90000" bIns="91440" anchor="t">
            <a:noAutofit/>
          </a:bodyPr>
          <a:lstStyle/>
          <a:p>
            <a:pPr marL="743040" lvl="1" indent="-284400">
              <a:lnSpc>
                <a:spcPct val="100000"/>
              </a:lnSpc>
              <a:spcBef>
                <a:spcPts val="601"/>
              </a:spcBef>
              <a:buClr>
                <a:srgbClr val="007FA3"/>
              </a:buClr>
              <a:buFont typeface="Arial"/>
              <a:buChar char="–"/>
            </a:pPr>
            <a:r>
              <a:rPr lang="en-US" spc="-1">
                <a:solidFill>
                  <a:srgbClr val="000000"/>
                </a:solidFill>
                <a:latin typeface="Arial"/>
                <a:ea typeface="Arial"/>
              </a:rPr>
              <a:t>Example U</a:t>
            </a:r>
            <a:r>
              <a:rPr lang="en-US" sz="100" spc="-1">
                <a:solidFill>
                  <a:srgbClr val="000000"/>
                </a:solidFill>
                <a:latin typeface="Arial"/>
                <a:ea typeface="Arial"/>
              </a:rPr>
              <a:t> </a:t>
            </a:r>
            <a:r>
              <a:rPr lang="en-US" spc="-1">
                <a:solidFill>
                  <a:srgbClr val="000000"/>
                </a:solidFill>
                <a:latin typeface="Arial"/>
                <a:ea typeface="Arial"/>
              </a:rPr>
              <a:t>R</a:t>
            </a:r>
            <a:r>
              <a:rPr lang="en-US" sz="100" spc="-1">
                <a:solidFill>
                  <a:srgbClr val="000000"/>
                </a:solidFill>
                <a:latin typeface="Arial"/>
                <a:ea typeface="Arial"/>
              </a:rPr>
              <a:t> </a:t>
            </a:r>
            <a:r>
              <a:rPr lang="en-US" spc="-1">
                <a:solidFill>
                  <a:srgbClr val="000000"/>
                </a:solidFill>
                <a:latin typeface="Arial"/>
                <a:ea typeface="Arial"/>
              </a:rPr>
              <a:t>L:</a:t>
            </a:r>
            <a:endParaRPr lang="en-IN" spc="-1">
              <a:solidFill>
                <a:srgbClr val="000000"/>
              </a:solidFill>
              <a:latin typeface="Arial"/>
            </a:endParaRPr>
          </a:p>
        </p:txBody>
      </p:sp>
      <p:sp>
        <p:nvSpPr>
          <p:cNvPr id="290" name="PlaceHolder 4"/>
          <p:cNvSpPr>
            <a:spLocks noGrp="1"/>
          </p:cNvSpPr>
          <p:nvPr>
            <p:ph/>
          </p:nvPr>
        </p:nvSpPr>
        <p:spPr>
          <a:xfrm>
            <a:off x="1981200" y="4411800"/>
            <a:ext cx="8227800" cy="491040"/>
          </a:xfrm>
          <a:prstGeom prst="rect">
            <a:avLst/>
          </a:prstGeom>
          <a:noFill/>
          <a:ln w="0">
            <a:noFill/>
          </a:ln>
        </p:spPr>
        <p:txBody>
          <a:bodyPr lIns="90000" tIns="0" rIns="90000" bIns="91440" anchor="t">
            <a:noAutofit/>
          </a:bodyPr>
          <a:lstStyle/>
          <a:p>
            <a:pPr marL="741600" indent="0">
              <a:lnSpc>
                <a:spcPct val="100000"/>
              </a:lnSpc>
              <a:spcBef>
                <a:spcPts val="601"/>
              </a:spcBef>
              <a:buNone/>
              <a:tabLst>
                <a:tab pos="0" algn="l"/>
              </a:tabLst>
            </a:pPr>
            <a:r>
              <a:rPr lang="en-US" sz="2400" spc="-1">
                <a:solidFill>
                  <a:srgbClr val="000000"/>
                </a:solidFill>
                <a:latin typeface="Arial"/>
                <a:ea typeface="Arial"/>
              </a:rPr>
              <a:t>http://megacorp.com/content/features/082602.html</a:t>
            </a:r>
            <a:endParaRPr lang="en-IN" sz="2400"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Markup Languages</a:t>
            </a:r>
            <a:endParaRPr lang="en-IN" sz="3600" spc="-1">
              <a:solidFill>
                <a:srgbClr val="000000"/>
              </a:solidFill>
              <a:latin typeface="Arial"/>
            </a:endParaRPr>
          </a:p>
        </p:txBody>
      </p:sp>
      <p:sp>
        <p:nvSpPr>
          <p:cNvPr id="292" name="PlaceHolder 2"/>
          <p:cNvSpPr>
            <a:spLocks noGrp="1"/>
          </p:cNvSpPr>
          <p:nvPr>
            <p:ph/>
          </p:nvPr>
        </p:nvSpPr>
        <p:spPr>
          <a:xfrm>
            <a:off x="1981200" y="1554840"/>
            <a:ext cx="800820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Hypertext Markup Language (H</a:t>
            </a:r>
            <a:r>
              <a:rPr lang="en-US" sz="100" spc="-1">
                <a:solidFill>
                  <a:srgbClr val="000000"/>
                </a:solidFill>
                <a:latin typeface="Arial"/>
                <a:ea typeface="Arial"/>
              </a:rPr>
              <a:t> </a:t>
            </a:r>
            <a:r>
              <a:rPr lang="en-US" sz="2400" spc="-1">
                <a:solidFill>
                  <a:srgbClr val="000000"/>
                </a:solidFill>
                <a:latin typeface="Arial"/>
                <a:ea typeface="Arial"/>
              </a:rPr>
              <a:t>T</a:t>
            </a:r>
            <a:r>
              <a:rPr lang="en-US" sz="100" spc="-1">
                <a:solidFill>
                  <a:srgbClr val="000000"/>
                </a:solidFill>
                <a:latin typeface="Arial"/>
                <a:ea typeface="Arial"/>
              </a:rPr>
              <a:t> </a:t>
            </a:r>
            <a:r>
              <a:rPr lang="en-US" sz="2400" spc="-1">
                <a:solidFill>
                  <a:srgbClr val="000000"/>
                </a:solidFill>
                <a:latin typeface="Arial"/>
                <a:ea typeface="Arial"/>
              </a:rPr>
              <a:t>M</a:t>
            </a:r>
            <a:r>
              <a:rPr lang="en-US" sz="100" spc="-1">
                <a:solidFill>
                  <a:srgbClr val="000000"/>
                </a:solidFill>
                <a:latin typeface="Arial"/>
                <a:ea typeface="Arial"/>
              </a:rPr>
              <a:t> </a:t>
            </a:r>
            <a:r>
              <a:rPr lang="en-US" sz="2400" spc="-1">
                <a:solidFill>
                  <a:srgbClr val="000000"/>
                </a:solidFill>
                <a:latin typeface="Arial"/>
                <a:ea typeface="Arial"/>
              </a:rPr>
              <a:t>L)</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Fixed set of pre-defined markup “tags” used to format text</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Controls look and feel of web pages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chemeClr val="dk1"/>
                </a:solidFill>
                <a:latin typeface="Arial"/>
                <a:ea typeface="Arial"/>
              </a:rPr>
              <a:t>Used in conjunction with C</a:t>
            </a:r>
            <a:r>
              <a:rPr lang="en-US" sz="100" spc="-1">
                <a:solidFill>
                  <a:schemeClr val="dk1"/>
                </a:solidFill>
                <a:latin typeface="Arial"/>
                <a:ea typeface="Arial"/>
              </a:rPr>
              <a:t> </a:t>
            </a:r>
            <a:r>
              <a:rPr lang="en-US" spc="-1">
                <a:solidFill>
                  <a:schemeClr val="dk1"/>
                </a:solidFill>
                <a:latin typeface="Arial"/>
                <a:ea typeface="Arial"/>
              </a:rPr>
              <a:t>S</a:t>
            </a:r>
            <a:r>
              <a:rPr lang="en-US" sz="100" spc="-1">
                <a:solidFill>
                  <a:schemeClr val="dk1"/>
                </a:solidFill>
                <a:latin typeface="Arial"/>
                <a:ea typeface="Arial"/>
              </a:rPr>
              <a:t> </a:t>
            </a:r>
            <a:r>
              <a:rPr lang="en-US" spc="-1">
                <a:solidFill>
                  <a:schemeClr val="dk1"/>
                </a:solidFill>
                <a:latin typeface="Arial"/>
                <a:ea typeface="Arial"/>
              </a:rPr>
              <a:t>S (Cascading Style Sheets)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H</a:t>
            </a:r>
            <a:r>
              <a:rPr lang="en-US" sz="100" spc="-1">
                <a:solidFill>
                  <a:srgbClr val="000000"/>
                </a:solidFill>
                <a:latin typeface="Arial"/>
                <a:ea typeface="Arial"/>
              </a:rPr>
              <a:t> </a:t>
            </a:r>
            <a:r>
              <a:rPr lang="en-US" spc="-1">
                <a:solidFill>
                  <a:srgbClr val="000000"/>
                </a:solidFill>
                <a:latin typeface="Arial"/>
                <a:ea typeface="Arial"/>
              </a:rPr>
              <a:t>T</a:t>
            </a:r>
            <a:r>
              <a:rPr lang="en-US" sz="100" spc="-1">
                <a:solidFill>
                  <a:srgbClr val="000000"/>
                </a:solidFill>
                <a:latin typeface="Arial"/>
                <a:ea typeface="Arial"/>
              </a:rPr>
              <a:t> </a:t>
            </a:r>
            <a:r>
              <a:rPr lang="en-US" spc="-1">
                <a:solidFill>
                  <a:srgbClr val="000000"/>
                </a:solidFill>
                <a:latin typeface="Arial"/>
                <a:ea typeface="Arial"/>
              </a:rPr>
              <a:t>M</a:t>
            </a:r>
            <a:r>
              <a:rPr lang="en-US" sz="100" spc="-1">
                <a:solidFill>
                  <a:srgbClr val="000000"/>
                </a:solidFill>
                <a:latin typeface="Arial"/>
                <a:ea typeface="Arial"/>
              </a:rPr>
              <a:t> </a:t>
            </a:r>
            <a:r>
              <a:rPr lang="en-US" spc="-1">
                <a:solidFill>
                  <a:srgbClr val="000000"/>
                </a:solidFill>
                <a:latin typeface="Arial"/>
                <a:ea typeface="Arial"/>
              </a:rPr>
              <a:t>L5 the newest version</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eXtensible Markup Language (X</a:t>
            </a:r>
            <a:r>
              <a:rPr lang="en-US" sz="100" spc="-1">
                <a:solidFill>
                  <a:srgbClr val="000000"/>
                </a:solidFill>
                <a:latin typeface="Arial"/>
                <a:ea typeface="Arial"/>
              </a:rPr>
              <a:t> </a:t>
            </a:r>
            <a:r>
              <a:rPr lang="en-US" sz="2400" spc="-1">
                <a:solidFill>
                  <a:srgbClr val="000000"/>
                </a:solidFill>
                <a:latin typeface="Arial"/>
                <a:ea typeface="Arial"/>
              </a:rPr>
              <a:t>M</a:t>
            </a:r>
            <a:r>
              <a:rPr lang="en-US" sz="100" spc="-1">
                <a:solidFill>
                  <a:srgbClr val="000000"/>
                </a:solidFill>
                <a:latin typeface="Arial"/>
                <a:ea typeface="Arial"/>
              </a:rPr>
              <a:t> </a:t>
            </a:r>
            <a:r>
              <a:rPr lang="en-US" sz="2400" spc="-1">
                <a:solidFill>
                  <a:srgbClr val="000000"/>
                </a:solidFill>
                <a:latin typeface="Arial"/>
                <a:ea typeface="Arial"/>
              </a:rPr>
              <a:t>L)</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Designed to describe data and information</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Tags used are defined by user</a:t>
            </a:r>
            <a:endParaRPr lang="en-IN"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Web Servers and Web Clients</a:t>
            </a:r>
            <a:endParaRPr lang="en-IN" sz="3600" spc="-1">
              <a:solidFill>
                <a:srgbClr val="000000"/>
              </a:solidFill>
              <a:latin typeface="Arial"/>
            </a:endParaRPr>
          </a:p>
        </p:txBody>
      </p:sp>
      <p:sp>
        <p:nvSpPr>
          <p:cNvPr id="294"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000" spc="-1">
                <a:solidFill>
                  <a:srgbClr val="000000"/>
                </a:solidFill>
                <a:latin typeface="Arial"/>
                <a:ea typeface="Arial"/>
              </a:rPr>
              <a:t>Web server software</a:t>
            </a:r>
            <a:endParaRPr lang="en-IN" sz="2000"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spc="-1">
                <a:solidFill>
                  <a:srgbClr val="000000"/>
                </a:solidFill>
                <a:latin typeface="Arial"/>
                <a:ea typeface="Arial"/>
              </a:rPr>
              <a:t>Enables a computer to deliver HTML web pages to clients on a network that request this service by sending an H</a:t>
            </a:r>
            <a:r>
              <a:rPr lang="en-US" sz="100" spc="-1">
                <a:solidFill>
                  <a:srgbClr val="000000"/>
                </a:solidFill>
                <a:latin typeface="Arial"/>
                <a:ea typeface="Arial"/>
              </a:rPr>
              <a:t> </a:t>
            </a:r>
            <a:r>
              <a:rPr lang="en-US" sz="2000" spc="-1">
                <a:solidFill>
                  <a:srgbClr val="000000"/>
                </a:solidFill>
                <a:latin typeface="Arial"/>
                <a:ea typeface="Arial"/>
              </a:rPr>
              <a:t>T</a:t>
            </a:r>
            <a:r>
              <a:rPr lang="en-US" sz="100" spc="-1">
                <a:solidFill>
                  <a:srgbClr val="000000"/>
                </a:solidFill>
                <a:latin typeface="Arial"/>
                <a:ea typeface="Arial"/>
              </a:rPr>
              <a:t> </a:t>
            </a:r>
            <a:r>
              <a:rPr lang="en-US" sz="2000" spc="-1">
                <a:solidFill>
                  <a:srgbClr val="000000"/>
                </a:solidFill>
                <a:latin typeface="Arial"/>
                <a:ea typeface="Arial"/>
              </a:rPr>
              <a:t>T</a:t>
            </a:r>
            <a:r>
              <a:rPr lang="en-US" sz="100" spc="-1">
                <a:solidFill>
                  <a:srgbClr val="000000"/>
                </a:solidFill>
                <a:latin typeface="Arial"/>
                <a:ea typeface="Arial"/>
              </a:rPr>
              <a:t> </a:t>
            </a:r>
            <a:r>
              <a:rPr lang="en-US" sz="2000" spc="-1">
                <a:solidFill>
                  <a:srgbClr val="000000"/>
                </a:solidFill>
                <a:latin typeface="Arial"/>
                <a:ea typeface="Arial"/>
              </a:rPr>
              <a:t>P request</a:t>
            </a:r>
            <a:endParaRPr lang="en-IN" sz="2000"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spc="-1">
                <a:solidFill>
                  <a:srgbClr val="000000"/>
                </a:solidFill>
                <a:latin typeface="Arial"/>
                <a:ea typeface="Arial"/>
              </a:rPr>
              <a:t>Basic capabilities: HTTP, security services (TLS), file transfer, search engine, data capture, e-mail, site management tools</a:t>
            </a:r>
            <a:endParaRPr lang="en-IN" sz="2000" spc="-1">
              <a:solidFill>
                <a:srgbClr val="000000"/>
              </a:solidFill>
              <a:latin typeface="Arial"/>
            </a:endParaRPr>
          </a:p>
          <a:p>
            <a:pPr marL="255600" indent="-255600">
              <a:lnSpc>
                <a:spcPct val="100000"/>
              </a:lnSpc>
              <a:spcBef>
                <a:spcPts val="1500"/>
              </a:spcBef>
              <a:buClr>
                <a:srgbClr val="007FA3"/>
              </a:buClr>
              <a:buFont typeface="Arial"/>
              <a:buChar char="•"/>
            </a:pPr>
            <a:r>
              <a:rPr lang="en-US" sz="2000" spc="-1">
                <a:solidFill>
                  <a:srgbClr val="000000"/>
                </a:solidFill>
                <a:latin typeface="Arial"/>
                <a:ea typeface="Arial"/>
              </a:rPr>
              <a:t>Web server</a:t>
            </a:r>
            <a:endParaRPr lang="en-IN" sz="2000"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spc="-1">
                <a:solidFill>
                  <a:srgbClr val="000000"/>
                </a:solidFill>
                <a:latin typeface="Arial"/>
                <a:ea typeface="Arial"/>
              </a:rPr>
              <a:t>May refer to either web server software or physical server</a:t>
            </a:r>
            <a:endParaRPr lang="en-IN" sz="2000"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spc="-1">
                <a:solidFill>
                  <a:srgbClr val="000000"/>
                </a:solidFill>
                <a:latin typeface="Arial"/>
                <a:ea typeface="Arial"/>
              </a:rPr>
              <a:t>Specialized server software: Database server, ad server, mail server, media server</a:t>
            </a:r>
            <a:endParaRPr lang="en-IN" sz="2000" spc="-1">
              <a:solidFill>
                <a:srgbClr val="000000"/>
              </a:solidFill>
              <a:latin typeface="Arial"/>
            </a:endParaRPr>
          </a:p>
          <a:p>
            <a:pPr marL="255600" indent="-255600">
              <a:lnSpc>
                <a:spcPct val="100000"/>
              </a:lnSpc>
              <a:spcBef>
                <a:spcPts val="1500"/>
              </a:spcBef>
              <a:buClr>
                <a:srgbClr val="007FA3"/>
              </a:buClr>
              <a:buFont typeface="Arial"/>
              <a:buChar char="•"/>
            </a:pPr>
            <a:r>
              <a:rPr lang="en-US" sz="2000" spc="-1">
                <a:solidFill>
                  <a:srgbClr val="000000"/>
                </a:solidFill>
                <a:latin typeface="Arial"/>
                <a:ea typeface="Arial"/>
              </a:rPr>
              <a:t>Web client</a:t>
            </a:r>
            <a:endParaRPr lang="en-IN" sz="2000" spc="-1">
              <a:solidFill>
                <a:srgbClr val="000000"/>
              </a:solidFill>
              <a:latin typeface="Arial"/>
            </a:endParaRPr>
          </a:p>
          <a:p>
            <a:pPr marL="741600" lvl="1" indent="-284400">
              <a:lnSpc>
                <a:spcPct val="100000"/>
              </a:lnSpc>
              <a:spcBef>
                <a:spcPts val="601"/>
              </a:spcBef>
              <a:buClr>
                <a:srgbClr val="007FA3"/>
              </a:buClr>
              <a:buFont typeface="Arial"/>
              <a:buChar char="–"/>
            </a:pPr>
            <a:r>
              <a:rPr lang="en-US" sz="2000" spc="-1">
                <a:solidFill>
                  <a:srgbClr val="000000"/>
                </a:solidFill>
                <a:latin typeface="Arial"/>
                <a:ea typeface="Arial"/>
              </a:rPr>
              <a:t>Any computing device attached to the Internet capable of making H</a:t>
            </a:r>
            <a:r>
              <a:rPr lang="en-US" sz="100" spc="-1">
                <a:solidFill>
                  <a:srgbClr val="000000"/>
                </a:solidFill>
                <a:latin typeface="Arial"/>
                <a:ea typeface="Arial"/>
              </a:rPr>
              <a:t> </a:t>
            </a:r>
            <a:r>
              <a:rPr lang="en-US" sz="2000" spc="-1">
                <a:solidFill>
                  <a:srgbClr val="000000"/>
                </a:solidFill>
                <a:latin typeface="Arial"/>
                <a:ea typeface="Arial"/>
              </a:rPr>
              <a:t>T</a:t>
            </a:r>
            <a:r>
              <a:rPr lang="en-US" sz="100" spc="-1">
                <a:solidFill>
                  <a:srgbClr val="000000"/>
                </a:solidFill>
                <a:latin typeface="Arial"/>
                <a:ea typeface="Arial"/>
              </a:rPr>
              <a:t> </a:t>
            </a:r>
            <a:r>
              <a:rPr lang="en-US" sz="2000" spc="-1">
                <a:solidFill>
                  <a:srgbClr val="000000"/>
                </a:solidFill>
                <a:latin typeface="Arial"/>
                <a:ea typeface="Arial"/>
              </a:rPr>
              <a:t>T</a:t>
            </a:r>
            <a:r>
              <a:rPr lang="en-US" sz="100" spc="-1">
                <a:solidFill>
                  <a:srgbClr val="000000"/>
                </a:solidFill>
                <a:latin typeface="Arial"/>
                <a:ea typeface="Arial"/>
              </a:rPr>
              <a:t> </a:t>
            </a:r>
            <a:r>
              <a:rPr lang="en-US" sz="2000" spc="-1">
                <a:solidFill>
                  <a:srgbClr val="000000"/>
                </a:solidFill>
                <a:latin typeface="Arial"/>
                <a:ea typeface="Arial"/>
              </a:rPr>
              <a:t>P requests and displaying H</a:t>
            </a:r>
            <a:r>
              <a:rPr lang="en-US" sz="100" spc="-1">
                <a:solidFill>
                  <a:srgbClr val="000000"/>
                </a:solidFill>
                <a:latin typeface="Arial"/>
                <a:ea typeface="Arial"/>
              </a:rPr>
              <a:t> </a:t>
            </a:r>
            <a:r>
              <a:rPr lang="en-US" sz="2000" spc="-1">
                <a:solidFill>
                  <a:srgbClr val="000000"/>
                </a:solidFill>
                <a:latin typeface="Arial"/>
                <a:ea typeface="Arial"/>
              </a:rPr>
              <a:t>T</a:t>
            </a:r>
            <a:r>
              <a:rPr lang="en-US" sz="100" spc="-1">
                <a:solidFill>
                  <a:srgbClr val="000000"/>
                </a:solidFill>
                <a:latin typeface="Arial"/>
                <a:ea typeface="Arial"/>
              </a:rPr>
              <a:t> </a:t>
            </a:r>
            <a:r>
              <a:rPr lang="en-US" sz="2000" spc="-1">
                <a:solidFill>
                  <a:srgbClr val="000000"/>
                </a:solidFill>
                <a:latin typeface="Arial"/>
                <a:ea typeface="Arial"/>
              </a:rPr>
              <a:t>M</a:t>
            </a:r>
            <a:r>
              <a:rPr lang="en-US" sz="100" spc="-1">
                <a:solidFill>
                  <a:srgbClr val="000000"/>
                </a:solidFill>
                <a:latin typeface="Arial"/>
                <a:ea typeface="Arial"/>
              </a:rPr>
              <a:t> </a:t>
            </a:r>
            <a:r>
              <a:rPr lang="en-US" sz="2000" spc="-1">
                <a:solidFill>
                  <a:srgbClr val="000000"/>
                </a:solidFill>
                <a:latin typeface="Arial"/>
                <a:ea typeface="Arial"/>
              </a:rPr>
              <a:t>L pages</a:t>
            </a:r>
            <a:endParaRPr lang="en-IN" sz="2000"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Web Browsers</a:t>
            </a:r>
            <a:endParaRPr lang="en-IN" sz="3600" spc="-1">
              <a:solidFill>
                <a:srgbClr val="000000"/>
              </a:solidFill>
              <a:latin typeface="Arial"/>
            </a:endParaRPr>
          </a:p>
        </p:txBody>
      </p:sp>
      <p:sp>
        <p:nvSpPr>
          <p:cNvPr id="296" name="PlaceHolder 2"/>
          <p:cNvSpPr>
            <a:spLocks noGrp="1"/>
          </p:cNvSpPr>
          <p:nvPr>
            <p:ph/>
          </p:nvPr>
        </p:nvSpPr>
        <p:spPr>
          <a:xfrm>
            <a:off x="1981200" y="1554840"/>
            <a:ext cx="803196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Primary purpose is to display web page, but may include added features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Google’s Chrome: about 6</a:t>
            </a:r>
            <a:r>
              <a:rPr lang="en-US" spc="-1">
                <a:solidFill>
                  <a:schemeClr val="dk1"/>
                </a:solidFill>
                <a:latin typeface="Arial"/>
                <a:ea typeface="Arial"/>
              </a:rPr>
              <a:t>0% of desktop market; about 40% of </a:t>
            </a:r>
            <a:r>
              <a:rPr lang="en-US" spc="-1">
                <a:solidFill>
                  <a:srgbClr val="000000"/>
                </a:solidFill>
                <a:latin typeface="Arial"/>
                <a:ea typeface="Arial"/>
              </a:rPr>
              <a:t>mobile market</a:t>
            </a:r>
            <a:endParaRPr lang="en-IN"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spc="-1">
                <a:solidFill>
                  <a:srgbClr val="000000"/>
                </a:solidFill>
                <a:latin typeface="Arial"/>
                <a:ea typeface="Arial"/>
              </a:rPr>
              <a:t>Open source</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Apple’s Safari: about 18% share of desktop market; 55% share of mobile market</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Microsoft Edge: about 12% share of desktop market (has replaced Internet Explorer)</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Mozilla Firefox: about 7% desktop</a:t>
            </a:r>
            <a:endParaRPr lang="en-IN" spc="-1">
              <a:solidFill>
                <a:srgbClr val="000000"/>
              </a:solidFill>
              <a:latin typeface="Arial"/>
            </a:endParaRPr>
          </a:p>
          <a:p>
            <a:pPr marL="1144800" lvl="2" indent="-230400">
              <a:lnSpc>
                <a:spcPct val="100000"/>
              </a:lnSpc>
              <a:spcBef>
                <a:spcPts val="601"/>
              </a:spcBef>
              <a:buClr>
                <a:srgbClr val="007FA3"/>
              </a:buClr>
              <a:buFont typeface="Wingdings" charset="2"/>
              <a:buChar char=""/>
            </a:pPr>
            <a:r>
              <a:rPr lang="en-US" sz="2400" spc="-1">
                <a:solidFill>
                  <a:srgbClr val="000000"/>
                </a:solidFill>
                <a:latin typeface="Arial"/>
                <a:ea typeface="Arial"/>
              </a:rPr>
              <a:t>Open source</a:t>
            </a:r>
            <a:endParaRPr lang="en-IN" sz="2400"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The Internet and Web: Features and Services</a:t>
            </a:r>
            <a:endParaRPr lang="en-IN" sz="3600" spc="-1">
              <a:solidFill>
                <a:srgbClr val="000000"/>
              </a:solidFill>
              <a:latin typeface="Arial"/>
            </a:endParaRPr>
          </a:p>
        </p:txBody>
      </p:sp>
      <p:sp>
        <p:nvSpPr>
          <p:cNvPr id="298"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Features and services on which the foundations of e-commerce are built:</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Communication tools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Search engines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Downloadable and streaming media</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Web 2.0 applications and services</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Web3</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Virtual reality, augmented reality, and the metaverse</a:t>
            </a:r>
            <a:endParaRPr lang="en-IN"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Intelligent digital assistants</a:t>
            </a:r>
            <a:endParaRPr lang="en-IN"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1981200" y="215280"/>
            <a:ext cx="8227800" cy="1095480"/>
          </a:xfrm>
          <a:prstGeom prst="rect">
            <a:avLst/>
          </a:prstGeom>
          <a:noFill/>
          <a:ln w="0">
            <a:noFill/>
          </a:ln>
        </p:spPr>
        <p:txBody>
          <a:bodyPr lIns="90000" tIns="91440" rIns="90000" bIns="91440" anchor="b">
            <a:noAutofit/>
          </a:bodyPr>
          <a:lstStyle/>
          <a:p>
            <a:pPr>
              <a:lnSpc>
                <a:spcPct val="100000"/>
              </a:lnSpc>
              <a:tabLst>
                <a:tab pos="0" algn="l"/>
              </a:tabLst>
            </a:pPr>
            <a:r>
              <a:rPr lang="en-US" sz="3600" b="1" spc="-1">
                <a:solidFill>
                  <a:srgbClr val="007FA3"/>
                </a:solidFill>
                <a:latin typeface="Arial"/>
                <a:ea typeface="Times New Roman"/>
              </a:rPr>
              <a:t>Communication Tools</a:t>
            </a:r>
            <a:endParaRPr lang="en-IN" sz="3600" spc="-1">
              <a:solidFill>
                <a:srgbClr val="000000"/>
              </a:solidFill>
              <a:latin typeface="Arial"/>
            </a:endParaRPr>
          </a:p>
        </p:txBody>
      </p:sp>
      <p:sp>
        <p:nvSpPr>
          <p:cNvPr id="300" name="PlaceHolder 2"/>
          <p:cNvSpPr>
            <a:spLocks noGrp="1"/>
          </p:cNvSpPr>
          <p:nvPr>
            <p:ph/>
          </p:nvPr>
        </p:nvSpPr>
        <p:spPr>
          <a:xfrm>
            <a:off x="1981200" y="1554840"/>
            <a:ext cx="8231040" cy="4661640"/>
          </a:xfrm>
          <a:prstGeom prst="rect">
            <a:avLst/>
          </a:prstGeom>
          <a:noFill/>
          <a:ln w="0">
            <a:noFill/>
          </a:ln>
        </p:spPr>
        <p:txBody>
          <a:bodyPr lIns="90000" tIns="91440" rIns="90000" bIns="91440" anchor="t">
            <a:noAutofit/>
          </a:bodyPr>
          <a:lstStyle/>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E-mail</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Most used application of the Internet</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Messaging Applications</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Instant messaging</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Online message boards</a:t>
            </a:r>
            <a:endParaRPr lang="en-IN" sz="2400"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Internet telephony</a:t>
            </a:r>
            <a:endParaRPr lang="en-IN" sz="2400" spc="-1">
              <a:solidFill>
                <a:srgbClr val="000000"/>
              </a:solidFill>
              <a:latin typeface="Arial"/>
            </a:endParaRPr>
          </a:p>
          <a:p>
            <a:pPr marL="741600" lvl="1" indent="-284400">
              <a:lnSpc>
                <a:spcPct val="100000"/>
              </a:lnSpc>
              <a:spcBef>
                <a:spcPts val="601"/>
              </a:spcBef>
              <a:buClr>
                <a:srgbClr val="007FA3"/>
              </a:buClr>
              <a:buFont typeface="Arial"/>
              <a:buChar char="–"/>
            </a:pPr>
            <a:r>
              <a:rPr lang="en-US" spc="-1">
                <a:solidFill>
                  <a:srgbClr val="000000"/>
                </a:solidFill>
                <a:latin typeface="Arial"/>
                <a:ea typeface="Arial"/>
              </a:rPr>
              <a:t>V</a:t>
            </a:r>
            <a:r>
              <a:rPr lang="en-US" sz="100" spc="-1">
                <a:solidFill>
                  <a:srgbClr val="000000"/>
                </a:solidFill>
                <a:latin typeface="Arial"/>
                <a:ea typeface="Arial"/>
              </a:rPr>
              <a:t> </a:t>
            </a:r>
            <a:r>
              <a:rPr lang="en-US" spc="-1">
                <a:solidFill>
                  <a:srgbClr val="000000"/>
                </a:solidFill>
                <a:latin typeface="Arial"/>
                <a:ea typeface="Arial"/>
              </a:rPr>
              <a:t>O</a:t>
            </a:r>
            <a:r>
              <a:rPr lang="en-US" sz="100" spc="-1">
                <a:solidFill>
                  <a:srgbClr val="000000"/>
                </a:solidFill>
                <a:latin typeface="Arial"/>
                <a:ea typeface="Arial"/>
              </a:rPr>
              <a:t> </a:t>
            </a:r>
            <a:r>
              <a:rPr lang="en-US" spc="-1">
                <a:solidFill>
                  <a:srgbClr val="000000"/>
                </a:solidFill>
                <a:latin typeface="Arial"/>
                <a:ea typeface="Arial"/>
              </a:rPr>
              <a:t>I</a:t>
            </a:r>
            <a:r>
              <a:rPr lang="en-US" sz="100" spc="-1">
                <a:solidFill>
                  <a:srgbClr val="000000"/>
                </a:solidFill>
                <a:latin typeface="Arial"/>
                <a:ea typeface="Arial"/>
              </a:rPr>
              <a:t> </a:t>
            </a:r>
            <a:r>
              <a:rPr lang="en-US" spc="-1">
                <a:solidFill>
                  <a:srgbClr val="000000"/>
                </a:solidFill>
                <a:latin typeface="Arial"/>
                <a:ea typeface="Arial"/>
              </a:rPr>
              <a:t>P</a:t>
            </a:r>
            <a:endParaRPr lang="en-IN" spc="-1">
              <a:solidFill>
                <a:srgbClr val="000000"/>
              </a:solidFill>
              <a:latin typeface="Arial"/>
            </a:endParaRPr>
          </a:p>
          <a:p>
            <a:pPr marL="255600" indent="-255600">
              <a:lnSpc>
                <a:spcPct val="100000"/>
              </a:lnSpc>
              <a:spcBef>
                <a:spcPts val="1500"/>
              </a:spcBef>
              <a:buClr>
                <a:srgbClr val="007FA3"/>
              </a:buClr>
              <a:buFont typeface="Arial"/>
              <a:buChar char="•"/>
            </a:pPr>
            <a:r>
              <a:rPr lang="en-US" sz="2400" spc="-1">
                <a:solidFill>
                  <a:srgbClr val="000000"/>
                </a:solidFill>
                <a:latin typeface="Arial"/>
                <a:ea typeface="Arial"/>
              </a:rPr>
              <a:t>Videoconferencing, video chatting, telepresence</a:t>
            </a:r>
            <a:endParaRPr lang="en-IN" sz="2400"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1981200" y="215280"/>
            <a:ext cx="7865640" cy="1095480"/>
          </a:xfrm>
          <a:prstGeom prst="rect">
            <a:avLst/>
          </a:prstGeom>
          <a:noFill/>
          <a:ln w="0">
            <a:noFill/>
          </a:ln>
        </p:spPr>
        <p:txBody>
          <a:bodyPr lIns="90000" tIns="91440" rIns="90000" bIns="91440" anchor="b">
            <a:noAutofit/>
          </a:bodyPr>
          <a:lstStyle/>
          <a:p>
            <a:pPr>
              <a:lnSpc>
                <a:spcPct val="100000"/>
              </a:lnSpc>
              <a:tabLst>
                <a:tab pos="0" algn="l"/>
              </a:tabLst>
            </a:pPr>
            <a:r>
              <a:rPr lang="en-US" sz="3200" b="1" spc="-1">
                <a:solidFill>
                  <a:srgbClr val="007FA3"/>
                </a:solidFill>
                <a:latin typeface="Arial"/>
                <a:ea typeface="Times New Roman"/>
              </a:rPr>
              <a:t>Insight on Business: Zoom Continues to Zoom</a:t>
            </a:r>
            <a:endParaRPr lang="en-IN" sz="3200" spc="-1">
              <a:solidFill>
                <a:srgbClr val="000000"/>
              </a:solidFill>
              <a:latin typeface="Arial"/>
            </a:endParaRPr>
          </a:p>
        </p:txBody>
      </p:sp>
      <p:sp>
        <p:nvSpPr>
          <p:cNvPr id="302" name="PlaceHolder 2"/>
          <p:cNvSpPr>
            <a:spLocks noGrp="1"/>
          </p:cNvSpPr>
          <p:nvPr>
            <p:ph/>
          </p:nvPr>
        </p:nvSpPr>
        <p:spPr>
          <a:xfrm>
            <a:off x="1981200" y="1554840"/>
            <a:ext cx="8043840" cy="4661640"/>
          </a:xfrm>
          <a:prstGeom prst="rect">
            <a:avLst/>
          </a:prstGeom>
          <a:noFill/>
          <a:ln w="0">
            <a:noFill/>
          </a:ln>
        </p:spPr>
        <p:txBody>
          <a:bodyPr lIns="90000" tIns="91440" rIns="90000" bIns="91440" anchor="t">
            <a:noAutofit/>
          </a:bodyPr>
          <a:lstStyle/>
          <a:p>
            <a:pPr marL="255960" indent="-255600">
              <a:lnSpc>
                <a:spcPct val="100000"/>
              </a:lnSpc>
              <a:spcBef>
                <a:spcPts val="1500"/>
              </a:spcBef>
              <a:buClr>
                <a:srgbClr val="007FA3"/>
              </a:buClr>
              <a:buFont typeface="Arial"/>
              <a:buChar char="•"/>
            </a:pPr>
            <a:r>
              <a:rPr lang="en-US" sz="2400" spc="-1">
                <a:solidFill>
                  <a:schemeClr val="dk1"/>
                </a:solidFill>
                <a:latin typeface="Arial"/>
                <a:ea typeface="Arial"/>
              </a:rPr>
              <a:t>Class Discussion</a:t>
            </a:r>
            <a:endParaRPr lang="en-IN" sz="2400" spc="-1">
              <a:solidFill>
                <a:srgbClr val="000000"/>
              </a:solidFill>
              <a:latin typeface="Arial"/>
            </a:endParaRPr>
          </a:p>
          <a:p>
            <a:pPr marL="743040" lvl="1" indent="-284400">
              <a:lnSpc>
                <a:spcPct val="100000"/>
              </a:lnSpc>
              <a:spcBef>
                <a:spcPts val="601"/>
              </a:spcBef>
              <a:buClr>
                <a:srgbClr val="007FA3"/>
              </a:buClr>
              <a:buFont typeface="Arial"/>
              <a:buChar char="–"/>
            </a:pPr>
            <a:r>
              <a:rPr lang="en-US" spc="-1">
                <a:solidFill>
                  <a:schemeClr val="dk1"/>
                </a:solidFill>
                <a:latin typeface="Arial"/>
                <a:ea typeface="Arial"/>
              </a:rPr>
              <a:t>What has your experience using Zoom and other videoconferencing services been like?</a:t>
            </a:r>
            <a:endParaRPr lang="en-IN" spc="-1">
              <a:solidFill>
                <a:srgbClr val="000000"/>
              </a:solidFill>
              <a:latin typeface="Arial"/>
            </a:endParaRPr>
          </a:p>
          <a:p>
            <a:pPr marL="743040" lvl="1" indent="-284400">
              <a:lnSpc>
                <a:spcPct val="100000"/>
              </a:lnSpc>
              <a:spcBef>
                <a:spcPts val="601"/>
              </a:spcBef>
              <a:buClr>
                <a:srgbClr val="007FA3"/>
              </a:buClr>
              <a:buFont typeface="Arial"/>
              <a:buChar char="–"/>
            </a:pPr>
            <a:r>
              <a:rPr lang="en-US" spc="-1">
                <a:solidFill>
                  <a:schemeClr val="dk1"/>
                </a:solidFill>
                <a:latin typeface="Arial"/>
                <a:ea typeface="Arial"/>
              </a:rPr>
              <a:t>What challenges does Zoom face?</a:t>
            </a:r>
            <a:endParaRPr lang="en-IN" spc="-1">
              <a:solidFill>
                <a:srgbClr val="000000"/>
              </a:solidFill>
              <a:latin typeface="Arial"/>
            </a:endParaRPr>
          </a:p>
          <a:p>
            <a:pPr marL="743040" lvl="1" indent="-284400">
              <a:lnSpc>
                <a:spcPct val="100000"/>
              </a:lnSpc>
              <a:spcBef>
                <a:spcPts val="601"/>
              </a:spcBef>
              <a:buClr>
                <a:srgbClr val="007FA3"/>
              </a:buClr>
              <a:buFont typeface="Arial"/>
              <a:buChar char="–"/>
            </a:pPr>
            <a:r>
              <a:rPr lang="en-US" spc="-1">
                <a:solidFill>
                  <a:schemeClr val="dk1"/>
                </a:solidFill>
                <a:latin typeface="Arial"/>
                <a:ea typeface="Arial"/>
              </a:rPr>
              <a:t>How has Zoom responded to those challenges?</a:t>
            </a:r>
            <a:endParaRPr lang="en-IN"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1568</Words>
  <Application>Microsoft Macintosh PowerPoint</Application>
  <PresentationFormat>Widescreen</PresentationFormat>
  <Paragraphs>177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Verdana</vt:lpstr>
      <vt:lpstr>Wingdings</vt:lpstr>
      <vt:lpstr>Office Theme</vt:lpstr>
      <vt:lpstr>E-commerce 2023–2024: business. technology. society.</vt:lpstr>
      <vt:lpstr>The Web</vt:lpstr>
      <vt:lpstr>Hypertext</vt:lpstr>
      <vt:lpstr>Markup Languages</vt:lpstr>
      <vt:lpstr>Web Servers and Web Clients</vt:lpstr>
      <vt:lpstr>Web Browsers</vt:lpstr>
      <vt:lpstr>The Internet and Web: Features and Services</vt:lpstr>
      <vt:lpstr>Communication Tools</vt:lpstr>
      <vt:lpstr>Insight on Business: Zoom Continues to Zoom</vt:lpstr>
      <vt:lpstr>Search Engines</vt:lpstr>
      <vt:lpstr>Figure 3.16 How Google Works</vt:lpstr>
      <vt:lpstr>Downloadable and Streaming Media</vt:lpstr>
      <vt:lpstr>Web 2.0 Features and Services</vt:lpstr>
      <vt:lpstr>Web3</vt:lpstr>
      <vt:lpstr>Virtual Reality, Augmented Reality, and the Metaverse (1 of 2)</vt:lpstr>
      <vt:lpstr>Virtual Reality, Augmented Reality, and the Metaverse (2 of 2)</vt:lpstr>
      <vt:lpstr>Intelligent Digital Assistants</vt:lpstr>
      <vt:lpstr>Mobile Apps</vt:lpstr>
      <vt:lpstr>Careers in E-commerce</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2023–2024: business. technology. society.</dc:title>
  <dc:creator>Chandranna Rayadurg</dc:creator>
  <cp:lastModifiedBy>Chandranna Rayadurg</cp:lastModifiedBy>
  <cp:revision>1</cp:revision>
  <dcterms:created xsi:type="dcterms:W3CDTF">2023-10-26T11:28:33Z</dcterms:created>
  <dcterms:modified xsi:type="dcterms:W3CDTF">2023-10-26T11:31:08Z</dcterms:modified>
</cp:coreProperties>
</file>