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A6ECE-0126-4295-98EA-3B779C0B5B2F}" v="1" dt="2023-07-06T15:34:19.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8"/>
    <p:restoredTop sz="94699"/>
  </p:normalViewPr>
  <p:slideViewPr>
    <p:cSldViewPr snapToGrid="0">
      <p:cViewPr varScale="1">
        <p:scale>
          <a:sx n="164" d="100"/>
          <a:sy n="164" d="100"/>
        </p:scale>
        <p:origin x="2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20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21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211" name="PlaceHolder 4"/>
          <p:cNvSpPr>
            <a:spLocks noGrp="1"/>
          </p:cNvSpPr>
          <p:nvPr>
            <p:ph type="dt" idx="11"/>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212" name="PlaceHolder 5"/>
          <p:cNvSpPr>
            <a:spLocks noGrp="1"/>
          </p:cNvSpPr>
          <p:nvPr>
            <p:ph type="ftr" idx="12"/>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213" name="PlaceHolder 6"/>
          <p:cNvSpPr>
            <a:spLocks noGrp="1"/>
          </p:cNvSpPr>
          <p:nvPr>
            <p:ph type="sldNum" idx="13"/>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BAE06651-1229-4FBB-88F7-F29EBD5F3B9B}"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noRot="1" noChangeAspect="1"/>
          </p:cNvSpPr>
          <p:nvPr>
            <p:ph type="sldImg"/>
          </p:nvPr>
        </p:nvSpPr>
        <p:spPr>
          <a:xfrm>
            <a:off x="1143000" y="685800"/>
            <a:ext cx="4570413" cy="3427413"/>
          </a:xfrm>
          <a:prstGeom prst="rect">
            <a:avLst/>
          </a:prstGeom>
          <a:ln w="0">
            <a:noFill/>
          </a:ln>
        </p:spPr>
      </p:sp>
      <p:sp>
        <p:nvSpPr>
          <p:cNvPr id="32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strike="noStrike" spc="-1">
                <a:solidFill>
                  <a:schemeClr val="dk1"/>
                </a:solidFill>
                <a:latin typeface="Arial"/>
                <a:ea typeface="Arial"/>
              </a:rPr>
              <a:t>If this PowerPoint presentation contains mathematical equations, you may need to check that your computer has the following installed:</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1) MathType Plugin</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2) Math Player (free versions available)</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3) NVDA Reader (free versions available)</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Slides in this presentation contain hyperlinks. JAWS users should be able to get a list of links by using INSERT+F7</a:t>
            </a:r>
            <a:endParaRPr lang="en-IN" sz="1200" b="0" strike="noStrike" spc="-1">
              <a:solidFill>
                <a:srgbClr val="000000"/>
              </a:solidFill>
              <a:latin typeface="Arial"/>
            </a:endParaRPr>
          </a:p>
        </p:txBody>
      </p:sp>
      <p:sp>
        <p:nvSpPr>
          <p:cNvPr id="328" name="PlaceHolder 3"/>
          <p:cNvSpPr>
            <a:spLocks noGrp="1"/>
          </p:cNvSpPr>
          <p:nvPr>
            <p:ph type="sldNum" idx="1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F4F26F0-4954-409D-996B-C6532191BBE9}" type="slidenum">
              <a:rPr lang="en-US" sz="1200" b="0" strike="noStrike" spc="-1">
                <a:solidFill>
                  <a:schemeClr val="dk1"/>
                </a:solidFill>
                <a:latin typeface="Arial"/>
                <a:ea typeface="Arial"/>
              </a:rPr>
              <a:t>1</a:t>
            </a:fld>
            <a:endParaRPr lang="en-IN"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noRot="1" noChangeAspect="1"/>
          </p:cNvSpPr>
          <p:nvPr>
            <p:ph type="sldImg"/>
          </p:nvPr>
        </p:nvSpPr>
        <p:spPr>
          <a:xfrm>
            <a:off x="1143000" y="685800"/>
            <a:ext cx="4570413" cy="3427413"/>
          </a:xfrm>
          <a:prstGeom prst="rect">
            <a:avLst/>
          </a:prstGeom>
          <a:ln w="0">
            <a:noFill/>
          </a:ln>
        </p:spPr>
      </p:sp>
      <p:sp>
        <p:nvSpPr>
          <p:cNvPr id="35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55" name="PlaceHolder 3"/>
          <p:cNvSpPr>
            <a:spLocks noGrp="1"/>
          </p:cNvSpPr>
          <p:nvPr>
            <p:ph type="sldNum" idx="2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4C0A940-F8DA-44B2-89D6-1E0D6764D31E}" type="slidenum">
              <a:rPr lang="en-US" sz="1200" b="0" strike="noStrike" spc="-1">
                <a:solidFill>
                  <a:schemeClr val="dk1"/>
                </a:solidFill>
                <a:latin typeface="Arial"/>
                <a:ea typeface="Arial"/>
              </a:rPr>
              <a:t>10</a:t>
            </a:fld>
            <a:endParaRPr lang="en-IN"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noRot="1" noChangeAspect="1"/>
          </p:cNvSpPr>
          <p:nvPr>
            <p:ph type="sldImg"/>
          </p:nvPr>
        </p:nvSpPr>
        <p:spPr>
          <a:xfrm>
            <a:off x="1143000" y="685800"/>
            <a:ext cx="4570413" cy="3427413"/>
          </a:xfrm>
          <a:prstGeom prst="rect">
            <a:avLst/>
          </a:prstGeom>
          <a:ln w="0">
            <a:noFill/>
          </a:ln>
        </p:spPr>
      </p:sp>
      <p:sp>
        <p:nvSpPr>
          <p:cNvPr id="35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3.4, Page 118.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TCP/IP is an industry-standard suite of protocols for large internetworks. The purpose of TCP/IP is to provide high-speed communication network links.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An illustration depicts the T C P and  I P protocol architecture layers and the related elements of the T C P and I P protocol suite., as follows: From the bottom up, Network Interface layer: Ethernet, token ring, frame relay, and A T M; Internet Layer: I P; Host to host transport layer, U D P, QUIC, and T C P;  Application layer: H T T P, Telnet, F T P, S M T P, and B G P. </a:t>
            </a:r>
            <a:endParaRPr lang="en-IN" sz="1200" b="0" strike="noStrike" spc="-1">
              <a:solidFill>
                <a:srgbClr val="000000"/>
              </a:solidFill>
              <a:latin typeface="Arial"/>
            </a:endParaRPr>
          </a:p>
        </p:txBody>
      </p:sp>
      <p:sp>
        <p:nvSpPr>
          <p:cNvPr id="358" name="PlaceHolder 3"/>
          <p:cNvSpPr>
            <a:spLocks noGrp="1"/>
          </p:cNvSpPr>
          <p:nvPr>
            <p:ph type="sldNum" idx="2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7880487-CE68-4820-B8BB-BDF96719EE78}" type="slidenum">
              <a:rPr lang="en-US" sz="1200" b="0" strike="noStrike" spc="-1">
                <a:solidFill>
                  <a:schemeClr val="dk1"/>
                </a:solidFill>
                <a:latin typeface="Arial"/>
                <a:ea typeface="Arial"/>
              </a:rPr>
              <a:t>11</a:t>
            </a:fld>
            <a:endParaRPr lang="en-IN" sz="12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1143000" y="685800"/>
            <a:ext cx="4570413" cy="3427413"/>
          </a:xfrm>
          <a:prstGeom prst="rect">
            <a:avLst/>
          </a:prstGeom>
          <a:ln w="0">
            <a:noFill/>
          </a:ln>
        </p:spPr>
      </p:sp>
      <p:sp>
        <p:nvSpPr>
          <p:cNvPr id="36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61" name="PlaceHolder 3"/>
          <p:cNvSpPr>
            <a:spLocks noGrp="1"/>
          </p:cNvSpPr>
          <p:nvPr>
            <p:ph type="sldNum" idx="2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1985541-90BA-4FD5-94F9-1EA120E1199A}" type="slidenum">
              <a:rPr lang="en-US" sz="1200" b="0" strike="noStrike" spc="-1">
                <a:solidFill>
                  <a:schemeClr val="dk1"/>
                </a:solidFill>
                <a:latin typeface="Arial"/>
                <a:ea typeface="Arial"/>
              </a:rPr>
              <a:t>12</a:t>
            </a:fld>
            <a:endParaRPr lang="en-IN" sz="12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noRot="1" noChangeAspect="1"/>
          </p:cNvSpPr>
          <p:nvPr>
            <p:ph type="sldImg"/>
          </p:nvPr>
        </p:nvSpPr>
        <p:spPr>
          <a:xfrm>
            <a:off x="1143000" y="685800"/>
            <a:ext cx="4570413" cy="3427413"/>
          </a:xfrm>
          <a:prstGeom prst="rect">
            <a:avLst/>
          </a:prstGeom>
          <a:ln w="0">
            <a:noFill/>
          </a:ln>
        </p:spPr>
      </p:sp>
      <p:sp>
        <p:nvSpPr>
          <p:cNvPr id="36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3.5, Page 118.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The Internet uses packet-switched networks and the TCP/IP communications protocol to send, route, and assemble messages. Messages are broken into packets, and packets from the same message can travel along different routes.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A message is sent from the sender. Step 1, T C P,  I P breaks the data into packets. Step 2, the packets travel from router to router over the Internet. Step 3, T C P, I P reassembles the packets into the original whole. The message arrives at the receiver.</a:t>
            </a:r>
            <a:endParaRPr lang="en-IN" sz="1200" b="0" strike="noStrike" spc="-1">
              <a:solidFill>
                <a:srgbClr val="000000"/>
              </a:solidFill>
              <a:latin typeface="Arial"/>
            </a:endParaRPr>
          </a:p>
        </p:txBody>
      </p:sp>
      <p:sp>
        <p:nvSpPr>
          <p:cNvPr id="364" name="PlaceHolder 3"/>
          <p:cNvSpPr>
            <a:spLocks noGrp="1"/>
          </p:cNvSpPr>
          <p:nvPr>
            <p:ph type="sldNum" idx="2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A70F96D-CEC9-4364-9D96-9C47F0F88A72}" type="slidenum">
              <a:rPr lang="en-US" sz="1200" b="0" strike="noStrike" spc="-1">
                <a:solidFill>
                  <a:schemeClr val="dk1"/>
                </a:solidFill>
                <a:latin typeface="Arial"/>
                <a:ea typeface="Arial"/>
              </a:rPr>
              <a:t>13</a:t>
            </a:fld>
            <a:endParaRPr lang="en-IN" sz="12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noRot="1" noChangeAspect="1"/>
          </p:cNvSpPr>
          <p:nvPr>
            <p:ph type="sldImg"/>
          </p:nvPr>
        </p:nvSpPr>
        <p:spPr>
          <a:xfrm>
            <a:off x="1143000" y="685800"/>
            <a:ext cx="4570413" cy="3427413"/>
          </a:xfrm>
          <a:prstGeom prst="rect">
            <a:avLst/>
          </a:prstGeom>
          <a:ln w="0">
            <a:noFill/>
          </a:ln>
        </p:spPr>
      </p:sp>
      <p:sp>
        <p:nvSpPr>
          <p:cNvPr id="36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67" name="PlaceHolder 3"/>
          <p:cNvSpPr>
            <a:spLocks noGrp="1"/>
          </p:cNvSpPr>
          <p:nvPr>
            <p:ph type="sldNum" idx="2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776125FA-9068-4835-A74D-1B8BE1F1EDA5}" type="slidenum">
              <a:rPr lang="en-US" sz="1200" b="0" strike="noStrike" spc="-1">
                <a:solidFill>
                  <a:schemeClr val="dk1"/>
                </a:solidFill>
                <a:latin typeface="Arial"/>
                <a:ea typeface="Arial"/>
              </a:rPr>
              <a:t>14</a:t>
            </a:fld>
            <a:endParaRPr lang="en-IN" sz="12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noRot="1" noChangeAspect="1"/>
          </p:cNvSpPr>
          <p:nvPr>
            <p:ph type="sldImg"/>
          </p:nvPr>
        </p:nvSpPr>
        <p:spPr>
          <a:xfrm>
            <a:off x="1143000" y="685800"/>
            <a:ext cx="4570413" cy="3427413"/>
          </a:xfrm>
          <a:prstGeom prst="rect">
            <a:avLst/>
          </a:prstGeom>
          <a:ln w="0">
            <a:noFill/>
          </a:ln>
        </p:spPr>
      </p:sp>
      <p:sp>
        <p:nvSpPr>
          <p:cNvPr id="36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0" name="PlaceHolder 3"/>
          <p:cNvSpPr>
            <a:spLocks noGrp="1"/>
          </p:cNvSpPr>
          <p:nvPr>
            <p:ph type="sldNum" idx="2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5795B4B2-D1EF-44DC-993C-F6139937E938}" type="slidenum">
              <a:rPr lang="en-US" sz="1200" b="0" strike="noStrike" spc="-1">
                <a:solidFill>
                  <a:schemeClr val="dk1"/>
                </a:solidFill>
                <a:latin typeface="Arial"/>
                <a:ea typeface="Arial"/>
              </a:rPr>
              <a:t>15</a:t>
            </a:fld>
            <a:endParaRPr lang="en-IN" sz="12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1143000" y="685800"/>
            <a:ext cx="4570413" cy="3427413"/>
          </a:xfrm>
          <a:prstGeom prst="rect">
            <a:avLst/>
          </a:prstGeom>
          <a:ln w="0">
            <a:noFill/>
          </a:ln>
        </p:spPr>
      </p:sp>
      <p:sp>
        <p:nvSpPr>
          <p:cNvPr id="37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3" name="PlaceHolder 3"/>
          <p:cNvSpPr>
            <a:spLocks noGrp="1"/>
          </p:cNvSpPr>
          <p:nvPr>
            <p:ph type="sldNum" idx="2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4A7186C-AC7B-4238-8577-126E338D1EA8}" type="slidenum">
              <a:rPr lang="en-US" sz="1200" b="0" strike="noStrike" spc="-1">
                <a:solidFill>
                  <a:schemeClr val="dk1"/>
                </a:solidFill>
                <a:latin typeface="Arial"/>
                <a:ea typeface="Arial"/>
              </a:rPr>
              <a:t>16</a:t>
            </a:fld>
            <a:endParaRPr lang="en-IN" sz="12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noRot="1" noChangeAspect="1"/>
          </p:cNvSpPr>
          <p:nvPr>
            <p:ph type="sldImg"/>
          </p:nvPr>
        </p:nvSpPr>
        <p:spPr>
          <a:xfrm>
            <a:off x="1143000" y="685800"/>
            <a:ext cx="4570413" cy="3427413"/>
          </a:xfrm>
          <a:prstGeom prst="rect">
            <a:avLst/>
          </a:prstGeom>
          <a:ln w="0">
            <a:noFill/>
          </a:ln>
        </p:spPr>
      </p:sp>
      <p:sp>
        <p:nvSpPr>
          <p:cNvPr id="37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6" name="PlaceHolder 3"/>
          <p:cNvSpPr>
            <a:spLocks noGrp="1"/>
          </p:cNvSpPr>
          <p:nvPr>
            <p:ph type="sldNum" idx="3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35F89A6-393A-4A4C-9191-5663974BBE4A}" type="slidenum">
              <a:rPr lang="en-US" sz="1200" b="0" strike="noStrike" spc="-1">
                <a:solidFill>
                  <a:schemeClr val="dk1"/>
                </a:solidFill>
                <a:latin typeface="Arial"/>
                <a:ea typeface="Arial"/>
              </a:rPr>
              <a:t>17</a:t>
            </a:fld>
            <a:endParaRPr lang="en-IN" sz="12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1143000" y="685800"/>
            <a:ext cx="4570413" cy="3427413"/>
          </a:xfrm>
          <a:prstGeom prst="rect">
            <a:avLst/>
          </a:prstGeom>
          <a:ln w="0">
            <a:noFill/>
          </a:ln>
        </p:spPr>
      </p:sp>
      <p:sp>
        <p:nvSpPr>
          <p:cNvPr id="37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79" name="PlaceHolder 3"/>
          <p:cNvSpPr>
            <a:spLocks noGrp="1"/>
          </p:cNvSpPr>
          <p:nvPr>
            <p:ph type="sldNum" idx="3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31B0F08-6C17-45E7-83A0-623A2010A343}" type="slidenum">
              <a:rPr lang="en-US" sz="1200" b="0" strike="noStrike" spc="-1">
                <a:solidFill>
                  <a:schemeClr val="dk1"/>
                </a:solidFill>
                <a:latin typeface="Arial"/>
                <a:ea typeface="Arial"/>
              </a:rPr>
              <a:t>18</a:t>
            </a:fld>
            <a:endParaRPr lang="en-IN" sz="12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1143000" y="685800"/>
            <a:ext cx="4570413" cy="3427413"/>
          </a:xfrm>
          <a:prstGeom prst="rect">
            <a:avLst/>
          </a:prstGeom>
          <a:ln w="0">
            <a:noFill/>
          </a:ln>
        </p:spPr>
      </p:sp>
      <p:sp>
        <p:nvSpPr>
          <p:cNvPr id="38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82" name="PlaceHolder 3"/>
          <p:cNvSpPr>
            <a:spLocks noGrp="1"/>
          </p:cNvSpPr>
          <p:nvPr>
            <p:ph type="sldNum" idx="3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0857259-AD94-4F64-850C-CEBE15EBDFBD}" type="slidenum">
              <a:rPr lang="en-US" sz="1200" b="0" strike="noStrike" spc="-1">
                <a:solidFill>
                  <a:schemeClr val="dk1"/>
                </a:solidFill>
                <a:latin typeface="Arial"/>
                <a:ea typeface="Arial"/>
              </a:rPr>
              <a:t>19</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1143000" y="685800"/>
            <a:ext cx="4570413" cy="3427413"/>
          </a:xfrm>
          <a:prstGeom prst="rect">
            <a:avLst/>
          </a:prstGeom>
          <a:ln w="0">
            <a:noFill/>
          </a:ln>
        </p:spPr>
      </p:sp>
      <p:sp>
        <p:nvSpPr>
          <p:cNvPr id="33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1" name="PlaceHolder 3"/>
          <p:cNvSpPr>
            <a:spLocks noGrp="1"/>
          </p:cNvSpPr>
          <p:nvPr>
            <p:ph type="sldNum" idx="1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436EE10-BEB1-4ADD-A908-E4E6CC2E94A2}" type="slidenum">
              <a:rPr lang="en-US" sz="1200" b="0" strike="noStrike" spc="-1">
                <a:solidFill>
                  <a:schemeClr val="dk1"/>
                </a:solidFill>
                <a:latin typeface="Arial"/>
                <a:ea typeface="Arial"/>
              </a:rPr>
              <a:t>2</a:t>
            </a:fld>
            <a:endParaRPr lang="en-IN" sz="12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noRot="1" noChangeAspect="1"/>
          </p:cNvSpPr>
          <p:nvPr>
            <p:ph type="sldImg"/>
          </p:nvPr>
        </p:nvSpPr>
        <p:spPr>
          <a:xfrm>
            <a:off x="1143000" y="685800"/>
            <a:ext cx="4570413" cy="3427413"/>
          </a:xfrm>
          <a:prstGeom prst="rect">
            <a:avLst/>
          </a:prstGeom>
          <a:ln w="0">
            <a:noFill/>
          </a:ln>
        </p:spPr>
      </p:sp>
      <p:sp>
        <p:nvSpPr>
          <p:cNvPr id="38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85" name="PlaceHolder 3"/>
          <p:cNvSpPr>
            <a:spLocks noGrp="1"/>
          </p:cNvSpPr>
          <p:nvPr>
            <p:ph type="sldNum" idx="3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11E2659-166E-4769-A900-B16E73948875}" type="slidenum">
              <a:rPr lang="en-US" sz="1200" b="0" strike="noStrike" spc="-1">
                <a:solidFill>
                  <a:schemeClr val="dk1"/>
                </a:solidFill>
                <a:latin typeface="Arial"/>
                <a:ea typeface="Arial"/>
              </a:rPr>
              <a:t>20</a:t>
            </a:fld>
            <a:endParaRPr lang="en-IN" sz="1200" b="0" strike="noStrike" spc="-1">
              <a:solidFill>
                <a:srgbClr val="000000"/>
              </a:solid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noRot="1" noChangeAspect="1"/>
          </p:cNvSpPr>
          <p:nvPr>
            <p:ph type="sldImg"/>
          </p:nvPr>
        </p:nvSpPr>
        <p:spPr>
          <a:xfrm>
            <a:off x="1143000" y="685800"/>
            <a:ext cx="4570413" cy="3427413"/>
          </a:xfrm>
          <a:prstGeom prst="rect">
            <a:avLst/>
          </a:prstGeom>
          <a:ln w="0">
            <a:noFill/>
          </a:ln>
        </p:spPr>
      </p:sp>
      <p:sp>
        <p:nvSpPr>
          <p:cNvPr id="38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3.10 Page 127.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The hourglass model depicts the internet as being divided into 4 layers, in an hourglass shape, from bottom to top, as follows. Layer 1 at the wide bottom of the hourglass: Network technology substrates including coaxial cable, LANs, wireless, satellite, fiber optic, and D S L. Layer 2, at the narrowest part of the hourglass: Transport services and representation standards including I P v 6, I P v 4, and T C P. Layer 3 at the widening middle of the hourglass: middleware services including storage repositories, security, authentication and identity management, and file systems. Layer 4, at the top and widest part of the hourglass: applications including web browsers, email clients, media players, image servers, and remote login.</a:t>
            </a:r>
            <a:endParaRPr lang="en-IN" sz="1200" b="0" strike="noStrike" spc="-1">
              <a:solidFill>
                <a:srgbClr val="000000"/>
              </a:solidFill>
              <a:latin typeface="Arial"/>
            </a:endParaRPr>
          </a:p>
        </p:txBody>
      </p:sp>
      <p:sp>
        <p:nvSpPr>
          <p:cNvPr id="388" name="PlaceHolder 3"/>
          <p:cNvSpPr>
            <a:spLocks noGrp="1"/>
          </p:cNvSpPr>
          <p:nvPr>
            <p:ph type="sldNum" idx="3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89172D67-EF50-4610-A3A5-282BA6D3CA87}" type="slidenum">
              <a:rPr lang="en-US" sz="1200" b="0" strike="noStrike" spc="-1">
                <a:solidFill>
                  <a:schemeClr val="dk1"/>
                </a:solidFill>
                <a:latin typeface="Arial"/>
                <a:ea typeface="Arial"/>
              </a:rPr>
              <a:t>21</a:t>
            </a:fld>
            <a:endParaRPr lang="en-IN" sz="1200" b="0" strike="noStrike" spc="-1">
              <a:solidFill>
                <a:srgbClr val="000000"/>
              </a:solid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1143000" y="685800"/>
            <a:ext cx="4570413" cy="3427413"/>
          </a:xfrm>
          <a:prstGeom prst="rect">
            <a:avLst/>
          </a:prstGeom>
          <a:ln w="0">
            <a:noFill/>
          </a:ln>
        </p:spPr>
      </p:sp>
      <p:sp>
        <p:nvSpPr>
          <p:cNvPr id="39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3.10, Page 128.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Today’s Internet has a multi-tiered open network architecture featuring multiple backbones, regional hubs, campus/corporate area networks, and local client computers.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The backbone exchanges information with regional hubs, which include I X P’s and regionals hosts. The I X P’s and regional hosts exchange information with one another. Regional hosts are connected to a domain local I S P and via a T 1 line to the domain N Y U dot e d u. The domain local I S P is connected via D S L, FIOS, cable, or satellite to a home computer with a client I P address. The domain N Y U dot e d u is connected via a T1 line to networks in offices with a client I P address. The domain N Y U dot e d u is also connected to POP 3 Mail and S M T P mail protocols. </a:t>
            </a:r>
            <a:endParaRPr lang="en-IN" sz="1200" b="0" strike="noStrike" spc="-1">
              <a:solidFill>
                <a:srgbClr val="000000"/>
              </a:solidFill>
              <a:latin typeface="Arial"/>
            </a:endParaRPr>
          </a:p>
        </p:txBody>
      </p:sp>
      <p:sp>
        <p:nvSpPr>
          <p:cNvPr id="391" name="PlaceHolder 3"/>
          <p:cNvSpPr>
            <a:spLocks noGrp="1"/>
          </p:cNvSpPr>
          <p:nvPr>
            <p:ph type="sldNum" idx="3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F4125B5-E8C7-4379-A6AD-C44CACCCB57A}" type="slidenum">
              <a:rPr lang="en-US" sz="1200" b="0" strike="noStrike" spc="-1">
                <a:solidFill>
                  <a:schemeClr val="dk1"/>
                </a:solidFill>
                <a:latin typeface="Arial"/>
                <a:ea typeface="Arial"/>
              </a:rPr>
              <a:t>22</a:t>
            </a:fld>
            <a:endParaRPr lang="en-IN" sz="1200" b="0" strike="noStrike" spc="-1">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noRot="1" noChangeAspect="1"/>
          </p:cNvSpPr>
          <p:nvPr>
            <p:ph type="sldImg"/>
          </p:nvPr>
        </p:nvSpPr>
        <p:spPr>
          <a:xfrm>
            <a:off x="1143000" y="685800"/>
            <a:ext cx="4570413" cy="3427413"/>
          </a:xfrm>
          <a:prstGeom prst="rect">
            <a:avLst/>
          </a:prstGeom>
          <a:ln w="0">
            <a:noFill/>
          </a:ln>
        </p:spPr>
      </p:sp>
      <p:sp>
        <p:nvSpPr>
          <p:cNvPr id="39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94" name="PlaceHolder 3"/>
          <p:cNvSpPr>
            <a:spLocks noGrp="1"/>
          </p:cNvSpPr>
          <p:nvPr>
            <p:ph type="sldNum" idx="3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19517B8-8A42-4C1A-8FF4-069AFA965E1C}" type="slidenum">
              <a:rPr lang="en-US" sz="1200" b="0" strike="noStrike" spc="-1">
                <a:solidFill>
                  <a:schemeClr val="dk1"/>
                </a:solidFill>
                <a:latin typeface="Arial"/>
                <a:ea typeface="Arial"/>
              </a:rPr>
              <a:t>23</a:t>
            </a:fld>
            <a:endParaRPr lang="en-IN" sz="1200" b="0" strike="noStrike" spc="-1">
              <a:solidFill>
                <a:srgbClr val="000000"/>
              </a:solid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noRot="1" noChangeAspect="1"/>
          </p:cNvSpPr>
          <p:nvPr>
            <p:ph type="sldImg"/>
          </p:nvPr>
        </p:nvSpPr>
        <p:spPr>
          <a:xfrm>
            <a:off x="1143000" y="685800"/>
            <a:ext cx="4570413" cy="3427413"/>
          </a:xfrm>
          <a:prstGeom prst="rect">
            <a:avLst/>
          </a:prstGeom>
          <a:ln w="0">
            <a:noFill/>
          </a:ln>
        </p:spPr>
      </p:sp>
      <p:sp>
        <p:nvSpPr>
          <p:cNvPr id="39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97" name="PlaceHolder 3"/>
          <p:cNvSpPr>
            <a:spLocks noGrp="1"/>
          </p:cNvSpPr>
          <p:nvPr>
            <p:ph type="sldNum" idx="3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4FA0790-E27A-47F7-84D8-3A21CAD45061}" type="slidenum">
              <a:rPr lang="en-US" sz="1200" b="0" strike="noStrike" spc="-1">
                <a:solidFill>
                  <a:schemeClr val="dk1"/>
                </a:solidFill>
                <a:latin typeface="Arial"/>
                <a:ea typeface="Arial"/>
              </a:rPr>
              <a:t>24</a:t>
            </a:fld>
            <a:endParaRPr lang="en-IN" sz="1200" b="0" strike="noStrike" spc="-1">
              <a:solidFill>
                <a:srgbClr val="000000"/>
              </a:solid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noRot="1" noChangeAspect="1"/>
          </p:cNvSpPr>
          <p:nvPr>
            <p:ph type="sldImg"/>
          </p:nvPr>
        </p:nvSpPr>
        <p:spPr>
          <a:xfrm>
            <a:off x="1143000" y="685800"/>
            <a:ext cx="4570413" cy="3427413"/>
          </a:xfrm>
          <a:prstGeom prst="rect">
            <a:avLst/>
          </a:prstGeom>
          <a:ln w="0">
            <a:noFill/>
          </a:ln>
        </p:spPr>
      </p:sp>
      <p:sp>
        <p:nvSpPr>
          <p:cNvPr id="39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0" name="PlaceHolder 3"/>
          <p:cNvSpPr>
            <a:spLocks noGrp="1"/>
          </p:cNvSpPr>
          <p:nvPr>
            <p:ph type="sldNum" idx="3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DE69724-7AF1-4ADF-BE5A-643856CE78F2}" type="slidenum">
              <a:rPr lang="en-US" sz="1200" b="0" strike="noStrike" spc="-1">
                <a:solidFill>
                  <a:schemeClr val="dk1"/>
                </a:solidFill>
                <a:latin typeface="Arial"/>
                <a:ea typeface="Arial"/>
              </a:rPr>
              <a:t>25</a:t>
            </a:fld>
            <a:endParaRPr lang="en-IN" sz="1200" b="0" strike="noStrike" spc="-1">
              <a:solidFill>
                <a:srgbClr val="000000"/>
              </a:solid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noRot="1" noChangeAspect="1"/>
          </p:cNvSpPr>
          <p:nvPr>
            <p:ph type="sldImg"/>
          </p:nvPr>
        </p:nvSpPr>
        <p:spPr>
          <a:xfrm>
            <a:off x="1143000" y="685800"/>
            <a:ext cx="4570413" cy="3427413"/>
          </a:xfrm>
          <a:prstGeom prst="rect">
            <a:avLst/>
          </a:prstGeom>
          <a:ln w="0">
            <a:noFill/>
          </a:ln>
        </p:spPr>
      </p:sp>
      <p:sp>
        <p:nvSpPr>
          <p:cNvPr id="40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3" name="PlaceHolder 3"/>
          <p:cNvSpPr>
            <a:spLocks noGrp="1"/>
          </p:cNvSpPr>
          <p:nvPr>
            <p:ph type="sldNum" idx="3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06AF189-E522-49AC-80F7-83FE4C264AEA}" type="slidenum">
              <a:rPr lang="en-US" sz="1200" b="0" strike="noStrike" spc="-1">
                <a:solidFill>
                  <a:schemeClr val="dk1"/>
                </a:solidFill>
                <a:latin typeface="Arial"/>
                <a:ea typeface="Arial"/>
              </a:rPr>
              <a:t>26</a:t>
            </a:fld>
            <a:endParaRPr lang="en-IN" sz="1200" b="0" strike="noStrike" spc="-1">
              <a:solidFill>
                <a:srgbClr val="000000"/>
              </a:solid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noRot="1" noChangeAspect="1"/>
          </p:cNvSpPr>
          <p:nvPr>
            <p:ph type="sldImg"/>
          </p:nvPr>
        </p:nvSpPr>
        <p:spPr>
          <a:xfrm>
            <a:off x="1143000" y="685800"/>
            <a:ext cx="4570413" cy="3427413"/>
          </a:xfrm>
          <a:prstGeom prst="rect">
            <a:avLst/>
          </a:prstGeom>
          <a:ln w="0">
            <a:noFill/>
          </a:ln>
        </p:spPr>
      </p:sp>
      <p:sp>
        <p:nvSpPr>
          <p:cNvPr id="40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6" name="PlaceHolder 3"/>
          <p:cNvSpPr>
            <a:spLocks noGrp="1"/>
          </p:cNvSpPr>
          <p:nvPr>
            <p:ph type="sldNum" idx="4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3D25310-137B-4919-86BF-80C03F117C2E}" type="slidenum">
              <a:rPr lang="en-US" sz="1200" b="0" strike="noStrike" spc="-1">
                <a:solidFill>
                  <a:schemeClr val="dk1"/>
                </a:solidFill>
                <a:latin typeface="Arial"/>
                <a:ea typeface="Arial"/>
              </a:rPr>
              <a:t>27</a:t>
            </a:fld>
            <a:endParaRPr lang="en-IN" sz="1200" b="0" strike="noStrike" spc="-1">
              <a:solidFill>
                <a:srgbClr val="000000"/>
              </a:solid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noRot="1" noChangeAspect="1"/>
          </p:cNvSpPr>
          <p:nvPr>
            <p:ph type="sldImg"/>
          </p:nvPr>
        </p:nvSpPr>
        <p:spPr>
          <a:xfrm>
            <a:off x="1143000" y="685800"/>
            <a:ext cx="4570413" cy="3427413"/>
          </a:xfrm>
          <a:prstGeom prst="rect">
            <a:avLst/>
          </a:prstGeom>
          <a:ln w="0">
            <a:noFill/>
          </a:ln>
        </p:spPr>
      </p:sp>
      <p:sp>
        <p:nvSpPr>
          <p:cNvPr id="40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09" name="PlaceHolder 3"/>
          <p:cNvSpPr>
            <a:spLocks noGrp="1"/>
          </p:cNvSpPr>
          <p:nvPr>
            <p:ph type="sldNum" idx="4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57A83F22-7DF8-4D92-8F6C-3F7421794C0A}" type="slidenum">
              <a:rPr lang="en-US" sz="1200" b="0" strike="noStrike" spc="-1">
                <a:solidFill>
                  <a:schemeClr val="dk1"/>
                </a:solidFill>
                <a:latin typeface="Arial"/>
                <a:ea typeface="Arial"/>
              </a:rPr>
              <a:t>28</a:t>
            </a:fld>
            <a:endParaRPr lang="en-IN" sz="1200" b="0" strike="noStrike" spc="-1">
              <a:solidFill>
                <a:srgbClr val="000000"/>
              </a:solid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1143000" y="685800"/>
            <a:ext cx="4570413" cy="3427413"/>
          </a:xfrm>
          <a:prstGeom prst="rect">
            <a:avLst/>
          </a:prstGeom>
          <a:ln w="0">
            <a:noFill/>
          </a:ln>
        </p:spPr>
      </p:sp>
      <p:sp>
        <p:nvSpPr>
          <p:cNvPr id="41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12" name="PlaceHolder 3"/>
          <p:cNvSpPr>
            <a:spLocks noGrp="1"/>
          </p:cNvSpPr>
          <p:nvPr>
            <p:ph type="sldNum" idx="4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243DF02-8684-4C5B-8FC6-46A80FD0CA80}" type="slidenum">
              <a:rPr lang="en-US" sz="1200" b="0" strike="noStrike" spc="-1">
                <a:solidFill>
                  <a:schemeClr val="dk1"/>
                </a:solidFill>
                <a:latin typeface="Arial"/>
                <a:ea typeface="Arial"/>
              </a:rPr>
              <a:t>29</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noRot="1" noChangeAspect="1"/>
          </p:cNvSpPr>
          <p:nvPr>
            <p:ph type="sldImg"/>
          </p:nvPr>
        </p:nvSpPr>
        <p:spPr>
          <a:xfrm>
            <a:off x="1143000" y="685800"/>
            <a:ext cx="4570413" cy="3427413"/>
          </a:xfrm>
          <a:prstGeom prst="rect">
            <a:avLst/>
          </a:prstGeom>
          <a:ln w="0">
            <a:noFill/>
          </a:ln>
        </p:spPr>
      </p:sp>
      <p:sp>
        <p:nvSpPr>
          <p:cNvPr id="33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4" name="PlaceHolder 3"/>
          <p:cNvSpPr>
            <a:spLocks noGrp="1"/>
          </p:cNvSpPr>
          <p:nvPr>
            <p:ph type="sldNum" idx="1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193BF01-9B61-4849-AA3F-086C8FFEF2B9}" type="slidenum">
              <a:rPr lang="en-US" sz="1200" b="0" strike="noStrike" spc="-1">
                <a:solidFill>
                  <a:schemeClr val="dk1"/>
                </a:solidFill>
                <a:latin typeface="Arial"/>
                <a:ea typeface="Arial"/>
              </a:rPr>
              <a:t>3</a:t>
            </a:fld>
            <a:endParaRPr lang="en-IN" sz="1200" b="0" strike="noStrike" spc="-1">
              <a:solidFill>
                <a:srgbClr val="000000"/>
              </a:solid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PlaceHolder 1"/>
          <p:cNvSpPr>
            <a:spLocks noGrp="1" noRot="1" noChangeAspect="1"/>
          </p:cNvSpPr>
          <p:nvPr>
            <p:ph type="sldImg"/>
          </p:nvPr>
        </p:nvSpPr>
        <p:spPr>
          <a:xfrm>
            <a:off x="1143000" y="685800"/>
            <a:ext cx="4570413" cy="3427413"/>
          </a:xfrm>
          <a:prstGeom prst="rect">
            <a:avLst/>
          </a:prstGeom>
          <a:ln w="0">
            <a:noFill/>
          </a:ln>
        </p:spPr>
      </p:sp>
      <p:sp>
        <p:nvSpPr>
          <p:cNvPr id="41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3.12, page 138.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In a Wi-Fi network, wireless access points connect to the Internet using a land-based broadband connection. Clients, which could be desktops, laptops, tablet computers, or smartphones, connect to the access point using radio signals.</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A wireless access point is connected to the internet by a broadband connection. The access point provides internet access to devices such as a laptop and desktop computer and a smartphone or tablet computer.</a:t>
            </a:r>
            <a:endParaRPr lang="en-IN" sz="1200" b="0" strike="noStrike" spc="-1">
              <a:solidFill>
                <a:srgbClr val="000000"/>
              </a:solidFill>
              <a:latin typeface="Arial"/>
            </a:endParaRPr>
          </a:p>
        </p:txBody>
      </p:sp>
      <p:sp>
        <p:nvSpPr>
          <p:cNvPr id="415" name="PlaceHolder 3"/>
          <p:cNvSpPr>
            <a:spLocks noGrp="1"/>
          </p:cNvSpPr>
          <p:nvPr>
            <p:ph type="sldNum" idx="4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7155DCC-F4DE-4124-841F-31BE392A3F0D}" type="slidenum">
              <a:rPr lang="en-US" sz="1200" b="0" strike="noStrike" spc="-1">
                <a:solidFill>
                  <a:schemeClr val="dk1"/>
                </a:solidFill>
                <a:latin typeface="Arial"/>
                <a:ea typeface="Arial"/>
              </a:rPr>
              <a:t>30</a:t>
            </a:fld>
            <a:endParaRPr lang="en-IN" sz="1200" b="0" strike="noStrike" spc="-1">
              <a:solidFill>
                <a:srgbClr val="000000"/>
              </a:solid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noRot="1" noChangeAspect="1"/>
          </p:cNvSpPr>
          <p:nvPr>
            <p:ph type="sldImg"/>
          </p:nvPr>
        </p:nvSpPr>
        <p:spPr>
          <a:xfrm>
            <a:off x="1143000" y="685800"/>
            <a:ext cx="4570413" cy="3427413"/>
          </a:xfrm>
          <a:prstGeom prst="rect">
            <a:avLst/>
          </a:prstGeom>
          <a:ln w="0">
            <a:noFill/>
          </a:ln>
        </p:spPr>
      </p:sp>
      <p:sp>
        <p:nvSpPr>
          <p:cNvPr id="41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18" name="PlaceHolder 3"/>
          <p:cNvSpPr>
            <a:spLocks noGrp="1"/>
          </p:cNvSpPr>
          <p:nvPr>
            <p:ph type="sldNum" idx="4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78383C9-EEC7-4348-8FB5-A02406ABD8F7}" type="slidenum">
              <a:rPr lang="en-US" sz="1200" b="0" strike="noStrike" spc="-1">
                <a:solidFill>
                  <a:schemeClr val="dk1"/>
                </a:solidFill>
                <a:latin typeface="Arial"/>
                <a:ea typeface="Arial"/>
              </a:rPr>
              <a:t>31</a:t>
            </a:fld>
            <a:endParaRPr lang="en-IN" sz="1200" b="0" strike="noStrike" spc="-1">
              <a:solidFill>
                <a:srgbClr val="000000"/>
              </a:solid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PlaceHolder 1"/>
          <p:cNvSpPr>
            <a:spLocks noGrp="1" noRot="1" noChangeAspect="1"/>
          </p:cNvSpPr>
          <p:nvPr>
            <p:ph type="sldImg"/>
          </p:nvPr>
        </p:nvSpPr>
        <p:spPr>
          <a:xfrm>
            <a:off x="1143000" y="685800"/>
            <a:ext cx="4570413" cy="3427413"/>
          </a:xfrm>
          <a:prstGeom prst="rect">
            <a:avLst/>
          </a:prstGeom>
          <a:ln w="0">
            <a:noFill/>
          </a:ln>
        </p:spPr>
      </p:sp>
      <p:sp>
        <p:nvSpPr>
          <p:cNvPr id="42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21" name="PlaceHolder 3"/>
          <p:cNvSpPr>
            <a:spLocks noGrp="1"/>
          </p:cNvSpPr>
          <p:nvPr>
            <p:ph type="sldNum" idx="4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CEE00CF7-7DE2-4AED-A811-D115D520C8C0}" type="slidenum">
              <a:rPr lang="en-US" sz="1200" b="0" strike="noStrike" spc="-1">
                <a:solidFill>
                  <a:schemeClr val="dk1"/>
                </a:solidFill>
                <a:latin typeface="Arial"/>
                <a:ea typeface="Arial"/>
              </a:rPr>
              <a:t>32</a:t>
            </a:fld>
            <a:endParaRPr lang="en-IN" sz="1200" b="0" strike="noStrike" spc="-1">
              <a:solidFill>
                <a:srgbClr val="000000"/>
              </a:solid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PlaceHolder 1"/>
          <p:cNvSpPr>
            <a:spLocks noGrp="1" noRot="1" noChangeAspect="1"/>
          </p:cNvSpPr>
          <p:nvPr>
            <p:ph type="sldImg"/>
          </p:nvPr>
        </p:nvSpPr>
        <p:spPr>
          <a:xfrm>
            <a:off x="1143000" y="685800"/>
            <a:ext cx="4570413" cy="3427413"/>
          </a:xfrm>
          <a:prstGeom prst="rect">
            <a:avLst/>
          </a:prstGeom>
          <a:ln w="0">
            <a:noFill/>
          </a:ln>
        </p:spPr>
      </p:sp>
      <p:sp>
        <p:nvSpPr>
          <p:cNvPr id="423"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24" name="PlaceHolder 3"/>
          <p:cNvSpPr>
            <a:spLocks noGrp="1"/>
          </p:cNvSpPr>
          <p:nvPr>
            <p:ph type="sldNum" idx="4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1BD2B7F-E3E3-4AA3-B9B8-DD287983A7EF}" type="slidenum">
              <a:rPr lang="en-US" sz="1200" b="0" strike="noStrike" spc="-1">
                <a:solidFill>
                  <a:schemeClr val="dk1"/>
                </a:solidFill>
                <a:latin typeface="Arial"/>
                <a:ea typeface="Arial"/>
              </a:rPr>
              <a:t>33</a:t>
            </a:fld>
            <a:endParaRPr lang="en-IN"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noRot="1" noChangeAspect="1"/>
          </p:cNvSpPr>
          <p:nvPr>
            <p:ph type="sldImg"/>
          </p:nvPr>
        </p:nvSpPr>
        <p:spPr>
          <a:xfrm>
            <a:off x="1143000" y="685800"/>
            <a:ext cx="4570413" cy="3427413"/>
          </a:xfrm>
          <a:prstGeom prst="rect">
            <a:avLst/>
          </a:prstGeom>
          <a:ln w="0">
            <a:noFill/>
          </a:ln>
        </p:spPr>
      </p:sp>
      <p:sp>
        <p:nvSpPr>
          <p:cNvPr id="33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37" name="PlaceHolder 3"/>
          <p:cNvSpPr>
            <a:spLocks noGrp="1"/>
          </p:cNvSpPr>
          <p:nvPr>
            <p:ph type="sldNum" idx="1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4EBF8D59-DAFC-4DFC-95B0-A159690EE627}" type="slidenum">
              <a:rPr lang="en-US" sz="1200" b="0" strike="noStrike" spc="-1">
                <a:solidFill>
                  <a:schemeClr val="dk1"/>
                </a:solidFill>
                <a:latin typeface="Arial"/>
                <a:ea typeface="Arial"/>
              </a:rPr>
              <a:t>4</a:t>
            </a:fld>
            <a:endParaRPr lang="en-IN"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1143000" y="685800"/>
            <a:ext cx="4570413" cy="3427413"/>
          </a:xfrm>
          <a:prstGeom prst="rect">
            <a:avLst/>
          </a:prstGeom>
          <a:ln w="0">
            <a:noFill/>
          </a:ln>
        </p:spPr>
      </p:sp>
      <p:sp>
        <p:nvSpPr>
          <p:cNvPr id="33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40" name="PlaceHolder 3"/>
          <p:cNvSpPr>
            <a:spLocks noGrp="1"/>
          </p:cNvSpPr>
          <p:nvPr>
            <p:ph type="sldNum" idx="1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639BC65-FF26-4AE3-AFF5-6045775D1183}" type="slidenum">
              <a:rPr lang="en-US" sz="1200" b="0" strike="noStrike" spc="-1">
                <a:solidFill>
                  <a:schemeClr val="dk1"/>
                </a:solidFill>
                <a:latin typeface="Arial"/>
                <a:ea typeface="Arial"/>
              </a:rPr>
              <a:t>5</a:t>
            </a:fld>
            <a:endParaRPr lang="en-IN"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1143000" y="685800"/>
            <a:ext cx="4570413" cy="3427413"/>
          </a:xfrm>
          <a:prstGeom prst="rect">
            <a:avLst/>
          </a:prstGeom>
          <a:ln w="0">
            <a:noFill/>
          </a:ln>
        </p:spPr>
      </p:sp>
      <p:sp>
        <p:nvSpPr>
          <p:cNvPr id="34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43" name="PlaceHolder 3"/>
          <p:cNvSpPr>
            <a:spLocks noGrp="1"/>
          </p:cNvSpPr>
          <p:nvPr>
            <p:ph type="sldNum" idx="1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1DBE20C-C779-40A3-B43F-E0D7C254A6CA}" type="slidenum">
              <a:rPr lang="en-US" sz="1200" b="0" strike="noStrike" spc="-1">
                <a:solidFill>
                  <a:schemeClr val="dk1"/>
                </a:solidFill>
                <a:latin typeface="Arial"/>
                <a:ea typeface="Arial"/>
              </a:rPr>
              <a:t>6</a:t>
            </a:fld>
            <a:endParaRPr lang="en-IN"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noRot="1" noChangeAspect="1"/>
          </p:cNvSpPr>
          <p:nvPr>
            <p:ph type="sldImg"/>
          </p:nvPr>
        </p:nvSpPr>
        <p:spPr>
          <a:xfrm>
            <a:off x="1143000" y="685800"/>
            <a:ext cx="4570413" cy="3427413"/>
          </a:xfrm>
          <a:prstGeom prst="rect">
            <a:avLst/>
          </a:prstGeom>
          <a:ln w="0">
            <a:noFill/>
          </a:ln>
        </p:spPr>
      </p:sp>
      <p:sp>
        <p:nvSpPr>
          <p:cNvPr id="34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46" name="PlaceHolder 3"/>
          <p:cNvSpPr>
            <a:spLocks noGrp="1"/>
          </p:cNvSpPr>
          <p:nvPr>
            <p:ph type="sldNum" idx="2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A39F55FB-3FCE-416E-8599-4277AB8A0E4D}" type="slidenum">
              <a:rPr lang="en-US" sz="1200" b="0" strike="noStrike" spc="-1">
                <a:solidFill>
                  <a:schemeClr val="dk1"/>
                </a:solidFill>
                <a:latin typeface="Arial"/>
                <a:ea typeface="Arial"/>
              </a:rPr>
              <a:t>7</a:t>
            </a:fld>
            <a:endParaRPr lang="en-IN"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noRot="1" noChangeAspect="1"/>
          </p:cNvSpPr>
          <p:nvPr>
            <p:ph type="sldImg"/>
          </p:nvPr>
        </p:nvSpPr>
        <p:spPr>
          <a:xfrm>
            <a:off x="1143000" y="685800"/>
            <a:ext cx="4570413" cy="3427413"/>
          </a:xfrm>
          <a:prstGeom prst="rect">
            <a:avLst/>
          </a:prstGeom>
          <a:ln w="0">
            <a:noFill/>
          </a:ln>
        </p:spPr>
      </p:sp>
      <p:sp>
        <p:nvSpPr>
          <p:cNvPr id="34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3.3, Page 116. </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a:t>
            </a:r>
            <a:r>
              <a:rPr lang="en-US" sz="1200" b="0" strike="noStrike" spc="-1">
                <a:solidFill>
                  <a:schemeClr val="dk1"/>
                </a:solidFill>
                <a:latin typeface="Arial"/>
                <a:ea typeface="Calibri"/>
              </a:rPr>
              <a:t>The illustration explains how packet switching works. The original text message reads, I want to communicate with you. The text message is digitized into bits, or a series of 1’s and 0’s, as follows 1 0 1 1 0 0 0 1 0 0 1 1 0 1 1 1 0 0 0 1 1 0 1. Digital bits are broken into packets of 7 or 8 1’s and 0’s, as follows: the first packet contains the following digital bits: 1 0 1 1 0 0 0 1; the second packet contains the following digital bits: 0 0 1 1 0 1 1 1; the third packet contains the following digital bits: 0 0 0 1 1 0 1. Header information is added to each packet indicating destination and other control information, such as how many bits are in the total message and how many packets, as follows: the first packet contains the following digital bits: 0 0 1 1 0 0 1; the second packet contains the following digital bits: 1 0 1 1 0 0 0 1; the third packet contains the following digital bits: 0 0 1 1 0 1 1 1; the fourth packet contains the following digital bits: 0 0 0 1 1 0 1</a:t>
            </a:r>
            <a:endParaRPr lang="en-IN" sz="1200" b="0" strike="noStrike" spc="-1">
              <a:solidFill>
                <a:srgbClr val="000000"/>
              </a:solidFill>
              <a:latin typeface="Arial"/>
            </a:endParaRPr>
          </a:p>
        </p:txBody>
      </p:sp>
      <p:sp>
        <p:nvSpPr>
          <p:cNvPr id="349" name="PlaceHolder 3"/>
          <p:cNvSpPr>
            <a:spLocks noGrp="1"/>
          </p:cNvSpPr>
          <p:nvPr>
            <p:ph type="sldNum" idx="2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A2C9E05-B5AA-476B-83E2-A9A0C158A15F}" type="slidenum">
              <a:rPr lang="en-US" sz="1200" b="0" strike="noStrike" spc="-1">
                <a:solidFill>
                  <a:schemeClr val="dk1"/>
                </a:solidFill>
                <a:latin typeface="Arial"/>
                <a:ea typeface="Arial"/>
              </a:rPr>
              <a:t>8</a:t>
            </a:fld>
            <a:endParaRPr lang="en-IN"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noRot="1" noChangeAspect="1"/>
          </p:cNvSpPr>
          <p:nvPr>
            <p:ph type="sldImg"/>
          </p:nvPr>
        </p:nvSpPr>
        <p:spPr>
          <a:xfrm>
            <a:off x="1143000" y="685800"/>
            <a:ext cx="4570413" cy="3427413"/>
          </a:xfrm>
          <a:prstGeom prst="rect">
            <a:avLst/>
          </a:prstGeom>
          <a:ln w="0">
            <a:noFill/>
          </a:ln>
        </p:spPr>
      </p:sp>
      <p:sp>
        <p:nvSpPr>
          <p:cNvPr id="35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352" name="PlaceHolder 3"/>
          <p:cNvSpPr>
            <a:spLocks noGrp="1"/>
          </p:cNvSpPr>
          <p:nvPr>
            <p:ph type="sldNum" idx="2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7BE8F3B9-2DB1-4DBB-8C84-53561C4EFC1A}" type="slidenum">
              <a:rPr lang="en-US" sz="1200" b="0" strike="noStrike" spc="-1">
                <a:solidFill>
                  <a:schemeClr val="dk1"/>
                </a:solidFill>
                <a:latin typeface="Arial"/>
                <a:ea typeface="Arial"/>
              </a:rPr>
              <a:t>9</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50354FC-7C51-41C1-9EAC-704F2DF5A1C9}" type="slidenum">
              <a:t>‹#›</a:t>
            </a:fld>
            <a:endParaRPr/>
          </a:p>
        </p:txBody>
      </p:sp>
      <p:sp>
        <p:nvSpPr>
          <p:cNvPr id="3" name="PlaceHolder 2"/>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C5D657F3-E25B-44D8-B55C-729F57AE80EA}"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1"/>
          </p:nvPr>
        </p:nvSpPr>
        <p:spPr/>
        <p:txBody>
          <a:bodyPr/>
          <a:lstStyle/>
          <a:p>
            <a:fld id="{86235FB8-EF9D-48AF-8B31-F96B02E6D658}"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1"/>
          </p:nvPr>
        </p:nvSpPr>
        <p:spPr/>
        <p:txBody>
          <a:bodyPr/>
          <a:lstStyle/>
          <a:p>
            <a:fld id="{73CEEC98-9620-43CC-9759-ED484339E692}" type="slidenum">
              <a:t>‹#›</a:t>
            </a:fld>
            <a:endParaRPr/>
          </a:p>
        </p:txBody>
      </p:sp>
      <p:sp>
        <p:nvSpPr>
          <p:cNvPr id="10" name="PlaceHolder 9"/>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D9364A19-585F-4B43-9EF4-19B360B475F3}" type="slidenum">
              <a:t>‹#›</a:t>
            </a:fld>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3"/>
          </p:nvPr>
        </p:nvSpPr>
        <p:spPr/>
        <p:txBody>
          <a:bodyPr/>
          <a:lstStyle/>
          <a:p>
            <a:fld id="{951DE4F8-BC3A-420E-8D68-D94A438ADF4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3"/>
          </p:nvPr>
        </p:nvSpPr>
        <p:spPr/>
        <p:txBody>
          <a:bodyPr/>
          <a:lstStyle/>
          <a:p>
            <a:fld id="{A1818C50-F878-4E22-95AD-4AC0ED57EF7F}"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3"/>
          </p:nvPr>
        </p:nvSpPr>
        <p:spPr/>
        <p:txBody>
          <a:bodyPr/>
          <a:lstStyle/>
          <a:p>
            <a:fld id="{4C4BE864-9DE5-4111-8C6E-04D38EF0E96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3"/>
          </p:nvPr>
        </p:nvSpPr>
        <p:spPr/>
        <p:txBody>
          <a:bodyPr/>
          <a:lstStyle/>
          <a:p>
            <a:fld id="{CDC499D2-CAC6-49DA-9EF3-222A4647150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3"/>
          </p:nvPr>
        </p:nvSpPr>
        <p:spPr/>
        <p:txBody>
          <a:bodyPr/>
          <a:lstStyle/>
          <a:p>
            <a:fld id="{4CB58BBA-D7E4-4311-BA4F-17B8CCF3DBE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AC1C460B-B9F6-4255-B5C9-37F4F47A802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2" name="PlaceHolder 3"/>
          <p:cNvSpPr>
            <a:spLocks noGrp="1"/>
          </p:cNvSpPr>
          <p:nvPr>
            <p:ph type="sldNum" idx="1"/>
          </p:nvPr>
        </p:nvSpPr>
        <p:spPr/>
        <p:txBody>
          <a:bodyPr/>
          <a:lstStyle/>
          <a:p>
            <a:fld id="{999011F2-D54C-497E-A1A8-1FEA4AE1C328}" type="slidenum">
              <a:t>‹#›</a:t>
            </a:fld>
            <a:endParaRPr/>
          </a:p>
        </p:txBody>
      </p:sp>
      <p:sp>
        <p:nvSpPr>
          <p:cNvPr id="3" name="PlaceHolder 4"/>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4045A933-BEA5-427E-842C-1E1085C321A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3"/>
          </p:nvPr>
        </p:nvSpPr>
        <p:spPr/>
        <p:txBody>
          <a:bodyPr/>
          <a:lstStyle/>
          <a:p>
            <a:fld id="{2EB9FCF4-D126-4066-84AD-A8D10CFF7F7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3"/>
          </p:nvPr>
        </p:nvSpPr>
        <p:spPr/>
        <p:txBody>
          <a:bodyPr/>
          <a:lstStyle/>
          <a:p>
            <a:fld id="{42D19DB0-6E3A-45A7-B7D6-1116FDC50DD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3"/>
          </p:nvPr>
        </p:nvSpPr>
        <p:spPr/>
        <p:txBody>
          <a:bodyPr/>
          <a:lstStyle/>
          <a:p>
            <a:fld id="{CC56A02E-6BBB-4E09-9F1C-4F05E2FD163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3"/>
          </p:nvPr>
        </p:nvSpPr>
        <p:spPr/>
        <p:txBody>
          <a:bodyPr/>
          <a:lstStyle/>
          <a:p>
            <a:fld id="{C02753EA-D861-456E-BBA3-75CAB84F47A9}" type="slidenum">
              <a:t>‹#›</a:t>
            </a:fld>
            <a:endParaRPr/>
          </a:p>
        </p:txBody>
      </p:sp>
      <p:sp>
        <p:nvSpPr>
          <p:cNvPr id="10" name="PlaceHolder 9"/>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8D4013CF-C303-49E2-8AC8-3C16A72E8E63}" type="slidenum">
              <a:t>‹#›</a:t>
            </a:fld>
            <a:endParaRPr/>
          </a:p>
        </p:txBody>
      </p:sp>
      <p:sp>
        <p:nvSpPr>
          <p:cNvPr id="3" name="PlaceHolder 2"/>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5"/>
          </p:nvPr>
        </p:nvSpPr>
        <p:spPr/>
        <p:txBody>
          <a:bodyPr/>
          <a:lstStyle/>
          <a:p>
            <a:fld id="{4B0858A8-68AF-4A0B-AB36-02EA96B1B00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5"/>
          </p:nvPr>
        </p:nvSpPr>
        <p:spPr/>
        <p:txBody>
          <a:bodyPr/>
          <a:lstStyle/>
          <a:p>
            <a:fld id="{2C400026-11B4-428B-9BD1-B5D956A6DB7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5"/>
          </p:nvPr>
        </p:nvSpPr>
        <p:spPr/>
        <p:txBody>
          <a:bodyPr/>
          <a:lstStyle/>
          <a:p>
            <a:fld id="{9FD4E25A-FF60-4E57-81B2-4F895BC02AE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5"/>
          </p:nvPr>
        </p:nvSpPr>
        <p:spPr/>
        <p:txBody>
          <a:bodyPr/>
          <a:lstStyle/>
          <a:p>
            <a:fld id="{4B8DC732-8ECF-4AA8-98AA-1604A5132F5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1"/>
          </p:nvPr>
        </p:nvSpPr>
        <p:spPr/>
        <p:txBody>
          <a:bodyPr/>
          <a:lstStyle/>
          <a:p>
            <a:fld id="{1A8CB4AD-5741-470C-984C-5822282C8EBB}"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5"/>
          </p:nvPr>
        </p:nvSpPr>
        <p:spPr/>
        <p:txBody>
          <a:bodyPr/>
          <a:lstStyle/>
          <a:p>
            <a:fld id="{DC71FE51-B6A4-43CE-81ED-B3030919A8B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08D32679-3628-45A2-9581-D0B5F82A8594}"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B602DD5D-0647-4F26-85A0-C27A3CEE4059}"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5"/>
          </p:nvPr>
        </p:nvSpPr>
        <p:spPr/>
        <p:txBody>
          <a:bodyPr/>
          <a:lstStyle/>
          <a:p>
            <a:fld id="{B26AFF35-83B4-41E7-9B11-350FACC7951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5"/>
          </p:nvPr>
        </p:nvSpPr>
        <p:spPr/>
        <p:txBody>
          <a:bodyPr/>
          <a:lstStyle/>
          <a:p>
            <a:fld id="{08DEC903-99DB-41AB-8087-3F112458A15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5"/>
          </p:nvPr>
        </p:nvSpPr>
        <p:spPr/>
        <p:txBody>
          <a:bodyPr/>
          <a:lstStyle/>
          <a:p>
            <a:fld id="{E6970020-1518-440A-9079-DC1E86EB9FA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5"/>
          </p:nvPr>
        </p:nvSpPr>
        <p:spPr/>
        <p:txBody>
          <a:bodyPr/>
          <a:lstStyle/>
          <a:p>
            <a:fld id="{AABFF582-C5EE-408C-A29A-2640A7767C40}" type="slidenum">
              <a:t>‹#›</a:t>
            </a:fld>
            <a:endParaRPr/>
          </a:p>
        </p:txBody>
      </p:sp>
      <p:sp>
        <p:nvSpPr>
          <p:cNvPr id="10" name="PlaceHolder 9"/>
          <p:cNvSpPr>
            <a:spLocks noGrp="1"/>
          </p:cNvSpPr>
          <p:nvPr>
            <p:ph type="dt" idx="6"/>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A2EBBAD6-DE40-44F5-AB0D-87E4BE026BD3}"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1"/>
          </p:nvPr>
        </p:nvSpPr>
        <p:spPr/>
        <p:txBody>
          <a:bodyPr/>
          <a:lstStyle/>
          <a:p>
            <a:fld id="{65032613-2F24-4738-83A8-94EA1DFD56E4}"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1"/>
          </p:nvPr>
        </p:nvSpPr>
        <p:spPr/>
        <p:txBody>
          <a:bodyPr/>
          <a:lstStyle/>
          <a:p>
            <a:fld id="{C745405E-55E4-4746-864C-DDAF3DE2D111}"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280EB0F5-B15F-4766-B2D7-7B25B7C53206}"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08FDC2DB-A573-465C-9FE6-86657F73A9F9}"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5B11AE62-2F1E-49D8-9B82-C2ACE6F56734}"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sldNum" idx="1"/>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rgbClr val="000000"/>
                </a:solidFill>
                <a:latin typeface="Arial"/>
                <a:ea typeface="Arial"/>
              </a:defRPr>
            </a:lvl1pPr>
          </a:lstStyle>
          <a:p>
            <a:pPr indent="0" algn="r">
              <a:lnSpc>
                <a:spcPct val="100000"/>
              </a:lnSpc>
              <a:buNone/>
              <a:tabLst>
                <a:tab pos="0" algn="l"/>
              </a:tabLst>
            </a:pPr>
            <a:fld id="{E7CC5837-B475-4B09-82E1-8D70E382B778}" type="slidenum">
              <a:rPr lang="en-US" sz="900" b="0" strike="noStrike" spc="-1">
                <a:solidFill>
                  <a:srgbClr val="000000"/>
                </a:solidFill>
                <a:latin typeface="Arial"/>
                <a:ea typeface="Arial"/>
              </a:rPr>
              <a:t>‹#›</a:t>
            </a:fld>
            <a:endParaRPr lang="en-IN" sz="900" b="0" strike="noStrike" spc="-1">
              <a:solidFill>
                <a:srgbClr val="000000"/>
              </a:solidFill>
              <a:latin typeface="Times New Roman"/>
            </a:endParaRPr>
          </a:p>
        </p:txBody>
      </p:sp>
      <p:sp>
        <p:nvSpPr>
          <p:cNvPr id="5" name="PlaceHolder 2"/>
          <p:cNvSpPr>
            <a:spLocks noGrp="1"/>
          </p:cNvSpPr>
          <p:nvPr>
            <p:ph type="dt" idx="2"/>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2"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Copyright"/>
          <p:cNvSpPr/>
          <p:nvPr/>
        </p:nvSpPr>
        <p:spPr>
          <a:xfrm>
            <a:off x="1600200" y="6429240"/>
            <a:ext cx="7161120" cy="19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r>
              <a:rPr lang="en-US" sz="1200" b="0" strike="noStrike" spc="-1" dirty="0">
                <a:solidFill>
                  <a:srgbClr val="000000"/>
                </a:solidFill>
                <a:latin typeface="Verdana"/>
                <a:ea typeface="Verdana"/>
              </a:rPr>
              <a:t>© 2023 Pearson Education Ltd. All Rights Reserved</a:t>
            </a:r>
            <a:endParaRPr lang="en-IN" sz="1200" b="0" strike="noStrike" spc="-1" dirty="0">
              <a:solidFill>
                <a:srgbClr val="000000"/>
              </a:solidFill>
              <a:latin typeface="Arial"/>
            </a:endParaRPr>
          </a:p>
        </p:txBody>
      </p:sp>
      <p:pic>
        <p:nvPicPr>
          <p:cNvPr id="41" name="Picture Placeholder 21" descr="Pearson Logo"/>
          <p:cNvPicPr/>
          <p:nvPr/>
        </p:nvPicPr>
        <p:blipFill>
          <a:blip r:embed="rId14"/>
          <a:srcRect t="22157" b="22157"/>
          <a:stretch/>
        </p:blipFill>
        <p:spPr>
          <a:xfrm>
            <a:off x="315720" y="6420600"/>
            <a:ext cx="1174680" cy="294480"/>
          </a:xfrm>
          <a:prstGeom prst="rect">
            <a:avLst/>
          </a:prstGeom>
          <a:ln w="0">
            <a:noFill/>
          </a:ln>
        </p:spPr>
      </p:pic>
      <p:sp>
        <p:nvSpPr>
          <p:cNvPr id="42" name="PlaceHolder 1"/>
          <p:cNvSpPr>
            <a:spLocks noGrp="1"/>
          </p:cNvSpPr>
          <p:nvPr>
            <p:ph type="sldNum" idx="3"/>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chemeClr val="lt1"/>
                </a:solidFill>
                <a:latin typeface="Arial"/>
                <a:ea typeface="Arial"/>
              </a:defRPr>
            </a:lvl1pPr>
          </a:lstStyle>
          <a:p>
            <a:pPr indent="0" algn="r">
              <a:lnSpc>
                <a:spcPct val="100000"/>
              </a:lnSpc>
              <a:buNone/>
              <a:tabLst>
                <a:tab pos="0" algn="l"/>
              </a:tabLst>
            </a:pPr>
            <a:fld id="{5086A407-58F5-46AF-BA29-C810DB21AB1B}" type="slidenum">
              <a:rPr lang="en-US" sz="900" b="0" strike="noStrike" spc="-1">
                <a:solidFill>
                  <a:schemeClr val="lt1"/>
                </a:solidFill>
                <a:latin typeface="Arial"/>
                <a:ea typeface="Arial"/>
              </a:rPr>
              <a:t>‹#›</a:t>
            </a:fld>
            <a:endParaRPr lang="en-IN" sz="900" b="0" strike="noStrike" spc="-1">
              <a:solidFill>
                <a:srgbClr val="000000"/>
              </a:solidFill>
              <a:latin typeface="Times New Roman"/>
            </a:endParaRPr>
          </a:p>
        </p:txBody>
      </p:sp>
      <p:sp>
        <p:nvSpPr>
          <p:cNvPr id="43" name="PlaceHolder 2"/>
          <p:cNvSpPr>
            <a:spLocks noGrp="1"/>
          </p:cNvSpPr>
          <p:nvPr>
            <p:ph type="dt" idx="4"/>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4"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Copyright"/>
          <p:cNvSpPr/>
          <p:nvPr/>
        </p:nvSpPr>
        <p:spPr>
          <a:xfrm>
            <a:off x="1600200" y="6429240"/>
            <a:ext cx="7161120" cy="19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r>
              <a:rPr lang="en-US" sz="1200" b="0" strike="noStrike" spc="-1" dirty="0">
                <a:solidFill>
                  <a:srgbClr val="000000"/>
                </a:solidFill>
                <a:latin typeface="Verdana"/>
                <a:ea typeface="Verdana"/>
              </a:rPr>
              <a:t>© 2023 Pearson Education Ltd. All Rights Reserved</a:t>
            </a:r>
            <a:endParaRPr lang="en-IN" sz="1200" b="0" strike="noStrike" spc="-1" dirty="0">
              <a:solidFill>
                <a:srgbClr val="000000"/>
              </a:solidFill>
              <a:latin typeface="Arial"/>
            </a:endParaRPr>
          </a:p>
        </p:txBody>
      </p:sp>
      <p:pic>
        <p:nvPicPr>
          <p:cNvPr id="83" name="Picture Placeholder 21" descr="Pearson Logo"/>
          <p:cNvPicPr/>
          <p:nvPr/>
        </p:nvPicPr>
        <p:blipFill>
          <a:blip r:embed="rId14"/>
          <a:srcRect t="22157" b="22157"/>
          <a:stretch/>
        </p:blipFill>
        <p:spPr>
          <a:xfrm>
            <a:off x="315720" y="6420600"/>
            <a:ext cx="1174680" cy="294480"/>
          </a:xfrm>
          <a:prstGeom prst="rect">
            <a:avLst/>
          </a:prstGeom>
          <a:ln w="0">
            <a:noFill/>
          </a:ln>
        </p:spPr>
      </p:pic>
      <p:sp>
        <p:nvSpPr>
          <p:cNvPr id="84" name="PlaceHolder 1"/>
          <p:cNvSpPr>
            <a:spLocks noGrp="1"/>
          </p:cNvSpPr>
          <p:nvPr>
            <p:ph type="sldNum" idx="5"/>
          </p:nvPr>
        </p:nvSpPr>
        <p:spPr>
          <a:xfrm>
            <a:off x="8469360" y="113040"/>
            <a:ext cx="550080" cy="1810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chemeClr val="lt1"/>
                </a:solidFill>
                <a:latin typeface="Arial"/>
                <a:ea typeface="Arial"/>
              </a:defRPr>
            </a:lvl1pPr>
          </a:lstStyle>
          <a:p>
            <a:pPr indent="0" algn="r">
              <a:lnSpc>
                <a:spcPct val="100000"/>
              </a:lnSpc>
              <a:buNone/>
              <a:tabLst>
                <a:tab pos="0" algn="l"/>
              </a:tabLst>
            </a:pPr>
            <a:fld id="{C2E68511-43D1-46D3-B289-D92BA3D02638}" type="slidenum">
              <a:rPr lang="en-US" sz="900" b="0" strike="noStrike" spc="-1">
                <a:solidFill>
                  <a:schemeClr val="lt1"/>
                </a:solidFill>
                <a:latin typeface="Arial"/>
                <a:ea typeface="Arial"/>
              </a:rPr>
              <a:t>‹#›</a:t>
            </a:fld>
            <a:endParaRPr lang="en-IN" sz="900" b="0" strike="noStrike" spc="-1">
              <a:solidFill>
                <a:srgbClr val="000000"/>
              </a:solidFill>
              <a:latin typeface="Times New Roman"/>
            </a:endParaRPr>
          </a:p>
        </p:txBody>
      </p:sp>
      <p:sp>
        <p:nvSpPr>
          <p:cNvPr id="85" name="PlaceHolder 2"/>
          <p:cNvSpPr>
            <a:spLocks noGrp="1"/>
          </p:cNvSpPr>
          <p:nvPr>
            <p:ph type="dt" idx="6"/>
          </p:nvPr>
        </p:nvSpPr>
        <p:spPr>
          <a:xfrm>
            <a:off x="6335640" y="113040"/>
            <a:ext cx="2131920" cy="181080"/>
          </a:xfrm>
          <a:prstGeom prst="rect">
            <a:avLst/>
          </a:prstGeom>
          <a:noFill/>
          <a:ln w="0">
            <a:noFill/>
          </a:ln>
        </p:spPr>
        <p:txBody>
          <a:bodyPr lIns="90000" tIns="90360" rIns="90000" bIns="9036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86" name="PlaceHolder 3"/>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7"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143640"/>
            <a:ext cx="8227800" cy="985680"/>
          </a:xfrm>
          <a:prstGeom prst="rect">
            <a:avLst/>
          </a:prstGeom>
          <a:noFill/>
          <a:ln w="0">
            <a:noFill/>
          </a:ln>
        </p:spPr>
        <p:txBody>
          <a:bodyPr lIns="90000" tIns="91440" rIns="90000" bIns="91440" anchor="ctr">
            <a:noAutofit/>
          </a:bodyPr>
          <a:lstStyle/>
          <a:p>
            <a:pPr indent="0">
              <a:lnSpc>
                <a:spcPct val="100000"/>
              </a:lnSpc>
              <a:buNone/>
              <a:tabLst>
                <a:tab pos="0" algn="l"/>
              </a:tabLst>
            </a:pPr>
            <a:r>
              <a:rPr lang="en-US" sz="3000" b="1" strike="noStrike" spc="-1">
                <a:solidFill>
                  <a:srgbClr val="007FA3"/>
                </a:solidFill>
                <a:latin typeface="Arial"/>
                <a:ea typeface="Times New Roman"/>
              </a:rPr>
              <a:t>E-commerce 2023–2024: business. technology. society.</a:t>
            </a:r>
            <a:endParaRPr lang="en-IN" sz="3000" b="0" strike="noStrike" spc="-1">
              <a:solidFill>
                <a:srgbClr val="000000"/>
              </a:solidFill>
              <a:latin typeface="Arial"/>
            </a:endParaRPr>
          </a:p>
        </p:txBody>
      </p:sp>
      <p:sp>
        <p:nvSpPr>
          <p:cNvPr id="215" name="PlaceHolder 2"/>
          <p:cNvSpPr>
            <a:spLocks noGrp="1"/>
          </p:cNvSpPr>
          <p:nvPr>
            <p:ph/>
          </p:nvPr>
        </p:nvSpPr>
        <p:spPr>
          <a:xfrm>
            <a:off x="457200" y="1212480"/>
            <a:ext cx="8227800" cy="411840"/>
          </a:xfrm>
          <a:prstGeom prst="rect">
            <a:avLst/>
          </a:prstGeom>
          <a:noFill/>
          <a:ln w="0">
            <a:noFill/>
          </a:ln>
        </p:spPr>
        <p:txBody>
          <a:bodyPr lIns="90000" tIns="91440" rIns="90000" bIns="91440" anchor="ctr">
            <a:noAutofit/>
          </a:bodyPr>
          <a:lstStyle/>
          <a:p>
            <a:pPr indent="0">
              <a:lnSpc>
                <a:spcPct val="100000"/>
              </a:lnSpc>
              <a:buNone/>
              <a:tabLst>
                <a:tab pos="0" algn="l"/>
              </a:tabLst>
            </a:pPr>
            <a:r>
              <a:rPr lang="en-US" sz="2000" b="0" strike="noStrike" spc="-1">
                <a:solidFill>
                  <a:srgbClr val="007FA3"/>
                </a:solidFill>
                <a:latin typeface="Arial"/>
                <a:ea typeface="Arial"/>
              </a:rPr>
              <a:t>Eighteenth Edition</a:t>
            </a:r>
            <a:endParaRPr lang="en-IN" sz="2000" b="0" strike="noStrike" spc="-1">
              <a:solidFill>
                <a:srgbClr val="000000"/>
              </a:solidFill>
              <a:latin typeface="Arial"/>
            </a:endParaRPr>
          </a:p>
        </p:txBody>
      </p:sp>
      <p:pic>
        <p:nvPicPr>
          <p:cNvPr id="216" name="Picture 6" descr="Front cover: E-commerce 20 23: business. technology. society. Seventeenth Edition. By Kenneth C. Laudon and Carol Guercio Traver"/>
          <p:cNvPicPr/>
          <p:nvPr/>
        </p:nvPicPr>
        <p:blipFill>
          <a:blip r:embed="rId3"/>
          <a:stretch/>
        </p:blipFill>
        <p:spPr>
          <a:xfrm>
            <a:off x="595800" y="1734480"/>
            <a:ext cx="3569040" cy="4461480"/>
          </a:xfrm>
          <a:prstGeom prst="rect">
            <a:avLst/>
          </a:prstGeom>
          <a:ln w="0">
            <a:noFill/>
          </a:ln>
        </p:spPr>
      </p:pic>
      <p:sp>
        <p:nvSpPr>
          <p:cNvPr id="217" name="PlaceHolder 3"/>
          <p:cNvSpPr>
            <a:spLocks noGrp="1"/>
          </p:cNvSpPr>
          <p:nvPr>
            <p:ph/>
          </p:nvPr>
        </p:nvSpPr>
        <p:spPr>
          <a:xfrm>
            <a:off x="5029200" y="1906200"/>
            <a:ext cx="3655800" cy="1184400"/>
          </a:xfrm>
          <a:prstGeom prst="rect">
            <a:avLst/>
          </a:prstGeom>
          <a:noFill/>
          <a:ln w="0">
            <a:noFill/>
          </a:ln>
        </p:spPr>
        <p:txBody>
          <a:bodyPr lIns="90000" tIns="91440" rIns="90000" bIns="91440" anchor="b">
            <a:noAutofit/>
          </a:bodyPr>
          <a:lstStyle/>
          <a:p>
            <a:pPr indent="0" algn="ctr">
              <a:lnSpc>
                <a:spcPct val="100000"/>
              </a:lnSpc>
              <a:spcBef>
                <a:spcPts val="1500"/>
              </a:spcBef>
              <a:buNone/>
              <a:tabLst>
                <a:tab pos="0" algn="l"/>
              </a:tabLst>
            </a:pPr>
            <a:r>
              <a:rPr lang="en-US" sz="3000" b="1" strike="noStrike" spc="-1">
                <a:solidFill>
                  <a:schemeClr val="dk1"/>
                </a:solidFill>
                <a:latin typeface="Arial"/>
                <a:ea typeface="Arial"/>
              </a:rPr>
              <a:t>Chapter 3</a:t>
            </a:r>
            <a:endParaRPr lang="en-IN" sz="3000" b="0" strike="noStrike" spc="-1">
              <a:solidFill>
                <a:srgbClr val="000000"/>
              </a:solidFill>
              <a:latin typeface="Arial"/>
            </a:endParaRPr>
          </a:p>
        </p:txBody>
      </p:sp>
      <p:sp>
        <p:nvSpPr>
          <p:cNvPr id="218" name="PlaceHolder 4"/>
          <p:cNvSpPr>
            <a:spLocks noGrp="1"/>
          </p:cNvSpPr>
          <p:nvPr>
            <p:ph/>
          </p:nvPr>
        </p:nvSpPr>
        <p:spPr>
          <a:xfrm>
            <a:off x="4953240" y="3252960"/>
            <a:ext cx="3807720" cy="1550880"/>
          </a:xfrm>
          <a:prstGeom prst="rect">
            <a:avLst/>
          </a:prstGeom>
          <a:noFill/>
          <a:ln w="0">
            <a:noFill/>
          </a:ln>
        </p:spPr>
        <p:txBody>
          <a:bodyPr lIns="90000" tIns="91440" rIns="90000" bIns="91440" anchor="t">
            <a:noAutofit/>
          </a:bodyPr>
          <a:lstStyle/>
          <a:p>
            <a:pPr indent="0" algn="ctr">
              <a:lnSpc>
                <a:spcPct val="100000"/>
              </a:lnSpc>
              <a:spcBef>
                <a:spcPts val="1500"/>
              </a:spcBef>
              <a:buNone/>
              <a:tabLst>
                <a:tab pos="0" algn="l"/>
              </a:tabLst>
            </a:pPr>
            <a:r>
              <a:rPr lang="en-US" sz="2200" b="0" strike="noStrike" spc="-1" dirty="0">
                <a:solidFill>
                  <a:schemeClr val="dk1"/>
                </a:solidFill>
                <a:latin typeface="Arial"/>
                <a:ea typeface="Arial"/>
              </a:rPr>
              <a:t>E-commerce Infrastructure</a:t>
            </a:r>
          </a:p>
          <a:p>
            <a:pPr indent="0" algn="ctr">
              <a:lnSpc>
                <a:spcPct val="100000"/>
              </a:lnSpc>
              <a:spcBef>
                <a:spcPts val="1500"/>
              </a:spcBef>
              <a:buNone/>
              <a:tabLst>
                <a:tab pos="0" algn="l"/>
              </a:tabLst>
            </a:pPr>
            <a:r>
              <a:rPr lang="en-US" sz="2200" spc="-1" dirty="0">
                <a:solidFill>
                  <a:schemeClr val="dk1"/>
                </a:solidFill>
                <a:latin typeface="Arial"/>
              </a:rPr>
              <a:t>Internet</a:t>
            </a:r>
            <a:endParaRPr lang="en-IN" sz="2200" b="0" strike="noStrike" spc="-1" dirty="0">
              <a:solidFill>
                <a:srgbClr val="000000"/>
              </a:solidFill>
              <a:latin typeface="Arial"/>
            </a:endParaRPr>
          </a:p>
        </p:txBody>
      </p:sp>
      <p:pic>
        <p:nvPicPr>
          <p:cNvPr id="219" name="Picture Placeholder 21" descr="Pearson Logo"/>
          <p:cNvPicPr/>
          <p:nvPr/>
        </p:nvPicPr>
        <p:blipFill>
          <a:blip r:embed="rId4"/>
          <a:srcRect t="22157" b="22157"/>
          <a:stretch/>
        </p:blipFill>
        <p:spPr>
          <a:xfrm>
            <a:off x="315720" y="6420600"/>
            <a:ext cx="1174680" cy="294480"/>
          </a:xfrm>
          <a:prstGeom prst="rect">
            <a:avLst/>
          </a:prstGeom>
          <a:ln w="0">
            <a:noFill/>
          </a:ln>
        </p:spPr>
      </p:pic>
      <p:sp>
        <p:nvSpPr>
          <p:cNvPr id="220" name="PlaceHolder 5"/>
          <p:cNvSpPr>
            <a:spLocks noGrp="1"/>
          </p:cNvSpPr>
          <p:nvPr>
            <p:ph/>
          </p:nvPr>
        </p:nvSpPr>
        <p:spPr>
          <a:xfrm>
            <a:off x="2172960" y="6415200"/>
            <a:ext cx="6588000" cy="226800"/>
          </a:xfrm>
          <a:prstGeom prst="rect">
            <a:avLst/>
          </a:prstGeom>
          <a:noFill/>
          <a:ln w="0">
            <a:noFill/>
          </a:ln>
        </p:spPr>
        <p:txBody>
          <a:bodyPr lIns="90000" tIns="91440" rIns="90000" bIns="91440" anchor="ctr">
            <a:noAutofit/>
          </a:bodyPr>
          <a:lstStyle/>
          <a:p>
            <a:pPr indent="0" algn="r">
              <a:lnSpc>
                <a:spcPct val="100000"/>
              </a:lnSpc>
              <a:spcBef>
                <a:spcPts val="1500"/>
              </a:spcBef>
              <a:buNone/>
              <a:tabLst>
                <a:tab pos="0" algn="l"/>
              </a:tabLst>
            </a:pPr>
            <a:r>
              <a:rPr lang="en-US" sz="1200" b="0" strike="noStrike" spc="-1" dirty="0">
                <a:solidFill>
                  <a:schemeClr val="dk1"/>
                </a:solidFill>
                <a:latin typeface="Verdana"/>
                <a:ea typeface="Verdana"/>
              </a:rPr>
              <a:t>© 2023 Pearson Education Ltd. All Rights Reserved</a:t>
            </a:r>
            <a:endParaRPr lang="en-IN" sz="12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152280"/>
            <a:ext cx="8227800" cy="117540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C</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P/I</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 Protocol Suite </a:t>
            </a:r>
            <a:r>
              <a:rPr lang="en-US" sz="2000" b="0" strike="noStrike" spc="-1">
                <a:solidFill>
                  <a:srgbClr val="007FA3"/>
                </a:solidFill>
                <a:latin typeface="Arial"/>
                <a:ea typeface="Times New Roman"/>
              </a:rPr>
              <a:t>(2 of 2)</a:t>
            </a:r>
            <a:endParaRPr lang="en-IN" sz="2000" b="0" strike="noStrike" spc="-1">
              <a:solidFill>
                <a:srgbClr val="000000"/>
              </a:solidFill>
              <a:latin typeface="Arial"/>
            </a:endParaRPr>
          </a:p>
        </p:txBody>
      </p:sp>
      <p:sp>
        <p:nvSpPr>
          <p:cNvPr id="238" name="PlaceHolder 2"/>
          <p:cNvSpPr>
            <a:spLocks noGrp="1"/>
          </p:cNvSpPr>
          <p:nvPr>
            <p:ph/>
          </p:nvPr>
        </p:nvSpPr>
        <p:spPr>
          <a:xfrm>
            <a:off x="457200" y="1029960"/>
            <a:ext cx="7996320" cy="53352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Four T</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P/I</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 layers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Network interface layer: </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Places packets on and receives them from network medium</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Internet layer</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Addresses, packages, and routes messages</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Transport layer</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Communication with other protocols in TCP/IP suite</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TCP, UDP, and QUIC</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Application layer</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Protocols used to provide user services or exchange data</a:t>
            </a:r>
            <a:endParaRPr lang="en-IN" sz="22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200" b="0" strike="noStrike" spc="-1">
                <a:solidFill>
                  <a:srgbClr val="000000"/>
                </a:solidFill>
                <a:latin typeface="Arial"/>
                <a:ea typeface="Arial"/>
              </a:rPr>
              <a:t>BGP, HTTP, FTP, SMTP, etc.</a:t>
            </a:r>
            <a:endParaRPr lang="en-IN" sz="2200" b="0" strike="noStrike" spc="-1">
              <a:solidFill>
                <a:srgbClr val="000000"/>
              </a:solidFill>
              <a:latin typeface="Arial"/>
            </a:endParaRPr>
          </a:p>
          <a:p>
            <a:pPr indent="0">
              <a:lnSpc>
                <a:spcPct val="100000"/>
              </a:lnSpc>
              <a:spcBef>
                <a:spcPts val="601"/>
              </a:spcBef>
              <a:buNone/>
              <a:tabLst>
                <a:tab pos="0" algn="l"/>
              </a:tabLst>
            </a:pPr>
            <a:endParaRPr lang="en-IN" sz="2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3.4 The T</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C</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P/I</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P Architecture and Protocol Suite</a:t>
            </a:r>
            <a:endParaRPr lang="en-IN" sz="3200" b="0" strike="noStrike" spc="-1">
              <a:solidFill>
                <a:srgbClr val="000000"/>
              </a:solidFill>
              <a:latin typeface="Arial"/>
            </a:endParaRPr>
          </a:p>
        </p:txBody>
      </p:sp>
      <p:pic>
        <p:nvPicPr>
          <p:cNvPr id="240" name="Picture 2" descr="An illustration depicts the T C P and I P protocol architecture layers and related elements of the T C P and I P protocol suite. For a full description, see Notes. Press F6."/>
          <p:cNvPicPr/>
          <p:nvPr/>
        </p:nvPicPr>
        <p:blipFill>
          <a:blip r:embed="rId3"/>
          <a:stretch/>
        </p:blipFill>
        <p:spPr>
          <a:xfrm>
            <a:off x="1083600" y="1312560"/>
            <a:ext cx="6974640" cy="48830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Internet (I</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 Addresses</a:t>
            </a:r>
            <a:endParaRPr lang="en-IN" sz="3600" b="0" strike="noStrike" spc="-1">
              <a:solidFill>
                <a:srgbClr val="000000"/>
              </a:solidFill>
              <a:latin typeface="Arial"/>
            </a:endParaRPr>
          </a:p>
        </p:txBody>
      </p:sp>
      <p:sp>
        <p:nvSpPr>
          <p:cNvPr id="24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v4</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32-bit number</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Four sets of numbers marked off by periods: 201.61.186.227</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v6</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128-bit addresses, able to handle up to 1 quadrillion addresses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v4 can handle only 4 billion)</a:t>
            </a:r>
            <a:endParaRPr lang="en-IN" sz="2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15280"/>
            <a:ext cx="784188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3.5 Routing Internet Messages: T</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C</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P/I</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P and Packet Switching</a:t>
            </a:r>
            <a:endParaRPr lang="en-IN" sz="3200" b="0" strike="noStrike" spc="-1">
              <a:solidFill>
                <a:srgbClr val="000000"/>
              </a:solidFill>
              <a:latin typeface="Arial"/>
            </a:endParaRPr>
          </a:p>
        </p:txBody>
      </p:sp>
      <p:pic>
        <p:nvPicPr>
          <p:cNvPr id="244" name="Picture 2" descr="An illustration explains how T C P, I P, and packet switching are used to route internet messages. For a full description, see Notes. Press F6."/>
          <p:cNvPicPr/>
          <p:nvPr/>
        </p:nvPicPr>
        <p:blipFill>
          <a:blip r:embed="rId3"/>
          <a:stretch/>
        </p:blipFill>
        <p:spPr>
          <a:xfrm>
            <a:off x="457200" y="1499400"/>
            <a:ext cx="8177040" cy="45828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Domain Names, DNS, and Uniform Resource Locators</a:t>
            </a:r>
            <a:endParaRPr lang="en-IN" sz="3600" b="0" strike="noStrike" spc="-1">
              <a:solidFill>
                <a:srgbClr val="000000"/>
              </a:solidFill>
              <a:latin typeface="Arial"/>
            </a:endParaRPr>
          </a:p>
        </p:txBody>
      </p:sp>
      <p:sp>
        <p:nvSpPr>
          <p:cNvPr id="246"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Domain name</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IP address expressed in natural language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Domain name system</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Allows numeric IP addresses to be expressed in natural language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Uniform resource locator (URL)</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Address used by web browser to identify location of content on the Web</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Example: www.google.com</a:t>
            </a:r>
            <a:endParaRPr lang="en-IN" sz="2400" b="0" strike="noStrike" spc="-1">
              <a:solidFill>
                <a:srgbClr val="000000"/>
              </a:solidFill>
              <a:latin typeface="Arial"/>
            </a:endParaRPr>
          </a:p>
          <a:p>
            <a:pPr indent="0">
              <a:lnSpc>
                <a:spcPct val="100000"/>
              </a:lnSpc>
              <a:spcBef>
                <a:spcPts val="601"/>
              </a:spcBef>
              <a:buNone/>
              <a:tabLst>
                <a:tab pos="0" algn="l"/>
              </a:tabLst>
            </a:pPr>
            <a:endParaRPr lang="en-IN" sz="2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460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Client/Server Computing</a:t>
            </a:r>
            <a:endParaRPr lang="en-IN" sz="3600" b="0" strike="noStrike" spc="-1">
              <a:solidFill>
                <a:srgbClr val="000000"/>
              </a:solidFill>
              <a:latin typeface="Arial"/>
            </a:endParaRPr>
          </a:p>
        </p:txBody>
      </p:sp>
      <p:sp>
        <p:nvSpPr>
          <p:cNvPr id="248" name="PlaceHolder 2"/>
          <p:cNvSpPr>
            <a:spLocks noGrp="1"/>
          </p:cNvSpPr>
          <p:nvPr>
            <p:ph/>
          </p:nvPr>
        </p:nvSpPr>
        <p:spPr>
          <a:xfrm>
            <a:off x="457200" y="1267200"/>
            <a:ext cx="8231040" cy="51148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Model of computing in which client devices are connected in a network together with one or more servers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Clients: various types of devices that can request access to services or resources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Servers perform common functions for the clients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Storing files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Software applications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Access to printers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Internet access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 is example of client/server computing on massive scale</a:t>
            </a:r>
            <a:endParaRPr lang="en-IN" sz="2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Mobile Platform</a:t>
            </a:r>
            <a:endParaRPr lang="en-IN" sz="3600" b="0" strike="noStrike" spc="-1">
              <a:solidFill>
                <a:srgbClr val="000000"/>
              </a:solidFill>
              <a:latin typeface="Arial"/>
            </a:endParaRPr>
          </a:p>
        </p:txBody>
      </p:sp>
      <p:sp>
        <p:nvSpPr>
          <p:cNvPr id="250" name="PlaceHolder 2"/>
          <p:cNvSpPr>
            <a:spLocks noGrp="1"/>
          </p:cNvSpPr>
          <p:nvPr>
            <p:ph/>
          </p:nvPr>
        </p:nvSpPr>
        <p:spPr>
          <a:xfrm>
            <a:off x="457200" y="1554840"/>
            <a:ext cx="806760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Primary Internet access is now through smartphones and tablets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Smartphones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Examples: Apple iPhone, Samsung Galaxy</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Around 260 million in U.S. access Internet with mobile phone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Tablets </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Examples: Apple iPad, Microsoft Surface</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About 170 million in U</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access Internet with tablets</a:t>
            </a:r>
            <a:endParaRPr lang="en-IN" sz="2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Internet “Cloud Computing” Model </a:t>
            </a:r>
            <a:br>
              <a:rPr sz="3200"/>
            </a:br>
            <a:r>
              <a:rPr lang="en-US" sz="2000" b="0" strike="noStrike" spc="-1">
                <a:solidFill>
                  <a:srgbClr val="007FA3"/>
                </a:solidFill>
                <a:latin typeface="Arial"/>
                <a:ea typeface="Times New Roman"/>
              </a:rPr>
              <a:t>(1 of 2)</a:t>
            </a:r>
            <a:endParaRPr lang="en-IN" sz="2000" b="0" strike="noStrike" spc="-1">
              <a:solidFill>
                <a:srgbClr val="000000"/>
              </a:solidFill>
              <a:latin typeface="Arial"/>
            </a:endParaRPr>
          </a:p>
        </p:txBody>
      </p:sp>
      <p:sp>
        <p:nvSpPr>
          <p:cNvPr id="25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Model of computing in which computing processing, storage, software, and other services are provided as a shared pool of virtualized resources via the Internet</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Three primary types of services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Infrastructure as a service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Software as a service (S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Platform as a service (P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Public, private, and hybrid clouds</a:t>
            </a:r>
            <a:endParaRPr lang="en-IN" sz="24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122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Internet “Cloud Computing” Model </a:t>
            </a:r>
            <a:br>
              <a:rPr sz="3200"/>
            </a:br>
            <a:r>
              <a:rPr lang="en-US" sz="2000" b="0" strike="noStrike" spc="-1">
                <a:solidFill>
                  <a:srgbClr val="007FA3"/>
                </a:solidFill>
                <a:latin typeface="Arial"/>
                <a:ea typeface="Times New Roman"/>
              </a:rPr>
              <a:t>(2 of 2)</a:t>
            </a:r>
            <a:endParaRPr lang="en-IN" sz="2000" b="0" strike="noStrike" spc="-1">
              <a:solidFill>
                <a:srgbClr val="000000"/>
              </a:solidFill>
              <a:latin typeface="Arial"/>
            </a:endParaRPr>
          </a:p>
        </p:txBody>
      </p:sp>
      <p:sp>
        <p:nvSpPr>
          <p:cNvPr id="254" name="PlaceHolder 2"/>
          <p:cNvSpPr>
            <a:spLocks noGrp="1"/>
          </p:cNvSpPr>
          <p:nvPr>
            <p:ph/>
          </p:nvPr>
        </p:nvSpPr>
        <p:spPr>
          <a:xfrm>
            <a:off x="457200" y="1216080"/>
            <a:ext cx="8413920" cy="48441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Drawbacks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Shifts responsibility for storage and control to providers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Security risks </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Can introduce latency (delays in processing and transmitting of data</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Implications for e-commerce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Radically reduces costs of:</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Building and operating websites</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Infrastructure,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T support</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Hardware, software</a:t>
            </a:r>
            <a:endParaRPr lang="en-IN" sz="2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916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Other Internet Protocols</a:t>
            </a:r>
            <a:endParaRPr lang="en-IN" sz="3600" b="0" strike="noStrike" spc="-1">
              <a:solidFill>
                <a:srgbClr val="000000"/>
              </a:solidFill>
              <a:latin typeface="Arial"/>
            </a:endParaRPr>
          </a:p>
        </p:txBody>
      </p:sp>
      <p:sp>
        <p:nvSpPr>
          <p:cNvPr id="256" name="PlaceHolder 2"/>
          <p:cNvSpPr>
            <a:spLocks noGrp="1"/>
          </p:cNvSpPr>
          <p:nvPr>
            <p:ph/>
          </p:nvPr>
        </p:nvSpPr>
        <p:spPr>
          <a:xfrm>
            <a:off x="457200" y="1351800"/>
            <a:ext cx="8231040" cy="47934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HTTP</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HTTP/2; HTTP/3</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Email</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SMTP</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POP3</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IMAP</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FTP</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Superseded by FTPS, SFTP</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SSL/TLS</a:t>
            </a:r>
            <a:endParaRPr lang="en-IN" sz="2400" b="0" strike="noStrike" spc="-1">
              <a:solidFill>
                <a:srgbClr val="000000"/>
              </a:solidFill>
              <a:latin typeface="Arial"/>
            </a:endParaRPr>
          </a:p>
          <a:p>
            <a:pPr indent="0">
              <a:lnSpc>
                <a:spcPct val="100000"/>
              </a:lnSpc>
              <a:spcBef>
                <a:spcPts val="601"/>
              </a:spcBef>
              <a:buNone/>
              <a:tabLst>
                <a:tab pos="0" algn="l"/>
              </a:tabLst>
            </a:pPr>
            <a:endParaRPr lang="en-IN" sz="2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Learning Objectives</a:t>
            </a:r>
            <a:endParaRPr lang="en-IN" sz="3600" b="0" strike="noStrike" spc="-1">
              <a:solidFill>
                <a:srgbClr val="000000"/>
              </a:solidFill>
              <a:latin typeface="Arial"/>
            </a:endParaRPr>
          </a:p>
        </p:txBody>
      </p:sp>
      <p:sp>
        <p:nvSpPr>
          <p:cNvPr id="222" name="PlaceHolder 2"/>
          <p:cNvSpPr>
            <a:spLocks noGrp="1"/>
          </p:cNvSpPr>
          <p:nvPr>
            <p:ph/>
          </p:nvPr>
        </p:nvSpPr>
        <p:spPr>
          <a:xfrm>
            <a:off x="457200" y="1554840"/>
            <a:ext cx="8138880" cy="4661640"/>
          </a:xfrm>
          <a:prstGeom prst="rect">
            <a:avLst/>
          </a:prstGeom>
          <a:noFill/>
          <a:ln w="0">
            <a:noFill/>
          </a:ln>
        </p:spPr>
        <p:txBody>
          <a:bodyPr lIns="90000" tIns="91440" rIns="90000" bIns="91440" anchor="t">
            <a:noAutofit/>
          </a:bodyPr>
          <a:lstStyle/>
          <a:p>
            <a:pPr indent="0">
              <a:lnSpc>
                <a:spcPct val="100000"/>
              </a:lnSpc>
              <a:spcBef>
                <a:spcPts val="1500"/>
              </a:spcBef>
              <a:buNone/>
              <a:tabLst>
                <a:tab pos="0" algn="l"/>
              </a:tabLst>
            </a:pPr>
            <a:r>
              <a:rPr lang="en-US" sz="2400" b="1" strike="noStrike" spc="-1">
                <a:solidFill>
                  <a:srgbClr val="007FA3"/>
                </a:solidFill>
                <a:latin typeface="Arial"/>
                <a:ea typeface="Arial"/>
              </a:rPr>
              <a:t>3.1</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Discuss the origins of, and the key technology concepts behind, the Internet.</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3.2</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Explain the current structure of the Internet.</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3.3</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Understand how the Web works.</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3.4</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Describe how Internet and web features and services support e-commerce.</a:t>
            </a:r>
            <a:endParaRPr lang="en-IN" sz="2400" b="0" strike="noStrike" spc="-1">
              <a:solidFill>
                <a:srgbClr val="000000"/>
              </a:solidFill>
              <a:latin typeface="Arial"/>
            </a:endParaRPr>
          </a:p>
          <a:p>
            <a:pPr indent="0">
              <a:lnSpc>
                <a:spcPct val="100000"/>
              </a:lnSpc>
              <a:spcBef>
                <a:spcPts val="1500"/>
              </a:spcBef>
              <a:buNone/>
              <a:tabLst>
                <a:tab pos="0" algn="l"/>
              </a:tabLst>
            </a:pPr>
            <a:r>
              <a:rPr lang="en-US" sz="2400" b="1" strike="noStrike" spc="-1">
                <a:solidFill>
                  <a:srgbClr val="007FA3"/>
                </a:solidFill>
                <a:latin typeface="Arial"/>
                <a:ea typeface="Arial"/>
              </a:rPr>
              <a:t>3.5</a:t>
            </a:r>
            <a:r>
              <a:rPr lang="en-US" sz="2400" b="1" strike="noStrike" spc="-1">
                <a:solidFill>
                  <a:srgbClr val="000000"/>
                </a:solidFill>
                <a:latin typeface="Arial"/>
                <a:ea typeface="Arial"/>
              </a:rPr>
              <a:t> </a:t>
            </a:r>
            <a:r>
              <a:rPr lang="en-US" sz="2400" b="0" strike="noStrike" spc="-1">
                <a:solidFill>
                  <a:srgbClr val="000000"/>
                </a:solidFill>
                <a:latin typeface="Arial"/>
                <a:ea typeface="Arial"/>
              </a:rPr>
              <a:t>Understand the impact of mobile applications.</a:t>
            </a:r>
            <a:endParaRPr lang="en-IN" sz="24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Internet Infrastructure</a:t>
            </a:r>
            <a:endParaRPr lang="en-IN" sz="3600" b="0" strike="noStrike" spc="-1">
              <a:solidFill>
                <a:srgbClr val="000000"/>
              </a:solidFill>
              <a:latin typeface="Arial"/>
            </a:endParaRPr>
          </a:p>
        </p:txBody>
      </p:sp>
      <p:sp>
        <p:nvSpPr>
          <p:cNvPr id="258"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 has been able to grow exponentially without disruption because of:</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Client/server computing model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Architecture built in layers that can be changed independently</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Layers</a:t>
            </a:r>
            <a:endParaRPr lang="en-IN" sz="2400" b="0" strike="noStrike" spc="-1">
              <a:solidFill>
                <a:srgbClr val="000000"/>
              </a:solidFill>
              <a:latin typeface="Arial"/>
            </a:endParaRPr>
          </a:p>
          <a:p>
            <a:pPr marL="1141560" lvl="2" indent="-284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Network Technology Substrate</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Transport Services and Representation Standards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Middleware Services</a:t>
            </a:r>
            <a:endParaRPr lang="en-IN" sz="2400" b="0" strike="noStrike"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Applications</a:t>
            </a:r>
            <a:endParaRPr lang="en-IN" sz="2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Figure 3.9 The Hourglass Model of the Internet</a:t>
            </a:r>
            <a:endParaRPr lang="en-IN" sz="3200" b="0" strike="noStrike" spc="-1">
              <a:solidFill>
                <a:srgbClr val="000000"/>
              </a:solidFill>
              <a:latin typeface="Arial"/>
            </a:endParaRPr>
          </a:p>
        </p:txBody>
      </p:sp>
      <p:pic>
        <p:nvPicPr>
          <p:cNvPr id="260" name="Picture 2" descr="A diagram illustrates the hourglass model of the Internet. For a full description, see Notes. Press F6."/>
          <p:cNvPicPr/>
          <p:nvPr/>
        </p:nvPicPr>
        <p:blipFill>
          <a:blip r:embed="rId3"/>
          <a:stretch/>
        </p:blipFill>
        <p:spPr>
          <a:xfrm>
            <a:off x="2421360" y="1321200"/>
            <a:ext cx="4299120" cy="487008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460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000" b="1" strike="noStrike" spc="-1">
                <a:solidFill>
                  <a:srgbClr val="007FA3"/>
                </a:solidFill>
                <a:latin typeface="Arial"/>
                <a:ea typeface="Times New Roman"/>
              </a:rPr>
              <a:t>Figure 3.10 Internet Network Architecture</a:t>
            </a:r>
            <a:endParaRPr lang="en-IN" sz="3000" b="0" strike="noStrike" spc="-1">
              <a:solidFill>
                <a:srgbClr val="000000"/>
              </a:solidFill>
              <a:latin typeface="Arial"/>
            </a:endParaRPr>
          </a:p>
        </p:txBody>
      </p:sp>
      <p:pic>
        <p:nvPicPr>
          <p:cNvPr id="262" name="Picture 2" descr="An illustration depicts internet network architecture. For a full description, see Notes. Press F6."/>
          <p:cNvPicPr/>
          <p:nvPr/>
        </p:nvPicPr>
        <p:blipFill>
          <a:blip r:embed="rId3"/>
          <a:stretch/>
        </p:blipFill>
        <p:spPr>
          <a:xfrm>
            <a:off x="1706040" y="1312560"/>
            <a:ext cx="5730120" cy="48463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Internet Backbone</a:t>
            </a:r>
            <a:endParaRPr lang="en-IN" sz="3600" b="0" strike="noStrike" spc="-1">
              <a:solidFill>
                <a:srgbClr val="000000"/>
              </a:solidFill>
              <a:latin typeface="Arial"/>
            </a:endParaRPr>
          </a:p>
        </p:txBody>
      </p:sp>
      <p:sp>
        <p:nvSpPr>
          <p:cNvPr id="264" name="PlaceHolder 2"/>
          <p:cNvSpPr>
            <a:spLocks noGrp="1"/>
          </p:cNvSpPr>
          <p:nvPr>
            <p:ph/>
          </p:nvPr>
        </p:nvSpPr>
        <p:spPr>
          <a:xfrm>
            <a:off x="457200" y="1554840"/>
            <a:ext cx="802008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Comprised of fiber-optic cable: hundreds of glass strands that use light to transmit data</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Faster speeds and greater bandwidth</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Thinner, lighter cables</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Less interference</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Better data security</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Tier 1 Internet Service Providers (Tier 1 I</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s) or transit I</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s</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Numerous private networks physically connected to each other</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Undersea fiber optics, satellite links</a:t>
            </a:r>
            <a:endParaRPr lang="en-IN" sz="22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Internet Exchange Points (I</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X</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s)</a:t>
            </a:r>
            <a:endParaRPr lang="en-IN" sz="3600" b="0" strike="noStrike" spc="-1">
              <a:solidFill>
                <a:srgbClr val="000000"/>
              </a:solidFill>
              <a:latin typeface="Arial"/>
            </a:endParaRPr>
          </a:p>
        </p:txBody>
      </p:sp>
      <p:sp>
        <p:nvSpPr>
          <p:cNvPr id="266" name="PlaceHolder 2"/>
          <p:cNvSpPr>
            <a:spLocks noGrp="1"/>
          </p:cNvSpPr>
          <p:nvPr>
            <p:ph/>
          </p:nvPr>
        </p:nvSpPr>
        <p:spPr>
          <a:xfrm>
            <a:off x="457200" y="1554840"/>
            <a:ext cx="802008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Regional hubs where Tier 1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physically connect with one another and with regional Tier 2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Tier 2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provide Tier 3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with Internet access.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Originally called Network Access Points (N</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 or Metropolitan Area Exchanges (M</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E</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s).</a:t>
            </a:r>
            <a:endParaRPr lang="en-IN" sz="24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Tier 3 Internet Service Providers</a:t>
            </a:r>
            <a:endParaRPr lang="en-IN" sz="3600" b="0" strike="noStrike" spc="-1">
              <a:solidFill>
                <a:srgbClr val="000000"/>
              </a:solidFill>
              <a:latin typeface="Arial"/>
            </a:endParaRPr>
          </a:p>
        </p:txBody>
      </p:sp>
      <p:sp>
        <p:nvSpPr>
          <p:cNvPr id="268"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960" indent="-255600">
              <a:lnSpc>
                <a:spcPct val="100000"/>
              </a:lnSpc>
              <a:spcBef>
                <a:spcPts val="1500"/>
              </a:spcBef>
              <a:buClr>
                <a:srgbClr val="007FA3"/>
              </a:buClr>
              <a:buFont typeface="Arial"/>
              <a:buChar char="•"/>
            </a:pPr>
            <a:r>
              <a:rPr lang="en-US" sz="2200" b="0" strike="noStrike" spc="-1">
                <a:solidFill>
                  <a:schemeClr val="dk1"/>
                </a:solidFill>
                <a:latin typeface="Arial"/>
                <a:ea typeface="Arial"/>
              </a:rPr>
              <a:t>Retail providers</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Lease Internet access to homeowners, small businesses</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Large providers: Comcast, Charter Spectrum, A</a:t>
            </a:r>
            <a:r>
              <a:rPr lang="en-US" sz="100" b="0" strike="noStrike" spc="-1">
                <a:solidFill>
                  <a:schemeClr val="dk1"/>
                </a:solidFill>
                <a:latin typeface="Arial"/>
                <a:ea typeface="Arial"/>
              </a:rPr>
              <a:t> </a:t>
            </a:r>
            <a:r>
              <a:rPr lang="en-US" sz="2200" b="0" strike="noStrike" spc="-1">
                <a:solidFill>
                  <a:schemeClr val="dk1"/>
                </a:solidFill>
                <a:latin typeface="Arial"/>
                <a:ea typeface="Arial"/>
              </a:rPr>
              <a:t>T&amp;T, Verizon, Altice (Optimum)</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Smaller local providers</a:t>
            </a:r>
            <a:endParaRPr lang="en-IN" sz="2200" b="0" strike="noStrike" spc="-1">
              <a:solidFill>
                <a:srgbClr val="000000"/>
              </a:solidFill>
              <a:latin typeface="Arial"/>
            </a:endParaRPr>
          </a:p>
          <a:p>
            <a:pPr marL="255960" indent="-255600">
              <a:lnSpc>
                <a:spcPct val="100000"/>
              </a:lnSpc>
              <a:spcBef>
                <a:spcPts val="1500"/>
              </a:spcBef>
              <a:buClr>
                <a:srgbClr val="007FA3"/>
              </a:buClr>
              <a:buFont typeface="Arial"/>
              <a:buChar char="•"/>
            </a:pPr>
            <a:r>
              <a:rPr lang="en-US" sz="2200" b="0" strike="noStrike" spc="-1">
                <a:solidFill>
                  <a:schemeClr val="dk1"/>
                </a:solidFill>
                <a:latin typeface="Arial"/>
                <a:ea typeface="Arial"/>
              </a:rPr>
              <a:t>Services</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Narrowband</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Broadband</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Digital subscriber line (D</a:t>
            </a:r>
            <a:r>
              <a:rPr lang="en-US" sz="100" b="0" strike="noStrike" spc="-1">
                <a:solidFill>
                  <a:schemeClr val="dk1"/>
                </a:solidFill>
                <a:latin typeface="Arial"/>
                <a:ea typeface="Arial"/>
              </a:rPr>
              <a:t> </a:t>
            </a:r>
            <a:r>
              <a:rPr lang="en-US" sz="2200" b="0" strike="noStrike" spc="-1">
                <a:solidFill>
                  <a:schemeClr val="dk1"/>
                </a:solidFill>
                <a:latin typeface="Arial"/>
                <a:ea typeface="Arial"/>
              </a:rPr>
              <a:t>S</a:t>
            </a:r>
            <a:r>
              <a:rPr lang="en-US" sz="100" b="0" strike="noStrike" spc="-1">
                <a:solidFill>
                  <a:schemeClr val="dk1"/>
                </a:solidFill>
                <a:latin typeface="Arial"/>
                <a:ea typeface="Arial"/>
              </a:rPr>
              <a:t> </a:t>
            </a:r>
            <a:r>
              <a:rPr lang="en-US" sz="2200" b="0" strike="noStrike" spc="-1">
                <a:solidFill>
                  <a:schemeClr val="dk1"/>
                </a:solidFill>
                <a:latin typeface="Arial"/>
                <a:ea typeface="Arial"/>
              </a:rPr>
              <a:t>L)</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Cable Internet</a:t>
            </a:r>
            <a:endParaRPr lang="en-IN" sz="2200" b="0" strike="noStrike" spc="-1">
              <a:solidFill>
                <a:srgbClr val="000000"/>
              </a:solidFill>
              <a:latin typeface="Arial"/>
            </a:endParaRPr>
          </a:p>
          <a:p>
            <a:pPr marL="743040" lvl="1" indent="-284400">
              <a:lnSpc>
                <a:spcPct val="100000"/>
              </a:lnSpc>
              <a:spcBef>
                <a:spcPts val="601"/>
              </a:spcBef>
              <a:buClr>
                <a:srgbClr val="007FA3"/>
              </a:buClr>
              <a:buFont typeface="Arial"/>
              <a:buChar char="–"/>
            </a:pPr>
            <a:r>
              <a:rPr lang="en-US" sz="2200" b="0" strike="noStrike" spc="-1">
                <a:solidFill>
                  <a:schemeClr val="dk1"/>
                </a:solidFill>
                <a:latin typeface="Arial"/>
                <a:ea typeface="Arial"/>
              </a:rPr>
              <a:t>Satellite Internet: GEO and LEO</a:t>
            </a:r>
            <a:endParaRPr lang="en-IN" sz="22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3340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Insight on Technology: The Internet Space Race</a:t>
            </a:r>
            <a:endParaRPr lang="en-IN" sz="3200" b="0" strike="noStrike" spc="-1">
              <a:solidFill>
                <a:srgbClr val="000000"/>
              </a:solidFill>
              <a:latin typeface="Arial"/>
            </a:endParaRPr>
          </a:p>
        </p:txBody>
      </p:sp>
      <p:sp>
        <p:nvSpPr>
          <p:cNvPr id="270"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Have you ever used traditional satellite Internet, such as that offered by Dish, HughesNet, or Viasat? </a:t>
            </a:r>
            <a:endParaRPr lang="en-IN" sz="2400" b="0" strike="noStrike" spc="-1">
              <a:solidFill>
                <a:srgbClr val="000000"/>
              </a:solidFill>
              <a:latin typeface="Arial"/>
            </a:endParaRPr>
          </a:p>
          <a:p>
            <a:pPr marL="1142640" lvl="2" indent="-2556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If so, what was the experience like? How did it differ from other types of Internet access?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Have you used LEO satellite Internet, such as Starlink? </a:t>
            </a:r>
            <a:endParaRPr lang="en-IN" sz="2400" b="0" strike="noStrike" spc="-1">
              <a:solidFill>
                <a:srgbClr val="000000"/>
              </a:solidFill>
              <a:latin typeface="Arial"/>
            </a:endParaRPr>
          </a:p>
          <a:p>
            <a:pPr marL="1142640" lvl="2" indent="-255600">
              <a:lnSpc>
                <a:spcPct val="100000"/>
              </a:lnSpc>
              <a:spcBef>
                <a:spcPts val="601"/>
              </a:spcBef>
              <a:buClr>
                <a:srgbClr val="007FA3"/>
              </a:buClr>
              <a:buFont typeface="Wingdings" charset="2"/>
              <a:buChar char=""/>
            </a:pPr>
            <a:r>
              <a:rPr lang="en-US" sz="2400" b="0" strike="noStrike" spc="-1">
                <a:solidFill>
                  <a:srgbClr val="000000"/>
                </a:solidFill>
                <a:latin typeface="Arial"/>
                <a:ea typeface="Arial"/>
              </a:rPr>
              <a:t>If so, what was the experience like? How did it differ from other types of Internet access?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Do you think LEO satellite Internet will help reduce the “digital divide”? Why or why not?</a:t>
            </a:r>
            <a:endParaRPr lang="en-IN" sz="24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Mobile Internet Access</a:t>
            </a:r>
            <a:endParaRPr lang="en-IN" sz="3600" b="0" strike="noStrike" spc="-1">
              <a:solidFill>
                <a:srgbClr val="000000"/>
              </a:solidFill>
              <a:latin typeface="Arial"/>
            </a:endParaRPr>
          </a:p>
        </p:txBody>
      </p:sp>
      <p:sp>
        <p:nvSpPr>
          <p:cNvPr id="27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Emergence of mobile Internet access one of the most significant developments for Internet and Web</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Concerned with the last mile of Internet access to user’s home, office, car, smartphone or tablet computer</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280 million mobile Internet users in U.S. (83% of population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Two basic types: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Telephone-based (mobile phones, smartphones)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Computer network-based (wireless local area network-based)</a:t>
            </a:r>
            <a:endParaRPr lang="en-IN" sz="24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660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Telephone-based Wireless Internet Access</a:t>
            </a:r>
            <a:endParaRPr lang="en-IN" sz="3200" b="0" strike="noStrike" spc="-1">
              <a:solidFill>
                <a:srgbClr val="000000"/>
              </a:solidFill>
              <a:latin typeface="Arial"/>
            </a:endParaRPr>
          </a:p>
        </p:txBody>
      </p:sp>
      <p:sp>
        <p:nvSpPr>
          <p:cNvPr id="274" name="PlaceHolder 2"/>
          <p:cNvSpPr>
            <a:spLocks noGrp="1"/>
          </p:cNvSpPr>
          <p:nvPr>
            <p:ph/>
          </p:nvPr>
        </p:nvSpPr>
        <p:spPr>
          <a:xfrm>
            <a:off x="457200" y="1521000"/>
            <a:ext cx="8231040" cy="460692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Connects user to global telephone system (land, satellite, and microwave)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4G: true broadband access, speeds up to 100 Mbps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5G: very high-bandwidth broadband; speeds reaching 10 Gbps or more</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Uses new part of wireless spectrum and tens of thousands of small-cell and distributed antenna systems</a:t>
            </a:r>
            <a:endParaRPr lang="en-IN" sz="24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400" b="0" strike="noStrike" spc="-1">
                <a:solidFill>
                  <a:srgbClr val="000000"/>
                </a:solidFill>
                <a:latin typeface="Arial"/>
                <a:ea typeface="Arial"/>
              </a:rPr>
              <a:t>Expected to enable many innovative products. services</a:t>
            </a:r>
            <a:endParaRPr lang="en-IN" sz="24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15280"/>
            <a:ext cx="783972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Wireless Local Area Network (W</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L</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A</a:t>
            </a:r>
            <a:r>
              <a:rPr lang="en-US" sz="100" b="1" strike="noStrike" spc="-1">
                <a:solidFill>
                  <a:srgbClr val="007FA3"/>
                </a:solidFill>
                <a:latin typeface="Arial"/>
                <a:ea typeface="Times New Roman"/>
              </a:rPr>
              <a:t> </a:t>
            </a:r>
            <a:r>
              <a:rPr lang="en-US" sz="3200" b="1" strike="noStrike" spc="-1">
                <a:solidFill>
                  <a:srgbClr val="007FA3"/>
                </a:solidFill>
                <a:latin typeface="Arial"/>
                <a:ea typeface="Times New Roman"/>
              </a:rPr>
              <a:t>N) -Based Internet Access</a:t>
            </a:r>
            <a:endParaRPr lang="en-IN" sz="3200" b="0" strike="noStrike" spc="-1">
              <a:solidFill>
                <a:srgbClr val="000000"/>
              </a:solidFill>
              <a:latin typeface="Arial"/>
            </a:endParaRPr>
          </a:p>
        </p:txBody>
      </p:sp>
      <p:sp>
        <p:nvSpPr>
          <p:cNvPr id="276"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Wi-Fi: </a:t>
            </a:r>
            <a:r>
              <a:rPr lang="en-US" sz="2400" b="0" strike="noStrike" spc="-1">
                <a:solidFill>
                  <a:schemeClr val="dk1"/>
                </a:solidFill>
                <a:latin typeface="Arial"/>
                <a:ea typeface="Arial"/>
              </a:rPr>
              <a:t>various 802.11 standards, also known as Wi-Fi 4, Wi-Fi 5, and Wi-Fi 6</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High-speed, fixed broadband wireless L</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N (W</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L</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Wireless access points (“hot spots”)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Limited range but inexpensive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WiMax: 802.16 standard; used for medium-range, broadband wireless metropolitan area networks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 Bluetooth: technology standard for short-range wireless communication within a 30-foot distance</a:t>
            </a:r>
            <a:endParaRPr lang="en-IN"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Internet Survives the Covid-19 Pandemic: Why It Didn’t Break</a:t>
            </a:r>
            <a:endParaRPr lang="en-IN" sz="3200" b="0" strike="noStrike" spc="-1">
              <a:solidFill>
                <a:srgbClr val="000000"/>
              </a:solidFill>
              <a:latin typeface="Arial"/>
            </a:endParaRPr>
          </a:p>
        </p:txBody>
      </p:sp>
      <p:sp>
        <p:nvSpPr>
          <p:cNvPr id="224"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has your usage of the Internet changed as a result of the pandemic?</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Why were fears that the Internet would break misguided?</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has the pandemic highlighted the issues raised by the “digital divide”?</a:t>
            </a:r>
            <a:endParaRPr lang="en-IN" sz="24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9684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Figure 3.12 Wi-Fi Networks</a:t>
            </a:r>
            <a:endParaRPr lang="en-IN" sz="3600" b="0" strike="noStrike" spc="-1">
              <a:solidFill>
                <a:srgbClr val="000000"/>
              </a:solidFill>
              <a:latin typeface="Arial"/>
            </a:endParaRPr>
          </a:p>
        </p:txBody>
      </p:sp>
      <p:pic>
        <p:nvPicPr>
          <p:cNvPr id="278" name="Picture 5" descr="An illustration depicts Wi Fi networks. For a full description, see Notes. Press F6."/>
          <p:cNvPicPr/>
          <p:nvPr/>
        </p:nvPicPr>
        <p:blipFill>
          <a:blip r:embed="rId3"/>
          <a:stretch/>
        </p:blipFill>
        <p:spPr>
          <a:xfrm>
            <a:off x="1506960" y="1356840"/>
            <a:ext cx="6246720" cy="484092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The Internet of Things (I</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O</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T)</a:t>
            </a:r>
            <a:endParaRPr lang="en-IN" sz="3600" b="0" strike="noStrike" spc="-1">
              <a:solidFill>
                <a:srgbClr val="000000"/>
              </a:solidFill>
              <a:latin typeface="Arial"/>
            </a:endParaRPr>
          </a:p>
        </p:txBody>
      </p:sp>
      <p:sp>
        <p:nvSpPr>
          <p:cNvPr id="280"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416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Objects connected via sensors/R</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F</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D to the Internet</a:t>
            </a:r>
            <a:endParaRPr lang="en-IN" sz="2400" b="0" strike="noStrike" spc="-1">
              <a:solidFill>
                <a:srgbClr val="000000"/>
              </a:solidFill>
              <a:latin typeface="Arial"/>
            </a:endParaRPr>
          </a:p>
          <a:p>
            <a:pPr marL="25416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Being enabled by:</a:t>
            </a:r>
            <a:endParaRPr lang="en-IN" sz="2400" b="0" strike="noStrike" spc="-1">
              <a:solidFill>
                <a:srgbClr val="000000"/>
              </a:solidFill>
              <a:latin typeface="Arial"/>
            </a:endParaRPr>
          </a:p>
          <a:p>
            <a:pPr marL="74124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Availability of low-cost sensors</a:t>
            </a:r>
            <a:endParaRPr lang="en-IN" sz="2400" b="0" strike="noStrike" spc="-1">
              <a:solidFill>
                <a:srgbClr val="000000"/>
              </a:solidFill>
              <a:latin typeface="Arial"/>
            </a:endParaRPr>
          </a:p>
          <a:p>
            <a:pPr marL="74124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Drop in price of data storage</a:t>
            </a:r>
            <a:endParaRPr lang="en-IN" sz="2400" b="0" strike="noStrike" spc="-1">
              <a:solidFill>
                <a:srgbClr val="000000"/>
              </a:solidFill>
              <a:latin typeface="Arial"/>
            </a:endParaRPr>
          </a:p>
          <a:p>
            <a:pPr marL="74124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Development of big data analytics software</a:t>
            </a:r>
            <a:endParaRPr lang="en-IN" sz="2400" b="0" strike="noStrike" spc="-1">
              <a:solidFill>
                <a:srgbClr val="000000"/>
              </a:solidFill>
              <a:latin typeface="Arial"/>
            </a:endParaRPr>
          </a:p>
          <a:p>
            <a:pPr marL="74124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Implementation of IPv6</a:t>
            </a:r>
            <a:endParaRPr lang="en-IN" sz="2400" b="0" strike="noStrike" spc="-1">
              <a:solidFill>
                <a:srgbClr val="000000"/>
              </a:solidFill>
              <a:latin typeface="Arial"/>
            </a:endParaRPr>
          </a:p>
          <a:p>
            <a:pPr marL="25416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Powering development of “smart” connected things</a:t>
            </a:r>
            <a:endParaRPr lang="en-IN" sz="2400" b="0" strike="noStrike" spc="-1">
              <a:solidFill>
                <a:srgbClr val="000000"/>
              </a:solidFill>
              <a:latin typeface="Arial"/>
            </a:endParaRPr>
          </a:p>
          <a:p>
            <a:pPr marL="25416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Interoperability issues and standards</a:t>
            </a:r>
            <a:endParaRPr lang="en-IN" sz="2400" b="0" strike="noStrike" spc="-1">
              <a:solidFill>
                <a:srgbClr val="000000"/>
              </a:solidFill>
              <a:latin typeface="Arial"/>
            </a:endParaRPr>
          </a:p>
          <a:p>
            <a:pPr marL="25416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Security and privacy concerns</a:t>
            </a:r>
            <a:endParaRPr lang="en-IN" sz="24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Who Governs the Internet?</a:t>
            </a:r>
            <a:endParaRPr lang="en-IN" sz="3600" b="0" strike="noStrike" spc="-1">
              <a:solidFill>
                <a:srgbClr val="000000"/>
              </a:solidFill>
              <a:latin typeface="Arial"/>
            </a:endParaRPr>
          </a:p>
        </p:txBody>
      </p:sp>
      <p:sp>
        <p:nvSpPr>
          <p:cNvPr id="28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000" b="0" strike="noStrike" spc="-1">
                <a:solidFill>
                  <a:srgbClr val="000000"/>
                </a:solidFill>
                <a:latin typeface="Arial"/>
                <a:ea typeface="Arial"/>
              </a:rPr>
              <a:t>Organizations that influence the Internet and monitor its operations include:</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Corporation for Assigned Names and Numbers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N</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N)</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Engineering Task Force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E</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T</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F)</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Research Task Force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R</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T</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F)</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Engineering Steering Group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E</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G)</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Architecture Board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A</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B)</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Society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S</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O</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C)</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Governance Forum (I</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G</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F)</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World Wide Web Consortium (W3C)</a:t>
            </a:r>
            <a:endParaRPr lang="en-IN" sz="20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b="0" strike="noStrike" spc="-1">
                <a:solidFill>
                  <a:srgbClr val="000000"/>
                </a:solidFill>
                <a:latin typeface="Arial"/>
                <a:ea typeface="Arial"/>
              </a:rPr>
              <a:t>Internet Network Operators Groups (N</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O</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G</a:t>
            </a:r>
            <a:r>
              <a:rPr lang="en-US" sz="100" b="0" strike="noStrike" spc="-1">
                <a:solidFill>
                  <a:srgbClr val="000000"/>
                </a:solidFill>
                <a:latin typeface="Arial"/>
                <a:ea typeface="Arial"/>
              </a:rPr>
              <a:t> </a:t>
            </a:r>
            <a:r>
              <a:rPr lang="en-US" sz="2000" b="0" strike="noStrike" spc="-1">
                <a:solidFill>
                  <a:srgbClr val="000000"/>
                </a:solidFill>
                <a:latin typeface="Arial"/>
                <a:ea typeface="Arial"/>
              </a:rPr>
              <a:t>s)</a:t>
            </a:r>
            <a:endParaRPr lang="en-IN" sz="20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000" b="1" strike="noStrike" spc="-1">
                <a:solidFill>
                  <a:srgbClr val="007FA3"/>
                </a:solidFill>
                <a:latin typeface="Arial"/>
                <a:ea typeface="Times New Roman"/>
              </a:rPr>
              <a:t>Insight on Society: Government Regulation and Surveillance of the Internet</a:t>
            </a:r>
            <a:endParaRPr lang="en-IN" sz="3000" b="0" strike="noStrike" spc="-1">
              <a:solidFill>
                <a:srgbClr val="000000"/>
              </a:solidFill>
              <a:latin typeface="Arial"/>
            </a:endParaRPr>
          </a:p>
        </p:txBody>
      </p:sp>
      <p:sp>
        <p:nvSpPr>
          <p:cNvPr id="284"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Class discussion:</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is it possible for any government to “control” or censor the Web?</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Do governments have the right to censor </a:t>
            </a:r>
            <a:r>
              <a:rPr lang="en-US" sz="2400" b="0" strike="noStrike" spc="-1">
                <a:solidFill>
                  <a:schemeClr val="dk1"/>
                </a:solidFill>
                <a:latin typeface="Arial"/>
                <a:ea typeface="Arial"/>
              </a:rPr>
              <a:t>online </a:t>
            </a:r>
            <a:r>
              <a:rPr lang="en-US" sz="2400" b="0" strike="noStrike" spc="-1">
                <a:solidFill>
                  <a:srgbClr val="000000"/>
                </a:solidFill>
                <a:latin typeface="Arial"/>
                <a:ea typeface="Arial"/>
              </a:rPr>
              <a:t>content?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How should companies deal with governments that want to censor content?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What would happen to e-commerce if the existing Web split into a different Web for each country?</a:t>
            </a:r>
            <a:endParaRPr lang="en-IN" sz="2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Internet: Technology Background</a:t>
            </a:r>
            <a:endParaRPr lang="en-IN" sz="3200" b="0" strike="noStrike" spc="-1">
              <a:solidFill>
                <a:srgbClr val="000000"/>
              </a:solidFill>
              <a:latin typeface="Arial"/>
            </a:endParaRPr>
          </a:p>
        </p:txBody>
      </p:sp>
      <p:sp>
        <p:nvSpPr>
          <p:cNvPr id="226" name="PlaceHolder 2"/>
          <p:cNvSpPr>
            <a:spLocks noGrp="1"/>
          </p:cNvSpPr>
          <p:nvPr>
            <p:ph/>
          </p:nvPr>
        </p:nvSpPr>
        <p:spPr>
          <a:xfrm>
            <a:off x="457200" y="1554840"/>
            <a:ext cx="807948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Interconnected network of thousands of networks and millions of computers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Links businesses, educational institutions, government agencies, and individuals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World Wide Web (Web)</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One of the Internet’s most popular services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Provides access to billions, possibly trillions, of web pages</a:t>
            </a:r>
            <a:endParaRPr lang="en-IN"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15280"/>
            <a:ext cx="691164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Evolution of the Internet 1961–Present</a:t>
            </a:r>
            <a:endParaRPr lang="en-IN" sz="3200" b="0" strike="noStrike" spc="-1">
              <a:solidFill>
                <a:srgbClr val="000000"/>
              </a:solidFill>
              <a:latin typeface="Arial"/>
            </a:endParaRPr>
          </a:p>
        </p:txBody>
      </p:sp>
      <p:sp>
        <p:nvSpPr>
          <p:cNvPr id="228"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Innovation Phase, 1961–1974</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Creation of fundamental building blocks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Institutionalization Phase, 1975–1995</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Large institutions provide funding and legitimization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Commercialization Phase, 1995–present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Private corporations take over, expand Internet backbone and local service</a:t>
            </a:r>
            <a:endParaRPr lang="en-IN" sz="2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200" b="1" strike="noStrike" spc="-1">
                <a:solidFill>
                  <a:srgbClr val="007FA3"/>
                </a:solidFill>
                <a:latin typeface="Arial"/>
                <a:ea typeface="Times New Roman"/>
              </a:rPr>
              <a:t>The Internet: Key Technology Concepts</a:t>
            </a:r>
            <a:endParaRPr lang="en-IN" sz="3200" b="0" strike="noStrike" spc="-1">
              <a:solidFill>
                <a:srgbClr val="000000"/>
              </a:solidFill>
              <a:latin typeface="Arial"/>
            </a:endParaRPr>
          </a:p>
        </p:txBody>
      </p:sp>
      <p:sp>
        <p:nvSpPr>
          <p:cNvPr id="230"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Internet defined as network that:</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Uses 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 addressing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Supports T</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Provides services to users, in manner similar to telephone system</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Three important concepts:</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Packet switching</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T</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P/I</a:t>
            </a:r>
            <a:r>
              <a:rPr lang="en-US" sz="100" b="0" strike="noStrike" spc="-1">
                <a:solidFill>
                  <a:srgbClr val="000000"/>
                </a:solidFill>
                <a:latin typeface="Arial"/>
                <a:ea typeface="Arial"/>
              </a:rPr>
              <a:t> </a:t>
            </a:r>
            <a:r>
              <a:rPr lang="en-US" sz="2400" b="0" strike="noStrike" spc="-1">
                <a:solidFill>
                  <a:srgbClr val="000000"/>
                </a:solidFill>
                <a:latin typeface="Arial"/>
                <a:ea typeface="Arial"/>
              </a:rPr>
              <a:t>P communications protocol</a:t>
            </a:r>
            <a:endParaRPr lang="en-IN" sz="24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400" b="0" strike="noStrike" spc="-1">
                <a:solidFill>
                  <a:srgbClr val="000000"/>
                </a:solidFill>
                <a:latin typeface="Arial"/>
                <a:ea typeface="Arial"/>
              </a:rPr>
              <a:t>Client/server computing</a:t>
            </a:r>
            <a:endParaRPr lang="en-IN"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Packet Switching</a:t>
            </a:r>
            <a:endParaRPr lang="en-IN" sz="3600" b="0" strike="noStrike" spc="-1">
              <a:solidFill>
                <a:srgbClr val="000000"/>
              </a:solidFill>
              <a:latin typeface="Arial"/>
            </a:endParaRPr>
          </a:p>
        </p:txBody>
      </p:sp>
      <p:sp>
        <p:nvSpPr>
          <p:cNvPr id="232" name="PlaceHolder 2"/>
          <p:cNvSpPr>
            <a:spLocks noGrp="1"/>
          </p:cNvSpPr>
          <p:nvPr>
            <p:ph/>
          </p:nvPr>
        </p:nvSpPr>
        <p:spPr>
          <a:xfrm>
            <a:off x="457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Slices digital messages into packets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Sends packets along different communication paths as they become available</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Reassembles packets once they arrive at destination</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Uses routers</a:t>
            </a:r>
            <a:endParaRPr lang="en-IN" sz="24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400" b="0" strike="noStrike" spc="-1">
                <a:solidFill>
                  <a:srgbClr val="000000"/>
                </a:solidFill>
                <a:latin typeface="Arial"/>
                <a:ea typeface="Arial"/>
              </a:rPr>
              <a:t>Less expensive, wasteful than circuit-switching</a:t>
            </a:r>
            <a:endParaRPr lang="en-IN" sz="2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1528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Figure 3.3 Packet Switching</a:t>
            </a:r>
            <a:endParaRPr lang="en-IN" sz="3600" b="0" strike="noStrike" spc="-1">
              <a:solidFill>
                <a:srgbClr val="000000"/>
              </a:solidFill>
              <a:latin typeface="Arial"/>
            </a:endParaRPr>
          </a:p>
        </p:txBody>
      </p:sp>
      <p:pic>
        <p:nvPicPr>
          <p:cNvPr id="234" name="Picture 2" descr="An illustration explains how packet switching works. For a full description, see Notes. Press F6."/>
          <p:cNvPicPr/>
          <p:nvPr/>
        </p:nvPicPr>
        <p:blipFill>
          <a:blip r:embed="rId3"/>
          <a:stretch/>
        </p:blipFill>
        <p:spPr>
          <a:xfrm>
            <a:off x="457200" y="1550520"/>
            <a:ext cx="8227800" cy="43941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63000"/>
            <a:ext cx="8227800" cy="1095480"/>
          </a:xfrm>
          <a:prstGeom prst="rect">
            <a:avLst/>
          </a:prstGeom>
          <a:noFill/>
          <a:ln w="0">
            <a:noFill/>
          </a:ln>
        </p:spPr>
        <p:txBody>
          <a:bodyPr lIns="90000" tIns="91440" rIns="90000" bIns="91440" anchor="b">
            <a:noAutofit/>
          </a:bodyPr>
          <a:lstStyle/>
          <a:p>
            <a:pPr indent="0">
              <a:lnSpc>
                <a:spcPct val="100000"/>
              </a:lnSpc>
              <a:buNone/>
              <a:tabLst>
                <a:tab pos="0" algn="l"/>
              </a:tabLst>
            </a:pPr>
            <a:r>
              <a:rPr lang="en-US" sz="3600" b="1" strike="noStrike" spc="-1">
                <a:solidFill>
                  <a:srgbClr val="007FA3"/>
                </a:solidFill>
                <a:latin typeface="Arial"/>
                <a:ea typeface="Times New Roman"/>
              </a:rPr>
              <a:t>T</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C</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P/I</a:t>
            </a:r>
            <a:r>
              <a:rPr lang="en-US" sz="100" b="1" strike="noStrike" spc="-1">
                <a:solidFill>
                  <a:srgbClr val="007FA3"/>
                </a:solidFill>
                <a:latin typeface="Arial"/>
                <a:ea typeface="Times New Roman"/>
              </a:rPr>
              <a:t> </a:t>
            </a:r>
            <a:r>
              <a:rPr lang="en-US" sz="3600" b="1" strike="noStrike" spc="-1">
                <a:solidFill>
                  <a:srgbClr val="007FA3"/>
                </a:solidFill>
                <a:latin typeface="Arial"/>
                <a:ea typeface="Times New Roman"/>
              </a:rPr>
              <a:t>P Protocol Suite </a:t>
            </a:r>
            <a:r>
              <a:rPr lang="en-US" sz="2000" b="0" strike="noStrike" spc="-1">
                <a:solidFill>
                  <a:srgbClr val="007FA3"/>
                </a:solidFill>
                <a:latin typeface="Arial"/>
                <a:ea typeface="Times New Roman"/>
              </a:rPr>
              <a:t>(1 of 2)</a:t>
            </a:r>
            <a:endParaRPr lang="en-IN" sz="2000" b="0" strike="noStrike" spc="-1">
              <a:solidFill>
                <a:srgbClr val="000000"/>
              </a:solidFill>
              <a:latin typeface="Arial"/>
            </a:endParaRPr>
          </a:p>
        </p:txBody>
      </p:sp>
      <p:sp>
        <p:nvSpPr>
          <p:cNvPr id="236" name="PlaceHolder 2"/>
          <p:cNvSpPr>
            <a:spLocks noGrp="1"/>
          </p:cNvSpPr>
          <p:nvPr>
            <p:ph/>
          </p:nvPr>
        </p:nvSpPr>
        <p:spPr>
          <a:xfrm>
            <a:off x="440280" y="1284120"/>
            <a:ext cx="7996320" cy="494568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Large family of protocols named after its most important members: TCP and IP</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Transmission Control Protocol (T</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C</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a:t>
            </a:r>
            <a:endParaRPr lang="en-IN" sz="2200" b="0" strike="noStrike"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b="0" strike="noStrike" spc="-1">
                <a:solidFill>
                  <a:srgbClr val="000000"/>
                </a:solidFill>
                <a:latin typeface="Arial"/>
                <a:ea typeface="Arial"/>
              </a:rPr>
              <a:t>Establishes connections among sending and receiving Web computers; handles assembly of packets at point of transmission, and reassembly at receiving end</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Internet Protocol (I</a:t>
            </a:r>
            <a:r>
              <a:rPr lang="en-US" sz="100" b="0" strike="noStrike" spc="-1">
                <a:solidFill>
                  <a:srgbClr val="000000"/>
                </a:solidFill>
                <a:latin typeface="Arial"/>
                <a:ea typeface="Arial"/>
              </a:rPr>
              <a:t> </a:t>
            </a:r>
            <a:r>
              <a:rPr lang="en-US" sz="2200" b="0" strike="noStrike" spc="-1">
                <a:solidFill>
                  <a:srgbClr val="000000"/>
                </a:solidFill>
                <a:latin typeface="Arial"/>
                <a:ea typeface="Arial"/>
              </a:rPr>
              <a:t>P)</a:t>
            </a:r>
            <a:endParaRPr lang="en-IN" sz="22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200" b="0" strike="noStrike" spc="-1">
                <a:solidFill>
                  <a:srgbClr val="000000"/>
                </a:solidFill>
                <a:latin typeface="Arial"/>
                <a:ea typeface="Arial"/>
              </a:rPr>
              <a:t>Provides addressing scheme; responsible for delivery of packets</a:t>
            </a:r>
            <a:endParaRPr lang="en-IN" sz="2200" b="0" strike="noStrike" spc="-1">
              <a:solidFill>
                <a:srgbClr val="000000"/>
              </a:solidFill>
              <a:latin typeface="Arial"/>
            </a:endParaRPr>
          </a:p>
          <a:p>
            <a:pPr marL="255600" indent="-255600">
              <a:lnSpc>
                <a:spcPct val="100000"/>
              </a:lnSpc>
              <a:spcBef>
                <a:spcPts val="1500"/>
              </a:spcBef>
              <a:buClr>
                <a:srgbClr val="007FA3"/>
              </a:buClr>
              <a:buFont typeface="Arial"/>
              <a:buChar char="•"/>
            </a:pPr>
            <a:r>
              <a:rPr lang="en-US" sz="2200" b="0" strike="noStrike" spc="-1">
                <a:solidFill>
                  <a:srgbClr val="000000"/>
                </a:solidFill>
                <a:latin typeface="Arial"/>
                <a:ea typeface="Arial"/>
              </a:rPr>
              <a:t>Uniform Data Protocol (UDP)</a:t>
            </a:r>
            <a:endParaRPr lang="en-IN" sz="2200" b="0" strike="noStrike" spc="-1">
              <a:solidFill>
                <a:srgbClr val="000000"/>
              </a:solidFill>
              <a:latin typeface="Arial"/>
            </a:endParaRPr>
          </a:p>
          <a:p>
            <a:pPr marL="742680" lvl="1" indent="-255600">
              <a:lnSpc>
                <a:spcPct val="100000"/>
              </a:lnSpc>
              <a:spcBef>
                <a:spcPts val="601"/>
              </a:spcBef>
              <a:buClr>
                <a:srgbClr val="007FA3"/>
              </a:buClr>
              <a:buFont typeface="Arial"/>
              <a:buChar char="–"/>
            </a:pPr>
            <a:r>
              <a:rPr lang="en-US" sz="2200" b="0" strike="noStrike" spc="-1">
                <a:solidFill>
                  <a:srgbClr val="000000"/>
                </a:solidFill>
                <a:latin typeface="Arial"/>
                <a:ea typeface="Arial"/>
              </a:rPr>
              <a:t>Provides alternative to TCP when error-checking, correction functionality not necessary</a:t>
            </a:r>
            <a:endParaRPr lang="en-IN" sz="2200" b="0" strike="noStrike" spc="-1">
              <a:solidFill>
                <a:srgbClr val="000000"/>
              </a:solidFill>
              <a:latin typeface="Arial"/>
            </a:endParaRPr>
          </a:p>
          <a:p>
            <a:pPr indent="0">
              <a:lnSpc>
                <a:spcPct val="100000"/>
              </a:lnSpc>
              <a:spcBef>
                <a:spcPts val="1500"/>
              </a:spcBef>
              <a:buNone/>
              <a:tabLst>
                <a:tab pos="0" algn="l"/>
              </a:tabLst>
            </a:pPr>
            <a:endParaRPr lang="en-IN" sz="22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146393</TotalTime>
  <Words>2844</Words>
  <Application>Microsoft Macintosh PowerPoint</Application>
  <PresentationFormat>On-screen Show (4:3)</PresentationFormat>
  <Paragraphs>286</Paragraphs>
  <Slides>33</Slides>
  <Notes>33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Symbol</vt:lpstr>
      <vt:lpstr>Times New Roman</vt:lpstr>
      <vt:lpstr>Verdana</vt:lpstr>
      <vt:lpstr>Wingdings</vt:lpstr>
      <vt:lpstr>USHE</vt:lpstr>
      <vt:lpstr>USHE_slide options</vt:lpstr>
      <vt:lpstr>USHE_slide options</vt:lpstr>
      <vt:lpstr>E-commerce 2023–2024: business. technology. society.</vt:lpstr>
      <vt:lpstr>Learning Objectives</vt:lpstr>
      <vt:lpstr>The Internet Survives the Covid-19 Pandemic: Why It Didn’t Break</vt:lpstr>
      <vt:lpstr>The Internet: Technology Background</vt:lpstr>
      <vt:lpstr>The Evolution of the Internet 1961–Present</vt:lpstr>
      <vt:lpstr>The Internet: Key Technology Concepts</vt:lpstr>
      <vt:lpstr>Packet Switching</vt:lpstr>
      <vt:lpstr>Figure 3.3 Packet Switching</vt:lpstr>
      <vt:lpstr>T C P/I P Protocol Suite (1 of 2)</vt:lpstr>
      <vt:lpstr>T C P/I P Protocol Suite (2 of 2)</vt:lpstr>
      <vt:lpstr>Figure 3.4 The T C P/I P Architecture and Protocol Suite</vt:lpstr>
      <vt:lpstr>Internet (I P) Addresses</vt:lpstr>
      <vt:lpstr>Figure 3.5 Routing Internet Messages: T C P/I P and Packet Switching</vt:lpstr>
      <vt:lpstr>Domain Names, DNS, and Uniform Resource Locators</vt:lpstr>
      <vt:lpstr>Client/Server Computing</vt:lpstr>
      <vt:lpstr>The Mobile Platform</vt:lpstr>
      <vt:lpstr>The Internet “Cloud Computing” Model  (1 of 2)</vt:lpstr>
      <vt:lpstr>The Internet “Cloud Computing” Model  (2 of 2)</vt:lpstr>
      <vt:lpstr>Other Internet Protocols</vt:lpstr>
      <vt:lpstr>Internet Infrastructure</vt:lpstr>
      <vt:lpstr>Figure 3.9 The Hourglass Model of the Internet</vt:lpstr>
      <vt:lpstr>Figure 3.10 Internet Network Architecture</vt:lpstr>
      <vt:lpstr>The Internet Backbone</vt:lpstr>
      <vt:lpstr>Internet Exchange Points (I X P s)</vt:lpstr>
      <vt:lpstr>Tier 3 Internet Service Providers</vt:lpstr>
      <vt:lpstr>Insight on Technology: The Internet Space Race</vt:lpstr>
      <vt:lpstr>Mobile Internet Access</vt:lpstr>
      <vt:lpstr>Telephone-based Wireless Internet Access</vt:lpstr>
      <vt:lpstr>Wireless Local Area Network (W L A N) -Based Internet Access</vt:lpstr>
      <vt:lpstr>Figure 3.12 Wi-Fi Networks</vt:lpstr>
      <vt:lpstr>The Internet of Things (I O T)</vt:lpstr>
      <vt:lpstr>Who Governs the Internet?</vt:lpstr>
      <vt:lpstr>Insight on Society: Government Regulation and Surveillance of the Internet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2023: business. technology. society., Seventeenth Edition, Chapter 3, E-commerce Infrastructure: The Internet, Web, and Mobile Platform</dc:title>
  <dc:subject>MIS</dc:subject>
  <dc:creator>Laudon/Traver</dc:creator>
  <cp:keywords>E-commerce 2023</cp:keywords>
  <dc:description>This presentation contains the hyperlinks; Long description alt-text is inserted in the notes pane.</dc:description>
  <cp:lastModifiedBy>Chandranna Rayadurg</cp:lastModifiedBy>
  <cp:revision>784</cp:revision>
  <dcterms:modified xsi:type="dcterms:W3CDTF">2023-10-26T11:31:53Z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52</vt:i4>
  </property>
  <property fmtid="{D5CDD505-2E9C-101B-9397-08002B2CF9AE}" pid="3" name="PresentationFormat">
    <vt:lpwstr>On-screen Show (4:3)</vt:lpwstr>
  </property>
  <property fmtid="{D5CDD505-2E9C-101B-9397-08002B2CF9AE}" pid="4" name="Slides">
    <vt:i4>52</vt:i4>
  </property>
</Properties>
</file>