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5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A65FFA-9F30-414F-89EC-643C2ED0295D}" v="2" dt="2023-07-06T15:51:45.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75229"/>
  </p:normalViewPr>
  <p:slideViewPr>
    <p:cSldViewPr snapToGrid="0">
      <p:cViewPr varScale="1">
        <p:scale>
          <a:sx n="129" d="100"/>
          <a:sy n="129" d="100"/>
        </p:scale>
        <p:origin x="3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J.N. Luiz" userId="cbd62b75-e2e8-4b4a-a6ce-757d1053352f" providerId="ADAL" clId="{2EA65FFA-9F30-414F-89EC-643C2ED0295D}"/>
    <pc:docChg chg="modSld modMainMaster">
      <pc:chgData name="Daniel J.N. Luiz" userId="cbd62b75-e2e8-4b4a-a6ce-757d1053352f" providerId="ADAL" clId="{2EA65FFA-9F30-414F-89EC-643C2ED0295D}" dt="2023-07-06T15:51:45.785" v="1"/>
      <pc:docMkLst>
        <pc:docMk/>
      </pc:docMkLst>
      <pc:sldChg chg="modSp modNotes">
        <pc:chgData name="Daniel J.N. Luiz" userId="cbd62b75-e2e8-4b4a-a6ce-757d1053352f" providerId="ADAL" clId="{2EA65FFA-9F30-414F-89EC-643C2ED0295D}" dt="2023-07-06T15:50:58.592" v="0"/>
        <pc:sldMkLst>
          <pc:docMk/>
          <pc:sldMk cId="0" sldId="256"/>
        </pc:sldMkLst>
        <pc:spChg chg="mod">
          <ac:chgData name="Daniel J.N. Luiz" userId="cbd62b75-e2e8-4b4a-a6ce-757d1053352f" providerId="ADAL" clId="{2EA65FFA-9F30-414F-89EC-643C2ED0295D}" dt="2023-07-06T15:50:58.592" v="0"/>
          <ac:spMkLst>
            <pc:docMk/>
            <pc:sldMk cId="0" sldId="256"/>
            <ac:spMk id="178" creationId="{00000000-0000-0000-0000-000000000000}"/>
          </ac:spMkLst>
        </pc:spChg>
      </pc:sldChg>
      <pc:sldChg chg="modNotes">
        <pc:chgData name="Daniel J.N. Luiz" userId="cbd62b75-e2e8-4b4a-a6ce-757d1053352f" providerId="ADAL" clId="{2EA65FFA-9F30-414F-89EC-643C2ED0295D}" dt="2023-07-06T15:51:45.785" v="1"/>
        <pc:sldMkLst>
          <pc:docMk/>
          <pc:sldMk cId="0" sldId="257"/>
        </pc:sldMkLst>
      </pc:sldChg>
      <pc:sldChg chg="modNotes">
        <pc:chgData name="Daniel J.N. Luiz" userId="cbd62b75-e2e8-4b4a-a6ce-757d1053352f" providerId="ADAL" clId="{2EA65FFA-9F30-414F-89EC-643C2ED0295D}" dt="2023-07-06T15:51:45.785" v="1"/>
        <pc:sldMkLst>
          <pc:docMk/>
          <pc:sldMk cId="0" sldId="258"/>
        </pc:sldMkLst>
      </pc:sldChg>
      <pc:sldChg chg="modNotes">
        <pc:chgData name="Daniel J.N. Luiz" userId="cbd62b75-e2e8-4b4a-a6ce-757d1053352f" providerId="ADAL" clId="{2EA65FFA-9F30-414F-89EC-643C2ED0295D}" dt="2023-07-06T15:51:45.785" v="1"/>
        <pc:sldMkLst>
          <pc:docMk/>
          <pc:sldMk cId="0" sldId="259"/>
        </pc:sldMkLst>
      </pc:sldChg>
      <pc:sldChg chg="modNotes">
        <pc:chgData name="Daniel J.N. Luiz" userId="cbd62b75-e2e8-4b4a-a6ce-757d1053352f" providerId="ADAL" clId="{2EA65FFA-9F30-414F-89EC-643C2ED0295D}" dt="2023-07-06T15:51:45.785" v="1"/>
        <pc:sldMkLst>
          <pc:docMk/>
          <pc:sldMk cId="0" sldId="260"/>
        </pc:sldMkLst>
      </pc:sldChg>
      <pc:sldChg chg="modNotes">
        <pc:chgData name="Daniel J.N. Luiz" userId="cbd62b75-e2e8-4b4a-a6ce-757d1053352f" providerId="ADAL" clId="{2EA65FFA-9F30-414F-89EC-643C2ED0295D}" dt="2023-07-06T15:51:45.785" v="1"/>
        <pc:sldMkLst>
          <pc:docMk/>
          <pc:sldMk cId="0" sldId="261"/>
        </pc:sldMkLst>
      </pc:sldChg>
      <pc:sldChg chg="modNotes">
        <pc:chgData name="Daniel J.N. Luiz" userId="cbd62b75-e2e8-4b4a-a6ce-757d1053352f" providerId="ADAL" clId="{2EA65FFA-9F30-414F-89EC-643C2ED0295D}" dt="2023-07-06T15:51:45.785" v="1"/>
        <pc:sldMkLst>
          <pc:docMk/>
          <pc:sldMk cId="0" sldId="262"/>
        </pc:sldMkLst>
      </pc:sldChg>
      <pc:sldChg chg="modNotes">
        <pc:chgData name="Daniel J.N. Luiz" userId="cbd62b75-e2e8-4b4a-a6ce-757d1053352f" providerId="ADAL" clId="{2EA65FFA-9F30-414F-89EC-643C2ED0295D}" dt="2023-07-06T15:51:45.785" v="1"/>
        <pc:sldMkLst>
          <pc:docMk/>
          <pc:sldMk cId="0" sldId="263"/>
        </pc:sldMkLst>
      </pc:sldChg>
      <pc:sldChg chg="modNotes">
        <pc:chgData name="Daniel J.N. Luiz" userId="cbd62b75-e2e8-4b4a-a6ce-757d1053352f" providerId="ADAL" clId="{2EA65FFA-9F30-414F-89EC-643C2ED0295D}" dt="2023-07-06T15:51:45.785" v="1"/>
        <pc:sldMkLst>
          <pc:docMk/>
          <pc:sldMk cId="0" sldId="264"/>
        </pc:sldMkLst>
      </pc:sldChg>
      <pc:sldChg chg="modNotes">
        <pc:chgData name="Daniel J.N. Luiz" userId="cbd62b75-e2e8-4b4a-a6ce-757d1053352f" providerId="ADAL" clId="{2EA65FFA-9F30-414F-89EC-643C2ED0295D}" dt="2023-07-06T15:51:45.785" v="1"/>
        <pc:sldMkLst>
          <pc:docMk/>
          <pc:sldMk cId="0" sldId="265"/>
        </pc:sldMkLst>
      </pc:sldChg>
      <pc:sldChg chg="modNotes">
        <pc:chgData name="Daniel J.N. Luiz" userId="cbd62b75-e2e8-4b4a-a6ce-757d1053352f" providerId="ADAL" clId="{2EA65FFA-9F30-414F-89EC-643C2ED0295D}" dt="2023-07-06T15:51:45.785" v="1"/>
        <pc:sldMkLst>
          <pc:docMk/>
          <pc:sldMk cId="0" sldId="266"/>
        </pc:sldMkLst>
      </pc:sldChg>
      <pc:sldChg chg="modNotes">
        <pc:chgData name="Daniel J.N. Luiz" userId="cbd62b75-e2e8-4b4a-a6ce-757d1053352f" providerId="ADAL" clId="{2EA65FFA-9F30-414F-89EC-643C2ED0295D}" dt="2023-07-06T15:51:45.785" v="1"/>
        <pc:sldMkLst>
          <pc:docMk/>
          <pc:sldMk cId="0" sldId="267"/>
        </pc:sldMkLst>
      </pc:sldChg>
      <pc:sldChg chg="modNotes">
        <pc:chgData name="Daniel J.N. Luiz" userId="cbd62b75-e2e8-4b4a-a6ce-757d1053352f" providerId="ADAL" clId="{2EA65FFA-9F30-414F-89EC-643C2ED0295D}" dt="2023-07-06T15:51:45.785" v="1"/>
        <pc:sldMkLst>
          <pc:docMk/>
          <pc:sldMk cId="0" sldId="268"/>
        </pc:sldMkLst>
      </pc:sldChg>
      <pc:sldChg chg="modNotes">
        <pc:chgData name="Daniel J.N. Luiz" userId="cbd62b75-e2e8-4b4a-a6ce-757d1053352f" providerId="ADAL" clId="{2EA65FFA-9F30-414F-89EC-643C2ED0295D}" dt="2023-07-06T15:51:45.785" v="1"/>
        <pc:sldMkLst>
          <pc:docMk/>
          <pc:sldMk cId="0" sldId="269"/>
        </pc:sldMkLst>
      </pc:sldChg>
      <pc:sldChg chg="modNotes">
        <pc:chgData name="Daniel J.N. Luiz" userId="cbd62b75-e2e8-4b4a-a6ce-757d1053352f" providerId="ADAL" clId="{2EA65FFA-9F30-414F-89EC-643C2ED0295D}" dt="2023-07-06T15:51:45.785" v="1"/>
        <pc:sldMkLst>
          <pc:docMk/>
          <pc:sldMk cId="0" sldId="270"/>
        </pc:sldMkLst>
      </pc:sldChg>
      <pc:sldChg chg="modNotes">
        <pc:chgData name="Daniel J.N. Luiz" userId="cbd62b75-e2e8-4b4a-a6ce-757d1053352f" providerId="ADAL" clId="{2EA65FFA-9F30-414F-89EC-643C2ED0295D}" dt="2023-07-06T15:51:45.785" v="1"/>
        <pc:sldMkLst>
          <pc:docMk/>
          <pc:sldMk cId="0" sldId="271"/>
        </pc:sldMkLst>
      </pc:sldChg>
      <pc:sldChg chg="modNotes">
        <pc:chgData name="Daniel J.N. Luiz" userId="cbd62b75-e2e8-4b4a-a6ce-757d1053352f" providerId="ADAL" clId="{2EA65FFA-9F30-414F-89EC-643C2ED0295D}" dt="2023-07-06T15:51:45.785" v="1"/>
        <pc:sldMkLst>
          <pc:docMk/>
          <pc:sldMk cId="0" sldId="272"/>
        </pc:sldMkLst>
      </pc:sldChg>
      <pc:sldChg chg="modNotes">
        <pc:chgData name="Daniel J.N. Luiz" userId="cbd62b75-e2e8-4b4a-a6ce-757d1053352f" providerId="ADAL" clId="{2EA65FFA-9F30-414F-89EC-643C2ED0295D}" dt="2023-07-06T15:51:45.785" v="1"/>
        <pc:sldMkLst>
          <pc:docMk/>
          <pc:sldMk cId="0" sldId="273"/>
        </pc:sldMkLst>
      </pc:sldChg>
      <pc:sldChg chg="modNotes">
        <pc:chgData name="Daniel J.N. Luiz" userId="cbd62b75-e2e8-4b4a-a6ce-757d1053352f" providerId="ADAL" clId="{2EA65FFA-9F30-414F-89EC-643C2ED0295D}" dt="2023-07-06T15:51:45.785" v="1"/>
        <pc:sldMkLst>
          <pc:docMk/>
          <pc:sldMk cId="0" sldId="274"/>
        </pc:sldMkLst>
      </pc:sldChg>
      <pc:sldChg chg="modNotes">
        <pc:chgData name="Daniel J.N. Luiz" userId="cbd62b75-e2e8-4b4a-a6ce-757d1053352f" providerId="ADAL" clId="{2EA65FFA-9F30-414F-89EC-643C2ED0295D}" dt="2023-07-06T15:51:45.785" v="1"/>
        <pc:sldMkLst>
          <pc:docMk/>
          <pc:sldMk cId="0" sldId="275"/>
        </pc:sldMkLst>
      </pc:sldChg>
      <pc:sldChg chg="modNotes">
        <pc:chgData name="Daniel J.N. Luiz" userId="cbd62b75-e2e8-4b4a-a6ce-757d1053352f" providerId="ADAL" clId="{2EA65FFA-9F30-414F-89EC-643C2ED0295D}" dt="2023-07-06T15:51:45.785" v="1"/>
        <pc:sldMkLst>
          <pc:docMk/>
          <pc:sldMk cId="0" sldId="276"/>
        </pc:sldMkLst>
      </pc:sldChg>
      <pc:sldChg chg="modNotes">
        <pc:chgData name="Daniel J.N. Luiz" userId="cbd62b75-e2e8-4b4a-a6ce-757d1053352f" providerId="ADAL" clId="{2EA65FFA-9F30-414F-89EC-643C2ED0295D}" dt="2023-07-06T15:51:45.785" v="1"/>
        <pc:sldMkLst>
          <pc:docMk/>
          <pc:sldMk cId="0" sldId="277"/>
        </pc:sldMkLst>
      </pc:sldChg>
      <pc:sldChg chg="modNotes">
        <pc:chgData name="Daniel J.N. Luiz" userId="cbd62b75-e2e8-4b4a-a6ce-757d1053352f" providerId="ADAL" clId="{2EA65FFA-9F30-414F-89EC-643C2ED0295D}" dt="2023-07-06T15:51:45.785" v="1"/>
        <pc:sldMkLst>
          <pc:docMk/>
          <pc:sldMk cId="0" sldId="278"/>
        </pc:sldMkLst>
      </pc:sldChg>
      <pc:sldChg chg="modNotes">
        <pc:chgData name="Daniel J.N. Luiz" userId="cbd62b75-e2e8-4b4a-a6ce-757d1053352f" providerId="ADAL" clId="{2EA65FFA-9F30-414F-89EC-643C2ED0295D}" dt="2023-07-06T15:51:45.785" v="1"/>
        <pc:sldMkLst>
          <pc:docMk/>
          <pc:sldMk cId="0" sldId="279"/>
        </pc:sldMkLst>
      </pc:sldChg>
      <pc:sldChg chg="modNotes">
        <pc:chgData name="Daniel J.N. Luiz" userId="cbd62b75-e2e8-4b4a-a6ce-757d1053352f" providerId="ADAL" clId="{2EA65FFA-9F30-414F-89EC-643C2ED0295D}" dt="2023-07-06T15:51:45.785" v="1"/>
        <pc:sldMkLst>
          <pc:docMk/>
          <pc:sldMk cId="0" sldId="280"/>
        </pc:sldMkLst>
      </pc:sldChg>
      <pc:sldChg chg="modNotes">
        <pc:chgData name="Daniel J.N. Luiz" userId="cbd62b75-e2e8-4b4a-a6ce-757d1053352f" providerId="ADAL" clId="{2EA65FFA-9F30-414F-89EC-643C2ED0295D}" dt="2023-07-06T15:51:45.785" v="1"/>
        <pc:sldMkLst>
          <pc:docMk/>
          <pc:sldMk cId="0" sldId="281"/>
        </pc:sldMkLst>
      </pc:sldChg>
      <pc:sldChg chg="modNotes">
        <pc:chgData name="Daniel J.N. Luiz" userId="cbd62b75-e2e8-4b4a-a6ce-757d1053352f" providerId="ADAL" clId="{2EA65FFA-9F30-414F-89EC-643C2ED0295D}" dt="2023-07-06T15:51:45.785" v="1"/>
        <pc:sldMkLst>
          <pc:docMk/>
          <pc:sldMk cId="0" sldId="282"/>
        </pc:sldMkLst>
      </pc:sldChg>
      <pc:sldChg chg="modNotes">
        <pc:chgData name="Daniel J.N. Luiz" userId="cbd62b75-e2e8-4b4a-a6ce-757d1053352f" providerId="ADAL" clId="{2EA65FFA-9F30-414F-89EC-643C2ED0295D}" dt="2023-07-06T15:51:45.785" v="1"/>
        <pc:sldMkLst>
          <pc:docMk/>
          <pc:sldMk cId="0" sldId="283"/>
        </pc:sldMkLst>
      </pc:sldChg>
      <pc:sldChg chg="modNotes">
        <pc:chgData name="Daniel J.N. Luiz" userId="cbd62b75-e2e8-4b4a-a6ce-757d1053352f" providerId="ADAL" clId="{2EA65FFA-9F30-414F-89EC-643C2ED0295D}" dt="2023-07-06T15:51:45.785" v="1"/>
        <pc:sldMkLst>
          <pc:docMk/>
          <pc:sldMk cId="0" sldId="284"/>
        </pc:sldMkLst>
      </pc:sldChg>
      <pc:sldChg chg="modNotes">
        <pc:chgData name="Daniel J.N. Luiz" userId="cbd62b75-e2e8-4b4a-a6ce-757d1053352f" providerId="ADAL" clId="{2EA65FFA-9F30-414F-89EC-643C2ED0295D}" dt="2023-07-06T15:51:45.785" v="1"/>
        <pc:sldMkLst>
          <pc:docMk/>
          <pc:sldMk cId="0" sldId="285"/>
        </pc:sldMkLst>
      </pc:sldChg>
      <pc:sldChg chg="modNotes">
        <pc:chgData name="Daniel J.N. Luiz" userId="cbd62b75-e2e8-4b4a-a6ce-757d1053352f" providerId="ADAL" clId="{2EA65FFA-9F30-414F-89EC-643C2ED0295D}" dt="2023-07-06T15:51:45.785" v="1"/>
        <pc:sldMkLst>
          <pc:docMk/>
          <pc:sldMk cId="0" sldId="286"/>
        </pc:sldMkLst>
      </pc:sldChg>
      <pc:sldChg chg="modNotes">
        <pc:chgData name="Daniel J.N. Luiz" userId="cbd62b75-e2e8-4b4a-a6ce-757d1053352f" providerId="ADAL" clId="{2EA65FFA-9F30-414F-89EC-643C2ED0295D}" dt="2023-07-06T15:51:45.785" v="1"/>
        <pc:sldMkLst>
          <pc:docMk/>
          <pc:sldMk cId="0" sldId="287"/>
        </pc:sldMkLst>
      </pc:sldChg>
      <pc:sldChg chg="modNotes">
        <pc:chgData name="Daniel J.N. Luiz" userId="cbd62b75-e2e8-4b4a-a6ce-757d1053352f" providerId="ADAL" clId="{2EA65FFA-9F30-414F-89EC-643C2ED0295D}" dt="2023-07-06T15:51:45.785" v="1"/>
        <pc:sldMkLst>
          <pc:docMk/>
          <pc:sldMk cId="0" sldId="288"/>
        </pc:sldMkLst>
      </pc:sldChg>
      <pc:sldChg chg="modNotes">
        <pc:chgData name="Daniel J.N. Luiz" userId="cbd62b75-e2e8-4b4a-a6ce-757d1053352f" providerId="ADAL" clId="{2EA65FFA-9F30-414F-89EC-643C2ED0295D}" dt="2023-07-06T15:51:45.785" v="1"/>
        <pc:sldMkLst>
          <pc:docMk/>
          <pc:sldMk cId="0" sldId="289"/>
        </pc:sldMkLst>
      </pc:sldChg>
      <pc:sldChg chg="modNotes">
        <pc:chgData name="Daniel J.N. Luiz" userId="cbd62b75-e2e8-4b4a-a6ce-757d1053352f" providerId="ADAL" clId="{2EA65FFA-9F30-414F-89EC-643C2ED0295D}" dt="2023-07-06T15:51:45.785" v="1"/>
        <pc:sldMkLst>
          <pc:docMk/>
          <pc:sldMk cId="0" sldId="290"/>
        </pc:sldMkLst>
      </pc:sldChg>
      <pc:sldChg chg="modNotes">
        <pc:chgData name="Daniel J.N. Luiz" userId="cbd62b75-e2e8-4b4a-a6ce-757d1053352f" providerId="ADAL" clId="{2EA65FFA-9F30-414F-89EC-643C2ED0295D}" dt="2023-07-06T15:51:45.785" v="1"/>
        <pc:sldMkLst>
          <pc:docMk/>
          <pc:sldMk cId="0" sldId="291"/>
        </pc:sldMkLst>
      </pc:sldChg>
      <pc:sldChg chg="modNotes">
        <pc:chgData name="Daniel J.N. Luiz" userId="cbd62b75-e2e8-4b4a-a6ce-757d1053352f" providerId="ADAL" clId="{2EA65FFA-9F30-414F-89EC-643C2ED0295D}" dt="2023-07-06T15:51:45.785" v="1"/>
        <pc:sldMkLst>
          <pc:docMk/>
          <pc:sldMk cId="0" sldId="292"/>
        </pc:sldMkLst>
      </pc:sldChg>
      <pc:sldChg chg="modNotes">
        <pc:chgData name="Daniel J.N. Luiz" userId="cbd62b75-e2e8-4b4a-a6ce-757d1053352f" providerId="ADAL" clId="{2EA65FFA-9F30-414F-89EC-643C2ED0295D}" dt="2023-07-06T15:51:45.785" v="1"/>
        <pc:sldMkLst>
          <pc:docMk/>
          <pc:sldMk cId="0" sldId="293"/>
        </pc:sldMkLst>
      </pc:sldChg>
      <pc:sldChg chg="modNotes">
        <pc:chgData name="Daniel J.N. Luiz" userId="cbd62b75-e2e8-4b4a-a6ce-757d1053352f" providerId="ADAL" clId="{2EA65FFA-9F30-414F-89EC-643C2ED0295D}" dt="2023-07-06T15:51:45.785" v="1"/>
        <pc:sldMkLst>
          <pc:docMk/>
          <pc:sldMk cId="0" sldId="294"/>
        </pc:sldMkLst>
      </pc:sldChg>
      <pc:sldChg chg="modNotes">
        <pc:chgData name="Daniel J.N. Luiz" userId="cbd62b75-e2e8-4b4a-a6ce-757d1053352f" providerId="ADAL" clId="{2EA65FFA-9F30-414F-89EC-643C2ED0295D}" dt="2023-07-06T15:51:45.785" v="1"/>
        <pc:sldMkLst>
          <pc:docMk/>
          <pc:sldMk cId="0" sldId="295"/>
        </pc:sldMkLst>
      </pc:sldChg>
      <pc:sldChg chg="modNotes">
        <pc:chgData name="Daniel J.N. Luiz" userId="cbd62b75-e2e8-4b4a-a6ce-757d1053352f" providerId="ADAL" clId="{2EA65FFA-9F30-414F-89EC-643C2ED0295D}" dt="2023-07-06T15:51:45.785" v="1"/>
        <pc:sldMkLst>
          <pc:docMk/>
          <pc:sldMk cId="0" sldId="296"/>
        </pc:sldMkLst>
      </pc:sldChg>
      <pc:sldChg chg="modNotes">
        <pc:chgData name="Daniel J.N. Luiz" userId="cbd62b75-e2e8-4b4a-a6ce-757d1053352f" providerId="ADAL" clId="{2EA65FFA-9F30-414F-89EC-643C2ED0295D}" dt="2023-07-06T15:51:45.785" v="1"/>
        <pc:sldMkLst>
          <pc:docMk/>
          <pc:sldMk cId="0" sldId="297"/>
        </pc:sldMkLst>
      </pc:sldChg>
      <pc:sldChg chg="modNotes">
        <pc:chgData name="Daniel J.N. Luiz" userId="cbd62b75-e2e8-4b4a-a6ce-757d1053352f" providerId="ADAL" clId="{2EA65FFA-9F30-414F-89EC-643C2ED0295D}" dt="2023-07-06T15:51:45.785" v="1"/>
        <pc:sldMkLst>
          <pc:docMk/>
          <pc:sldMk cId="0" sldId="298"/>
        </pc:sldMkLst>
      </pc:sldChg>
      <pc:sldChg chg="modNotes">
        <pc:chgData name="Daniel J.N. Luiz" userId="cbd62b75-e2e8-4b4a-a6ce-757d1053352f" providerId="ADAL" clId="{2EA65FFA-9F30-414F-89EC-643C2ED0295D}" dt="2023-07-06T15:51:45.785" v="1"/>
        <pc:sldMkLst>
          <pc:docMk/>
          <pc:sldMk cId="0" sldId="299"/>
        </pc:sldMkLst>
      </pc:sldChg>
      <pc:sldChg chg="modNotes">
        <pc:chgData name="Daniel J.N. Luiz" userId="cbd62b75-e2e8-4b4a-a6ce-757d1053352f" providerId="ADAL" clId="{2EA65FFA-9F30-414F-89EC-643C2ED0295D}" dt="2023-07-06T15:51:45.785" v="1"/>
        <pc:sldMkLst>
          <pc:docMk/>
          <pc:sldMk cId="0" sldId="300"/>
        </pc:sldMkLst>
      </pc:sldChg>
      <pc:sldChg chg="modNotes">
        <pc:chgData name="Daniel J.N. Luiz" userId="cbd62b75-e2e8-4b4a-a6ce-757d1053352f" providerId="ADAL" clId="{2EA65FFA-9F30-414F-89EC-643C2ED0295D}" dt="2023-07-06T15:51:45.785" v="1"/>
        <pc:sldMkLst>
          <pc:docMk/>
          <pc:sldMk cId="0" sldId="301"/>
        </pc:sldMkLst>
      </pc:sldChg>
      <pc:sldChg chg="modNotes">
        <pc:chgData name="Daniel J.N. Luiz" userId="cbd62b75-e2e8-4b4a-a6ce-757d1053352f" providerId="ADAL" clId="{2EA65FFA-9F30-414F-89EC-643C2ED0295D}" dt="2023-07-06T15:51:45.785" v="1"/>
        <pc:sldMkLst>
          <pc:docMk/>
          <pc:sldMk cId="0" sldId="302"/>
        </pc:sldMkLst>
      </pc:sldChg>
      <pc:sldChg chg="modNotes">
        <pc:chgData name="Daniel J.N. Luiz" userId="cbd62b75-e2e8-4b4a-a6ce-757d1053352f" providerId="ADAL" clId="{2EA65FFA-9F30-414F-89EC-643C2ED0295D}" dt="2023-07-06T15:51:45.785" v="1"/>
        <pc:sldMkLst>
          <pc:docMk/>
          <pc:sldMk cId="0" sldId="303"/>
        </pc:sldMkLst>
      </pc:sldChg>
      <pc:sldChg chg="modNotes">
        <pc:chgData name="Daniel J.N. Luiz" userId="cbd62b75-e2e8-4b4a-a6ce-757d1053352f" providerId="ADAL" clId="{2EA65FFA-9F30-414F-89EC-643C2ED0295D}" dt="2023-07-06T15:51:45.785" v="1"/>
        <pc:sldMkLst>
          <pc:docMk/>
          <pc:sldMk cId="0" sldId="304"/>
        </pc:sldMkLst>
      </pc:sldChg>
      <pc:sldChg chg="modNotes">
        <pc:chgData name="Daniel J.N. Luiz" userId="cbd62b75-e2e8-4b4a-a6ce-757d1053352f" providerId="ADAL" clId="{2EA65FFA-9F30-414F-89EC-643C2ED0295D}" dt="2023-07-06T15:51:45.785" v="1"/>
        <pc:sldMkLst>
          <pc:docMk/>
          <pc:sldMk cId="0" sldId="305"/>
        </pc:sldMkLst>
      </pc:sldChg>
      <pc:sldChg chg="modNotes">
        <pc:chgData name="Daniel J.N. Luiz" userId="cbd62b75-e2e8-4b4a-a6ce-757d1053352f" providerId="ADAL" clId="{2EA65FFA-9F30-414F-89EC-643C2ED0295D}" dt="2023-07-06T15:51:45.785" v="1"/>
        <pc:sldMkLst>
          <pc:docMk/>
          <pc:sldMk cId="0" sldId="306"/>
        </pc:sldMkLst>
      </pc:sldChg>
      <pc:sldChg chg="modNotes">
        <pc:chgData name="Daniel J.N. Luiz" userId="cbd62b75-e2e8-4b4a-a6ce-757d1053352f" providerId="ADAL" clId="{2EA65FFA-9F30-414F-89EC-643C2ED0295D}" dt="2023-07-06T15:51:45.785" v="1"/>
        <pc:sldMkLst>
          <pc:docMk/>
          <pc:sldMk cId="0" sldId="307"/>
        </pc:sldMkLst>
      </pc:sldChg>
      <pc:sldChg chg="modNotes">
        <pc:chgData name="Daniel J.N. Luiz" userId="cbd62b75-e2e8-4b4a-a6ce-757d1053352f" providerId="ADAL" clId="{2EA65FFA-9F30-414F-89EC-643C2ED0295D}" dt="2023-07-06T15:51:45.785" v="1"/>
        <pc:sldMkLst>
          <pc:docMk/>
          <pc:sldMk cId="0" sldId="308"/>
        </pc:sldMkLst>
      </pc:sldChg>
      <pc:sldChg chg="modNotes">
        <pc:chgData name="Daniel J.N. Luiz" userId="cbd62b75-e2e8-4b4a-a6ce-757d1053352f" providerId="ADAL" clId="{2EA65FFA-9F30-414F-89EC-643C2ED0295D}" dt="2023-07-06T15:51:45.785" v="1"/>
        <pc:sldMkLst>
          <pc:docMk/>
          <pc:sldMk cId="0" sldId="309"/>
        </pc:sldMkLst>
      </pc:sldChg>
      <pc:sldMasterChg chg="modSp">
        <pc:chgData name="Daniel J.N. Luiz" userId="cbd62b75-e2e8-4b4a-a6ce-757d1053352f" providerId="ADAL" clId="{2EA65FFA-9F30-414F-89EC-643C2ED0295D}" dt="2023-07-06T15:51:45.785" v="1"/>
        <pc:sldMasterMkLst>
          <pc:docMk/>
          <pc:sldMasterMk cId="0" sldId="2147483661"/>
        </pc:sldMasterMkLst>
        <pc:spChg chg="mod">
          <ac:chgData name="Daniel J.N. Luiz" userId="cbd62b75-e2e8-4b4a-a6ce-757d1053352f" providerId="ADAL" clId="{2EA65FFA-9F30-414F-89EC-643C2ED0295D}" dt="2023-07-06T15:51:45.785" v="1"/>
          <ac:spMkLst>
            <pc:docMk/>
            <pc:sldMasterMk cId="0" sldId="2147483661"/>
            <ac:spMk id="40" creationId="{00000000-0000-0000-0000-000000000000}"/>
          </ac:spMkLst>
        </pc:spChg>
      </pc:sldMasterChg>
      <pc:sldMasterChg chg="modSp">
        <pc:chgData name="Daniel J.N. Luiz" userId="cbd62b75-e2e8-4b4a-a6ce-757d1053352f" providerId="ADAL" clId="{2EA65FFA-9F30-414F-89EC-643C2ED0295D}" dt="2023-07-06T15:51:45.785" v="1"/>
        <pc:sldMasterMkLst>
          <pc:docMk/>
          <pc:sldMasterMk cId="0" sldId="2147483674"/>
        </pc:sldMasterMkLst>
        <pc:spChg chg="mod">
          <ac:chgData name="Daniel J.N. Luiz" userId="cbd62b75-e2e8-4b4a-a6ce-757d1053352f" providerId="ADAL" clId="{2EA65FFA-9F30-414F-89EC-643C2ED0295D}" dt="2023-07-06T15:51:45.785" v="1"/>
          <ac:spMkLst>
            <pc:docMk/>
            <pc:sldMasterMk cId="0" sldId="2147483674"/>
            <ac:spMk id="82" creationId="{00000000-0000-0000-0000-000000000000}"/>
          </ac:spMkLst>
        </pc:spChg>
      </pc:sldMasterChg>
      <pc:sldMasterChg chg="modSp">
        <pc:chgData name="Daniel J.N. Luiz" userId="cbd62b75-e2e8-4b4a-a6ce-757d1053352f" providerId="ADAL" clId="{2EA65FFA-9F30-414F-89EC-643C2ED0295D}" dt="2023-07-06T15:51:45.785" v="1"/>
        <pc:sldMasterMkLst>
          <pc:docMk/>
          <pc:sldMasterMk cId="0" sldId="2147483687"/>
        </pc:sldMasterMkLst>
        <pc:spChg chg="mod">
          <ac:chgData name="Daniel J.N. Luiz" userId="cbd62b75-e2e8-4b4a-a6ce-757d1053352f" providerId="ADAL" clId="{2EA65FFA-9F30-414F-89EC-643C2ED0295D}" dt="2023-07-06T15:51:45.785" v="1"/>
          <ac:spMkLst>
            <pc:docMk/>
            <pc:sldMasterMk cId="0" sldId="2147483687"/>
            <ac:spMk id="124"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solidFill>
                  <a:srgbClr val="000000"/>
                </a:solidFill>
                <a:latin typeface="Arial"/>
              </a:rPr>
              <a:t>Click to move the slide</a:t>
            </a:r>
          </a:p>
        </p:txBody>
      </p:sp>
      <p:sp>
        <p:nvSpPr>
          <p:cNvPr id="16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16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169" name="PlaceHolder 4"/>
          <p:cNvSpPr>
            <a:spLocks noGrp="1"/>
          </p:cNvSpPr>
          <p:nvPr>
            <p:ph type="dt" idx="9"/>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170" name="PlaceHolder 5"/>
          <p:cNvSpPr>
            <a:spLocks noGrp="1"/>
          </p:cNvSpPr>
          <p:nvPr>
            <p:ph type="ftr" idx="10"/>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171" name="PlaceHolder 6"/>
          <p:cNvSpPr>
            <a:spLocks noGrp="1"/>
          </p:cNvSpPr>
          <p:nvPr>
            <p:ph type="sldNum" idx="11"/>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821D6355-506D-46CA-8C00-7AB6FDB2E35D}"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uk.practicallaw.thomsonreuters.com/9-503-7937?originationContext=document&amp;transitionType=DocumentItem&amp;contextData=(sc.Default)&amp;ppcid=096e0687aa4c4738aa6e0fc1b2545ca3"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c.europa.eu/competition-policy/sectors/ict/dma_e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heonlineadvertisingguide.com/glossary/viewability/"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s://theonlineadvertisingguide.com/glossary/impression/" TargetMode="External"/><Relationship Id="rId4" Type="http://schemas.openxmlformats.org/officeDocument/2006/relationships/hyperlink" Target="https://theonlineadvertisingguide.com/glossary/ad-impression/"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1143000" y="685800"/>
            <a:ext cx="4570413" cy="3427413"/>
          </a:xfrm>
          <a:prstGeom prst="rect">
            <a:avLst/>
          </a:prstGeom>
          <a:ln w="0">
            <a:noFill/>
          </a:ln>
        </p:spPr>
      </p:sp>
      <p:sp>
        <p:nvSpPr>
          <p:cNvPr id="28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strike="noStrike" spc="-1">
                <a:solidFill>
                  <a:schemeClr val="dk1"/>
                </a:solidFill>
                <a:latin typeface="Arial"/>
                <a:ea typeface="Arial"/>
              </a:rPr>
              <a:t>If this PowerPoint presentation contains mathematical equations, you may need to check that your computer has the following installed:</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1) MathType Plugin</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2) Math Player (free versions available)</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3) NVDA Reader (free versions available)</a:t>
            </a:r>
            <a:endParaRPr lang="en-IN" sz="1200" b="0" strike="noStrike" spc="-1">
              <a:solidFill>
                <a:srgbClr val="000000"/>
              </a:solidFill>
              <a:latin typeface="Arial"/>
            </a:endParaRPr>
          </a:p>
        </p:txBody>
      </p:sp>
      <p:sp>
        <p:nvSpPr>
          <p:cNvPr id="288" name="PlaceHolder 3"/>
          <p:cNvSpPr>
            <a:spLocks noGrp="1"/>
          </p:cNvSpPr>
          <p:nvPr>
            <p:ph type="sldNum" idx="1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171CCB1-AB96-42D1-9568-D161FE9E561F}" type="slidenum">
              <a:rPr lang="en-US" sz="1200" b="0" strike="noStrike" spc="-1">
                <a:solidFill>
                  <a:schemeClr val="dk1"/>
                </a:solidFill>
                <a:latin typeface="Arial"/>
                <a:ea typeface="Arial"/>
              </a:rPr>
              <a:t>1</a:t>
            </a:fld>
            <a:endParaRPr lang="en-IN" sz="12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1143000" y="685800"/>
            <a:ext cx="4570413" cy="3427413"/>
          </a:xfrm>
          <a:prstGeom prst="rect">
            <a:avLst/>
          </a:prstGeom>
          <a:ln w="0">
            <a:noFill/>
          </a:ln>
        </p:spPr>
      </p:sp>
      <p:sp>
        <p:nvSpPr>
          <p:cNvPr id="31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15" name="PlaceHolder 3"/>
          <p:cNvSpPr>
            <a:spLocks noGrp="1"/>
          </p:cNvSpPr>
          <p:nvPr>
            <p:ph type="sldNum" idx="2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D33CC37-9588-4AA0-AA90-943B64D11503}" type="slidenum">
              <a:rPr lang="en-US" sz="1200" b="0" strike="noStrike" spc="-1">
                <a:solidFill>
                  <a:schemeClr val="dk1"/>
                </a:solidFill>
                <a:latin typeface="Arial"/>
                <a:ea typeface="Arial"/>
              </a:rPr>
              <a:t>10</a:t>
            </a:fld>
            <a:endParaRPr lang="en-IN" sz="12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1143000" y="685800"/>
            <a:ext cx="4570413" cy="3427413"/>
          </a:xfrm>
          <a:prstGeom prst="rect">
            <a:avLst/>
          </a:prstGeom>
          <a:ln w="0">
            <a:noFill/>
          </a:ln>
        </p:spPr>
      </p:sp>
      <p:sp>
        <p:nvSpPr>
          <p:cNvPr id="31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6.3, Page 324.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In this general model of online consumer behavior, the decision to purchase is shaped by background demographic factors, several intervening factors, and, finally, influenced greatly by clickstream behavior very near to the precise moment of purchase.</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chemeClr val="dk1"/>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mn-lt"/>
                <a:ea typeface="Arial"/>
              </a:rPr>
              <a:t>Long description: </a:t>
            </a:r>
            <a:r>
              <a:rPr lang="en-US" sz="1200" b="0" strike="noStrike" spc="-1">
                <a:solidFill>
                  <a:schemeClr val="dk1"/>
                </a:solidFill>
                <a:latin typeface="Arial"/>
                <a:ea typeface="Calibri"/>
              </a:rPr>
              <a:t>Background factors include culture, social norms, psychological factors, and background demographic factors. Intervening factors include brand, marketing communications stimuli, firm capabilities, website, and mobile platform features, consumer skills, product characteristics, purchasing attitudes, perceived behavioral control, and social networks. The final influence is clickstream behavior and purchase.</a:t>
            </a:r>
            <a:endParaRPr lang="en-IN" sz="1200" b="0" strike="noStrike" spc="-1">
              <a:solidFill>
                <a:srgbClr val="000000"/>
              </a:solidFill>
              <a:latin typeface="Arial"/>
            </a:endParaRPr>
          </a:p>
        </p:txBody>
      </p:sp>
      <p:sp>
        <p:nvSpPr>
          <p:cNvPr id="318" name="PlaceHolder 3"/>
          <p:cNvSpPr>
            <a:spLocks noGrp="1"/>
          </p:cNvSpPr>
          <p:nvPr>
            <p:ph type="sldNum" idx="2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BCF14519-F660-4D00-BDAD-9F77CFB142D1}" type="slidenum">
              <a:rPr lang="en-US" sz="1200" b="0" strike="noStrike" spc="-1">
                <a:solidFill>
                  <a:schemeClr val="dk1"/>
                </a:solidFill>
                <a:latin typeface="Arial"/>
                <a:ea typeface="Arial"/>
              </a:rPr>
              <a:t>11</a:t>
            </a:fld>
            <a:endParaRPr lang="en-IN" sz="1200" b="0" strike="noStrike" spc="-1">
              <a:solidFill>
                <a:srgbClr val="000000"/>
              </a:solid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1143000" y="685800"/>
            <a:ext cx="4570413" cy="3427413"/>
          </a:xfrm>
          <a:prstGeom prst="rect">
            <a:avLst/>
          </a:prstGeom>
          <a:ln w="0">
            <a:noFill/>
          </a:ln>
        </p:spPr>
      </p:sp>
      <p:sp>
        <p:nvSpPr>
          <p:cNvPr id="32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21" name="PlaceHolder 3"/>
          <p:cNvSpPr>
            <a:spLocks noGrp="1"/>
          </p:cNvSpPr>
          <p:nvPr>
            <p:ph type="sldNum" idx="2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E5A5AAE9-1B7E-482D-9953-23B32C5F6EF1}" type="slidenum">
              <a:rPr lang="en-US" sz="1200" b="0" strike="noStrike" spc="-1">
                <a:solidFill>
                  <a:schemeClr val="dk1"/>
                </a:solidFill>
                <a:latin typeface="Arial"/>
                <a:ea typeface="Arial"/>
              </a:rPr>
              <a:t>12</a:t>
            </a:fld>
            <a:endParaRPr lang="en-IN" sz="12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1143000" y="685800"/>
            <a:ext cx="4570413" cy="3427413"/>
          </a:xfrm>
          <a:prstGeom prst="rect">
            <a:avLst/>
          </a:prstGeom>
          <a:ln w="0">
            <a:noFill/>
          </a:ln>
        </p:spPr>
      </p:sp>
      <p:sp>
        <p:nvSpPr>
          <p:cNvPr id="32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24" name="PlaceHolder 3"/>
          <p:cNvSpPr>
            <a:spLocks noGrp="1"/>
          </p:cNvSpPr>
          <p:nvPr>
            <p:ph type="sldNum" idx="2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48C73CD-11DB-4895-862A-F8E8482FF3C5}" type="slidenum">
              <a:rPr lang="en-US" sz="1200" b="0" strike="noStrike" spc="-1">
                <a:solidFill>
                  <a:schemeClr val="dk1"/>
                </a:solidFill>
                <a:latin typeface="Arial"/>
                <a:ea typeface="Arial"/>
              </a:rPr>
              <a:t>13</a:t>
            </a:fld>
            <a:endParaRPr lang="en-IN" sz="12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1143000" y="685800"/>
            <a:ext cx="4570413" cy="3427413"/>
          </a:xfrm>
          <a:prstGeom prst="rect">
            <a:avLst/>
          </a:prstGeom>
          <a:ln w="0">
            <a:noFill/>
          </a:ln>
        </p:spPr>
      </p:sp>
      <p:sp>
        <p:nvSpPr>
          <p:cNvPr id="32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27" name="PlaceHolder 3"/>
          <p:cNvSpPr>
            <a:spLocks noGrp="1"/>
          </p:cNvSpPr>
          <p:nvPr>
            <p:ph type="sldNum" idx="2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E35BE3C-4337-49F7-88D7-C5CB77066F07}" type="slidenum">
              <a:rPr lang="en-US" sz="1200" b="0" strike="noStrike" spc="-1">
                <a:solidFill>
                  <a:schemeClr val="dk1"/>
                </a:solidFill>
                <a:latin typeface="Arial"/>
                <a:ea typeface="Arial"/>
              </a:rPr>
              <a:t>14</a:t>
            </a:fld>
            <a:endParaRPr lang="en-IN" sz="1200" b="0" strike="noStrike" spc="-1">
              <a:solidFill>
                <a:srgbClr val="000000"/>
              </a:solid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1143000" y="685800"/>
            <a:ext cx="4570413" cy="3427413"/>
          </a:xfrm>
          <a:prstGeom prst="rect">
            <a:avLst/>
          </a:prstGeom>
          <a:ln w="0">
            <a:noFill/>
          </a:ln>
        </p:spPr>
      </p:sp>
      <p:sp>
        <p:nvSpPr>
          <p:cNvPr id="32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30" name="PlaceHolder 3"/>
          <p:cNvSpPr>
            <a:spLocks noGrp="1"/>
          </p:cNvSpPr>
          <p:nvPr>
            <p:ph type="sldNum" idx="2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56C471D9-A975-41E4-81B3-DB8AA365E41B}" type="slidenum">
              <a:rPr lang="en-US" sz="1200" b="0" strike="noStrike" spc="-1">
                <a:solidFill>
                  <a:schemeClr val="dk1"/>
                </a:solidFill>
                <a:latin typeface="Arial"/>
                <a:ea typeface="Arial"/>
              </a:rPr>
              <a:t>15</a:t>
            </a:fld>
            <a:endParaRPr lang="en-IN" sz="1200" b="0" strike="noStrike" spc="-1">
              <a:solidFill>
                <a:srgbClr val="000000"/>
              </a:solid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1143000" y="685800"/>
            <a:ext cx="4570413" cy="3427413"/>
          </a:xfrm>
          <a:prstGeom prst="rect">
            <a:avLst/>
          </a:prstGeom>
          <a:ln w="0">
            <a:noFill/>
          </a:ln>
        </p:spPr>
      </p:sp>
      <p:sp>
        <p:nvSpPr>
          <p:cNvPr id="33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33" name="PlaceHolder 3"/>
          <p:cNvSpPr>
            <a:spLocks noGrp="1"/>
          </p:cNvSpPr>
          <p:nvPr>
            <p:ph type="sldNum" idx="2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271E99C6-AF42-48F3-9DBD-B70F4EB223B2}" type="slidenum">
              <a:rPr lang="en-US" sz="1200" b="0" strike="noStrike" spc="-1">
                <a:solidFill>
                  <a:schemeClr val="dk1"/>
                </a:solidFill>
                <a:latin typeface="Arial"/>
                <a:ea typeface="Arial"/>
              </a:rPr>
              <a:t>16</a:t>
            </a:fld>
            <a:endParaRPr lang="en-IN" sz="1200" b="0" strike="noStrike" spc="-1">
              <a:solidFill>
                <a:srgbClr val="000000"/>
              </a:solid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1143000" y="685800"/>
            <a:ext cx="4570413" cy="3427413"/>
          </a:xfrm>
          <a:prstGeom prst="rect">
            <a:avLst/>
          </a:prstGeom>
          <a:ln w="0">
            <a:noFill/>
          </a:ln>
        </p:spPr>
      </p:sp>
      <p:sp>
        <p:nvSpPr>
          <p:cNvPr id="33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36" name="PlaceHolder 3"/>
          <p:cNvSpPr>
            <a:spLocks noGrp="1"/>
          </p:cNvSpPr>
          <p:nvPr>
            <p:ph type="sldNum" idx="2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2E08DC43-651A-4C40-A31F-8D3DCA88D1B8}" type="slidenum">
              <a:rPr lang="en-US" sz="1200" b="0" strike="noStrike" spc="-1">
                <a:solidFill>
                  <a:schemeClr val="dk1"/>
                </a:solidFill>
                <a:latin typeface="Arial"/>
                <a:ea typeface="Arial"/>
              </a:rPr>
              <a:t>17</a:t>
            </a:fld>
            <a:endParaRPr lang="en-IN" sz="1200" b="0" strike="noStrike" spc="-1">
              <a:solidFill>
                <a:srgbClr val="000000"/>
              </a:solid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1143000" y="685800"/>
            <a:ext cx="4570413" cy="3427413"/>
          </a:xfrm>
          <a:prstGeom prst="rect">
            <a:avLst/>
          </a:prstGeom>
          <a:ln w="0">
            <a:noFill/>
          </a:ln>
        </p:spPr>
      </p:sp>
      <p:sp>
        <p:nvSpPr>
          <p:cNvPr id="33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39" name="PlaceHolder 3"/>
          <p:cNvSpPr>
            <a:spLocks noGrp="1"/>
          </p:cNvSpPr>
          <p:nvPr>
            <p:ph type="sldNum" idx="2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2F0A7B1F-FBC6-41DC-B8DA-DC5291BC761B}" type="slidenum">
              <a:rPr lang="en-US" sz="1200" b="0" strike="noStrike" spc="-1">
                <a:solidFill>
                  <a:schemeClr val="dk1"/>
                </a:solidFill>
                <a:latin typeface="Arial"/>
                <a:ea typeface="Arial"/>
              </a:rPr>
              <a:t>18</a:t>
            </a:fld>
            <a:endParaRPr lang="en-IN" sz="1200" b="0" strike="noStrike" spc="-1">
              <a:solidFill>
                <a:srgbClr val="000000"/>
              </a:solid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1143000" y="685800"/>
            <a:ext cx="4570413" cy="3427413"/>
          </a:xfrm>
          <a:prstGeom prst="rect">
            <a:avLst/>
          </a:prstGeom>
          <a:ln w="0">
            <a:noFill/>
          </a:ln>
        </p:spPr>
      </p:sp>
      <p:sp>
        <p:nvSpPr>
          <p:cNvPr id="34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42" name="PlaceHolder 3"/>
          <p:cNvSpPr>
            <a:spLocks noGrp="1"/>
          </p:cNvSpPr>
          <p:nvPr>
            <p:ph type="sldNum" idx="3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3BF0F19-7475-4A1B-8067-4E768D9024D6}" type="slidenum">
              <a:rPr lang="en-US" sz="1200" b="0" strike="noStrike" spc="-1">
                <a:solidFill>
                  <a:schemeClr val="dk1"/>
                </a:solidFill>
                <a:latin typeface="Arial"/>
                <a:ea typeface="Arial"/>
              </a:rPr>
              <a:t>19</a:t>
            </a:fld>
            <a:endParaRPr lang="en-IN"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1143000" y="685800"/>
            <a:ext cx="4570413" cy="3427413"/>
          </a:xfrm>
          <a:prstGeom prst="rect">
            <a:avLst/>
          </a:prstGeom>
          <a:ln w="0">
            <a:noFill/>
          </a:ln>
        </p:spPr>
      </p:sp>
      <p:sp>
        <p:nvSpPr>
          <p:cNvPr id="29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291" name="PlaceHolder 3"/>
          <p:cNvSpPr>
            <a:spLocks noGrp="1"/>
          </p:cNvSpPr>
          <p:nvPr>
            <p:ph type="sldNum" idx="1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24608EA8-4F3B-4A14-8A78-D644DD9E9D6A}" type="slidenum">
              <a:rPr lang="en-US" sz="1200" b="0" strike="noStrike" spc="-1">
                <a:solidFill>
                  <a:schemeClr val="dk1"/>
                </a:solidFill>
                <a:latin typeface="Arial"/>
                <a:ea typeface="Arial"/>
              </a:rPr>
              <a:t>2</a:t>
            </a:fld>
            <a:endParaRPr lang="en-IN" sz="1200" b="0" strike="noStrike" spc="-1">
              <a:solidFill>
                <a:srgbClr val="000000"/>
              </a:solid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1143000" y="685800"/>
            <a:ext cx="4570413" cy="3427413"/>
          </a:xfrm>
          <a:prstGeom prst="rect">
            <a:avLst/>
          </a:prstGeom>
          <a:ln w="0">
            <a:noFill/>
          </a:ln>
        </p:spPr>
      </p:sp>
      <p:sp>
        <p:nvSpPr>
          <p:cNvPr id="34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r>
              <a:rPr lang="en-US" sz="1800" dirty="0"/>
              <a:t>Search engine marketing: involves the use of search engines to build and sustain brands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Search engine advertising: involves the use of search engines to support direct sales online.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Organic search: inclusion and ranking of sites depends on a more or less unbiased application of a set of rules imposed by the search engine</a:t>
            </a:r>
          </a:p>
          <a:p>
            <a:endParaRPr lang="en-US" sz="1800" dirty="0"/>
          </a:p>
          <a:p>
            <a:r>
              <a:rPr lang="en-GB" sz="1800" dirty="0"/>
              <a:t>Affiliate marketing is </a:t>
            </a:r>
            <a:r>
              <a:rPr lang="en-GB" sz="1800" b="1" dirty="0"/>
              <a:t>the process by which an affiliate earns a commission for marketing another person's or company's products</a:t>
            </a:r>
            <a:r>
              <a:rPr lang="en-GB" sz="1800" dirty="0"/>
              <a:t>. The affiliate simply searches for a product they enjoy, then promotes that product and earns a piece of the profit from each sale they make.</a:t>
            </a:r>
          </a:p>
          <a:p>
            <a:endParaRPr lang="en-GB" sz="1800" dirty="0"/>
          </a:p>
          <a:p>
            <a:r>
              <a:rPr lang="en-GB" sz="1800" dirty="0"/>
              <a:t>Viral marketing is </a:t>
            </a:r>
            <a:r>
              <a:rPr lang="en-GB" sz="1800" b="1" dirty="0"/>
              <a:t>a style of promotion that relies on an audience to generate the message of a product or service</a:t>
            </a:r>
            <a:r>
              <a:rPr lang="en-GB" sz="1800" dirty="0"/>
              <a:t>. Marketing is considered “viral” when it reaches the point where it's being shared by the public at large rather than just its target audience.</a:t>
            </a:r>
          </a:p>
          <a:p>
            <a:endParaRPr lang="en-GB" sz="1800" dirty="0"/>
          </a:p>
          <a:p>
            <a:r>
              <a:rPr lang="en-GB" sz="1800" dirty="0"/>
              <a:t>Lead generation, </a:t>
            </a:r>
            <a:r>
              <a:rPr lang="en-GB" sz="1800" b="1" dirty="0"/>
              <a:t>the marketing process of stimulating and capturing interest in a product or service for the purpose of developing a sales pipeline</a:t>
            </a:r>
            <a:r>
              <a:rPr lang="en-GB" sz="1800" dirty="0"/>
              <a:t>, allows companies to nurture targets until they're ready to buy.</a:t>
            </a:r>
            <a:endParaRPr lang="en-US" sz="1800" dirty="0"/>
          </a:p>
          <a:p>
            <a:pPr marL="216000" indent="0">
              <a:buNone/>
            </a:pPr>
            <a:endParaRPr lang="en-IN" sz="1800" b="0" strike="noStrike" spc="-1" dirty="0">
              <a:solidFill>
                <a:srgbClr val="000000"/>
              </a:solidFill>
              <a:latin typeface="Arial"/>
            </a:endParaRPr>
          </a:p>
        </p:txBody>
      </p:sp>
      <p:sp>
        <p:nvSpPr>
          <p:cNvPr id="345" name="PlaceHolder 3"/>
          <p:cNvSpPr>
            <a:spLocks noGrp="1"/>
          </p:cNvSpPr>
          <p:nvPr>
            <p:ph type="sldNum" idx="3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CA81645-22D6-49F0-9057-881D2E6A524C}" type="slidenum">
              <a:rPr lang="en-US" sz="1200" b="0" strike="noStrike" spc="-1">
                <a:solidFill>
                  <a:schemeClr val="dk1"/>
                </a:solidFill>
                <a:latin typeface="Arial"/>
                <a:ea typeface="Arial"/>
              </a:rPr>
              <a:t>20</a:t>
            </a:fld>
            <a:endParaRPr lang="en-IN" sz="1200" b="0" strike="noStrike" spc="-1">
              <a:solidFill>
                <a:srgbClr val="000000"/>
              </a:solid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1143000" y="685800"/>
            <a:ext cx="4570413" cy="3427413"/>
          </a:xfrm>
          <a:prstGeom prst="rect">
            <a:avLst/>
          </a:prstGeom>
          <a:ln w="0">
            <a:noFill/>
          </a:ln>
        </p:spPr>
      </p:sp>
      <p:sp>
        <p:nvSpPr>
          <p:cNvPr id="34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r>
              <a:rPr lang="en-US" sz="1800" b="1" dirty="0"/>
              <a:t>Keyword advertising</a:t>
            </a:r>
            <a:r>
              <a:rPr lang="en-US" sz="1800" dirty="0"/>
              <a:t>: Merchants purchase keywords through a bidding process at search sites, and whenever a consumer searches for that word, their advertisement shows up somewhere on the page. </a:t>
            </a:r>
          </a:p>
          <a:p>
            <a:endParaRPr lang="en-US" sz="1800" dirty="0"/>
          </a:p>
          <a:p>
            <a:r>
              <a:rPr lang="en-US" sz="1800" b="1" dirty="0"/>
              <a:t>Network keyword advertising: </a:t>
            </a:r>
            <a:r>
              <a:rPr lang="en-US" sz="1800" b="0" dirty="0"/>
              <a:t>introduced by Google as its AdSense product in 2002. Publishers join these networks and allow the search engine to place “relevant” ads on their sites </a:t>
            </a:r>
            <a:endParaRPr lang="en-US" sz="1800" b="1" dirty="0"/>
          </a:p>
          <a:p>
            <a:endParaRPr lang="en-GB" sz="2800" b="0" i="0" dirty="0">
              <a:solidFill>
                <a:srgbClr val="393E42"/>
              </a:solidFill>
              <a:effectLst/>
              <a:latin typeface="Proxima Nova"/>
            </a:endParaRPr>
          </a:p>
          <a:p>
            <a:r>
              <a:rPr lang="en-GB" sz="2800" b="0" i="0" dirty="0">
                <a:solidFill>
                  <a:srgbClr val="393E42"/>
                </a:solidFill>
                <a:effectLst/>
                <a:latin typeface="Proxima Nova"/>
              </a:rPr>
              <a:t>Google's advertising revenue in 2021 reached $209 billion, and a majority of it came from search advertising – a form of online advertising.</a:t>
            </a:r>
            <a:endParaRPr lang="en-GB" sz="2800" b="0" i="0" u="none" strike="noStrike" baseline="30000" dirty="0">
              <a:solidFill>
                <a:srgbClr val="007BFF"/>
              </a:solidFill>
              <a:effectLst/>
              <a:latin typeface="Proxima Nov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solidFill>
                  <a:srgbClr val="393E42"/>
                </a:solidFill>
                <a:effectLst/>
                <a:latin typeface="Proxima Nova"/>
              </a:rPr>
              <a:t>Statista Research Department. Google: advertising revenue from 2001 to 2021. 2022. https://</a:t>
            </a:r>
            <a:r>
              <a:rPr lang="en-GB" sz="2800" b="0" i="0" dirty="0" err="1">
                <a:solidFill>
                  <a:srgbClr val="393E42"/>
                </a:solidFill>
                <a:effectLst/>
                <a:latin typeface="Proxima Nova"/>
              </a:rPr>
              <a:t>www.statista.com</a:t>
            </a:r>
            <a:r>
              <a:rPr lang="en-GB" sz="2800" b="0" i="0" dirty="0">
                <a:solidFill>
                  <a:srgbClr val="393E42"/>
                </a:solidFill>
                <a:effectLst/>
                <a:latin typeface="Proxima Nova"/>
              </a:rPr>
              <a:t>/statistics/266249/advertising-revenue-of-google/.</a:t>
            </a:r>
          </a:p>
          <a:p>
            <a:endParaRPr lang="en-US" sz="1800" b="1" dirty="0"/>
          </a:p>
        </p:txBody>
      </p:sp>
      <p:sp>
        <p:nvSpPr>
          <p:cNvPr id="348" name="PlaceHolder 3"/>
          <p:cNvSpPr>
            <a:spLocks noGrp="1"/>
          </p:cNvSpPr>
          <p:nvPr>
            <p:ph type="sldNum" idx="3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46500E3-46ED-4DFD-A6C0-570032AF2FEA}" type="slidenum">
              <a:rPr lang="en-US" sz="1200" b="0" strike="noStrike" spc="-1">
                <a:solidFill>
                  <a:schemeClr val="dk1"/>
                </a:solidFill>
                <a:latin typeface="Arial"/>
                <a:ea typeface="Arial"/>
              </a:rPr>
              <a:t>21</a:t>
            </a:fld>
            <a:endParaRPr lang="en-IN" sz="1200" b="0" strike="noStrike" spc="-1">
              <a:solidFill>
                <a:srgbClr val="000000"/>
              </a:solid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1143000" y="685800"/>
            <a:ext cx="4570413" cy="3427413"/>
          </a:xfrm>
          <a:prstGeom prst="rect">
            <a:avLst/>
          </a:prstGeom>
          <a:ln w="0">
            <a:noFill/>
          </a:ln>
        </p:spPr>
      </p:sp>
      <p:sp>
        <p:nvSpPr>
          <p:cNvPr id="35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r>
              <a:rPr lang="en-US" sz="1800" dirty="0"/>
              <a:t>SEO – techniques to improve the ranking of web pages generated by search engine algorithms.</a:t>
            </a:r>
          </a:p>
          <a:p>
            <a:endParaRPr lang="en-US" sz="1800" dirty="0"/>
          </a:p>
          <a:p>
            <a:r>
              <a:rPr lang="en-GB" sz="1800" dirty="0"/>
              <a:t>A link farm is a group of websites that all link to the other websites in the group to increase rankings in the search results (SERPs). This technique is a black-hat technique, which means that it is considered a manipulative technique. It is also considered a form of spam and sites which search engines like Google determine to be involved in link farms are penalised for it. </a:t>
            </a:r>
          </a:p>
          <a:p>
            <a:endParaRPr lang="en-GB" sz="1800" dirty="0"/>
          </a:p>
          <a:p>
            <a:r>
              <a:rPr lang="en-GB" sz="1800" b="1" dirty="0">
                <a:effectLst/>
              </a:rPr>
              <a:t>A content farm is a website that produces a large amount of low-quality articles on many different topics, then uses keywords so that they are placed highly on Google or other search engine results.</a:t>
            </a:r>
          </a:p>
          <a:p>
            <a:endParaRPr lang="en-GB" sz="1800" b="1" dirty="0">
              <a:effectLst/>
            </a:endParaRPr>
          </a:p>
          <a:p>
            <a:r>
              <a:rPr lang="en-GB" sz="1800" b="1" dirty="0">
                <a:effectLst/>
              </a:rPr>
              <a:t>Click fraud is the act of clicking on a paid link, such as display ad or sponsored search result, with malicious or vindictive intent</a:t>
            </a:r>
            <a:r>
              <a:rPr lang="en-GB" sz="1800" dirty="0"/>
              <a:t>.</a:t>
            </a:r>
            <a:endParaRPr lang="en-US" sz="1800" dirty="0"/>
          </a:p>
          <a:p>
            <a:pPr marL="216000" indent="0">
              <a:buNone/>
            </a:pPr>
            <a:endParaRPr lang="en-IN" sz="1800" b="0" strike="noStrike" spc="-1" dirty="0">
              <a:solidFill>
                <a:srgbClr val="000000"/>
              </a:solidFill>
              <a:latin typeface="Arial"/>
            </a:endParaRPr>
          </a:p>
        </p:txBody>
      </p:sp>
      <p:sp>
        <p:nvSpPr>
          <p:cNvPr id="351" name="PlaceHolder 3"/>
          <p:cNvSpPr>
            <a:spLocks noGrp="1"/>
          </p:cNvSpPr>
          <p:nvPr>
            <p:ph type="sldNum" idx="3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237357D8-C325-4150-AD45-57577C59673D}" type="slidenum">
              <a:rPr lang="en-US" sz="1200" b="0" strike="noStrike" spc="-1">
                <a:solidFill>
                  <a:schemeClr val="dk1"/>
                </a:solidFill>
                <a:latin typeface="Arial"/>
                <a:ea typeface="Arial"/>
              </a:rPr>
              <a:t>22</a:t>
            </a:fld>
            <a:endParaRPr lang="en-IN" sz="1200" b="0" strike="noStrike" spc="-1">
              <a:solidFill>
                <a:srgbClr val="000000"/>
              </a:solid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1143000" y="685800"/>
            <a:ext cx="4570413" cy="3427413"/>
          </a:xfrm>
          <a:prstGeom prst="rect">
            <a:avLst/>
          </a:prstGeom>
          <a:ln w="0">
            <a:noFill/>
          </a:ln>
        </p:spPr>
      </p:sp>
      <p:sp>
        <p:nvSpPr>
          <p:cNvPr id="35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r>
              <a:rPr lang="en-GB" sz="1800" dirty="0"/>
              <a:t>Interstitial ads are </a:t>
            </a:r>
            <a:r>
              <a:rPr lang="en-GB" sz="1800" b="1" dirty="0"/>
              <a:t>full-screen ads that cover the interface of their host app</a:t>
            </a:r>
            <a:r>
              <a:rPr lang="en-GB" sz="1800" dirty="0"/>
              <a:t>. They're typically displayed at natural transition points in the flow of an app, such as between activities or during the pause between levels in a game.</a:t>
            </a:r>
          </a:p>
          <a:p>
            <a:endParaRPr lang="en-GB" sz="1800" dirty="0"/>
          </a:p>
          <a:p>
            <a:r>
              <a:rPr lang="en-GB" sz="1800" dirty="0"/>
              <a:t>Native advertising is the use of paid ads that fit seamlessly into the media where they appear. They blend in to match the content so that they don’t disrupt the viewer’s experience. In this way, advertisers can post content that hooks viewers’ attention by not being an obvious ad.</a:t>
            </a:r>
            <a:endParaRPr lang="en-IN" sz="1800" b="0" strike="noStrike" spc="-1" dirty="0">
              <a:solidFill>
                <a:srgbClr val="000000"/>
              </a:solidFill>
              <a:latin typeface="Arial"/>
            </a:endParaRPr>
          </a:p>
          <a:p>
            <a:endParaRPr lang="en-IN" sz="1800" b="0" strike="noStrike" spc="-1" dirty="0">
              <a:solidFill>
                <a:srgbClr val="000000"/>
              </a:solid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Content marketing is </a:t>
            </a:r>
            <a:r>
              <a:rPr lang="en-GB" sz="1800" b="1" dirty="0"/>
              <a:t>a marketing strategy used to attract, engage, and retain an audience by creating and sharing relevant articles, videos, podcasts, and other media</a:t>
            </a:r>
            <a:r>
              <a:rPr lang="en-GB" sz="1800" dirty="0"/>
              <a:t>. This approach establishes expertise, promotes brand awareness, and keeps your business top of mind when it's time to buy what you sell.</a:t>
            </a:r>
          </a:p>
          <a:p>
            <a:endParaRPr lang="en-US" sz="1800" dirty="0"/>
          </a:p>
        </p:txBody>
      </p:sp>
      <p:sp>
        <p:nvSpPr>
          <p:cNvPr id="354" name="PlaceHolder 3"/>
          <p:cNvSpPr>
            <a:spLocks noGrp="1"/>
          </p:cNvSpPr>
          <p:nvPr>
            <p:ph type="sldNum" idx="3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E538A4A-442C-4EA1-8B35-88D544893717}" type="slidenum">
              <a:rPr lang="en-US" sz="1200" b="0" strike="noStrike" spc="-1">
                <a:solidFill>
                  <a:schemeClr val="dk1"/>
                </a:solidFill>
                <a:latin typeface="Arial"/>
                <a:ea typeface="Arial"/>
              </a:rPr>
              <a:t>23</a:t>
            </a:fld>
            <a:endParaRPr lang="en-IN" sz="1200" b="0" strike="noStrike" spc="-1">
              <a:solidFill>
                <a:srgbClr val="000000"/>
              </a:solid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1143000" y="685800"/>
            <a:ext cx="4570413" cy="3427413"/>
          </a:xfrm>
          <a:prstGeom prst="rect">
            <a:avLst/>
          </a:prstGeom>
          <a:ln w="0">
            <a:noFill/>
          </a:ln>
        </p:spPr>
      </p:sp>
      <p:sp>
        <p:nvSpPr>
          <p:cNvPr id="35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57" name="PlaceHolder 3"/>
          <p:cNvSpPr>
            <a:spLocks noGrp="1"/>
          </p:cNvSpPr>
          <p:nvPr>
            <p:ph type="sldNum" idx="3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C55914F8-2675-4FCD-9CED-7E0BFF35CCE6}" type="slidenum">
              <a:rPr lang="en-US" sz="1200" b="0" strike="noStrike" spc="-1">
                <a:solidFill>
                  <a:schemeClr val="dk1"/>
                </a:solidFill>
                <a:latin typeface="Arial"/>
                <a:ea typeface="Arial"/>
              </a:rPr>
              <a:t>24</a:t>
            </a:fld>
            <a:endParaRPr lang="en-IN" sz="1200" b="0" strike="noStrike" spc="-1">
              <a:solidFill>
                <a:srgbClr val="000000"/>
              </a:solid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1143000" y="685800"/>
            <a:ext cx="4570413" cy="3427413"/>
          </a:xfrm>
          <a:prstGeom prst="rect">
            <a:avLst/>
          </a:prstGeom>
          <a:ln w="0">
            <a:noFill/>
          </a:ln>
        </p:spPr>
      </p:sp>
      <p:sp>
        <p:nvSpPr>
          <p:cNvPr id="35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6.6, Page 338.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Millions of publishers have audiences to sell, and pages to fill with ads. Thousands of advertisers are looking for audiences. Ad networks are intermediaries that connect publishers with marketers.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chemeClr val="dk1"/>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mn-lt"/>
                <a:ea typeface="Arial"/>
              </a:rPr>
              <a:t>Long description: </a:t>
            </a:r>
            <a:r>
              <a:rPr lang="en-US" sz="1200" b="0" strike="noStrike" spc="-1">
                <a:solidFill>
                  <a:schemeClr val="dk1"/>
                </a:solidFill>
                <a:latin typeface="Arial"/>
                <a:ea typeface="Calibri"/>
              </a:rPr>
              <a:t>The five steps involved in an advertising network are as follows. Step 1, consumer requests web page from ad network member site. 2, merchant server connects to ad network ad server. 3, ad server reads cookie, checks database for profile. 4, ad server selects and serves an appropriate display ad based in profile. 5, ad network follows consumer from site to site through use of tracking files.</a:t>
            </a:r>
            <a:endParaRPr lang="en-IN" sz="1200" b="0" strike="noStrike" spc="-1">
              <a:solidFill>
                <a:srgbClr val="000000"/>
              </a:solidFill>
              <a:latin typeface="Arial"/>
            </a:endParaRPr>
          </a:p>
        </p:txBody>
      </p:sp>
      <p:sp>
        <p:nvSpPr>
          <p:cNvPr id="360" name="PlaceHolder 3"/>
          <p:cNvSpPr>
            <a:spLocks noGrp="1"/>
          </p:cNvSpPr>
          <p:nvPr>
            <p:ph type="sldNum" idx="3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2DA29E6-AD6C-402D-AE73-D6472E9F9090}" type="slidenum">
              <a:rPr lang="en-US" sz="1200" b="0" strike="noStrike" spc="-1">
                <a:solidFill>
                  <a:schemeClr val="dk1"/>
                </a:solidFill>
                <a:latin typeface="Arial"/>
                <a:ea typeface="Arial"/>
              </a:rPr>
              <a:t>25</a:t>
            </a:fld>
            <a:endParaRPr lang="en-IN" sz="1200" b="0" strike="noStrike" spc="-1">
              <a:solidFill>
                <a:srgbClr val="000000"/>
              </a:solid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noRot="1" noChangeAspect="1"/>
          </p:cNvSpPr>
          <p:nvPr>
            <p:ph type="sldImg"/>
          </p:nvPr>
        </p:nvSpPr>
        <p:spPr>
          <a:xfrm>
            <a:off x="1143000" y="685800"/>
            <a:ext cx="4570413" cy="3427413"/>
          </a:xfrm>
          <a:prstGeom prst="rect">
            <a:avLst/>
          </a:prstGeom>
          <a:ln w="0">
            <a:noFill/>
          </a:ln>
        </p:spPr>
      </p:sp>
      <p:sp>
        <p:nvSpPr>
          <p:cNvPr id="36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dirty="0"/>
              <a:t>Ad fraud is </a:t>
            </a:r>
            <a:r>
              <a:rPr lang="en-GB" sz="1800" b="1" dirty="0"/>
              <a:t>a type of scam in which the perpetrator fools advertisers into paying for something that is worthless to them</a:t>
            </a:r>
            <a:r>
              <a:rPr lang="en-GB" sz="1800" dirty="0"/>
              <a:t>, such as fake traffic, fake leads or misrepresented and ineffective ad placement.</a:t>
            </a:r>
            <a:endParaRPr lang="en-US" sz="1800" dirty="0"/>
          </a:p>
          <a:p>
            <a:pPr marL="216000" indent="0">
              <a:buNone/>
            </a:pPr>
            <a:endParaRPr lang="en-IN" sz="1800" b="0" strike="noStrike" spc="-1" dirty="0">
              <a:solidFill>
                <a:srgbClr val="000000"/>
              </a:solidFill>
              <a:latin typeface="Arial"/>
            </a:endParaRPr>
          </a:p>
        </p:txBody>
      </p:sp>
      <p:sp>
        <p:nvSpPr>
          <p:cNvPr id="363" name="PlaceHolder 3"/>
          <p:cNvSpPr>
            <a:spLocks noGrp="1"/>
          </p:cNvSpPr>
          <p:nvPr>
            <p:ph type="sldNum" idx="3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3D39612-E127-4683-8B44-96DDBCA9423E}" type="slidenum">
              <a:rPr lang="en-US" sz="1200" b="0" strike="noStrike" spc="-1">
                <a:solidFill>
                  <a:schemeClr val="dk1"/>
                </a:solidFill>
                <a:latin typeface="Arial"/>
                <a:ea typeface="Arial"/>
              </a:rPr>
              <a:t>26</a:t>
            </a:fld>
            <a:endParaRPr lang="en-IN" sz="1200" b="0" strike="noStrike" spc="-1">
              <a:solidFill>
                <a:srgbClr val="000000"/>
              </a:solid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1143000" y="685800"/>
            <a:ext cx="4570413" cy="3427413"/>
          </a:xfrm>
          <a:prstGeom prst="rect">
            <a:avLst/>
          </a:prstGeom>
          <a:ln w="0">
            <a:noFill/>
          </a:ln>
        </p:spPr>
      </p:sp>
      <p:sp>
        <p:nvSpPr>
          <p:cNvPr id="36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66" name="PlaceHolder 3"/>
          <p:cNvSpPr>
            <a:spLocks noGrp="1"/>
          </p:cNvSpPr>
          <p:nvPr>
            <p:ph type="sldNum" idx="3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5EA4C9D-A1D5-4EBE-A540-D5E68EB929F3}" type="slidenum">
              <a:rPr lang="en-US" sz="1200" b="0" strike="noStrike" spc="-1">
                <a:solidFill>
                  <a:schemeClr val="dk1"/>
                </a:solidFill>
                <a:latin typeface="Arial"/>
                <a:ea typeface="Arial"/>
              </a:rPr>
              <a:t>27</a:t>
            </a:fld>
            <a:endParaRPr lang="en-IN" sz="1200" b="0" strike="noStrike" spc="-1">
              <a:solidFill>
                <a:srgbClr val="000000"/>
              </a:solid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noRot="1" noChangeAspect="1"/>
          </p:cNvSpPr>
          <p:nvPr>
            <p:ph type="sldImg"/>
          </p:nvPr>
        </p:nvSpPr>
        <p:spPr>
          <a:xfrm>
            <a:off x="1143000" y="685800"/>
            <a:ext cx="4570413" cy="3427413"/>
          </a:xfrm>
          <a:prstGeom prst="rect">
            <a:avLst/>
          </a:prstGeom>
          <a:ln w="0">
            <a:noFill/>
          </a:ln>
        </p:spPr>
      </p:sp>
      <p:sp>
        <p:nvSpPr>
          <p:cNvPr id="36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r>
              <a:rPr lang="en-GB" sz="1800" dirty="0">
                <a:hlinkClick r:id="rId3"/>
              </a:rPr>
              <a:t>Controlling the Assault of Non-Solicited Pornography and Marketing Act (CAN-SPAM Act</a:t>
            </a:r>
            <a:r>
              <a:rPr lang="en-GB" sz="1800" dirty="0"/>
              <a:t>)</a:t>
            </a:r>
          </a:p>
          <a:p>
            <a:endParaRPr lang="en-GB" sz="18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dirty="0">
                <a:hlinkClick r:id="rId4"/>
              </a:rPr>
              <a:t>Digital Markets Act (DMA) - European Union</a:t>
            </a:r>
          </a:p>
          <a:p>
            <a:pPr marL="216000" indent="0">
              <a:buNone/>
            </a:pPr>
            <a:endParaRPr lang="en-IN" sz="1800" b="0" strike="noStrike" spc="-1" dirty="0">
              <a:solidFill>
                <a:srgbClr val="000000"/>
              </a:solidFill>
              <a:latin typeface="Arial"/>
            </a:endParaRPr>
          </a:p>
        </p:txBody>
      </p:sp>
      <p:sp>
        <p:nvSpPr>
          <p:cNvPr id="369" name="PlaceHolder 3"/>
          <p:cNvSpPr>
            <a:spLocks noGrp="1"/>
          </p:cNvSpPr>
          <p:nvPr>
            <p:ph type="sldNum" idx="3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B1B368A-853B-4B26-9463-844005C137CC}" type="slidenum">
              <a:rPr lang="en-US" sz="1200" b="0" strike="noStrike" spc="-1">
                <a:solidFill>
                  <a:schemeClr val="dk1"/>
                </a:solidFill>
                <a:latin typeface="Arial"/>
                <a:ea typeface="Arial"/>
              </a:rPr>
              <a:t>28</a:t>
            </a:fld>
            <a:endParaRPr lang="en-IN" sz="1200" b="0" strike="noStrike" spc="-1">
              <a:solidFill>
                <a:srgbClr val="000000"/>
              </a:solid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noRot="1" noChangeAspect="1"/>
          </p:cNvSpPr>
          <p:nvPr>
            <p:ph type="sldImg"/>
          </p:nvPr>
        </p:nvSpPr>
        <p:spPr>
          <a:xfrm>
            <a:off x="1143000" y="685800"/>
            <a:ext cx="4570413" cy="3427413"/>
          </a:xfrm>
          <a:prstGeom prst="rect">
            <a:avLst/>
          </a:prstGeom>
          <a:ln w="0">
            <a:noFill/>
          </a:ln>
        </p:spPr>
      </p:sp>
      <p:sp>
        <p:nvSpPr>
          <p:cNvPr id="37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72" name="PlaceHolder 3"/>
          <p:cNvSpPr>
            <a:spLocks noGrp="1"/>
          </p:cNvSpPr>
          <p:nvPr>
            <p:ph type="sldNum" idx="4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F45746F0-EDF0-42B7-A78B-3B1FC52F6756}" type="slidenum">
              <a:rPr lang="en-US" sz="1200" b="0" strike="noStrike" spc="-1">
                <a:solidFill>
                  <a:schemeClr val="dk1"/>
                </a:solidFill>
                <a:latin typeface="Arial"/>
                <a:ea typeface="Arial"/>
              </a:rPr>
              <a:t>29</a:t>
            </a:fld>
            <a:endParaRPr lang="en-IN"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1143000" y="685800"/>
            <a:ext cx="4570413" cy="3427413"/>
          </a:xfrm>
          <a:prstGeom prst="rect">
            <a:avLst/>
          </a:prstGeom>
          <a:ln w="0">
            <a:noFill/>
          </a:ln>
        </p:spPr>
      </p:sp>
      <p:sp>
        <p:nvSpPr>
          <p:cNvPr id="29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294" name="PlaceHolder 3"/>
          <p:cNvSpPr>
            <a:spLocks noGrp="1"/>
          </p:cNvSpPr>
          <p:nvPr>
            <p:ph type="sldNum" idx="1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4A9C6F7-9A16-4AD3-9179-E747A06F5579}" type="slidenum">
              <a:rPr lang="en-US" sz="1200" b="0" strike="noStrike" spc="-1">
                <a:solidFill>
                  <a:schemeClr val="dk1"/>
                </a:solidFill>
                <a:latin typeface="Arial"/>
                <a:ea typeface="Arial"/>
              </a:rPr>
              <a:t>3</a:t>
            </a:fld>
            <a:endParaRPr lang="en-IN" sz="1200" b="0" strike="noStrike" spc="-1">
              <a:solidFill>
                <a:srgbClr val="000000"/>
              </a:solid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noRot="1" noChangeAspect="1"/>
          </p:cNvSpPr>
          <p:nvPr>
            <p:ph type="sldImg"/>
          </p:nvPr>
        </p:nvSpPr>
        <p:spPr>
          <a:xfrm>
            <a:off x="1143000" y="685800"/>
            <a:ext cx="4570413" cy="3427413"/>
          </a:xfrm>
          <a:prstGeom prst="rect">
            <a:avLst/>
          </a:prstGeom>
          <a:ln w="0">
            <a:noFill/>
          </a:ln>
        </p:spPr>
      </p:sp>
      <p:sp>
        <p:nvSpPr>
          <p:cNvPr id="37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75" name="PlaceHolder 3"/>
          <p:cNvSpPr>
            <a:spLocks noGrp="1"/>
          </p:cNvSpPr>
          <p:nvPr>
            <p:ph type="sldNum" idx="4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B6125B7-634E-48C6-B6B7-02B0EC142335}" type="slidenum">
              <a:rPr lang="en-US" sz="1200" b="0" strike="noStrike" spc="-1">
                <a:solidFill>
                  <a:schemeClr val="dk1"/>
                </a:solidFill>
                <a:latin typeface="Arial"/>
                <a:ea typeface="Arial"/>
              </a:rPr>
              <a:t>30</a:t>
            </a:fld>
            <a:endParaRPr lang="en-IN" sz="1200" b="0" strike="noStrike" spc="-1">
              <a:solidFill>
                <a:srgbClr val="000000"/>
              </a:solid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1143000" y="685800"/>
            <a:ext cx="4570413" cy="3427413"/>
          </a:xfrm>
          <a:prstGeom prst="rect">
            <a:avLst/>
          </a:prstGeom>
          <a:ln w="0">
            <a:noFill/>
          </a:ln>
        </p:spPr>
      </p:sp>
      <p:sp>
        <p:nvSpPr>
          <p:cNvPr id="37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78" name="PlaceHolder 3"/>
          <p:cNvSpPr>
            <a:spLocks noGrp="1"/>
          </p:cNvSpPr>
          <p:nvPr>
            <p:ph type="sldNum" idx="4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33504B5-63D4-4FF3-AEB8-8F950C4045CA}" type="slidenum">
              <a:rPr lang="en-US" sz="1200" b="0" strike="noStrike" spc="-1">
                <a:solidFill>
                  <a:schemeClr val="dk1"/>
                </a:solidFill>
                <a:latin typeface="Arial"/>
                <a:ea typeface="Arial"/>
              </a:rPr>
              <a:t>31</a:t>
            </a:fld>
            <a:endParaRPr lang="en-IN" sz="1200" b="0" strike="noStrike" spc="-1">
              <a:solidFill>
                <a:srgbClr val="000000"/>
              </a:solid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1143000" y="685800"/>
            <a:ext cx="4570413" cy="3427413"/>
          </a:xfrm>
          <a:prstGeom prst="rect">
            <a:avLst/>
          </a:prstGeom>
          <a:ln w="0">
            <a:noFill/>
          </a:ln>
        </p:spPr>
      </p:sp>
      <p:sp>
        <p:nvSpPr>
          <p:cNvPr id="38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81" name="PlaceHolder 3"/>
          <p:cNvSpPr>
            <a:spLocks noGrp="1"/>
          </p:cNvSpPr>
          <p:nvPr>
            <p:ph type="sldNum" idx="4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C0590EA-FBCB-4F38-AA6E-801D6BC5371E}" type="slidenum">
              <a:rPr lang="en-US" sz="1200" b="0" strike="noStrike" spc="-1">
                <a:solidFill>
                  <a:schemeClr val="dk1"/>
                </a:solidFill>
                <a:latin typeface="Arial"/>
                <a:ea typeface="Arial"/>
              </a:rPr>
              <a:t>32</a:t>
            </a:fld>
            <a:endParaRPr lang="en-IN" sz="1200" b="0" strike="noStrike" spc="-1">
              <a:solidFill>
                <a:srgbClr val="000000"/>
              </a:solid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noRot="1" noChangeAspect="1"/>
          </p:cNvSpPr>
          <p:nvPr>
            <p:ph type="sldImg"/>
          </p:nvPr>
        </p:nvSpPr>
        <p:spPr>
          <a:xfrm>
            <a:off x="1143000" y="685800"/>
            <a:ext cx="4570413" cy="3427413"/>
          </a:xfrm>
          <a:prstGeom prst="rect">
            <a:avLst/>
          </a:prstGeom>
          <a:ln w="0">
            <a:noFill/>
          </a:ln>
        </p:spPr>
      </p:sp>
      <p:sp>
        <p:nvSpPr>
          <p:cNvPr id="38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84" name="PlaceHolder 3"/>
          <p:cNvSpPr>
            <a:spLocks noGrp="1"/>
          </p:cNvSpPr>
          <p:nvPr>
            <p:ph type="sldNum" idx="4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C9C66652-8224-423D-B57F-AA0E165E7E99}" type="slidenum">
              <a:rPr lang="en-US" sz="1200" b="0" strike="noStrike" spc="-1">
                <a:solidFill>
                  <a:schemeClr val="dk1"/>
                </a:solidFill>
                <a:latin typeface="Arial"/>
                <a:ea typeface="Arial"/>
              </a:rPr>
              <a:t>33</a:t>
            </a:fld>
            <a:endParaRPr lang="en-IN" sz="1200" b="0" strike="noStrike" spc="-1">
              <a:solidFill>
                <a:srgbClr val="000000"/>
              </a:solidFill>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noRot="1" noChangeAspect="1"/>
          </p:cNvSpPr>
          <p:nvPr>
            <p:ph type="sldImg"/>
          </p:nvPr>
        </p:nvSpPr>
        <p:spPr>
          <a:xfrm>
            <a:off x="1143000" y="685800"/>
            <a:ext cx="4570413" cy="3427413"/>
          </a:xfrm>
          <a:prstGeom prst="rect">
            <a:avLst/>
          </a:prstGeom>
          <a:ln w="0">
            <a:noFill/>
          </a:ln>
        </p:spPr>
      </p:sp>
      <p:sp>
        <p:nvSpPr>
          <p:cNvPr id="38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r>
              <a:rPr lang="en-GB" sz="2800" b="1" i="1" dirty="0">
                <a:solidFill>
                  <a:srgbClr val="323E48"/>
                </a:solidFill>
                <a:effectLst/>
                <a:latin typeface="GothamBook"/>
              </a:rPr>
              <a:t>Piggyback strategy: A low cost market entry strategy in which two or more firms represent one another’s complementary (but non-competing) products in their respective markets.</a:t>
            </a:r>
          </a:p>
          <a:p>
            <a:pPr marL="216000" indent="0">
              <a:buNone/>
            </a:pPr>
            <a:endParaRPr lang="en-GB" sz="2800" b="1" i="1" strike="noStrike" spc="-1" dirty="0">
              <a:solidFill>
                <a:srgbClr val="323E48"/>
              </a:solidFill>
              <a:effectLst/>
              <a:latin typeface="GothamBook"/>
            </a:endParaRPr>
          </a:p>
          <a:p>
            <a:pPr marL="216000" indent="0">
              <a:buNone/>
            </a:pPr>
            <a:r>
              <a:rPr lang="en-GB" sz="2800" b="0" i="0" dirty="0">
                <a:solidFill>
                  <a:srgbClr val="202124"/>
                </a:solidFill>
                <a:effectLst/>
                <a:latin typeface="Google Sans"/>
              </a:rPr>
              <a:t>Price discrimination is </a:t>
            </a:r>
            <a:r>
              <a:rPr lang="en-GB" sz="2800" b="0" i="0" dirty="0">
                <a:solidFill>
                  <a:srgbClr val="040C28"/>
                </a:solidFill>
                <a:effectLst/>
                <a:latin typeface="Google Sans"/>
              </a:rPr>
              <a:t>a selling strategy that charges customers different prices for the same product or service based on what the seller thinks they can get the customer to agree to</a:t>
            </a:r>
            <a:r>
              <a:rPr lang="en-GB" sz="2800" b="0" i="0" dirty="0">
                <a:solidFill>
                  <a:srgbClr val="202124"/>
                </a:solidFill>
                <a:effectLst/>
                <a:latin typeface="Google Sans"/>
              </a:rPr>
              <a:t>.</a:t>
            </a:r>
            <a:endParaRPr lang="en-IN" sz="1800" b="0" strike="noStrike" spc="-1" dirty="0">
              <a:solidFill>
                <a:srgbClr val="000000"/>
              </a:solidFill>
              <a:latin typeface="Arial"/>
            </a:endParaRPr>
          </a:p>
        </p:txBody>
      </p:sp>
      <p:sp>
        <p:nvSpPr>
          <p:cNvPr id="387" name="PlaceHolder 3"/>
          <p:cNvSpPr>
            <a:spLocks noGrp="1"/>
          </p:cNvSpPr>
          <p:nvPr>
            <p:ph type="sldNum" idx="4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B1541D09-330D-41BF-A042-2DFF7EA31275}" type="slidenum">
              <a:rPr lang="en-US" sz="1200" b="0" strike="noStrike" spc="-1">
                <a:solidFill>
                  <a:schemeClr val="dk1"/>
                </a:solidFill>
                <a:latin typeface="Arial"/>
                <a:ea typeface="Arial"/>
              </a:rPr>
              <a:t>34</a:t>
            </a:fld>
            <a:endParaRPr lang="en-IN" sz="1200" b="0" strike="noStrike" spc="-1">
              <a:solidFill>
                <a:srgbClr val="000000"/>
              </a:solid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1143000" y="685800"/>
            <a:ext cx="4570413" cy="3427413"/>
          </a:xfrm>
          <a:prstGeom prst="rect">
            <a:avLst/>
          </a:prstGeom>
          <a:ln w="0">
            <a:noFill/>
          </a:ln>
        </p:spPr>
      </p:sp>
      <p:sp>
        <p:nvSpPr>
          <p:cNvPr id="38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r>
              <a:rPr lang="en-GB" sz="2800" b="0" i="0" dirty="0">
                <a:solidFill>
                  <a:srgbClr val="040C28"/>
                </a:solidFill>
                <a:effectLst/>
                <a:latin typeface="Google Sans"/>
              </a:rPr>
              <a:t>Versioning: Airline companies usually provide two or three levels of seats, such as economy class seats, business class seats, and first-class seats.</a:t>
            </a:r>
          </a:p>
          <a:p>
            <a:pPr marL="216000" indent="0">
              <a:buNone/>
            </a:pPr>
            <a:endParaRPr lang="en-GB" sz="2800" b="0" i="0" strike="noStrike" spc="-1" dirty="0">
              <a:solidFill>
                <a:srgbClr val="040C28"/>
              </a:solidFill>
              <a:effectLst/>
              <a:latin typeface="Google Sans"/>
            </a:endParaRPr>
          </a:p>
          <a:p>
            <a:pPr marL="216000" indent="0">
              <a:buNone/>
            </a:pPr>
            <a:r>
              <a:rPr lang="en-GB" sz="2800" b="1" i="0" dirty="0">
                <a:solidFill>
                  <a:srgbClr val="001238"/>
                </a:solidFill>
                <a:effectLst/>
                <a:latin typeface="Poppins" panose="020B0604020202020204" pitchFamily="34" charset="0"/>
              </a:rPr>
              <a:t>Yield management is a dynamic hotel pricing strategy designed to produce the maximum revenue, or yield, from a set inventory of rooms. </a:t>
            </a:r>
            <a:r>
              <a:rPr lang="en-GB" sz="2800" b="0" i="0" dirty="0">
                <a:solidFill>
                  <a:srgbClr val="001238"/>
                </a:solidFill>
                <a:effectLst/>
                <a:latin typeface="Poppins" pitchFamily="2" charset="77"/>
              </a:rPr>
              <a:t>It’s about understanding and influencing </a:t>
            </a:r>
            <a:r>
              <a:rPr lang="en-GB" sz="2800" b="0" i="0" dirty="0" err="1">
                <a:solidFill>
                  <a:srgbClr val="001238"/>
                </a:solidFill>
                <a:effectLst/>
                <a:latin typeface="Poppins" pitchFamily="2" charset="77"/>
              </a:rPr>
              <a:t>traveler</a:t>
            </a:r>
            <a:r>
              <a:rPr lang="en-GB" sz="2800" b="0" i="0" dirty="0">
                <a:solidFill>
                  <a:srgbClr val="001238"/>
                </a:solidFill>
                <a:effectLst/>
                <a:latin typeface="Poppins" pitchFamily="2" charset="77"/>
              </a:rPr>
              <a:t> booking </a:t>
            </a:r>
            <a:r>
              <a:rPr lang="en-GB" sz="2800" b="0" i="0" dirty="0" err="1">
                <a:solidFill>
                  <a:srgbClr val="001238"/>
                </a:solidFill>
                <a:effectLst/>
                <a:latin typeface="Poppins" pitchFamily="2" charset="77"/>
              </a:rPr>
              <a:t>behavior</a:t>
            </a:r>
            <a:r>
              <a:rPr lang="en-GB" sz="2800" b="0" i="0" dirty="0">
                <a:solidFill>
                  <a:srgbClr val="001238"/>
                </a:solidFill>
                <a:effectLst/>
                <a:latin typeface="Poppins" pitchFamily="2" charset="77"/>
              </a:rPr>
              <a:t> and finding the optimal balance between occupancy and rate. Yield management is often described as “selling the right room to the right customer (guest) at the right time for the right price.”</a:t>
            </a:r>
            <a:endParaRPr lang="en-GB" sz="2800" b="0" i="0" strike="noStrike" spc="-1" dirty="0">
              <a:solidFill>
                <a:srgbClr val="040C28"/>
              </a:solidFill>
              <a:effectLst/>
              <a:latin typeface="Google Sans"/>
            </a:endParaRPr>
          </a:p>
          <a:p>
            <a:pPr marL="216000" indent="0">
              <a:buNone/>
            </a:pPr>
            <a:endParaRPr lang="en-GB" sz="2800" b="0" i="0" strike="noStrike" spc="-1" dirty="0">
              <a:solidFill>
                <a:srgbClr val="040C28"/>
              </a:solidFill>
              <a:effectLst/>
              <a:latin typeface="Google Sans"/>
            </a:endParaRPr>
          </a:p>
          <a:p>
            <a:pPr marL="216000" indent="0">
              <a:buNone/>
            </a:pPr>
            <a:r>
              <a:rPr lang="en-GB" sz="2800" b="0" i="0" dirty="0">
                <a:solidFill>
                  <a:srgbClr val="4D5156"/>
                </a:solidFill>
                <a:effectLst/>
                <a:latin typeface="Google Sans"/>
              </a:rPr>
              <a:t>A company that openly applies surge-pricing tactics and informs its customers about it, is </a:t>
            </a:r>
            <a:r>
              <a:rPr lang="en-GB" sz="2800" b="0" i="0" dirty="0">
                <a:solidFill>
                  <a:srgbClr val="040C28"/>
                </a:solidFill>
                <a:effectLst/>
                <a:latin typeface="Google Sans"/>
              </a:rPr>
              <a:t>Uber</a:t>
            </a:r>
            <a:r>
              <a:rPr lang="en-GB" sz="2800" b="0" i="0" dirty="0">
                <a:solidFill>
                  <a:srgbClr val="4D5156"/>
                </a:solidFill>
                <a:effectLst/>
                <a:latin typeface="Google Sans"/>
              </a:rPr>
              <a:t>. Whenever there is high demand for taxis, often caused at rush hours or other peak periods such as special events or bad weather and not many drivers are on the road, consumers will see an increase in price</a:t>
            </a:r>
            <a:endParaRPr lang="en-IN" sz="1800" b="0" strike="noStrike" spc="-1" dirty="0">
              <a:solidFill>
                <a:srgbClr val="000000"/>
              </a:solidFill>
              <a:latin typeface="Arial"/>
            </a:endParaRPr>
          </a:p>
        </p:txBody>
      </p:sp>
      <p:sp>
        <p:nvSpPr>
          <p:cNvPr id="390" name="PlaceHolder 3"/>
          <p:cNvSpPr>
            <a:spLocks noGrp="1"/>
          </p:cNvSpPr>
          <p:nvPr>
            <p:ph type="sldNum" idx="4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9FEAC979-5FDB-46DE-8CEC-7163B3BF3D26}" type="slidenum">
              <a:rPr lang="en-US" sz="1200" b="0" strike="noStrike" spc="-1">
                <a:solidFill>
                  <a:schemeClr val="dk1"/>
                </a:solidFill>
                <a:latin typeface="Arial"/>
                <a:ea typeface="Arial"/>
              </a:rPr>
              <a:t>35</a:t>
            </a:fld>
            <a:endParaRPr lang="en-IN" sz="1200" b="0" strike="noStrike" spc="-1">
              <a:solidFill>
                <a:srgbClr val="000000"/>
              </a:solid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noRot="1" noChangeAspect="1"/>
          </p:cNvSpPr>
          <p:nvPr>
            <p:ph type="sldImg"/>
          </p:nvPr>
        </p:nvSpPr>
        <p:spPr>
          <a:xfrm>
            <a:off x="1143000" y="685800"/>
            <a:ext cx="4570413" cy="3427413"/>
          </a:xfrm>
          <a:prstGeom prst="rect">
            <a:avLst/>
          </a:prstGeom>
          <a:ln w="0">
            <a:noFill/>
          </a:ln>
        </p:spPr>
      </p:sp>
      <p:sp>
        <p:nvSpPr>
          <p:cNvPr id="39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marR="0" lvl="0" indent="0" algn="l" defTabSz="914400" rtl="0" eaLnBrk="1" fontAlgn="auto" latinLnBrk="0" hangingPunct="1">
              <a:lnSpc>
                <a:spcPct val="100000"/>
              </a:lnSpc>
              <a:spcBef>
                <a:spcPts val="0"/>
              </a:spcBef>
              <a:spcAft>
                <a:spcPts val="0"/>
              </a:spcAft>
              <a:buClrTx/>
              <a:buSzTx/>
              <a:buFontTx/>
              <a:buNone/>
              <a:tabLst/>
              <a:defRPr/>
            </a:pPr>
            <a:r>
              <a:rPr lang="en-GB" sz="2800" b="0" i="0" dirty="0">
                <a:solidFill>
                  <a:srgbClr val="111111"/>
                </a:solidFill>
                <a:effectLst/>
                <a:latin typeface="SourceSansPro"/>
              </a:rPr>
              <a:t>The long tail is a business strategy that allows companies to realize significant profits by selling low volumes of hard-to-find items to many customers, instead of only selling large volumes of a reduced number of popular items.</a:t>
            </a:r>
          </a:p>
          <a:p>
            <a:pPr marL="216000" indent="0">
              <a:buNone/>
            </a:pPr>
            <a:endParaRPr lang="en-IN" sz="1800" b="0" strike="noStrike" spc="-1" dirty="0">
              <a:solidFill>
                <a:srgbClr val="000000"/>
              </a:solidFill>
              <a:latin typeface="Arial"/>
            </a:endParaRPr>
          </a:p>
        </p:txBody>
      </p:sp>
      <p:sp>
        <p:nvSpPr>
          <p:cNvPr id="393" name="PlaceHolder 3"/>
          <p:cNvSpPr>
            <a:spLocks noGrp="1"/>
          </p:cNvSpPr>
          <p:nvPr>
            <p:ph type="sldNum" idx="4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D019701-B4E5-4BB8-B349-70B1C73EE517}" type="slidenum">
              <a:rPr lang="en-US" sz="1200" b="0" strike="noStrike" spc="-1">
                <a:solidFill>
                  <a:schemeClr val="dk1"/>
                </a:solidFill>
                <a:latin typeface="Arial"/>
                <a:ea typeface="Arial"/>
              </a:rPr>
              <a:t>36</a:t>
            </a:fld>
            <a:endParaRPr lang="en-IN" sz="1200" b="0" strike="noStrike" spc="-1">
              <a:solidFill>
                <a:srgbClr val="000000"/>
              </a:solid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noRot="1" noChangeAspect="1"/>
          </p:cNvSpPr>
          <p:nvPr>
            <p:ph type="sldImg"/>
          </p:nvPr>
        </p:nvSpPr>
        <p:spPr>
          <a:xfrm>
            <a:off x="1143000" y="685800"/>
            <a:ext cx="4570413" cy="3427413"/>
          </a:xfrm>
          <a:prstGeom prst="rect">
            <a:avLst/>
          </a:prstGeom>
          <a:ln w="0">
            <a:noFill/>
          </a:ln>
        </p:spPr>
      </p:sp>
      <p:sp>
        <p:nvSpPr>
          <p:cNvPr id="39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96" name="PlaceHolder 3"/>
          <p:cNvSpPr>
            <a:spLocks noGrp="1"/>
          </p:cNvSpPr>
          <p:nvPr>
            <p:ph type="sldNum" idx="4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D941316-BA2E-417B-9CEB-F0087F40C957}" type="slidenum">
              <a:rPr lang="en-US" sz="1200" b="0" strike="noStrike" spc="-1">
                <a:solidFill>
                  <a:schemeClr val="dk1"/>
                </a:solidFill>
                <a:latin typeface="Arial"/>
                <a:ea typeface="Arial"/>
              </a:rPr>
              <a:t>37</a:t>
            </a:fld>
            <a:endParaRPr lang="en-IN" sz="1200" b="0" strike="noStrike" spc="-1">
              <a:solidFill>
                <a:srgbClr val="000000"/>
              </a:solid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PlaceHolder 1"/>
          <p:cNvSpPr>
            <a:spLocks noGrp="1" noRot="1" noChangeAspect="1"/>
          </p:cNvSpPr>
          <p:nvPr>
            <p:ph type="sldImg"/>
          </p:nvPr>
        </p:nvSpPr>
        <p:spPr>
          <a:xfrm>
            <a:off x="1143000" y="685800"/>
            <a:ext cx="4570413" cy="3427413"/>
          </a:xfrm>
          <a:prstGeom prst="rect">
            <a:avLst/>
          </a:prstGeom>
          <a:ln w="0">
            <a:noFill/>
          </a:ln>
        </p:spPr>
      </p:sp>
      <p:sp>
        <p:nvSpPr>
          <p:cNvPr id="39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99" name="PlaceHolder 3"/>
          <p:cNvSpPr>
            <a:spLocks noGrp="1"/>
          </p:cNvSpPr>
          <p:nvPr>
            <p:ph type="sldNum" idx="4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6B69966-BC0E-4B7E-8A4F-46A9C3A88AFA}" type="slidenum">
              <a:rPr lang="en-US" sz="1200" b="0" strike="noStrike" spc="-1">
                <a:solidFill>
                  <a:schemeClr val="dk1"/>
                </a:solidFill>
                <a:latin typeface="Arial"/>
                <a:ea typeface="Arial"/>
              </a:rPr>
              <a:t>38</a:t>
            </a:fld>
            <a:endParaRPr lang="en-IN" sz="1200" b="0" strike="noStrike" spc="-1">
              <a:solidFill>
                <a:srgbClr val="000000"/>
              </a:solid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noRot="1" noChangeAspect="1"/>
          </p:cNvSpPr>
          <p:nvPr>
            <p:ph type="sldImg"/>
          </p:nvPr>
        </p:nvSpPr>
        <p:spPr>
          <a:xfrm>
            <a:off x="1143000" y="685800"/>
            <a:ext cx="4570413" cy="3427413"/>
          </a:xfrm>
          <a:prstGeom prst="rect">
            <a:avLst/>
          </a:prstGeom>
          <a:ln w="0">
            <a:noFill/>
          </a:ln>
        </p:spPr>
      </p:sp>
      <p:sp>
        <p:nvSpPr>
          <p:cNvPr id="40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02" name="PlaceHolder 3"/>
          <p:cNvSpPr>
            <a:spLocks noGrp="1"/>
          </p:cNvSpPr>
          <p:nvPr>
            <p:ph type="sldNum" idx="5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BCB3B735-A22E-445D-84C3-07C7AD4DABCA}" type="slidenum">
              <a:rPr lang="en-US" sz="1200" b="0" strike="noStrike" spc="-1">
                <a:solidFill>
                  <a:schemeClr val="dk1"/>
                </a:solidFill>
                <a:latin typeface="Arial"/>
                <a:ea typeface="Arial"/>
              </a:rPr>
              <a:t>39</a:t>
            </a:fld>
            <a:endParaRPr lang="en-IN"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1143000" y="685800"/>
            <a:ext cx="4570413" cy="3427413"/>
          </a:xfrm>
          <a:prstGeom prst="rect">
            <a:avLst/>
          </a:prstGeom>
          <a:ln w="0">
            <a:noFill/>
          </a:ln>
        </p:spPr>
      </p:sp>
      <p:sp>
        <p:nvSpPr>
          <p:cNvPr id="29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297" name="PlaceHolder 3"/>
          <p:cNvSpPr>
            <a:spLocks noGrp="1"/>
          </p:cNvSpPr>
          <p:nvPr>
            <p:ph type="sldNum" idx="1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97DECA72-BE9B-4B6D-86B8-AC87478C1AA5}" type="slidenum">
              <a:rPr lang="en-US" sz="1200" b="0" strike="noStrike" spc="-1">
                <a:solidFill>
                  <a:schemeClr val="dk1"/>
                </a:solidFill>
                <a:latin typeface="Arial"/>
                <a:ea typeface="Arial"/>
              </a:rPr>
              <a:t>4</a:t>
            </a:fld>
            <a:endParaRPr lang="en-IN" sz="1200" b="0" strike="noStrike" spc="-1">
              <a:solidFill>
                <a:srgbClr val="000000"/>
              </a:solid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noRot="1" noChangeAspect="1"/>
          </p:cNvSpPr>
          <p:nvPr>
            <p:ph type="sldImg"/>
          </p:nvPr>
        </p:nvSpPr>
        <p:spPr>
          <a:xfrm>
            <a:off x="1143000" y="685800"/>
            <a:ext cx="4570413" cy="3427413"/>
          </a:xfrm>
          <a:prstGeom prst="rect">
            <a:avLst/>
          </a:prstGeom>
          <a:ln w="0">
            <a:noFill/>
          </a:ln>
        </p:spPr>
      </p:sp>
      <p:sp>
        <p:nvSpPr>
          <p:cNvPr id="40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r>
              <a:rPr lang="en-GB" sz="2800" b="0" i="0" dirty="0">
                <a:solidFill>
                  <a:srgbClr val="202124"/>
                </a:solidFill>
                <a:effectLst/>
                <a:latin typeface="Google Sans"/>
              </a:rPr>
              <a:t>Third-party cookies are </a:t>
            </a:r>
            <a:r>
              <a:rPr lang="en-GB" sz="2800" b="0" i="0" dirty="0">
                <a:solidFill>
                  <a:srgbClr val="040C28"/>
                </a:solidFill>
                <a:effectLst/>
                <a:latin typeface="Google Sans"/>
              </a:rPr>
              <a:t>generated and placed on the user's device by a different website other than the one the user is visiting</a:t>
            </a:r>
            <a:r>
              <a:rPr lang="en-GB" sz="2800" b="0" i="0" dirty="0">
                <a:solidFill>
                  <a:srgbClr val="202124"/>
                </a:solidFill>
                <a:effectLst/>
                <a:latin typeface="Google Sans"/>
              </a:rPr>
              <a:t>. They are created when a user visits a website that includes elements from other sites, such as third-party images or ads.</a:t>
            </a:r>
          </a:p>
          <a:p>
            <a:pPr marL="216000" indent="0">
              <a:buNone/>
            </a:pPr>
            <a:endParaRPr lang="en-GB" sz="2800" b="0" i="0" strike="noStrike" spc="-1" dirty="0">
              <a:solidFill>
                <a:srgbClr val="202124"/>
              </a:solidFill>
              <a:effectLst/>
              <a:latin typeface="Google Sans"/>
            </a:endParaRPr>
          </a:p>
          <a:p>
            <a:pPr marL="216000" indent="0">
              <a:buNone/>
            </a:pPr>
            <a:r>
              <a:rPr lang="en-GB" sz="2800" b="0" i="0" dirty="0">
                <a:solidFill>
                  <a:srgbClr val="4D5156"/>
                </a:solidFill>
                <a:effectLst/>
                <a:latin typeface="arial" panose="020B0604020202020204" pitchFamily="34" charset="0"/>
              </a:rPr>
              <a:t>A web beacon is a technique used on web pages and email to unobtrusively allow checking that a user has accessed some content. Web beacons are typically used by third parties to monitor the activity of users at a website for the purpose of web analytics or page tagging. They can also be used for email tracking.</a:t>
            </a:r>
            <a:endParaRPr lang="en-IN" sz="1800" b="0" strike="noStrike" spc="-1" dirty="0">
              <a:solidFill>
                <a:srgbClr val="000000"/>
              </a:solidFill>
              <a:latin typeface="Arial"/>
            </a:endParaRPr>
          </a:p>
        </p:txBody>
      </p:sp>
      <p:sp>
        <p:nvSpPr>
          <p:cNvPr id="405" name="PlaceHolder 3"/>
          <p:cNvSpPr>
            <a:spLocks noGrp="1"/>
          </p:cNvSpPr>
          <p:nvPr>
            <p:ph type="sldNum" idx="5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2ABDC6B1-7784-4867-B538-A53FF466F2D4}" type="slidenum">
              <a:rPr lang="en-US" sz="1200" b="0" strike="noStrike" spc="-1">
                <a:solidFill>
                  <a:schemeClr val="dk1"/>
                </a:solidFill>
                <a:latin typeface="Arial"/>
                <a:ea typeface="Arial"/>
              </a:rPr>
              <a:t>40</a:t>
            </a:fld>
            <a:endParaRPr lang="en-IN" sz="1200" b="0" strike="noStrike" spc="-1">
              <a:solidFill>
                <a:srgbClr val="000000"/>
              </a:solid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1143000" y="685800"/>
            <a:ext cx="4570413" cy="3427413"/>
          </a:xfrm>
          <a:prstGeom prst="rect">
            <a:avLst/>
          </a:prstGeom>
          <a:ln w="0">
            <a:noFill/>
          </a:ln>
        </p:spPr>
      </p:sp>
      <p:sp>
        <p:nvSpPr>
          <p:cNvPr id="40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08" name="PlaceHolder 3"/>
          <p:cNvSpPr>
            <a:spLocks noGrp="1"/>
          </p:cNvSpPr>
          <p:nvPr>
            <p:ph type="sldNum" idx="5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8FA2D101-2690-41C8-898A-DA9DA11D1076}" type="slidenum">
              <a:rPr lang="en-US" sz="1200" b="0" strike="noStrike" spc="-1">
                <a:solidFill>
                  <a:schemeClr val="dk1"/>
                </a:solidFill>
                <a:latin typeface="Arial"/>
                <a:ea typeface="Arial"/>
              </a:rPr>
              <a:t>41</a:t>
            </a:fld>
            <a:endParaRPr lang="en-IN" sz="1200" b="0" strike="noStrike" spc="-1">
              <a:solidFill>
                <a:srgbClr val="000000"/>
              </a:solid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noRot="1" noChangeAspect="1"/>
          </p:cNvSpPr>
          <p:nvPr>
            <p:ph type="sldImg"/>
          </p:nvPr>
        </p:nvSpPr>
        <p:spPr>
          <a:xfrm>
            <a:off x="1143000" y="685800"/>
            <a:ext cx="4570413" cy="3427413"/>
          </a:xfrm>
          <a:prstGeom prst="rect">
            <a:avLst/>
          </a:prstGeom>
          <a:ln w="0">
            <a:noFill/>
          </a:ln>
        </p:spPr>
      </p:sp>
      <p:sp>
        <p:nvSpPr>
          <p:cNvPr id="41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11" name="PlaceHolder 3"/>
          <p:cNvSpPr>
            <a:spLocks noGrp="1"/>
          </p:cNvSpPr>
          <p:nvPr>
            <p:ph type="sldNum" idx="5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E0B669F4-322D-4970-B842-DF04CE16750F}" type="slidenum">
              <a:rPr lang="en-US" sz="1200" b="0" strike="noStrike" spc="-1">
                <a:solidFill>
                  <a:schemeClr val="dk1"/>
                </a:solidFill>
                <a:latin typeface="Arial"/>
                <a:ea typeface="Arial"/>
              </a:rPr>
              <a:t>42</a:t>
            </a:fld>
            <a:endParaRPr lang="en-IN" sz="1200" b="0" strike="noStrike" spc="-1">
              <a:solidFill>
                <a:srgbClr val="000000"/>
              </a:solid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noRot="1" noChangeAspect="1"/>
          </p:cNvSpPr>
          <p:nvPr>
            <p:ph type="sldImg"/>
          </p:nvPr>
        </p:nvSpPr>
        <p:spPr>
          <a:xfrm>
            <a:off x="1143000" y="685800"/>
            <a:ext cx="4570413" cy="3427413"/>
          </a:xfrm>
          <a:prstGeom prst="rect">
            <a:avLst/>
          </a:prstGeom>
          <a:ln w="0">
            <a:noFill/>
          </a:ln>
        </p:spPr>
      </p:sp>
      <p:sp>
        <p:nvSpPr>
          <p:cNvPr id="41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14" name="PlaceHolder 3"/>
          <p:cNvSpPr>
            <a:spLocks noGrp="1"/>
          </p:cNvSpPr>
          <p:nvPr>
            <p:ph type="sldNum" idx="5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9AC8BD4-8D6C-4DEF-888E-1ACFC28ADD98}" type="slidenum">
              <a:rPr lang="en-US" sz="1200" b="0" strike="noStrike" spc="-1">
                <a:solidFill>
                  <a:schemeClr val="dk1"/>
                </a:solidFill>
                <a:latin typeface="Arial"/>
                <a:ea typeface="Arial"/>
              </a:rPr>
              <a:t>43</a:t>
            </a:fld>
            <a:endParaRPr lang="en-IN" sz="1200" b="0" strike="noStrike" spc="-1">
              <a:solidFill>
                <a:srgbClr val="000000"/>
              </a:solid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noRot="1" noChangeAspect="1"/>
          </p:cNvSpPr>
          <p:nvPr>
            <p:ph type="sldImg"/>
          </p:nvPr>
        </p:nvSpPr>
        <p:spPr>
          <a:xfrm>
            <a:off x="1143000" y="685800"/>
            <a:ext cx="4570413" cy="3427413"/>
          </a:xfrm>
          <a:prstGeom prst="rect">
            <a:avLst/>
          </a:prstGeom>
          <a:ln w="0">
            <a:noFill/>
          </a:ln>
        </p:spPr>
      </p:sp>
      <p:sp>
        <p:nvSpPr>
          <p:cNvPr id="41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17" name="PlaceHolder 3"/>
          <p:cNvSpPr>
            <a:spLocks noGrp="1"/>
          </p:cNvSpPr>
          <p:nvPr>
            <p:ph type="sldNum" idx="5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CD3D843C-51B3-48B2-A8C3-27576588F6D2}" type="slidenum">
              <a:rPr lang="en-US" sz="1200" b="0" strike="noStrike" spc="-1">
                <a:solidFill>
                  <a:schemeClr val="dk1"/>
                </a:solidFill>
                <a:latin typeface="Arial"/>
                <a:ea typeface="Arial"/>
              </a:rPr>
              <a:t>44</a:t>
            </a:fld>
            <a:endParaRPr lang="en-IN" sz="1200" b="0" strike="noStrike" spc="-1">
              <a:solidFill>
                <a:srgbClr val="000000"/>
              </a:solid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1143000" y="685800"/>
            <a:ext cx="4570413" cy="3427413"/>
          </a:xfrm>
          <a:prstGeom prst="rect">
            <a:avLst/>
          </a:prstGeom>
          <a:ln w="0">
            <a:noFill/>
          </a:ln>
        </p:spPr>
      </p:sp>
      <p:sp>
        <p:nvSpPr>
          <p:cNvPr id="41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20" name="PlaceHolder 3"/>
          <p:cNvSpPr>
            <a:spLocks noGrp="1"/>
          </p:cNvSpPr>
          <p:nvPr>
            <p:ph type="sldNum" idx="5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C10A184-592A-4B04-983D-612DA3CC6314}" type="slidenum">
              <a:rPr lang="en-US" sz="1200" b="0" strike="noStrike" spc="-1">
                <a:solidFill>
                  <a:schemeClr val="dk1"/>
                </a:solidFill>
                <a:latin typeface="Arial"/>
                <a:ea typeface="Arial"/>
              </a:rPr>
              <a:t>45</a:t>
            </a:fld>
            <a:endParaRPr lang="en-IN" sz="1200" b="0" strike="noStrike" spc="-1">
              <a:solidFill>
                <a:srgbClr val="000000"/>
              </a:solidFill>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1143000" y="685800"/>
            <a:ext cx="4570413" cy="3427413"/>
          </a:xfrm>
          <a:prstGeom prst="rect">
            <a:avLst/>
          </a:prstGeom>
          <a:ln w="0">
            <a:noFill/>
          </a:ln>
        </p:spPr>
      </p:sp>
      <p:sp>
        <p:nvSpPr>
          <p:cNvPr id="42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6.9, Page 366.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This is an example of a CRM system. The system captures customer information from all customer touchpoints as well as other data sources, merges the data, and aggregates it into a single customer data repository or data warehouse where it can be used to provide better service, as well as to construct customer profiles for marketing purposes. Online analytical processing (OLAP) allows managers to dynamically analyze customer activities to spot trends or problems involving customers. Other analytical software programs analyze aggregate customer behavior to identify profitable and unprofitable customers as well as customer activities.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chemeClr val="dk1"/>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mn-lt"/>
                <a:ea typeface="Arial"/>
              </a:rPr>
              <a:t>Long description: </a:t>
            </a:r>
            <a:r>
              <a:rPr lang="en-US" sz="1200" b="0" strike="noStrike" spc="-1">
                <a:solidFill>
                  <a:schemeClr val="dk1"/>
                </a:solidFill>
                <a:latin typeface="Arial"/>
                <a:ea typeface="Calibri"/>
              </a:rPr>
              <a:t>Customer touch points include telephone, sales force, website, in store, social networks, and mail. The touch points lead to transaction processing and operational data collection, followed by data aggregation, data cleaning, and customer database and data warehouse, leading to business intelligence, data mining, analysis and reporting and modelling, which contributes to marketing campaign management, advertising campaign management, and behavioral targeting.</a:t>
            </a:r>
            <a:endParaRPr lang="en-IN" sz="1200" b="0" strike="noStrike" spc="-1">
              <a:solidFill>
                <a:srgbClr val="000000"/>
              </a:solidFill>
              <a:latin typeface="Arial"/>
            </a:endParaRPr>
          </a:p>
        </p:txBody>
      </p:sp>
      <p:sp>
        <p:nvSpPr>
          <p:cNvPr id="423" name="PlaceHolder 3"/>
          <p:cNvSpPr>
            <a:spLocks noGrp="1"/>
          </p:cNvSpPr>
          <p:nvPr>
            <p:ph type="sldNum" idx="5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7635C8F8-CCAF-411F-AFB2-B40560DBFE9C}" type="slidenum">
              <a:rPr lang="en-US" sz="1200" b="0" strike="noStrike" spc="-1">
                <a:solidFill>
                  <a:schemeClr val="dk1"/>
                </a:solidFill>
                <a:latin typeface="Arial"/>
                <a:ea typeface="Arial"/>
              </a:rPr>
              <a:t>46</a:t>
            </a:fld>
            <a:endParaRPr lang="en-IN" sz="1200" b="0" strike="noStrike" spc="-1">
              <a:solidFill>
                <a:srgbClr val="000000"/>
              </a:solidFill>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1143000" y="685800"/>
            <a:ext cx="4570413" cy="3427413"/>
          </a:xfrm>
          <a:prstGeom prst="rect">
            <a:avLst/>
          </a:prstGeom>
          <a:ln w="0">
            <a:noFill/>
          </a:ln>
        </p:spPr>
      </p:sp>
      <p:sp>
        <p:nvSpPr>
          <p:cNvPr id="42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GB" sz="2800" b="0" i="0" dirty="0">
              <a:solidFill>
                <a:srgbClr val="202124"/>
              </a:solidFill>
              <a:effectLst/>
              <a:latin typeface="Google Sans"/>
            </a:endParaRPr>
          </a:p>
          <a:p>
            <a:pPr algn="l"/>
            <a:r>
              <a:rPr lang="en-GB" sz="4000" b="0" i="0" u="sng" dirty="0">
                <a:solidFill>
                  <a:srgbClr val="0088CC"/>
                </a:solidFill>
                <a:effectLst/>
                <a:latin typeface="Open Sans" panose="020F0502020204030204" pitchFamily="34" charset="0"/>
                <a:hlinkClick r:id="rId3" tooltip="Glossary: Viewability"/>
              </a:rPr>
              <a:t>Viewability</a:t>
            </a:r>
            <a:r>
              <a:rPr lang="en-GB" sz="4000" b="0" i="0" dirty="0">
                <a:solidFill>
                  <a:srgbClr val="5A5A5A"/>
                </a:solidFill>
                <a:effectLst/>
                <a:latin typeface="Open Sans" panose="020F0502020204030204" pitchFamily="34" charset="0"/>
              </a:rPr>
              <a:t> Rate is the percentage of ads that are actually seen by a user.</a:t>
            </a:r>
          </a:p>
          <a:p>
            <a:pPr algn="l"/>
            <a:r>
              <a:rPr lang="en-GB" sz="4000" b="0" i="0" dirty="0">
                <a:solidFill>
                  <a:srgbClr val="5A5A5A"/>
                </a:solidFill>
                <a:effectLst/>
                <a:latin typeface="Open Sans" panose="020B0606030504020204" pitchFamily="34" charset="0"/>
              </a:rPr>
              <a:t>By this we mean, the viewability rate is the percentage of </a:t>
            </a:r>
            <a:r>
              <a:rPr lang="en-GB" sz="4000" b="0" i="0" u="sng" dirty="0">
                <a:solidFill>
                  <a:srgbClr val="0088CC"/>
                </a:solidFill>
                <a:effectLst/>
                <a:latin typeface="Open Sans" panose="020B0606030504020204" pitchFamily="34" charset="0"/>
                <a:hlinkClick r:id="rId4" tooltip="Glossary: Ad Impression"/>
              </a:rPr>
              <a:t>ad impressions</a:t>
            </a:r>
            <a:r>
              <a:rPr lang="en-GB" sz="4000" b="0" i="0" dirty="0">
                <a:solidFill>
                  <a:srgbClr val="5A5A5A"/>
                </a:solidFill>
                <a:effectLst/>
                <a:latin typeface="Open Sans" panose="020B0606030504020204" pitchFamily="34" charset="0"/>
              </a:rPr>
              <a:t> that count as being viewed. A viewed impression is described as being at least 50% on screen for one second. For example, if a website has 10 ad </a:t>
            </a:r>
            <a:r>
              <a:rPr lang="en-GB" sz="4000" b="0" i="0" u="sng" dirty="0">
                <a:solidFill>
                  <a:srgbClr val="0088CC"/>
                </a:solidFill>
                <a:effectLst/>
                <a:latin typeface="Open Sans" panose="020B0606030504020204" pitchFamily="34" charset="0"/>
                <a:hlinkClick r:id="rId5" tooltip="Glossary: Impression"/>
              </a:rPr>
              <a:t>impressions</a:t>
            </a:r>
            <a:r>
              <a:rPr lang="en-GB" sz="4000" b="0" i="0" dirty="0">
                <a:solidFill>
                  <a:srgbClr val="5A5A5A"/>
                </a:solidFill>
                <a:effectLst/>
                <a:latin typeface="Open Sans" panose="020B0606030504020204" pitchFamily="34" charset="0"/>
              </a:rPr>
              <a:t>, of which five are counted as viewable, then the site will have a Viewability Rate of 50%.</a:t>
            </a:r>
          </a:p>
          <a:p>
            <a:pPr algn="l"/>
            <a:endParaRPr lang="en-GB" sz="4000" b="0" i="0" dirty="0">
              <a:solidFill>
                <a:srgbClr val="5A5A5A"/>
              </a:solidFill>
              <a:effectLst/>
              <a:latin typeface="Open Sans" panose="020B0606030504020204" pitchFamily="34" charset="0"/>
            </a:endParaRPr>
          </a:p>
          <a:p>
            <a:pPr algn="l"/>
            <a:r>
              <a:rPr lang="en-GB" sz="2800" b="0" i="0" dirty="0">
                <a:solidFill>
                  <a:srgbClr val="202124"/>
                </a:solidFill>
                <a:effectLst/>
                <a:latin typeface="Google Sans"/>
              </a:rPr>
              <a:t>Customer stickiness is a marketing term describing </a:t>
            </a:r>
            <a:r>
              <a:rPr lang="en-GB" sz="2800" b="0" i="0" dirty="0">
                <a:solidFill>
                  <a:srgbClr val="040C28"/>
                </a:solidFill>
                <a:effectLst/>
                <a:latin typeface="Google Sans"/>
              </a:rPr>
              <a:t>the tendency to gain repeat business</a:t>
            </a:r>
            <a:r>
              <a:rPr lang="en-GB" sz="2800" b="0" i="0" dirty="0">
                <a:solidFill>
                  <a:srgbClr val="202124"/>
                </a:solidFill>
                <a:effectLst/>
                <a:latin typeface="Google Sans"/>
              </a:rPr>
              <a:t>. Stickiness determines the likeliness of a customer “sticking” to your brand by making a purchase more than once.</a:t>
            </a:r>
          </a:p>
          <a:p>
            <a:pPr marL="216000" indent="0">
              <a:buNone/>
            </a:pPr>
            <a:endParaRPr lang="en-GB" sz="2800" b="0" i="0" strike="noStrike" spc="-1" dirty="0">
              <a:solidFill>
                <a:srgbClr val="202124"/>
              </a:solidFill>
              <a:effectLst/>
              <a:latin typeface="Google Sans"/>
            </a:endParaRPr>
          </a:p>
          <a:p>
            <a:pPr marL="216000" indent="0">
              <a:buNone/>
            </a:pPr>
            <a:r>
              <a:rPr lang="en-GB" sz="2800" b="0" i="0" dirty="0">
                <a:solidFill>
                  <a:srgbClr val="202124"/>
                </a:solidFill>
                <a:effectLst/>
                <a:latin typeface="Google Sans"/>
              </a:rPr>
              <a:t>Reach in marketing is </a:t>
            </a:r>
            <a:r>
              <a:rPr lang="en-GB" sz="2800" b="0" i="0" dirty="0">
                <a:solidFill>
                  <a:srgbClr val="040C28"/>
                </a:solidFill>
                <a:effectLst/>
                <a:latin typeface="Google Sans"/>
              </a:rPr>
              <a:t>the measurement of the size of the audience that has seen your ads or campaign content</a:t>
            </a:r>
            <a:r>
              <a:rPr lang="en-GB" sz="2800" b="0" i="0" dirty="0">
                <a:solidFill>
                  <a:srgbClr val="202124"/>
                </a:solidFill>
                <a:effectLst/>
                <a:latin typeface="Google Sans"/>
              </a:rPr>
              <a:t>. Reach measures your actual audience, and marketing reach measures the potential customers a campaign could reach. These can refer to specific audience segments or to a broader percentage of the population.</a:t>
            </a:r>
            <a:endParaRPr lang="en-GB" sz="2800" b="0" i="0" strike="noStrike" spc="-1" dirty="0">
              <a:solidFill>
                <a:srgbClr val="202124"/>
              </a:solidFill>
              <a:effectLst/>
              <a:latin typeface="Google Sans"/>
            </a:endParaRPr>
          </a:p>
          <a:p>
            <a:pPr marL="216000" indent="0">
              <a:buNone/>
            </a:pPr>
            <a:endParaRPr lang="en-GB" sz="2800" b="0" i="0" strike="noStrike" spc="-1" dirty="0">
              <a:solidFill>
                <a:srgbClr val="202124"/>
              </a:solidFill>
              <a:effectLst/>
              <a:latin typeface="Google Sans"/>
            </a:endParaRPr>
          </a:p>
          <a:p>
            <a:pPr marL="216000" indent="0">
              <a:buNone/>
            </a:pPr>
            <a:r>
              <a:rPr lang="en-GB" sz="2800" b="0" i="0" dirty="0">
                <a:solidFill>
                  <a:srgbClr val="4D5156"/>
                </a:solidFill>
                <a:effectLst/>
                <a:latin typeface="Google Sans"/>
              </a:rPr>
              <a:t>Recency: Recency refers to </a:t>
            </a:r>
            <a:r>
              <a:rPr lang="en-GB" sz="2800" b="0" i="0" dirty="0">
                <a:solidFill>
                  <a:srgbClr val="040C28"/>
                </a:solidFill>
                <a:effectLst/>
                <a:latin typeface="Google Sans"/>
              </a:rPr>
              <a:t>how recent a customer's last purchase was</a:t>
            </a:r>
            <a:r>
              <a:rPr lang="en-GB" sz="2800" b="0" i="0" dirty="0">
                <a:solidFill>
                  <a:srgbClr val="4D5156"/>
                </a:solidFill>
                <a:effectLst/>
                <a:latin typeface="Google Sans"/>
              </a:rPr>
              <a:t>. Customers who have made a recent purchase, typically within the last few weeks, still have the product and brand on their minds and are most likely to make a repeat purchase.</a:t>
            </a:r>
            <a:endParaRPr lang="en-IN" sz="1800" b="0" strike="noStrike" spc="-1" dirty="0">
              <a:solidFill>
                <a:srgbClr val="000000"/>
              </a:solidFill>
              <a:latin typeface="Arial"/>
            </a:endParaRPr>
          </a:p>
        </p:txBody>
      </p:sp>
      <p:sp>
        <p:nvSpPr>
          <p:cNvPr id="426" name="PlaceHolder 3"/>
          <p:cNvSpPr>
            <a:spLocks noGrp="1"/>
          </p:cNvSpPr>
          <p:nvPr>
            <p:ph type="sldNum" idx="5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2734C527-697C-4F5F-B470-CB4DBFA73B21}" type="slidenum">
              <a:rPr lang="en-US" sz="1200" b="0" strike="noStrike" spc="-1">
                <a:solidFill>
                  <a:schemeClr val="dk1"/>
                </a:solidFill>
                <a:latin typeface="Arial"/>
                <a:ea typeface="Arial"/>
              </a:rPr>
              <a:t>47</a:t>
            </a:fld>
            <a:endParaRPr lang="en-IN" sz="1200" b="0" strike="noStrike" spc="-1">
              <a:solidFill>
                <a:srgbClr val="000000"/>
              </a:solidFill>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1143000" y="685800"/>
            <a:ext cx="4570413" cy="3427413"/>
          </a:xfrm>
          <a:prstGeom prst="rect">
            <a:avLst/>
          </a:prstGeom>
          <a:ln w="0">
            <a:noFill/>
          </a:ln>
        </p:spPr>
      </p:sp>
      <p:sp>
        <p:nvSpPr>
          <p:cNvPr id="42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6.10, Page 370.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The conversion of visitors into customers, and then loyal customers, is a complex and long-term process that may take several months.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chemeClr val="dk1"/>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mn-lt"/>
                <a:ea typeface="Arial"/>
              </a:rPr>
              <a:t>Long description: </a:t>
            </a:r>
            <a:r>
              <a:rPr lang="en-US" sz="1800" b="0" strike="noStrike" spc="-1">
                <a:solidFill>
                  <a:srgbClr val="000000"/>
                </a:solidFill>
                <a:latin typeface="Calibri"/>
                <a:ea typeface="Arial"/>
              </a:rPr>
              <a:t>The process on top from left to right is as follows. Awareness and need recognition; search; evaluation of alternatives; purchase, and post-purchase behavior loyalty. The funnel stages corresponding to the steps are as follows. Awareness needs recognition: market communications like search engines, display ads, e-mail, affiliates, social networks, blogs, mobile ads, and apps; 100,000 impressions, 10,000 search clicks, and 1,500 likes. Search: website hits;  1,000 unique visitors, 1 percent of the impressions. Evaluation of alternatives: page views, stickiness, and site design. Purchase phase: acquisition, conversion, 50 purchases, a 5 percent rate. Post-purchase behavior and loyalty phase: 12 loyal customers and 25 percent retention.</a:t>
            </a:r>
            <a:r>
              <a:rPr lang="en-US" sz="1200" b="0" strike="noStrike" spc="-1">
                <a:solidFill>
                  <a:schemeClr val="dk1"/>
                </a:solidFill>
                <a:latin typeface="Arial"/>
                <a:ea typeface="Arial"/>
              </a:rPr>
              <a:t> </a:t>
            </a:r>
            <a:endParaRPr lang="en-IN" sz="1200" b="0" strike="noStrike" spc="-1">
              <a:solidFill>
                <a:srgbClr val="000000"/>
              </a:solidFill>
              <a:latin typeface="Arial"/>
            </a:endParaRPr>
          </a:p>
        </p:txBody>
      </p:sp>
      <p:sp>
        <p:nvSpPr>
          <p:cNvPr id="429" name="PlaceHolder 3"/>
          <p:cNvSpPr>
            <a:spLocks noGrp="1"/>
          </p:cNvSpPr>
          <p:nvPr>
            <p:ph type="sldNum" idx="5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079C9BF-54EC-4B63-A07F-20C9FD453245}" type="slidenum">
              <a:rPr lang="en-US" sz="1200" b="0" strike="noStrike" spc="-1">
                <a:solidFill>
                  <a:schemeClr val="dk1"/>
                </a:solidFill>
                <a:latin typeface="Arial"/>
                <a:ea typeface="Arial"/>
              </a:rPr>
              <a:t>48</a:t>
            </a:fld>
            <a:endParaRPr lang="en-IN" sz="1200" b="0" strike="noStrike" spc="-1">
              <a:solidFill>
                <a:srgbClr val="000000"/>
              </a:solidFill>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noRot="1" noChangeAspect="1"/>
          </p:cNvSpPr>
          <p:nvPr>
            <p:ph type="sldImg"/>
          </p:nvPr>
        </p:nvSpPr>
        <p:spPr>
          <a:xfrm>
            <a:off x="1143000" y="685800"/>
            <a:ext cx="4570413" cy="3427413"/>
          </a:xfrm>
          <a:prstGeom prst="rect">
            <a:avLst/>
          </a:prstGeom>
          <a:ln w="0">
            <a:noFill/>
          </a:ln>
        </p:spPr>
      </p:sp>
      <p:sp>
        <p:nvSpPr>
          <p:cNvPr id="43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32" name="PlaceHolder 3"/>
          <p:cNvSpPr>
            <a:spLocks noGrp="1"/>
          </p:cNvSpPr>
          <p:nvPr>
            <p:ph type="sldNum" idx="6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11F9CEA-5CDF-4A0D-9A38-AC63A60818BD}" type="slidenum">
              <a:rPr lang="en-US" sz="1200" b="0" strike="noStrike" spc="-1">
                <a:solidFill>
                  <a:schemeClr val="dk1"/>
                </a:solidFill>
                <a:latin typeface="Arial"/>
                <a:ea typeface="Arial"/>
              </a:rPr>
              <a:t>49</a:t>
            </a:fld>
            <a:endParaRPr lang="en-IN"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143000" y="685800"/>
            <a:ext cx="4570413" cy="3427413"/>
          </a:xfrm>
          <a:prstGeom prst="rect">
            <a:avLst/>
          </a:prstGeom>
          <a:ln w="0">
            <a:noFill/>
          </a:ln>
        </p:spPr>
      </p:sp>
      <p:sp>
        <p:nvSpPr>
          <p:cNvPr id="29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r>
              <a:rPr lang="en-GB" sz="1800" dirty="0"/>
              <a:t>Social emulation is </a:t>
            </a:r>
            <a:r>
              <a:rPr lang="en-GB" sz="1800" b="1" dirty="0"/>
              <a:t>the idea where whenever individuals buy cultural products conspicuously, they do it in order to emulate or 'imitate' their superiors or those in the higher-class sections of the social hierarchy</a:t>
            </a:r>
            <a:r>
              <a:rPr lang="en-GB" sz="1800" dirty="0"/>
              <a:t>.</a:t>
            </a:r>
          </a:p>
          <a:p>
            <a:r>
              <a:rPr lang="en-GB" sz="1800" dirty="0"/>
              <a:t>Amazon’s recommender systems  (Customer who bought this item also bought …) create co-purchase networks where people do not know one another personally, but nevertheless triple the influence of complementary products.</a:t>
            </a:r>
            <a:endParaRPr lang="en-US" sz="1800" dirty="0"/>
          </a:p>
        </p:txBody>
      </p:sp>
      <p:sp>
        <p:nvSpPr>
          <p:cNvPr id="300" name="PlaceHolder 3"/>
          <p:cNvSpPr>
            <a:spLocks noGrp="1"/>
          </p:cNvSpPr>
          <p:nvPr>
            <p:ph type="sldNum" idx="1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70429E07-51BF-45D6-9B02-D4237B10F7BC}" type="slidenum">
              <a:rPr lang="en-US" sz="1200" b="0" strike="noStrike" spc="-1">
                <a:solidFill>
                  <a:schemeClr val="dk1"/>
                </a:solidFill>
                <a:latin typeface="Arial"/>
                <a:ea typeface="Arial"/>
              </a:rPr>
              <a:t>5</a:t>
            </a:fld>
            <a:endParaRPr lang="en-IN" sz="1200" b="0" strike="noStrike" spc="-1">
              <a:solidFill>
                <a:srgbClr val="000000"/>
              </a:solidFill>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1143000" y="685800"/>
            <a:ext cx="4570413" cy="3427413"/>
          </a:xfrm>
          <a:prstGeom prst="rect">
            <a:avLst/>
          </a:prstGeom>
          <a:ln w="0">
            <a:noFill/>
          </a:ln>
        </p:spPr>
      </p:sp>
      <p:sp>
        <p:nvSpPr>
          <p:cNvPr id="43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35" name="PlaceHolder 3"/>
          <p:cNvSpPr>
            <a:spLocks noGrp="1"/>
          </p:cNvSpPr>
          <p:nvPr>
            <p:ph type="sldNum" idx="6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9027A45-8F56-4952-B180-2F62435404D5}" type="slidenum">
              <a:rPr lang="en-US" sz="1200" b="0" strike="noStrike" spc="-1">
                <a:solidFill>
                  <a:schemeClr val="dk1"/>
                </a:solidFill>
                <a:latin typeface="Arial"/>
                <a:ea typeface="Arial"/>
              </a:rPr>
              <a:t>50</a:t>
            </a:fld>
            <a:endParaRPr lang="en-IN" sz="1200" b="0" strike="noStrike" spc="-1">
              <a:solidFill>
                <a:srgbClr val="000000"/>
              </a:solidFill>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1143000" y="685800"/>
            <a:ext cx="4570413" cy="3427413"/>
          </a:xfrm>
          <a:prstGeom prst="rect">
            <a:avLst/>
          </a:prstGeom>
          <a:ln w="0">
            <a:noFill/>
          </a:ln>
        </p:spPr>
      </p:sp>
      <p:sp>
        <p:nvSpPr>
          <p:cNvPr id="43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38" name="PlaceHolder 3"/>
          <p:cNvSpPr>
            <a:spLocks noGrp="1"/>
          </p:cNvSpPr>
          <p:nvPr>
            <p:ph type="sldNum" idx="6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05F911D-2811-4112-816C-2D8AA12A946C}" type="slidenum">
              <a:rPr lang="en-US" sz="1200" b="0" strike="noStrike" spc="-1">
                <a:solidFill>
                  <a:schemeClr val="dk1"/>
                </a:solidFill>
                <a:latin typeface="Arial"/>
                <a:ea typeface="Arial"/>
              </a:rPr>
              <a:t>51</a:t>
            </a:fld>
            <a:endParaRPr lang="en-IN" sz="1200" b="0" strike="noStrike" spc="-1">
              <a:solidFill>
                <a:srgbClr val="000000"/>
              </a:solidFill>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laceHolder 1"/>
          <p:cNvSpPr>
            <a:spLocks noGrp="1" noRot="1" noChangeAspect="1"/>
          </p:cNvSpPr>
          <p:nvPr>
            <p:ph type="sldImg"/>
          </p:nvPr>
        </p:nvSpPr>
        <p:spPr>
          <a:xfrm>
            <a:off x="1143000" y="685800"/>
            <a:ext cx="4570413" cy="3427413"/>
          </a:xfrm>
          <a:prstGeom prst="rect">
            <a:avLst/>
          </a:prstGeom>
          <a:ln w="0">
            <a:noFill/>
          </a:ln>
        </p:spPr>
      </p:sp>
      <p:sp>
        <p:nvSpPr>
          <p:cNvPr id="44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6.11, Page 374.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Marketing analytics help e-commerce firms to better understand consumer behavior at each stage of the online purchasing process.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chemeClr val="dk1"/>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mn-lt"/>
                <a:ea typeface="Arial"/>
              </a:rPr>
              <a:t>Long description: </a:t>
            </a:r>
            <a:r>
              <a:rPr lang="en-US" sz="1200" b="0" strike="noStrike" spc="-1">
                <a:solidFill>
                  <a:schemeClr val="dk1"/>
                </a:solidFill>
                <a:latin typeface="Arial"/>
                <a:ea typeface="Calibri"/>
              </a:rPr>
              <a:t>The steps in the online purchasing process and the corresponding analytics from left to right are as follows. Awareness in-bound: unique visitors. Engagement: page views, duration, and content views. Interaction: posts, likes, pins and tweets, and comments. Purchase: enter cart page, register, purchase, and abandon. Post-purchase service or loyalty: repeat customers, social site buzz, and service requests.</a:t>
            </a:r>
            <a:endParaRPr lang="en-IN" sz="1200" b="0" strike="noStrike" spc="-1">
              <a:solidFill>
                <a:srgbClr val="000000"/>
              </a:solidFill>
              <a:latin typeface="Arial"/>
            </a:endParaRPr>
          </a:p>
        </p:txBody>
      </p:sp>
      <p:sp>
        <p:nvSpPr>
          <p:cNvPr id="441" name="PlaceHolder 3"/>
          <p:cNvSpPr>
            <a:spLocks noGrp="1"/>
          </p:cNvSpPr>
          <p:nvPr>
            <p:ph type="sldNum" idx="6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EF4B8A9-735B-4E97-8FF5-960A5F4194E8}" type="slidenum">
              <a:rPr lang="en-US" sz="1200" b="0" strike="noStrike" spc="-1">
                <a:solidFill>
                  <a:schemeClr val="dk1"/>
                </a:solidFill>
                <a:latin typeface="Arial"/>
                <a:ea typeface="Arial"/>
              </a:rPr>
              <a:t>52</a:t>
            </a:fld>
            <a:endParaRPr lang="en-IN" sz="1200" b="0" strike="noStrike" spc="-1">
              <a:solidFill>
                <a:srgbClr val="000000"/>
              </a:solidFill>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noRot="1" noChangeAspect="1"/>
          </p:cNvSpPr>
          <p:nvPr>
            <p:ph type="sldImg"/>
          </p:nvPr>
        </p:nvSpPr>
        <p:spPr>
          <a:xfrm>
            <a:off x="1143000" y="685800"/>
            <a:ext cx="4570413" cy="3427413"/>
          </a:xfrm>
          <a:prstGeom prst="rect">
            <a:avLst/>
          </a:prstGeom>
          <a:ln w="0">
            <a:noFill/>
          </a:ln>
        </p:spPr>
      </p:sp>
      <p:sp>
        <p:nvSpPr>
          <p:cNvPr id="44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44" name="PlaceHolder 3"/>
          <p:cNvSpPr>
            <a:spLocks noGrp="1"/>
          </p:cNvSpPr>
          <p:nvPr>
            <p:ph type="sldNum" idx="6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5EAF934-3B8D-4CD2-B6F6-AA8F8871E4F6}" type="slidenum">
              <a:rPr lang="en-US" sz="1200" b="0" strike="noStrike" spc="-1">
                <a:solidFill>
                  <a:schemeClr val="dk1"/>
                </a:solidFill>
                <a:latin typeface="Arial"/>
                <a:ea typeface="Arial"/>
              </a:rPr>
              <a:t>53</a:t>
            </a:fld>
            <a:endParaRPr lang="en-IN" sz="1200" b="0" strike="noStrike" spc="-1">
              <a:solidFill>
                <a:srgbClr val="000000"/>
              </a:solidFill>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PlaceHolder 1"/>
          <p:cNvSpPr>
            <a:spLocks noGrp="1" noRot="1" noChangeAspect="1"/>
          </p:cNvSpPr>
          <p:nvPr>
            <p:ph type="sldImg"/>
          </p:nvPr>
        </p:nvSpPr>
        <p:spPr>
          <a:xfrm>
            <a:off x="1143000" y="685800"/>
            <a:ext cx="4570413" cy="3427413"/>
          </a:xfrm>
          <a:prstGeom prst="rect">
            <a:avLst/>
          </a:prstGeom>
          <a:ln w="0">
            <a:noFill/>
          </a:ln>
        </p:spPr>
      </p:sp>
      <p:sp>
        <p:nvSpPr>
          <p:cNvPr id="44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47" name="PlaceHolder 3"/>
          <p:cNvSpPr>
            <a:spLocks noGrp="1"/>
          </p:cNvSpPr>
          <p:nvPr>
            <p:ph type="sldNum" idx="6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pPr>
            <a:fld id="{ED187530-5FAB-4A3F-998A-201AA672DA39}" type="slidenum">
              <a:rPr lang="en-US" sz="1400" b="0" strike="noStrike" spc="-1">
                <a:solidFill>
                  <a:srgbClr val="000000"/>
                </a:solidFill>
                <a:latin typeface="Times New Roman"/>
              </a:rPr>
              <a:t>54</a:t>
            </a:fld>
            <a:endParaRPr lang="en-IN" sz="14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1143000" y="685800"/>
            <a:ext cx="4570413" cy="3427413"/>
          </a:xfrm>
          <a:prstGeom prst="rect">
            <a:avLst/>
          </a:prstGeom>
          <a:ln w="0">
            <a:noFill/>
          </a:ln>
        </p:spPr>
      </p:sp>
      <p:sp>
        <p:nvSpPr>
          <p:cNvPr id="30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03" name="PlaceHolder 3"/>
          <p:cNvSpPr>
            <a:spLocks noGrp="1"/>
          </p:cNvSpPr>
          <p:nvPr>
            <p:ph type="sldNum" idx="1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1C781E0-BF47-426C-9884-DE3CD8F175C3}" type="slidenum">
              <a:rPr lang="en-US" sz="1200" b="0" strike="noStrike" spc="-1">
                <a:solidFill>
                  <a:schemeClr val="dk1"/>
                </a:solidFill>
                <a:latin typeface="Arial"/>
                <a:ea typeface="Arial"/>
              </a:rPr>
              <a:t>6</a:t>
            </a:fld>
            <a:endParaRPr lang="en-IN"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1143000" y="685800"/>
            <a:ext cx="4570413" cy="3427413"/>
          </a:xfrm>
          <a:prstGeom prst="rect">
            <a:avLst/>
          </a:prstGeom>
          <a:ln w="0">
            <a:noFill/>
          </a:ln>
        </p:spPr>
      </p:sp>
      <p:sp>
        <p:nvSpPr>
          <p:cNvPr id="30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dirty="0">
                <a:solidFill>
                  <a:srgbClr val="000000"/>
                </a:solidFill>
                <a:latin typeface="Arial"/>
                <a:ea typeface="Arial"/>
              </a:rPr>
              <a:t>Figure 6.1, Page 322. </a:t>
            </a:r>
            <a:endParaRPr lang="en-IN" sz="1200" b="0" strike="noStrike" spc="-1" dirty="0">
              <a:solidFill>
                <a:srgbClr val="000000"/>
              </a:solidFill>
              <a:latin typeface="Arial"/>
            </a:endParaRPr>
          </a:p>
          <a:p>
            <a:pPr marL="216000" indent="0">
              <a:lnSpc>
                <a:spcPct val="100000"/>
              </a:lnSpc>
              <a:buNone/>
              <a:tabLst>
                <a:tab pos="0" algn="l"/>
              </a:tabLst>
            </a:pPr>
            <a:r>
              <a:rPr lang="en-US" sz="1200" b="0" strike="noStrike" spc="-1" dirty="0">
                <a:solidFill>
                  <a:srgbClr val="000000"/>
                </a:solidFill>
                <a:latin typeface="Arial"/>
                <a:ea typeface="Arial"/>
              </a:rPr>
              <a:t>Consumer behavior models try to predict the decisions that consumers make in the marketplace.</a:t>
            </a:r>
            <a:endParaRPr lang="en-IN" sz="1200" b="0" strike="noStrike" spc="-1" dirty="0">
              <a:solidFill>
                <a:srgbClr val="000000"/>
              </a:solidFill>
              <a:latin typeface="Arial"/>
            </a:endParaRPr>
          </a:p>
          <a:p>
            <a:pPr marL="216000" indent="0">
              <a:lnSpc>
                <a:spcPct val="100000"/>
              </a:lnSpc>
              <a:buNone/>
              <a:tabLst>
                <a:tab pos="0" algn="l"/>
              </a:tabLst>
            </a:pPr>
            <a:r>
              <a:rPr lang="en-US" sz="1200" b="0" strike="noStrike" spc="-1" dirty="0">
                <a:solidFill>
                  <a:srgbClr val="000000"/>
                </a:solidFill>
                <a:latin typeface="Arial"/>
                <a:ea typeface="Arial"/>
              </a:rPr>
              <a:t>SOURCE: Based on </a:t>
            </a:r>
            <a:r>
              <a:rPr lang="en-US" sz="1200" b="0" strike="noStrike" spc="-1" dirty="0">
                <a:solidFill>
                  <a:schemeClr val="dk1"/>
                </a:solidFill>
                <a:latin typeface="Arial"/>
                <a:ea typeface="Arial"/>
              </a:rPr>
              <a:t>Kotler and Armstrong, 2009.</a:t>
            </a:r>
            <a:endParaRPr lang="en-IN" sz="1200" b="0" strike="noStrike" spc="-1" dirty="0">
              <a:solidFill>
                <a:srgbClr val="000000"/>
              </a:solidFill>
              <a:latin typeface="Arial"/>
            </a:endParaRPr>
          </a:p>
          <a:p>
            <a:pPr marL="216000" indent="0">
              <a:lnSpc>
                <a:spcPct val="100000"/>
              </a:lnSpc>
              <a:buNone/>
              <a:tabLst>
                <a:tab pos="0" algn="l"/>
              </a:tabLst>
            </a:pPr>
            <a:endParaRPr lang="en-IN" sz="1200" b="0" strike="noStrike" spc="-1" dirty="0">
              <a:solidFill>
                <a:srgbClr val="000000"/>
              </a:solidFill>
              <a:latin typeface="Arial"/>
            </a:endParaRPr>
          </a:p>
          <a:p>
            <a:pPr marL="216000" indent="0">
              <a:lnSpc>
                <a:spcPct val="100000"/>
              </a:lnSpc>
              <a:buNone/>
              <a:tabLst>
                <a:tab pos="0" algn="l"/>
              </a:tabLst>
            </a:pPr>
            <a:r>
              <a:rPr lang="en-US" sz="1200" b="0" u="sng" strike="noStrike" spc="-1" dirty="0">
                <a:solidFill>
                  <a:schemeClr val="dk1"/>
                </a:solidFill>
                <a:uFillTx/>
                <a:latin typeface="Arial"/>
                <a:ea typeface="Arial"/>
              </a:rPr>
              <a:t>Alt Text</a:t>
            </a:r>
            <a:endParaRPr lang="en-IN" sz="1200" b="0" strike="noStrike" spc="-1" dirty="0">
              <a:solidFill>
                <a:srgbClr val="000000"/>
              </a:solidFill>
              <a:latin typeface="Arial"/>
            </a:endParaRPr>
          </a:p>
          <a:p>
            <a:pPr marL="216000" indent="0">
              <a:lnSpc>
                <a:spcPct val="100000"/>
              </a:lnSpc>
              <a:buNone/>
              <a:tabLst>
                <a:tab pos="0" algn="l"/>
              </a:tabLst>
            </a:pPr>
            <a:r>
              <a:rPr lang="en-US" sz="1200" b="0" strike="noStrike" spc="-1" dirty="0">
                <a:solidFill>
                  <a:schemeClr val="dk1"/>
                </a:solidFill>
                <a:latin typeface="+mn-lt"/>
                <a:ea typeface="Arial"/>
              </a:rPr>
              <a:t>Long description: </a:t>
            </a:r>
            <a:r>
              <a:rPr lang="en-US" sz="1200" b="0" strike="noStrike" spc="-1" dirty="0">
                <a:solidFill>
                  <a:schemeClr val="dk1"/>
                </a:solidFill>
                <a:latin typeface="Arial"/>
                <a:ea typeface="Calibri"/>
              </a:rPr>
              <a:t>The chart includes three sections from left to right labeled independent demographic variables or background factors, intervening variables or market stimuli social networks communities, and dependent variables. Independent demographic variables such as cultural, social, and psychological variables are background factors. Intervening variables include brand, marketing communications stimuli, and firm capabilities. Dependent variables include in-store behavior and buyer decisions.</a:t>
            </a:r>
            <a:endParaRPr lang="en-IN" sz="1200" b="0" strike="noStrike" spc="-1" dirty="0">
              <a:solidFill>
                <a:srgbClr val="000000"/>
              </a:solidFill>
              <a:latin typeface="Arial"/>
            </a:endParaRPr>
          </a:p>
        </p:txBody>
      </p:sp>
      <p:sp>
        <p:nvSpPr>
          <p:cNvPr id="306" name="PlaceHolder 3"/>
          <p:cNvSpPr>
            <a:spLocks noGrp="1"/>
          </p:cNvSpPr>
          <p:nvPr>
            <p:ph type="sldNum" idx="1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D12EB27-8138-42DB-8F92-F07982B9CE29}" type="slidenum">
              <a:rPr lang="en-US" sz="1200" b="0" strike="noStrike" spc="-1">
                <a:solidFill>
                  <a:schemeClr val="dk1"/>
                </a:solidFill>
                <a:latin typeface="Arial"/>
                <a:ea typeface="Arial"/>
              </a:rPr>
              <a:t>7</a:t>
            </a:fld>
            <a:endParaRPr lang="en-IN"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1143000" y="685800"/>
            <a:ext cx="4570413" cy="3427413"/>
          </a:xfrm>
          <a:prstGeom prst="rect">
            <a:avLst/>
          </a:prstGeom>
          <a:ln w="0">
            <a:noFill/>
          </a:ln>
        </p:spPr>
      </p:sp>
      <p:sp>
        <p:nvSpPr>
          <p:cNvPr id="30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09" name="PlaceHolder 3"/>
          <p:cNvSpPr>
            <a:spLocks noGrp="1"/>
          </p:cNvSpPr>
          <p:nvPr>
            <p:ph type="sldNum" idx="1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EA69E2B6-4D29-4E78-A3D8-8C45918D152B}" type="slidenum">
              <a:rPr lang="en-US" sz="1200" b="0" strike="noStrike" spc="-1">
                <a:solidFill>
                  <a:schemeClr val="dk1"/>
                </a:solidFill>
                <a:latin typeface="Arial"/>
                <a:ea typeface="Arial"/>
              </a:rPr>
              <a:t>8</a:t>
            </a:fld>
            <a:endParaRPr lang="en-IN"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1143000" y="685800"/>
            <a:ext cx="4570413" cy="3427413"/>
          </a:xfrm>
          <a:prstGeom prst="rect">
            <a:avLst/>
          </a:prstGeom>
          <a:ln w="0">
            <a:noFill/>
          </a:ln>
        </p:spPr>
      </p:sp>
      <p:sp>
        <p:nvSpPr>
          <p:cNvPr id="311" name="PlaceHolder 2"/>
          <p:cNvSpPr>
            <a:spLocks noGrp="1"/>
          </p:cNvSpPr>
          <p:nvPr>
            <p:ph type="body"/>
          </p:nvPr>
        </p:nvSpPr>
        <p:spPr>
          <a:xfrm>
            <a:off x="685800" y="4192920"/>
            <a:ext cx="5926320" cy="494748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400" b="0" i="1" strike="noStrike" spc="-1">
                <a:solidFill>
                  <a:srgbClr val="000000"/>
                </a:solidFill>
                <a:latin typeface="Arial"/>
                <a:ea typeface="Arial"/>
              </a:rPr>
              <a:t>Figure 6.2, Page 323. </a:t>
            </a:r>
            <a:endParaRPr lang="en-IN" sz="1400" b="0" strike="noStrike" spc="-1">
              <a:solidFill>
                <a:srgbClr val="000000"/>
              </a:solidFill>
              <a:latin typeface="Arial"/>
            </a:endParaRPr>
          </a:p>
          <a:p>
            <a:pPr marL="216000" indent="0">
              <a:lnSpc>
                <a:spcPct val="100000"/>
              </a:lnSpc>
              <a:buNone/>
              <a:tabLst>
                <a:tab pos="0" algn="l"/>
              </a:tabLst>
            </a:pPr>
            <a:endParaRPr lang="en-IN" sz="1400" b="0" strike="noStrike" spc="-1">
              <a:solidFill>
                <a:srgbClr val="000000"/>
              </a:solidFill>
              <a:latin typeface="Arial"/>
            </a:endParaRPr>
          </a:p>
          <a:p>
            <a:pPr marL="216000" indent="0">
              <a:lnSpc>
                <a:spcPct val="100000"/>
              </a:lnSpc>
              <a:buNone/>
              <a:tabLst>
                <a:tab pos="0" algn="l"/>
              </a:tabLst>
            </a:pPr>
            <a:r>
              <a:rPr lang="en-US" sz="1200" b="0" u="sng" strike="noStrike" spc="-1">
                <a:solidFill>
                  <a:schemeClr val="dk1"/>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mn-lt"/>
                <a:ea typeface="Arial"/>
              </a:rPr>
              <a:t>Long description: </a:t>
            </a:r>
            <a:r>
              <a:rPr lang="en-US" sz="1200" b="0" strike="noStrike" spc="-1">
                <a:solidFill>
                  <a:schemeClr val="dk1"/>
                </a:solidFill>
                <a:latin typeface="Arial"/>
                <a:ea typeface="Calibri"/>
              </a:rPr>
              <a:t>The consumer decision process from left to right is as follows. Awareness- needs recognition, search, evaluation of alternatives, purchase, and post-purchase behavior or loyalty. Online marketing communications tools supporting awareness and need recognition include targeted display ads, targeted e-mail ads, and social media. Offline marketing communications supporting awareness and need recognition include mass media, T V, radio, print media, and social networks. Online marketing communications supporting search include search engines, online catalogs, site visits, targeted e-mail, and social networks. Offline marketing communications supporting search include catalogs, print ads, mass media, salespeople, product raters, store visits, and social networks. Online marketing communications supporting the evaluation of alternatives include search engines, online catalogs, site visits, product reviews, user evaluations, and social networks. Offline marketing communications supporting the evaluation of alternatives include reference groups, opinion leaders, mass media, product raters, store visits, and social networks. Online marketing communications supporting purchases include online promotions, discounts, targeted e-mail, and flash sales. Offline marketing communications supporting purchases include promotions, direct mail, mass media, and print mail. Online marketing communications supporting post-purchase behavior include communities of consumption, newsletters, customer e mail, online updates, and social networks. Offline communications for supporting post purchase behavior include warranties, service calls, parts and repair, consumer groups, social networks.</a:t>
            </a:r>
            <a:endParaRPr lang="en-IN" sz="1200" b="0" strike="noStrike" spc="-1">
              <a:solidFill>
                <a:srgbClr val="000000"/>
              </a:solidFill>
              <a:latin typeface="Arial"/>
            </a:endParaRPr>
          </a:p>
        </p:txBody>
      </p:sp>
      <p:sp>
        <p:nvSpPr>
          <p:cNvPr id="312" name="PlaceHolder 3"/>
          <p:cNvSpPr>
            <a:spLocks noGrp="1"/>
          </p:cNvSpPr>
          <p:nvPr>
            <p:ph type="sldNum" idx="2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0E32229-6594-4808-8B0E-86D82726E2BE}" type="slidenum">
              <a:rPr lang="en-US" sz="1200" b="0" strike="noStrike" spc="-1">
                <a:solidFill>
                  <a:schemeClr val="dk1"/>
                </a:solidFill>
                <a:latin typeface="Arial"/>
                <a:ea typeface="Arial"/>
              </a:rPr>
              <a:t>9</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065D563-B9B2-45CA-B3C5-6A3CCCD65749}" type="slidenum">
              <a:t>‹#›</a:t>
            </a:fld>
            <a:endParaRPr/>
          </a:p>
        </p:txBody>
      </p:sp>
      <p:sp>
        <p:nvSpPr>
          <p:cNvPr id="3" name="PlaceHolder 2"/>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1"/>
          </p:nvPr>
        </p:nvSpPr>
        <p:spPr/>
        <p:txBody>
          <a:bodyPr/>
          <a:lstStyle/>
          <a:p>
            <a:fld id="{1895CD6F-69C1-4F91-B5E3-983BED20B61F}"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1"/>
          </p:nvPr>
        </p:nvSpPr>
        <p:spPr/>
        <p:txBody>
          <a:bodyPr/>
          <a:lstStyle/>
          <a:p>
            <a:fld id="{D92C5CF1-7D34-4317-8937-B7DB1B11E6D0}"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1"/>
          </p:nvPr>
        </p:nvSpPr>
        <p:spPr/>
        <p:txBody>
          <a:bodyPr/>
          <a:lstStyle/>
          <a:p>
            <a:fld id="{E576831C-F15F-424D-8E18-16C60B236851}" type="slidenum">
              <a:t>‹#›</a:t>
            </a:fld>
            <a:endParaRPr/>
          </a:p>
        </p:txBody>
      </p:sp>
      <p:sp>
        <p:nvSpPr>
          <p:cNvPr id="10" name="PlaceHolder 9"/>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AF92C98B-C569-4313-B9E4-1C814C7E0898}" type="slidenum">
              <a:t>‹#›</a:t>
            </a:fld>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3"/>
          </p:nvPr>
        </p:nvSpPr>
        <p:spPr/>
        <p:txBody>
          <a:bodyPr/>
          <a:lstStyle/>
          <a:p>
            <a:fld id="{BC9AEE38-BE1A-446B-9E78-6598CA8FA655}"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3"/>
          </p:nvPr>
        </p:nvSpPr>
        <p:spPr/>
        <p:txBody>
          <a:bodyPr/>
          <a:lstStyle/>
          <a:p>
            <a:fld id="{34642FC3-2CC8-44D1-83F0-BA083250CEC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3"/>
          </p:nvPr>
        </p:nvSpPr>
        <p:spPr/>
        <p:txBody>
          <a:bodyPr/>
          <a:lstStyle/>
          <a:p>
            <a:fld id="{3518BB27-6253-4B31-AEBD-2460C06C4A89}"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3"/>
          </p:nvPr>
        </p:nvSpPr>
        <p:spPr/>
        <p:txBody>
          <a:bodyPr/>
          <a:lstStyle/>
          <a:p>
            <a:fld id="{5409A04D-B792-410A-B18D-81F0A54FB69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3"/>
          </p:nvPr>
        </p:nvSpPr>
        <p:spPr/>
        <p:txBody>
          <a:bodyPr/>
          <a:lstStyle/>
          <a:p>
            <a:fld id="{2DA5F8AD-463E-4958-946B-85263AA7937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3"/>
          </p:nvPr>
        </p:nvSpPr>
        <p:spPr/>
        <p:txBody>
          <a:bodyPr/>
          <a:lstStyle/>
          <a:p>
            <a:fld id="{48165A63-DA1D-43E6-A4B2-9E806EAD20ED}"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2" name="PlaceHolder 3"/>
          <p:cNvSpPr>
            <a:spLocks noGrp="1"/>
          </p:cNvSpPr>
          <p:nvPr>
            <p:ph type="sldNum" idx="1"/>
          </p:nvPr>
        </p:nvSpPr>
        <p:spPr/>
        <p:txBody>
          <a:bodyPr/>
          <a:lstStyle/>
          <a:p>
            <a:fld id="{2DFD032F-D3CB-45AC-B735-0988752C95F0}" type="slidenum">
              <a:t>‹#›</a:t>
            </a:fld>
            <a:endParaRPr/>
          </a:p>
        </p:txBody>
      </p:sp>
      <p:sp>
        <p:nvSpPr>
          <p:cNvPr id="3" name="PlaceHolder 4"/>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3"/>
          </p:nvPr>
        </p:nvSpPr>
        <p:spPr/>
        <p:txBody>
          <a:bodyPr/>
          <a:lstStyle/>
          <a:p>
            <a:fld id="{7D271A9A-2851-4062-A8B5-90389CC7E906}"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3"/>
          </p:nvPr>
        </p:nvSpPr>
        <p:spPr/>
        <p:txBody>
          <a:bodyPr/>
          <a:lstStyle/>
          <a:p>
            <a:fld id="{2F24EB69-F1EB-447A-9341-76948B81F7C3}"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3"/>
          </p:nvPr>
        </p:nvSpPr>
        <p:spPr/>
        <p:txBody>
          <a:bodyPr/>
          <a:lstStyle/>
          <a:p>
            <a:fld id="{B4AB0EFE-008D-4F05-AFFA-9A10C2D16EB9}"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3"/>
          </p:nvPr>
        </p:nvSpPr>
        <p:spPr/>
        <p:txBody>
          <a:bodyPr/>
          <a:lstStyle/>
          <a:p>
            <a:fld id="{34D3EA41-3496-42E7-A16C-9A554CD0443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3"/>
          </p:nvPr>
        </p:nvSpPr>
        <p:spPr/>
        <p:txBody>
          <a:bodyPr/>
          <a:lstStyle/>
          <a:p>
            <a:fld id="{C3664D8A-948B-4DF5-B352-A7EAEE977822}" type="slidenum">
              <a:t>‹#›</a:t>
            </a:fld>
            <a:endParaRPr/>
          </a:p>
        </p:txBody>
      </p:sp>
      <p:sp>
        <p:nvSpPr>
          <p:cNvPr id="10" name="PlaceHolder 9"/>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063321F3-5E75-495C-AC6E-73DBF99B9BD0}" type="slidenum">
              <a:t>‹#›</a:t>
            </a:fld>
            <a:endParaRPr/>
          </a:p>
        </p:txBody>
      </p:sp>
      <p:sp>
        <p:nvSpPr>
          <p:cNvPr id="3" name="PlaceHolder 2"/>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5"/>
          </p:nvPr>
        </p:nvSpPr>
        <p:spPr/>
        <p:txBody>
          <a:bodyPr/>
          <a:lstStyle/>
          <a:p>
            <a:fld id="{CD7D6CE2-3F34-4E11-A69A-FD6DC4BED35B}"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5"/>
          </p:nvPr>
        </p:nvSpPr>
        <p:spPr/>
        <p:txBody>
          <a:bodyPr/>
          <a:lstStyle/>
          <a:p>
            <a:fld id="{ABF017E8-28A5-4CA0-AD9E-02410EB57AF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5"/>
          </p:nvPr>
        </p:nvSpPr>
        <p:spPr/>
        <p:txBody>
          <a:bodyPr/>
          <a:lstStyle/>
          <a:p>
            <a:fld id="{7CDBDC2D-3E2B-40AA-8D62-FD011C6EFCF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5"/>
          </p:nvPr>
        </p:nvSpPr>
        <p:spPr/>
        <p:txBody>
          <a:bodyPr/>
          <a:lstStyle/>
          <a:p>
            <a:fld id="{3B973542-8661-4B6A-9BCA-A683DDCBA4A5}"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1"/>
          </p:nvPr>
        </p:nvSpPr>
        <p:spPr/>
        <p:txBody>
          <a:bodyPr/>
          <a:lstStyle/>
          <a:p>
            <a:fld id="{2C9E04F9-0C94-467F-A471-0F63DEC85DA1}"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5"/>
          </p:nvPr>
        </p:nvSpPr>
        <p:spPr/>
        <p:txBody>
          <a:bodyPr/>
          <a:lstStyle/>
          <a:p>
            <a:fld id="{4BC6A27E-A14F-4758-9BB2-723F268FB82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5"/>
          </p:nvPr>
        </p:nvSpPr>
        <p:spPr/>
        <p:txBody>
          <a:bodyPr/>
          <a:lstStyle/>
          <a:p>
            <a:fld id="{A0719F53-B62B-4BE3-9ACB-A96AAFED6D61}"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5"/>
          </p:nvPr>
        </p:nvSpPr>
        <p:spPr/>
        <p:txBody>
          <a:bodyPr/>
          <a:lstStyle/>
          <a:p>
            <a:fld id="{292276B9-25FF-4F2E-A147-82FA6B99D37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5"/>
          </p:nvPr>
        </p:nvSpPr>
        <p:spPr/>
        <p:txBody>
          <a:bodyPr/>
          <a:lstStyle/>
          <a:p>
            <a:fld id="{4D2161CA-892C-432E-BACA-0BC747451BC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5"/>
          </p:nvPr>
        </p:nvSpPr>
        <p:spPr/>
        <p:txBody>
          <a:bodyPr/>
          <a:lstStyle/>
          <a:p>
            <a:fld id="{B10E5170-17A8-469B-B3B8-6041BBE5392C}"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5"/>
          </p:nvPr>
        </p:nvSpPr>
        <p:spPr/>
        <p:txBody>
          <a:bodyPr/>
          <a:lstStyle/>
          <a:p>
            <a:fld id="{D28E3D1C-869E-438B-9D22-ADA7716C8BE7}"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5"/>
          </p:nvPr>
        </p:nvSpPr>
        <p:spPr/>
        <p:txBody>
          <a:bodyPr/>
          <a:lstStyle/>
          <a:p>
            <a:fld id="{346B932A-747A-4710-A20D-EB001F0DD00D}" type="slidenum">
              <a:t>‹#›</a:t>
            </a:fld>
            <a:endParaRPr/>
          </a:p>
        </p:txBody>
      </p:sp>
      <p:sp>
        <p:nvSpPr>
          <p:cNvPr id="10" name="PlaceHolder 9"/>
          <p:cNvSpPr>
            <a:spLocks noGrp="1"/>
          </p:cNvSpPr>
          <p:nvPr>
            <p:ph type="dt" idx="6"/>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lstStyle/>
          <a:p>
            <a:fld id="{0CB0165F-F17E-44D4-968F-611A2EDBC347}" type="slidenum">
              <a:t>‹#›</a:t>
            </a:fld>
            <a:endParaRPr/>
          </a:p>
        </p:txBody>
      </p:sp>
      <p:sp>
        <p:nvSpPr>
          <p:cNvPr id="3" name="PlaceHolder 2"/>
          <p:cNvSpPr>
            <a:spLocks noGrp="1"/>
          </p:cNvSpPr>
          <p:nvPr>
            <p:ph type="dt" idx="8"/>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1"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7"/>
          </p:nvPr>
        </p:nvSpPr>
        <p:spPr/>
        <p:txBody>
          <a:bodyPr/>
          <a:lstStyle/>
          <a:p>
            <a:fld id="{0A29AF28-CD63-4806-B249-75113EF58BD4}"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3"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7"/>
          </p:nvPr>
        </p:nvSpPr>
        <p:spPr/>
        <p:txBody>
          <a:bodyPr/>
          <a:lstStyle/>
          <a:p>
            <a:fld id="{FB5884DF-41B3-45E0-9A95-151D88D77DEB}"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1"/>
          </p:nvPr>
        </p:nvSpPr>
        <p:spPr/>
        <p:txBody>
          <a:bodyPr/>
          <a:lstStyle/>
          <a:p>
            <a:fld id="{C44E3875-BC24-4F4A-ABDE-27676A93A8E9}"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7"/>
          </p:nvPr>
        </p:nvSpPr>
        <p:spPr/>
        <p:txBody>
          <a:bodyPr/>
          <a:lstStyle/>
          <a:p>
            <a:fld id="{93297784-7A45-4F9B-AF33-D15AE8BC3779}"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7"/>
          </p:nvPr>
        </p:nvSpPr>
        <p:spPr/>
        <p:txBody>
          <a:bodyPr/>
          <a:lstStyle/>
          <a:p>
            <a:fld id="{E0169909-8ECA-474C-A1B8-C1C33D583019}" type="slidenum">
              <a:t>‹#›</a:t>
            </a:fld>
            <a:endParaRP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7"/>
          </p:nvPr>
        </p:nvSpPr>
        <p:spPr/>
        <p:txBody>
          <a:bodyPr/>
          <a:lstStyle/>
          <a:p>
            <a:fld id="{480B914D-3657-48FE-95A1-41CC42903293}" type="slidenum">
              <a:t>‹#›</a:t>
            </a:fld>
            <a:endParaRP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7"/>
          </p:nvPr>
        </p:nvSpPr>
        <p:spPr/>
        <p:txBody>
          <a:bodyPr/>
          <a:lstStyle/>
          <a:p>
            <a:fld id="{5002EFF0-0736-4B33-91DA-07004FD87A84}"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6"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7"/>
          </p:nvPr>
        </p:nvSpPr>
        <p:spPr/>
        <p:txBody>
          <a:bodyPr/>
          <a:lstStyle/>
          <a:p>
            <a:fld id="{22998EEB-093A-4C5C-ACFE-EC30F4593919}"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0"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7"/>
          </p:nvPr>
        </p:nvSpPr>
        <p:spPr/>
        <p:txBody>
          <a:bodyPr/>
          <a:lstStyle/>
          <a:p>
            <a:fld id="{AD690A60-44D8-4A0B-8561-974193102F70}"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2"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3"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7"/>
          </p:nvPr>
        </p:nvSpPr>
        <p:spPr/>
        <p:txBody>
          <a:bodyPr/>
          <a:lstStyle/>
          <a:p>
            <a:fld id="{7D08C0D1-8AB6-4E98-9EFC-5201A5CFFC4A}"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8"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7"/>
          </p:nvPr>
        </p:nvSpPr>
        <p:spPr/>
        <p:txBody>
          <a:bodyPr/>
          <a:lstStyle/>
          <a:p>
            <a:fld id="{A8EC017E-419C-4283-BE18-132C181CEE7D}"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0"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1"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2"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3"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4"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5"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7"/>
          </p:nvPr>
        </p:nvSpPr>
        <p:spPr/>
        <p:txBody>
          <a:bodyPr/>
          <a:lstStyle/>
          <a:p>
            <a:fld id="{C055E160-EA45-469E-A530-A24F6F2ACA77}" type="slidenum">
              <a:t>‹#›</a:t>
            </a:fld>
            <a:endParaRPr/>
          </a:p>
        </p:txBody>
      </p:sp>
      <p:sp>
        <p:nvSpPr>
          <p:cNvPr id="10" name="PlaceHolder 9"/>
          <p:cNvSpPr>
            <a:spLocks noGrp="1"/>
          </p:cNvSpPr>
          <p:nvPr>
            <p:ph type="dt" idx="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1"/>
          </p:nvPr>
        </p:nvSpPr>
        <p:spPr/>
        <p:txBody>
          <a:bodyPr/>
          <a:lstStyle/>
          <a:p>
            <a:fld id="{686673D1-FDE8-411A-82B9-2F08443F4AEA}"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1"/>
          </p:nvPr>
        </p:nvSpPr>
        <p:spPr/>
        <p:txBody>
          <a:bodyPr/>
          <a:lstStyle/>
          <a:p>
            <a:fld id="{AD09B692-62C3-43BE-A533-324200A611C8}"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C37E2279-AB48-428C-9A58-13B3B3F3CA77}"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715EB16B-97BF-4429-BD16-60DF8BBA1425}"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202BDEF6-7D44-41FD-845F-968EBFAB2E27}"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sldNum" idx="1"/>
          </p:nvPr>
        </p:nvSpPr>
        <p:spPr>
          <a:xfrm>
            <a:off x="8469360" y="113040"/>
            <a:ext cx="550080" cy="1810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rgbClr val="000000"/>
                </a:solidFill>
                <a:latin typeface="Arial"/>
                <a:ea typeface="Arial"/>
              </a:defRPr>
            </a:lvl1pPr>
          </a:lstStyle>
          <a:p>
            <a:pPr indent="0" algn="r">
              <a:lnSpc>
                <a:spcPct val="100000"/>
              </a:lnSpc>
              <a:buNone/>
              <a:tabLst>
                <a:tab pos="0" algn="l"/>
              </a:tabLst>
            </a:pPr>
            <a:fld id="{4B27B80D-307D-4343-A07E-032F2F2F42F7}" type="slidenum">
              <a:rPr lang="en-US" sz="900" b="0" strike="noStrike" spc="-1">
                <a:solidFill>
                  <a:srgbClr val="000000"/>
                </a:solidFill>
                <a:latin typeface="Arial"/>
                <a:ea typeface="Arial"/>
              </a:rPr>
              <a:t>‹#›</a:t>
            </a:fld>
            <a:endParaRPr lang="en-IN" sz="900" b="0" strike="noStrike" spc="-1">
              <a:solidFill>
                <a:srgbClr val="000000"/>
              </a:solidFill>
              <a:latin typeface="Times New Roman"/>
            </a:endParaRPr>
          </a:p>
        </p:txBody>
      </p:sp>
      <p:sp>
        <p:nvSpPr>
          <p:cNvPr id="5" name="PlaceHolder 2"/>
          <p:cNvSpPr>
            <a:spLocks noGrp="1"/>
          </p:cNvSpPr>
          <p:nvPr>
            <p:ph type="dt" idx="2"/>
          </p:nvPr>
        </p:nvSpPr>
        <p:spPr>
          <a:xfrm>
            <a:off x="6335640" y="113040"/>
            <a:ext cx="2131920" cy="181080"/>
          </a:xfrm>
          <a:prstGeom prst="rect">
            <a:avLst/>
          </a:prstGeom>
          <a:noFill/>
          <a:ln w="0">
            <a:noFill/>
          </a:ln>
        </p:spPr>
        <p:txBody>
          <a:bodyPr lIns="90000" tIns="90360" rIns="90000" bIns="9036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2" name="PlaceHolder 3"/>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3"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Copyright"/>
          <p:cNvSpPr/>
          <p:nvPr/>
        </p:nvSpPr>
        <p:spPr>
          <a:xfrm>
            <a:off x="1600200" y="6429240"/>
            <a:ext cx="7161120" cy="19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r>
              <a:rPr lang="en-US" sz="1200" b="0" strike="noStrike" spc="-1" dirty="0">
                <a:solidFill>
                  <a:srgbClr val="000000"/>
                </a:solidFill>
                <a:latin typeface="Verdana"/>
                <a:ea typeface="Verdana"/>
              </a:rPr>
              <a:t>© 2023 Pearson Education Ltd. All Rights Reserved</a:t>
            </a:r>
            <a:endParaRPr lang="en-IN" sz="1200" b="0" strike="noStrike" spc="-1" dirty="0">
              <a:solidFill>
                <a:srgbClr val="000000"/>
              </a:solidFill>
              <a:latin typeface="Arial"/>
            </a:endParaRPr>
          </a:p>
        </p:txBody>
      </p:sp>
      <p:pic>
        <p:nvPicPr>
          <p:cNvPr id="41" name="Picture Placeholder 21" descr="Pearson Logo"/>
          <p:cNvPicPr/>
          <p:nvPr/>
        </p:nvPicPr>
        <p:blipFill>
          <a:blip r:embed="rId14"/>
          <a:srcRect t="22157" b="22157"/>
          <a:stretch/>
        </p:blipFill>
        <p:spPr>
          <a:xfrm>
            <a:off x="315720" y="6420600"/>
            <a:ext cx="1174680" cy="294480"/>
          </a:xfrm>
          <a:prstGeom prst="rect">
            <a:avLst/>
          </a:prstGeom>
          <a:ln w="0">
            <a:noFill/>
          </a:ln>
        </p:spPr>
      </p:pic>
      <p:sp>
        <p:nvSpPr>
          <p:cNvPr id="42" name="PlaceHolder 1"/>
          <p:cNvSpPr>
            <a:spLocks noGrp="1"/>
          </p:cNvSpPr>
          <p:nvPr>
            <p:ph type="sldNum" idx="3"/>
          </p:nvPr>
        </p:nvSpPr>
        <p:spPr>
          <a:xfrm>
            <a:off x="8469360" y="113040"/>
            <a:ext cx="550080" cy="1810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chemeClr val="lt1"/>
                </a:solidFill>
                <a:latin typeface="Arial"/>
                <a:ea typeface="Arial"/>
              </a:defRPr>
            </a:lvl1pPr>
          </a:lstStyle>
          <a:p>
            <a:pPr indent="0" algn="r">
              <a:lnSpc>
                <a:spcPct val="100000"/>
              </a:lnSpc>
              <a:buNone/>
              <a:tabLst>
                <a:tab pos="0" algn="l"/>
              </a:tabLst>
            </a:pPr>
            <a:fld id="{F046E58D-B06D-46DF-8F15-AB2727199921}" type="slidenum">
              <a:rPr lang="en-US" sz="900" b="0" strike="noStrike" spc="-1">
                <a:solidFill>
                  <a:schemeClr val="lt1"/>
                </a:solidFill>
                <a:latin typeface="Arial"/>
                <a:ea typeface="Arial"/>
              </a:rPr>
              <a:t>‹#›</a:t>
            </a:fld>
            <a:endParaRPr lang="en-IN" sz="900" b="0" strike="noStrike" spc="-1">
              <a:solidFill>
                <a:srgbClr val="000000"/>
              </a:solidFill>
              <a:latin typeface="Times New Roman"/>
            </a:endParaRPr>
          </a:p>
        </p:txBody>
      </p:sp>
      <p:sp>
        <p:nvSpPr>
          <p:cNvPr id="43" name="PlaceHolder 2"/>
          <p:cNvSpPr>
            <a:spLocks noGrp="1"/>
          </p:cNvSpPr>
          <p:nvPr>
            <p:ph type="dt" idx="4"/>
          </p:nvPr>
        </p:nvSpPr>
        <p:spPr>
          <a:xfrm>
            <a:off x="6335640" y="113040"/>
            <a:ext cx="2131920" cy="181080"/>
          </a:xfrm>
          <a:prstGeom prst="rect">
            <a:avLst/>
          </a:prstGeom>
          <a:noFill/>
          <a:ln w="0">
            <a:noFill/>
          </a:ln>
        </p:spPr>
        <p:txBody>
          <a:bodyPr lIns="90000" tIns="90360" rIns="90000" bIns="9036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4" name="PlaceHolder 3"/>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 name="Copyright"/>
          <p:cNvSpPr/>
          <p:nvPr/>
        </p:nvSpPr>
        <p:spPr>
          <a:xfrm>
            <a:off x="1600200" y="6429240"/>
            <a:ext cx="7161120" cy="19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r>
              <a:rPr lang="en-US" sz="1200" b="0" strike="noStrike" spc="-1" dirty="0">
                <a:solidFill>
                  <a:srgbClr val="000000"/>
                </a:solidFill>
                <a:latin typeface="Verdana"/>
                <a:ea typeface="Verdana"/>
              </a:rPr>
              <a:t>© 2023 Pearson Education Ltd. All Rights Reserved</a:t>
            </a:r>
            <a:endParaRPr lang="en-IN" sz="1200" b="0" strike="noStrike" spc="-1" dirty="0">
              <a:solidFill>
                <a:srgbClr val="000000"/>
              </a:solidFill>
              <a:latin typeface="Arial"/>
            </a:endParaRPr>
          </a:p>
        </p:txBody>
      </p:sp>
      <p:pic>
        <p:nvPicPr>
          <p:cNvPr id="83" name="Picture Placeholder 21" descr="Pearson Logo"/>
          <p:cNvPicPr/>
          <p:nvPr/>
        </p:nvPicPr>
        <p:blipFill>
          <a:blip r:embed="rId14"/>
          <a:srcRect t="22157" b="22157"/>
          <a:stretch/>
        </p:blipFill>
        <p:spPr>
          <a:xfrm>
            <a:off x="315720" y="6420600"/>
            <a:ext cx="1174680" cy="294480"/>
          </a:xfrm>
          <a:prstGeom prst="rect">
            <a:avLst/>
          </a:prstGeom>
          <a:ln w="0">
            <a:noFill/>
          </a:ln>
        </p:spPr>
      </p:pic>
      <p:sp>
        <p:nvSpPr>
          <p:cNvPr id="84" name="PlaceHolder 1"/>
          <p:cNvSpPr>
            <a:spLocks noGrp="1"/>
          </p:cNvSpPr>
          <p:nvPr>
            <p:ph type="sldNum" idx="5"/>
          </p:nvPr>
        </p:nvSpPr>
        <p:spPr>
          <a:xfrm>
            <a:off x="8469360" y="113040"/>
            <a:ext cx="550080" cy="1810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chemeClr val="lt1"/>
                </a:solidFill>
                <a:latin typeface="Arial"/>
                <a:ea typeface="Arial"/>
              </a:defRPr>
            </a:lvl1pPr>
          </a:lstStyle>
          <a:p>
            <a:pPr indent="0" algn="r">
              <a:lnSpc>
                <a:spcPct val="100000"/>
              </a:lnSpc>
              <a:buNone/>
              <a:tabLst>
                <a:tab pos="0" algn="l"/>
              </a:tabLst>
            </a:pPr>
            <a:fld id="{E73D8858-D981-41CB-8817-4EFB6C9E68BA}" type="slidenum">
              <a:rPr lang="en-US" sz="900" b="0" strike="noStrike" spc="-1">
                <a:solidFill>
                  <a:schemeClr val="lt1"/>
                </a:solidFill>
                <a:latin typeface="Arial"/>
                <a:ea typeface="Arial"/>
              </a:rPr>
              <a:t>‹#›</a:t>
            </a:fld>
            <a:endParaRPr lang="en-IN" sz="900" b="0" strike="noStrike" spc="-1">
              <a:solidFill>
                <a:srgbClr val="000000"/>
              </a:solidFill>
              <a:latin typeface="Times New Roman"/>
            </a:endParaRPr>
          </a:p>
        </p:txBody>
      </p:sp>
      <p:sp>
        <p:nvSpPr>
          <p:cNvPr id="85" name="PlaceHolder 2"/>
          <p:cNvSpPr>
            <a:spLocks noGrp="1"/>
          </p:cNvSpPr>
          <p:nvPr>
            <p:ph type="dt" idx="6"/>
          </p:nvPr>
        </p:nvSpPr>
        <p:spPr>
          <a:xfrm>
            <a:off x="6335640" y="113040"/>
            <a:ext cx="2131920" cy="181080"/>
          </a:xfrm>
          <a:prstGeom prst="rect">
            <a:avLst/>
          </a:prstGeom>
          <a:noFill/>
          <a:ln w="0">
            <a:noFill/>
          </a:ln>
        </p:spPr>
        <p:txBody>
          <a:bodyPr lIns="90000" tIns="90360" rIns="90000" bIns="9036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86" name="PlaceHolder 3"/>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87"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4" name="Copyright"/>
          <p:cNvSpPr/>
          <p:nvPr/>
        </p:nvSpPr>
        <p:spPr>
          <a:xfrm>
            <a:off x="1600200" y="6429240"/>
            <a:ext cx="7161120" cy="19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r>
              <a:rPr lang="en-US" sz="1200" b="0" strike="noStrike" spc="-1" dirty="0">
                <a:solidFill>
                  <a:srgbClr val="000000"/>
                </a:solidFill>
                <a:latin typeface="Verdana"/>
                <a:ea typeface="Verdana"/>
              </a:rPr>
              <a:t>© 2023 Pearson Education Ltd. All Rights Reserved</a:t>
            </a:r>
            <a:endParaRPr lang="en-IN" sz="1200" b="0" strike="noStrike" spc="-1" dirty="0">
              <a:solidFill>
                <a:srgbClr val="000000"/>
              </a:solidFill>
              <a:latin typeface="Arial"/>
            </a:endParaRPr>
          </a:p>
        </p:txBody>
      </p:sp>
      <p:pic>
        <p:nvPicPr>
          <p:cNvPr id="125" name="Picture Placeholder 21" descr="Pearson Logo"/>
          <p:cNvPicPr/>
          <p:nvPr/>
        </p:nvPicPr>
        <p:blipFill>
          <a:blip r:embed="rId14"/>
          <a:srcRect t="22157" b="22157"/>
          <a:stretch/>
        </p:blipFill>
        <p:spPr>
          <a:xfrm>
            <a:off x="315720" y="6420600"/>
            <a:ext cx="1174680" cy="294480"/>
          </a:xfrm>
          <a:prstGeom prst="rect">
            <a:avLst/>
          </a:prstGeom>
          <a:ln w="0">
            <a:noFill/>
          </a:ln>
        </p:spPr>
      </p:pic>
      <p:sp>
        <p:nvSpPr>
          <p:cNvPr id="126" name="PlaceHolder 1"/>
          <p:cNvSpPr>
            <a:spLocks noGrp="1"/>
          </p:cNvSpPr>
          <p:nvPr>
            <p:ph type="sldNum" idx="7"/>
          </p:nvPr>
        </p:nvSpPr>
        <p:spPr>
          <a:xfrm>
            <a:off x="8469360" y="113040"/>
            <a:ext cx="550080" cy="1810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chemeClr val="lt1"/>
                </a:solidFill>
                <a:latin typeface="Arial"/>
                <a:ea typeface="Arial"/>
              </a:defRPr>
            </a:lvl1pPr>
          </a:lstStyle>
          <a:p>
            <a:pPr indent="0" algn="r">
              <a:lnSpc>
                <a:spcPct val="100000"/>
              </a:lnSpc>
              <a:buNone/>
              <a:tabLst>
                <a:tab pos="0" algn="l"/>
              </a:tabLst>
            </a:pPr>
            <a:fld id="{25B9B74C-39F2-4309-9902-50EC83BAE4E9}" type="slidenum">
              <a:rPr lang="en-US" sz="900" b="0" strike="noStrike" spc="-1">
                <a:solidFill>
                  <a:schemeClr val="lt1"/>
                </a:solidFill>
                <a:latin typeface="Arial"/>
                <a:ea typeface="Arial"/>
              </a:rPr>
              <a:t>‹#›</a:t>
            </a:fld>
            <a:endParaRPr lang="en-IN" sz="900" b="0" strike="noStrike" spc="-1">
              <a:solidFill>
                <a:srgbClr val="000000"/>
              </a:solidFill>
              <a:latin typeface="Times New Roman"/>
            </a:endParaRPr>
          </a:p>
        </p:txBody>
      </p:sp>
      <p:sp>
        <p:nvSpPr>
          <p:cNvPr id="127" name="PlaceHolder 2"/>
          <p:cNvSpPr>
            <a:spLocks noGrp="1"/>
          </p:cNvSpPr>
          <p:nvPr>
            <p:ph type="dt" idx="8"/>
          </p:nvPr>
        </p:nvSpPr>
        <p:spPr>
          <a:xfrm>
            <a:off x="6335640" y="113040"/>
            <a:ext cx="2131920" cy="181080"/>
          </a:xfrm>
          <a:prstGeom prst="rect">
            <a:avLst/>
          </a:prstGeom>
          <a:noFill/>
          <a:ln w="0">
            <a:noFill/>
          </a:ln>
        </p:spPr>
        <p:txBody>
          <a:bodyPr lIns="90000" tIns="90360" rIns="90000" bIns="9036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28" name="PlaceHolder 3"/>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129"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143640"/>
            <a:ext cx="8227800" cy="985680"/>
          </a:xfrm>
          <a:prstGeom prst="rect">
            <a:avLst/>
          </a:prstGeom>
          <a:noFill/>
          <a:ln w="0">
            <a:noFill/>
          </a:ln>
        </p:spPr>
        <p:txBody>
          <a:bodyPr lIns="90000" tIns="91440" rIns="90000" bIns="91440" anchor="ctr">
            <a:noAutofit/>
          </a:bodyPr>
          <a:lstStyle/>
          <a:p>
            <a:pPr indent="0">
              <a:lnSpc>
                <a:spcPct val="100000"/>
              </a:lnSpc>
              <a:buNone/>
              <a:tabLst>
                <a:tab pos="0" algn="l"/>
              </a:tabLst>
            </a:pPr>
            <a:r>
              <a:rPr lang="en-US" sz="3000" b="1" strike="noStrike" spc="-1">
                <a:solidFill>
                  <a:srgbClr val="007FA3"/>
                </a:solidFill>
                <a:latin typeface="Arial"/>
                <a:ea typeface="Times New Roman"/>
              </a:rPr>
              <a:t>E-commerce 2023–2024: business. technology. society.</a:t>
            </a:r>
            <a:endParaRPr lang="en-IN" sz="3000" b="0" strike="noStrike" spc="-1">
              <a:solidFill>
                <a:srgbClr val="000000"/>
              </a:solidFill>
              <a:latin typeface="Arial"/>
            </a:endParaRPr>
          </a:p>
        </p:txBody>
      </p:sp>
      <p:sp>
        <p:nvSpPr>
          <p:cNvPr id="173" name="PlaceHolder 2"/>
          <p:cNvSpPr>
            <a:spLocks noGrp="1"/>
          </p:cNvSpPr>
          <p:nvPr>
            <p:ph/>
          </p:nvPr>
        </p:nvSpPr>
        <p:spPr>
          <a:xfrm>
            <a:off x="457200" y="1212480"/>
            <a:ext cx="8227800" cy="411840"/>
          </a:xfrm>
          <a:prstGeom prst="rect">
            <a:avLst/>
          </a:prstGeom>
          <a:noFill/>
          <a:ln w="0">
            <a:noFill/>
          </a:ln>
        </p:spPr>
        <p:txBody>
          <a:bodyPr lIns="90000" tIns="91440" rIns="90000" bIns="91440" anchor="ctr">
            <a:noAutofit/>
          </a:bodyPr>
          <a:lstStyle/>
          <a:p>
            <a:pPr indent="0">
              <a:lnSpc>
                <a:spcPct val="100000"/>
              </a:lnSpc>
              <a:buNone/>
              <a:tabLst>
                <a:tab pos="0" algn="l"/>
              </a:tabLst>
            </a:pPr>
            <a:r>
              <a:rPr lang="en-US" sz="2000" b="0" strike="noStrike" spc="-1">
                <a:solidFill>
                  <a:srgbClr val="007FA3"/>
                </a:solidFill>
                <a:latin typeface="Arial"/>
                <a:ea typeface="Arial"/>
              </a:rPr>
              <a:t>Eighteenth Edition</a:t>
            </a:r>
            <a:endParaRPr lang="en-IN" sz="2000" b="0" strike="noStrike" spc="-1">
              <a:solidFill>
                <a:srgbClr val="000000"/>
              </a:solidFill>
              <a:latin typeface="Arial"/>
            </a:endParaRPr>
          </a:p>
        </p:txBody>
      </p:sp>
      <p:pic>
        <p:nvPicPr>
          <p:cNvPr id="174" name="Picture 6" descr="Front cover: E-commerce 20 23: business. technology. society. Seventeenth edition. By Kenneth C. Laudon and Carol G. Traver"/>
          <p:cNvPicPr/>
          <p:nvPr/>
        </p:nvPicPr>
        <p:blipFill>
          <a:blip r:embed="rId3"/>
          <a:stretch/>
        </p:blipFill>
        <p:spPr>
          <a:xfrm>
            <a:off x="576360" y="1626120"/>
            <a:ext cx="3655800" cy="4570200"/>
          </a:xfrm>
          <a:prstGeom prst="rect">
            <a:avLst/>
          </a:prstGeom>
          <a:ln w="0">
            <a:noFill/>
          </a:ln>
        </p:spPr>
      </p:pic>
      <p:sp>
        <p:nvSpPr>
          <p:cNvPr id="175" name="PlaceHolder 3"/>
          <p:cNvSpPr>
            <a:spLocks noGrp="1"/>
          </p:cNvSpPr>
          <p:nvPr>
            <p:ph/>
          </p:nvPr>
        </p:nvSpPr>
        <p:spPr>
          <a:xfrm>
            <a:off x="5029200" y="1906200"/>
            <a:ext cx="3655800" cy="1184400"/>
          </a:xfrm>
          <a:prstGeom prst="rect">
            <a:avLst/>
          </a:prstGeom>
          <a:noFill/>
          <a:ln w="0">
            <a:noFill/>
          </a:ln>
        </p:spPr>
        <p:txBody>
          <a:bodyPr lIns="90000" tIns="91440" rIns="90000" bIns="91440" anchor="b">
            <a:noAutofit/>
          </a:bodyPr>
          <a:lstStyle/>
          <a:p>
            <a:pPr indent="0" algn="ctr">
              <a:lnSpc>
                <a:spcPct val="100000"/>
              </a:lnSpc>
              <a:spcBef>
                <a:spcPts val="1500"/>
              </a:spcBef>
              <a:buNone/>
              <a:tabLst>
                <a:tab pos="0" algn="l"/>
              </a:tabLst>
            </a:pPr>
            <a:r>
              <a:rPr lang="en-US" sz="3000" b="1" strike="noStrike" spc="-1">
                <a:solidFill>
                  <a:schemeClr val="dk1"/>
                </a:solidFill>
                <a:latin typeface="Arial"/>
                <a:ea typeface="Arial"/>
              </a:rPr>
              <a:t>Chapter 6</a:t>
            </a:r>
            <a:endParaRPr lang="en-IN" sz="3000" b="0" strike="noStrike" spc="-1">
              <a:solidFill>
                <a:srgbClr val="000000"/>
              </a:solidFill>
              <a:latin typeface="Arial"/>
            </a:endParaRPr>
          </a:p>
        </p:txBody>
      </p:sp>
      <p:sp>
        <p:nvSpPr>
          <p:cNvPr id="176" name="PlaceHolder 4"/>
          <p:cNvSpPr>
            <a:spLocks noGrp="1"/>
          </p:cNvSpPr>
          <p:nvPr>
            <p:ph/>
          </p:nvPr>
        </p:nvSpPr>
        <p:spPr>
          <a:xfrm>
            <a:off x="5118840" y="3252960"/>
            <a:ext cx="3588120" cy="969120"/>
          </a:xfrm>
          <a:prstGeom prst="rect">
            <a:avLst/>
          </a:prstGeom>
          <a:noFill/>
          <a:ln w="0">
            <a:noFill/>
          </a:ln>
        </p:spPr>
        <p:txBody>
          <a:bodyPr lIns="90000" tIns="91440" rIns="90000" bIns="91440" anchor="t">
            <a:noAutofit/>
          </a:bodyPr>
          <a:lstStyle/>
          <a:p>
            <a:pPr indent="0" algn="ctr">
              <a:lnSpc>
                <a:spcPct val="100000"/>
              </a:lnSpc>
              <a:spcBef>
                <a:spcPts val="1500"/>
              </a:spcBef>
              <a:buNone/>
              <a:tabLst>
                <a:tab pos="0" algn="l"/>
              </a:tabLst>
            </a:pPr>
            <a:r>
              <a:rPr lang="en-US" sz="2200" b="0" strike="noStrike" spc="-1">
                <a:solidFill>
                  <a:schemeClr val="dk1"/>
                </a:solidFill>
                <a:latin typeface="Arial"/>
                <a:ea typeface="Arial"/>
              </a:rPr>
              <a:t>E-commerce Marketing and Advertising</a:t>
            </a:r>
            <a:endParaRPr lang="en-IN" sz="2200" b="0" strike="noStrike" spc="-1">
              <a:solidFill>
                <a:srgbClr val="000000"/>
              </a:solidFill>
              <a:latin typeface="Arial"/>
            </a:endParaRPr>
          </a:p>
        </p:txBody>
      </p:sp>
      <p:pic>
        <p:nvPicPr>
          <p:cNvPr id="177" name="Picture Placeholder 21" descr="Pearson Logo"/>
          <p:cNvPicPr/>
          <p:nvPr/>
        </p:nvPicPr>
        <p:blipFill>
          <a:blip r:embed="rId4"/>
          <a:srcRect t="22157" b="22157"/>
          <a:stretch/>
        </p:blipFill>
        <p:spPr>
          <a:xfrm>
            <a:off x="315720" y="6420600"/>
            <a:ext cx="1174680" cy="294480"/>
          </a:xfrm>
          <a:prstGeom prst="rect">
            <a:avLst/>
          </a:prstGeom>
          <a:ln w="0">
            <a:noFill/>
          </a:ln>
        </p:spPr>
      </p:pic>
      <p:sp>
        <p:nvSpPr>
          <p:cNvPr id="178" name="PlaceHolder 5"/>
          <p:cNvSpPr>
            <a:spLocks noGrp="1"/>
          </p:cNvSpPr>
          <p:nvPr>
            <p:ph/>
          </p:nvPr>
        </p:nvSpPr>
        <p:spPr>
          <a:xfrm>
            <a:off x="2172960" y="6415200"/>
            <a:ext cx="6588000" cy="226800"/>
          </a:xfrm>
          <a:prstGeom prst="rect">
            <a:avLst/>
          </a:prstGeom>
          <a:noFill/>
          <a:ln w="0">
            <a:noFill/>
          </a:ln>
        </p:spPr>
        <p:txBody>
          <a:bodyPr lIns="90000" tIns="91440" rIns="90000" bIns="91440" anchor="ctr">
            <a:noAutofit/>
          </a:bodyPr>
          <a:lstStyle/>
          <a:p>
            <a:pPr indent="0" algn="r">
              <a:lnSpc>
                <a:spcPct val="100000"/>
              </a:lnSpc>
              <a:spcBef>
                <a:spcPts val="1500"/>
              </a:spcBef>
              <a:buNone/>
              <a:tabLst>
                <a:tab pos="0" algn="l"/>
              </a:tabLst>
            </a:pPr>
            <a:r>
              <a:rPr lang="en-US" sz="1200" b="0" strike="noStrike" spc="-1" dirty="0">
                <a:solidFill>
                  <a:schemeClr val="dk1"/>
                </a:solidFill>
                <a:latin typeface="Verdana"/>
                <a:ea typeface="Verdana"/>
              </a:rPr>
              <a:t>© 2023 Pearson Education Ltd. All Rights Reserved</a:t>
            </a:r>
            <a:endParaRPr lang="en-IN" sz="12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The Online Purchasing Decision </a:t>
            </a:r>
            <a:r>
              <a:rPr lang="en-US" sz="2000" b="0" strike="noStrike" spc="-1">
                <a:solidFill>
                  <a:srgbClr val="007FA3"/>
                </a:solidFill>
                <a:latin typeface="Arial"/>
                <a:ea typeface="Times New Roman"/>
              </a:rPr>
              <a:t>(2 of 2)</a:t>
            </a:r>
            <a:endParaRPr lang="en-IN" sz="2000" b="0" strike="noStrike" spc="-1">
              <a:solidFill>
                <a:srgbClr val="000000"/>
              </a:solidFill>
              <a:latin typeface="Arial"/>
            </a:endParaRPr>
          </a:p>
        </p:txBody>
      </p:sp>
      <p:sp>
        <p:nvSpPr>
          <p:cNvPr id="196" name="PlaceHolder 2"/>
          <p:cNvSpPr>
            <a:spLocks noGrp="1"/>
          </p:cNvSpPr>
          <p:nvPr>
            <p:ph/>
          </p:nvPr>
        </p:nvSpPr>
        <p:spPr>
          <a:xfrm>
            <a:off x="457200" y="1554840"/>
            <a:ext cx="8231040" cy="41407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Decision process similar for online and offline behavior</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General online behavior model</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User characteristics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Product characteristics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Website features: latency, usability, security</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Attitudes toward online purchasing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Perceptions about control over Web environment</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Clickstream behavior</a:t>
            </a:r>
            <a:endParaRPr lang="en-IN" sz="24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6.3 A Model of Online Consumer Behavior</a:t>
            </a:r>
            <a:endParaRPr lang="en-IN" sz="3200" b="0" strike="noStrike" spc="-1">
              <a:solidFill>
                <a:srgbClr val="000000"/>
              </a:solidFill>
              <a:latin typeface="Arial"/>
            </a:endParaRPr>
          </a:p>
        </p:txBody>
      </p:sp>
      <p:pic>
        <p:nvPicPr>
          <p:cNvPr id="198" name="Picture 3" descr="A chart of a model of online consumer behavior. For a full description, see Notes. Press F6."/>
          <p:cNvPicPr/>
          <p:nvPr/>
        </p:nvPicPr>
        <p:blipFill>
          <a:blip r:embed="rId3"/>
          <a:stretch/>
        </p:blipFill>
        <p:spPr>
          <a:xfrm>
            <a:off x="1936800" y="1465200"/>
            <a:ext cx="5268240" cy="470448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10944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Shoppers: Browsers and Buyers</a:t>
            </a:r>
            <a:endParaRPr lang="en-IN" sz="3600" b="0" strike="noStrike" spc="-1">
              <a:solidFill>
                <a:srgbClr val="000000"/>
              </a:solidFill>
              <a:latin typeface="Arial"/>
            </a:endParaRPr>
          </a:p>
        </p:txBody>
      </p:sp>
      <p:sp>
        <p:nvSpPr>
          <p:cNvPr id="200" name="PlaceHolder 2"/>
          <p:cNvSpPr>
            <a:spLocks noGrp="1"/>
          </p:cNvSpPr>
          <p:nvPr>
            <p:ph/>
          </p:nvPr>
        </p:nvSpPr>
        <p:spPr>
          <a:xfrm>
            <a:off x="457200" y="1449000"/>
            <a:ext cx="8231040" cy="46717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Shoppers: More than 92.5% of Internet users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83.5% are buyers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chemeClr val="dk1"/>
                </a:solidFill>
                <a:latin typeface="Arial"/>
                <a:ea typeface="Arial"/>
              </a:rPr>
              <a:t>About 9% </a:t>
            </a:r>
            <a:r>
              <a:rPr lang="en-US" sz="2400" b="0" strike="noStrike" spc="-1">
                <a:solidFill>
                  <a:srgbClr val="000000"/>
                </a:solidFill>
                <a:latin typeface="Arial"/>
                <a:ea typeface="Arial"/>
              </a:rPr>
              <a:t>are browsers (purchase offline)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Only 7.4% don’t shop online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Online research influences nearly two-thirds of all U.S. retail sales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Online traffic also influenced by offline brands and shopping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E-commerce and traditional commerce are coupled: Part of a continuum of consuming behavior</a:t>
            </a:r>
            <a:endParaRPr lang="en-IN" sz="2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How Shoppers Find Vendors Online</a:t>
            </a:r>
            <a:endParaRPr lang="en-IN" sz="3600" b="0" strike="noStrike" spc="-1">
              <a:solidFill>
                <a:srgbClr val="000000"/>
              </a:solidFill>
              <a:latin typeface="Arial"/>
            </a:endParaRPr>
          </a:p>
        </p:txBody>
      </p:sp>
      <p:sp>
        <p:nvSpPr>
          <p:cNvPr id="202" name="PlaceHolder 2"/>
          <p:cNvSpPr>
            <a:spLocks noGrp="1"/>
          </p:cNvSpPr>
          <p:nvPr>
            <p:ph/>
          </p:nvPr>
        </p:nvSpPr>
        <p:spPr>
          <a:xfrm>
            <a:off x="457200" y="1554840"/>
            <a:ext cx="8231040" cy="40705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Shoppers are highly intentional and goal-oriented</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Typically, focused browsers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Use search engines </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Many go directly to online marketplace (Amazon, eBay)</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Some go directly to specific retail websites</a:t>
            </a:r>
            <a:endParaRPr lang="en-IN" sz="2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Trust, Utility, and Opportunism in Online Markets</a:t>
            </a:r>
            <a:endParaRPr lang="en-IN" sz="3200" b="0" strike="noStrike" spc="-1">
              <a:solidFill>
                <a:srgbClr val="000000"/>
              </a:solidFill>
              <a:latin typeface="Arial"/>
            </a:endParaRPr>
          </a:p>
        </p:txBody>
      </p:sp>
      <p:sp>
        <p:nvSpPr>
          <p:cNvPr id="204" name="PlaceHolder 2"/>
          <p:cNvSpPr>
            <a:spLocks noGrp="1"/>
          </p:cNvSpPr>
          <p:nvPr>
            <p:ph/>
          </p:nvPr>
        </p:nvSpPr>
        <p:spPr>
          <a:xfrm>
            <a:off x="457200" y="1554840"/>
            <a:ext cx="8127000" cy="41266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Two most important factors shaping decision to purchase online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Utility</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Better prices, convenience, speed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Trust</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Perception of credibility, ease of use, perceived risk</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Sellers develop trust by building strong reputations for honesty, fairness, delivery</a:t>
            </a:r>
            <a:endParaRPr lang="en-IN" sz="2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Digital Commerce Marketing and Advertising: Strategies and Tools</a:t>
            </a:r>
            <a:endParaRPr lang="en-IN" sz="3200" b="0" strike="noStrike" spc="-1">
              <a:solidFill>
                <a:srgbClr val="000000"/>
              </a:solidFill>
              <a:latin typeface="Arial"/>
            </a:endParaRPr>
          </a:p>
        </p:txBody>
      </p:sp>
      <p:sp>
        <p:nvSpPr>
          <p:cNvPr id="206" name="PlaceHolder 2"/>
          <p:cNvSpPr>
            <a:spLocks noGrp="1"/>
          </p:cNvSpPr>
          <p:nvPr>
            <p:ph/>
          </p:nvPr>
        </p:nvSpPr>
        <p:spPr>
          <a:xfrm>
            <a:off x="457200" y="1554840"/>
            <a:ext cx="8043840" cy="38592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Features of Internet marketing (versus traditional)</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More personalized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More participatory</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More peer-to-peer</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More communal</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The most effective Internet marketing has all four features</a:t>
            </a:r>
            <a:endParaRPr lang="en-IN" sz="24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Main Elements of a Comprehensive Multi-Channel Marketing Plan</a:t>
            </a:r>
            <a:endParaRPr lang="en-IN" sz="3600" b="0" strike="noStrike" spc="-1">
              <a:solidFill>
                <a:srgbClr val="000000"/>
              </a:solidFill>
              <a:latin typeface="Arial"/>
            </a:endParaRPr>
          </a:p>
        </p:txBody>
      </p:sp>
      <p:sp>
        <p:nvSpPr>
          <p:cNvPr id="208" name="PlaceHolder 2"/>
          <p:cNvSpPr>
            <a:spLocks noGrp="1"/>
          </p:cNvSpPr>
          <p:nvPr>
            <p:ph/>
          </p:nvPr>
        </p:nvSpPr>
        <p:spPr>
          <a:xfrm>
            <a:off x="457200" y="1450080"/>
            <a:ext cx="8231040" cy="48441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Website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Traditional online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Search engine, display, e-mail, affiliate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Social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Social networks, blogs, visual, video, game, metaverse and NFT</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Mobile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Mobile/tablet sites, apps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Offline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Television, newspapers, magazines, radio</a:t>
            </a:r>
            <a:endParaRPr lang="en-IN" sz="24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Strategic Issues and Questions</a:t>
            </a:r>
            <a:endParaRPr lang="en-IN" sz="3600" b="0" strike="noStrike" spc="-1">
              <a:solidFill>
                <a:srgbClr val="000000"/>
              </a:solidFill>
              <a:latin typeface="Arial"/>
            </a:endParaRPr>
          </a:p>
        </p:txBody>
      </p:sp>
      <p:sp>
        <p:nvSpPr>
          <p:cNvPr id="210" name="PlaceHolder 2"/>
          <p:cNvSpPr>
            <a:spLocks noGrp="1"/>
          </p:cNvSpPr>
          <p:nvPr>
            <p:ph/>
          </p:nvPr>
        </p:nvSpPr>
        <p:spPr>
          <a:xfrm>
            <a:off x="457200" y="1554840"/>
            <a:ext cx="8231040" cy="40845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Which part of the marketing plan should you focus on first?</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How do you integrate the different platforms for a coherent message?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How do you allocate resources?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do you measure and compare metrics from different platforms?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do you link each to sales revenues?</a:t>
            </a:r>
            <a:endParaRPr lang="en-IN" sz="24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Website as a Marketing Platform: Establishing the Customer Relationship</a:t>
            </a:r>
            <a:endParaRPr lang="en-IN" sz="3200" b="0" strike="noStrike" spc="-1">
              <a:solidFill>
                <a:srgbClr val="000000"/>
              </a:solidFill>
              <a:latin typeface="Arial"/>
            </a:endParaRPr>
          </a:p>
        </p:txBody>
      </p:sp>
      <p:sp>
        <p:nvSpPr>
          <p:cNvPr id="212" name="PlaceHolder 2"/>
          <p:cNvSpPr>
            <a:spLocks noGrp="1"/>
          </p:cNvSpPr>
          <p:nvPr>
            <p:ph/>
          </p:nvPr>
        </p:nvSpPr>
        <p:spPr>
          <a:xfrm>
            <a:off x="457200" y="1554840"/>
            <a:ext cx="8231040" cy="36201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Website functions to:</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Establish brand identity and customer expectations</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Differentiating product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Anchor the brand online</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Central point for all marketing messages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Inform and educate customer</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Shape customer experience</a:t>
            </a:r>
            <a:endParaRPr lang="en-IN" sz="2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Online Marketing and Advertising</a:t>
            </a:r>
            <a:endParaRPr lang="en-IN" sz="3600" b="0" strike="noStrike" spc="-1">
              <a:solidFill>
                <a:srgbClr val="000000"/>
              </a:solidFill>
              <a:latin typeface="Arial"/>
            </a:endParaRPr>
          </a:p>
        </p:txBody>
      </p:sp>
      <p:sp>
        <p:nvSpPr>
          <p:cNvPr id="214" name="PlaceHolder 2"/>
          <p:cNvSpPr>
            <a:spLocks noGrp="1"/>
          </p:cNvSpPr>
          <p:nvPr>
            <p:ph/>
          </p:nvPr>
        </p:nvSpPr>
        <p:spPr>
          <a:xfrm>
            <a:off x="457200" y="1554840"/>
            <a:ext cx="8231040" cy="37328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Online advertising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Display, search, mobile messaging, sponsorships, classifieds, lead generation, e-mail</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Advantages</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Best way to reach the 18-to-34-year-old audience</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Ad targeting to individuals</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Price discrimination</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Personalization</a:t>
            </a:r>
            <a:endParaRPr lang="en-IN" sz="24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Learning Objectives</a:t>
            </a:r>
            <a:endParaRPr lang="en-IN" sz="3600" b="0" strike="noStrike" spc="-1">
              <a:solidFill>
                <a:srgbClr val="000000"/>
              </a:solidFill>
              <a:latin typeface="Arial"/>
            </a:endParaRPr>
          </a:p>
        </p:txBody>
      </p:sp>
      <p:sp>
        <p:nvSpPr>
          <p:cNvPr id="180" name="PlaceHolder 2"/>
          <p:cNvSpPr>
            <a:spLocks noGrp="1"/>
          </p:cNvSpPr>
          <p:nvPr>
            <p:ph/>
          </p:nvPr>
        </p:nvSpPr>
        <p:spPr>
          <a:xfrm>
            <a:off x="457200" y="1554840"/>
            <a:ext cx="8231040" cy="4752000"/>
          </a:xfrm>
          <a:prstGeom prst="rect">
            <a:avLst/>
          </a:prstGeom>
          <a:noFill/>
          <a:ln w="0">
            <a:noFill/>
          </a:ln>
        </p:spPr>
        <p:txBody>
          <a:bodyPr lIns="90000" tIns="91440" rIns="90000" bIns="91440" anchor="t">
            <a:noAutofit/>
          </a:bodyPr>
          <a:lstStyle/>
          <a:p>
            <a:pPr indent="0">
              <a:lnSpc>
                <a:spcPct val="100000"/>
              </a:lnSpc>
              <a:spcBef>
                <a:spcPts val="1500"/>
              </a:spcBef>
              <a:buNone/>
              <a:tabLst>
                <a:tab pos="0" algn="l"/>
              </a:tabLst>
            </a:pPr>
            <a:r>
              <a:rPr lang="en-US" sz="2400" b="1" strike="noStrike" spc="-1">
                <a:solidFill>
                  <a:srgbClr val="007FA3"/>
                </a:solidFill>
                <a:latin typeface="Arial"/>
                <a:ea typeface="Arial"/>
              </a:rPr>
              <a:t>6.1</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Understand the key features of the Internet audience, the basic concepts of consumer behavior and purchasing, and how consumers behave online.</a:t>
            </a:r>
            <a:endParaRPr lang="en-IN" sz="2400" b="0" strike="noStrike" spc="-1">
              <a:solidFill>
                <a:srgbClr val="000000"/>
              </a:solidFill>
              <a:latin typeface="Arial"/>
            </a:endParaRPr>
          </a:p>
          <a:p>
            <a:pPr indent="0">
              <a:lnSpc>
                <a:spcPct val="100000"/>
              </a:lnSpc>
              <a:spcBef>
                <a:spcPts val="1500"/>
              </a:spcBef>
              <a:buNone/>
              <a:tabLst>
                <a:tab pos="0" algn="l"/>
              </a:tabLst>
            </a:pPr>
            <a:r>
              <a:rPr lang="en-US" sz="2400" b="1" strike="noStrike" spc="-1">
                <a:solidFill>
                  <a:srgbClr val="007FA3"/>
                </a:solidFill>
                <a:latin typeface="Arial"/>
                <a:ea typeface="Arial"/>
              </a:rPr>
              <a:t>6.2</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Identify and describe the basic digital commerce marketing and advertising strategies and tools.</a:t>
            </a:r>
            <a:endParaRPr lang="en-IN" sz="2400" b="0" strike="noStrike" spc="-1">
              <a:solidFill>
                <a:srgbClr val="000000"/>
              </a:solidFill>
              <a:latin typeface="Arial"/>
            </a:endParaRPr>
          </a:p>
          <a:p>
            <a:pPr indent="0">
              <a:lnSpc>
                <a:spcPct val="100000"/>
              </a:lnSpc>
              <a:spcBef>
                <a:spcPts val="1500"/>
              </a:spcBef>
              <a:buNone/>
              <a:tabLst>
                <a:tab pos="0" algn="l"/>
              </a:tabLst>
            </a:pPr>
            <a:r>
              <a:rPr lang="en-US" sz="2400" b="1" strike="noStrike" spc="-1">
                <a:solidFill>
                  <a:srgbClr val="007FA3"/>
                </a:solidFill>
                <a:latin typeface="Arial"/>
                <a:ea typeface="Arial"/>
              </a:rPr>
              <a:t>6.3</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Identify and describe the main technologies that support online marketing.</a:t>
            </a:r>
            <a:endParaRPr lang="en-IN" sz="2400" b="0" strike="noStrike" spc="-1">
              <a:solidFill>
                <a:srgbClr val="000000"/>
              </a:solidFill>
              <a:latin typeface="Arial"/>
            </a:endParaRPr>
          </a:p>
          <a:p>
            <a:pPr indent="0">
              <a:lnSpc>
                <a:spcPct val="100000"/>
              </a:lnSpc>
              <a:spcBef>
                <a:spcPts val="1500"/>
              </a:spcBef>
              <a:buNone/>
              <a:tabLst>
                <a:tab pos="0" algn="l"/>
              </a:tabLst>
            </a:pPr>
            <a:r>
              <a:rPr lang="en-US" sz="2400" b="1" strike="noStrike" spc="-1">
                <a:solidFill>
                  <a:srgbClr val="007FA3"/>
                </a:solidFill>
                <a:latin typeface="Arial"/>
                <a:ea typeface="Arial"/>
              </a:rPr>
              <a:t>6.4</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Understand the costs and benefits of online marketing communications.</a:t>
            </a:r>
            <a:endParaRPr lang="en-IN" sz="24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Traditional Online Marketing and Advertising Tools</a:t>
            </a:r>
            <a:endParaRPr lang="en-IN" sz="3200" b="0" strike="noStrike" spc="-1">
              <a:solidFill>
                <a:srgbClr val="000000"/>
              </a:solidFill>
              <a:latin typeface="Arial"/>
            </a:endParaRPr>
          </a:p>
        </p:txBody>
      </p:sp>
      <p:sp>
        <p:nvSpPr>
          <p:cNvPr id="216" name="PlaceHolder 2"/>
          <p:cNvSpPr>
            <a:spLocks noGrp="1"/>
          </p:cNvSpPr>
          <p:nvPr>
            <p:ph/>
          </p:nvPr>
        </p:nvSpPr>
        <p:spPr>
          <a:xfrm>
            <a:off x="457200" y="1554840"/>
            <a:ext cx="7306200" cy="37047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Search engine marketing and advertising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Display ad marketing (including video ads)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E</a:t>
            </a:r>
            <a:r>
              <a:rPr lang="en-US" sz="2400" b="0" strike="noStrike" spc="-1">
                <a:solidFill>
                  <a:schemeClr val="dk1"/>
                </a:solidFill>
                <a:latin typeface="Arial"/>
                <a:ea typeface="Arial"/>
              </a:rPr>
              <a:t>-</a:t>
            </a:r>
            <a:r>
              <a:rPr lang="en-US" sz="2400" b="0" strike="noStrike" spc="-1">
                <a:solidFill>
                  <a:srgbClr val="000000"/>
                </a:solidFill>
                <a:latin typeface="Arial"/>
                <a:ea typeface="Arial"/>
              </a:rPr>
              <a:t>mail marketing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Affiliate marketing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Lead generation marketing</a:t>
            </a:r>
            <a:endParaRPr lang="en-IN" sz="24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15280"/>
            <a:ext cx="755964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Search Engine Marketing and Advertising </a:t>
            </a:r>
            <a:r>
              <a:rPr lang="en-US" sz="2000" b="0" strike="noStrike" spc="-1">
                <a:solidFill>
                  <a:srgbClr val="007FA3"/>
                </a:solidFill>
                <a:latin typeface="Arial"/>
                <a:ea typeface="Times New Roman"/>
              </a:rPr>
              <a:t>(1 of 2)</a:t>
            </a:r>
            <a:endParaRPr lang="en-IN" sz="2000" b="0" strike="noStrike" spc="-1">
              <a:solidFill>
                <a:srgbClr val="000000"/>
              </a:solidFill>
              <a:latin typeface="Arial"/>
            </a:endParaRPr>
          </a:p>
        </p:txBody>
      </p:sp>
      <p:sp>
        <p:nvSpPr>
          <p:cNvPr id="218" name="PlaceHolder 2"/>
          <p:cNvSpPr>
            <a:spLocks noGrp="1"/>
          </p:cNvSpPr>
          <p:nvPr>
            <p:ph/>
          </p:nvPr>
        </p:nvSpPr>
        <p:spPr>
          <a:xfrm>
            <a:off x="457200" y="1344960"/>
            <a:ext cx="8231040" cy="50090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Search engine marketing (S</a:t>
            </a:r>
            <a:r>
              <a:rPr lang="en-US" sz="100" b="0" strike="noStrike" spc="-1" dirty="0">
                <a:solidFill>
                  <a:srgbClr val="000000"/>
                </a:solidFill>
                <a:latin typeface="Arial"/>
                <a:ea typeface="Arial"/>
              </a:rPr>
              <a:t> </a:t>
            </a:r>
            <a:r>
              <a:rPr lang="en-US" sz="2400" b="0" strike="noStrike" spc="-1" dirty="0">
                <a:solidFill>
                  <a:srgbClr val="000000"/>
                </a:solidFill>
                <a:latin typeface="Arial"/>
                <a:ea typeface="Arial"/>
              </a:rPr>
              <a:t>E</a:t>
            </a:r>
            <a:r>
              <a:rPr lang="en-US" sz="100" b="0" strike="noStrike" spc="-1" dirty="0">
                <a:solidFill>
                  <a:srgbClr val="000000"/>
                </a:solidFill>
                <a:latin typeface="Arial"/>
                <a:ea typeface="Arial"/>
              </a:rPr>
              <a:t> </a:t>
            </a:r>
            <a:r>
              <a:rPr lang="en-US" sz="2400" b="0" strike="noStrike" spc="-1" dirty="0">
                <a:solidFill>
                  <a:srgbClr val="000000"/>
                </a:solidFill>
                <a:latin typeface="Arial"/>
                <a:ea typeface="Arial"/>
              </a:rPr>
              <a:t>M)</a:t>
            </a:r>
            <a:endParaRPr lang="en-IN" sz="24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Use of search engines for branding</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Search engine advertising</a:t>
            </a:r>
            <a:endParaRPr lang="en-IN" sz="24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Use of search engines to support direct sales</a:t>
            </a:r>
            <a:endParaRPr lang="en-IN" sz="2400" b="0" strike="noStrike" spc="-1" dirty="0">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Pay-per-click (PPC) search ads</a:t>
            </a:r>
            <a:endParaRPr lang="en-IN" sz="2400" b="0" strike="noStrike" spc="-1" dirty="0">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dirty="0">
                <a:solidFill>
                  <a:srgbClr val="000000"/>
                </a:solidFill>
                <a:latin typeface="Arial"/>
                <a:ea typeface="Arial"/>
              </a:rPr>
              <a:t>Keyword advertising: Google Ads</a:t>
            </a:r>
            <a:endParaRPr lang="en-IN" sz="2400" b="0" strike="noStrike" spc="-1" dirty="0">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dirty="0">
                <a:solidFill>
                  <a:srgbClr val="000000"/>
                </a:solidFill>
                <a:latin typeface="Arial"/>
                <a:ea typeface="Arial"/>
              </a:rPr>
              <a:t>Google AdSense: Publishers (websites) allow Google to place relevant ads on their sites</a:t>
            </a:r>
          </a:p>
          <a:p>
            <a:pPr marL="1141560" lvl="2" indent="-284400">
              <a:lnSpc>
                <a:spcPct val="100000"/>
              </a:lnSpc>
              <a:spcBef>
                <a:spcPts val="601"/>
              </a:spcBef>
              <a:buClr>
                <a:srgbClr val="007FA3"/>
              </a:buClr>
              <a:buFont typeface="Wingdings" charset="2"/>
              <a:buChar char=""/>
            </a:pPr>
            <a:r>
              <a:rPr lang="en-US" sz="2400" spc="-1" dirty="0">
                <a:solidFill>
                  <a:srgbClr val="000000"/>
                </a:solidFill>
                <a:latin typeface="Arial"/>
              </a:rPr>
              <a:t>$209 billion in 2021(Statista, 2022)</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Search engine optimization</a:t>
            </a:r>
            <a:endParaRPr lang="en-IN" sz="2400" b="0" strike="noStrike" spc="-1" dirty="0">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Important because Google makes frequent changes to its algorithms</a:t>
            </a:r>
            <a:endParaRPr lang="en-IN" sz="2400" b="0" strike="noStrike" spc="-1" dirty="0">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15280"/>
            <a:ext cx="764388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Search Engine Marketing and Advertising </a:t>
            </a:r>
            <a:r>
              <a:rPr lang="en-US" sz="2000" b="0" strike="noStrike" spc="-1">
                <a:solidFill>
                  <a:srgbClr val="007FA3"/>
                </a:solidFill>
                <a:latin typeface="Arial"/>
                <a:ea typeface="Times New Roman"/>
              </a:rPr>
              <a:t>(2 of 2)</a:t>
            </a:r>
            <a:endParaRPr lang="en-IN" sz="2000" b="0" strike="noStrike" spc="-1">
              <a:solidFill>
                <a:srgbClr val="000000"/>
              </a:solidFill>
              <a:latin typeface="Arial"/>
            </a:endParaRPr>
          </a:p>
        </p:txBody>
      </p:sp>
      <p:sp>
        <p:nvSpPr>
          <p:cNvPr id="220" name="PlaceHolder 2"/>
          <p:cNvSpPr>
            <a:spLocks noGrp="1"/>
          </p:cNvSpPr>
          <p:nvPr>
            <p:ph/>
          </p:nvPr>
        </p:nvSpPr>
        <p:spPr>
          <a:xfrm>
            <a:off x="457200" y="1312560"/>
            <a:ext cx="8231040" cy="50562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Visual search</a:t>
            </a:r>
            <a:endParaRPr lang="en-IN" sz="2400" b="0" strike="noStrike" spc="-1" dirty="0">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Machine learning and computer vision</a:t>
            </a:r>
            <a:endParaRPr lang="en-IN" sz="2400" b="0" strike="noStrike" spc="-1" dirty="0">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Examples: Google Lens; Pinterest Lens</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Voice search</a:t>
            </a:r>
            <a:endParaRPr lang="en-IN" sz="2400" b="0" strike="noStrike" spc="-1" dirty="0">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Natural language processing</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Search engine issues</a:t>
            </a:r>
            <a:endParaRPr lang="en-IN" sz="24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Ranking practices</a:t>
            </a:r>
            <a:endParaRPr lang="en-IN" sz="24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Click fraud</a:t>
            </a:r>
            <a:endParaRPr lang="en-IN" sz="24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Content farms and link farms</a:t>
            </a:r>
            <a:endParaRPr lang="en-IN" sz="2400" b="0" strike="noStrike" spc="-1" dirty="0">
              <a:solidFill>
                <a:srgbClr val="000000"/>
              </a:solidFill>
              <a:latin typeface="Arial"/>
            </a:endParaRPr>
          </a:p>
          <a:p>
            <a:pPr indent="0">
              <a:lnSpc>
                <a:spcPct val="100000"/>
              </a:lnSpc>
              <a:spcBef>
                <a:spcPts val="601"/>
              </a:spcBef>
              <a:buNone/>
              <a:tabLst>
                <a:tab pos="0" algn="l"/>
              </a:tabLst>
            </a:pPr>
            <a:endParaRPr lang="en-IN" sz="2400" b="0" strike="noStrike" spc="-1" dirty="0">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Display Ad Marketing </a:t>
            </a:r>
            <a:r>
              <a:rPr lang="en-US" sz="2000" b="0" strike="noStrike" spc="-1">
                <a:solidFill>
                  <a:srgbClr val="007FA3"/>
                </a:solidFill>
                <a:latin typeface="Arial"/>
                <a:ea typeface="Times New Roman"/>
              </a:rPr>
              <a:t>(1 of 3)</a:t>
            </a:r>
            <a:endParaRPr lang="en-IN" sz="2000" b="0" strike="noStrike" spc="-1">
              <a:solidFill>
                <a:srgbClr val="000000"/>
              </a:solidFill>
              <a:latin typeface="Arial"/>
            </a:endParaRPr>
          </a:p>
        </p:txBody>
      </p:sp>
      <p:sp>
        <p:nvSpPr>
          <p:cNvPr id="222" name="PlaceHolder 2"/>
          <p:cNvSpPr>
            <a:spLocks noGrp="1"/>
          </p:cNvSpPr>
          <p:nvPr>
            <p:ph/>
          </p:nvPr>
        </p:nvSpPr>
        <p:spPr>
          <a:xfrm>
            <a:off x="457200" y="1554840"/>
            <a:ext cx="8231040" cy="47991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Banner ads</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Rich media ads</a:t>
            </a:r>
            <a:endParaRPr lang="en-IN" sz="24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Interstitial ads</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Video ads</a:t>
            </a:r>
            <a:endParaRPr lang="en-IN" sz="24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dirty="0">
                <a:solidFill>
                  <a:srgbClr val="000000"/>
                </a:solidFill>
                <a:latin typeface="Arial"/>
                <a:ea typeface="Arial"/>
              </a:rPr>
              <a:t>Far more effective than other display formats</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Sponsorships</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Native advertising</a:t>
            </a:r>
            <a:endParaRPr lang="en-IN" sz="24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dirty="0">
                <a:solidFill>
                  <a:srgbClr val="000000"/>
                </a:solidFill>
                <a:latin typeface="Arial"/>
                <a:ea typeface="Arial"/>
              </a:rPr>
              <a:t>Content marketing</a:t>
            </a:r>
            <a:endParaRPr lang="en-IN" sz="2400" b="0" strike="noStrike" spc="-1" dirty="0">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Display Ad Marketing </a:t>
            </a:r>
            <a:r>
              <a:rPr lang="en-US" sz="2000" b="0" strike="noStrike" spc="-1">
                <a:solidFill>
                  <a:srgbClr val="007FA3"/>
                </a:solidFill>
                <a:latin typeface="Arial"/>
                <a:ea typeface="Times New Roman"/>
              </a:rPr>
              <a:t>(2 of 3)</a:t>
            </a:r>
            <a:endParaRPr lang="en-IN" sz="2000" b="0" strike="noStrike" spc="-1">
              <a:solidFill>
                <a:srgbClr val="000000"/>
              </a:solidFill>
              <a:latin typeface="Arial"/>
            </a:endParaRPr>
          </a:p>
        </p:txBody>
      </p:sp>
      <p:sp>
        <p:nvSpPr>
          <p:cNvPr id="224" name="PlaceHolder 2"/>
          <p:cNvSpPr>
            <a:spLocks noGrp="1"/>
          </p:cNvSpPr>
          <p:nvPr>
            <p:ph/>
          </p:nvPr>
        </p:nvSpPr>
        <p:spPr>
          <a:xfrm>
            <a:off x="457200" y="1554840"/>
            <a:ext cx="8231040" cy="42742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Advertising networks</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Specialized marketing firms involved in process of buying and selling online ads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Ad exchanges</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Digital marketplace that uses automated auction method known as programmatic advertising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Real-time bidding (R</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T</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B)</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Process used to match advertising demand with publisher supply</a:t>
            </a:r>
            <a:endParaRPr lang="en-IN" sz="24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6.6 How an Advertising Network Works</a:t>
            </a:r>
            <a:endParaRPr lang="en-IN" sz="3200" b="0" strike="noStrike" spc="-1">
              <a:solidFill>
                <a:srgbClr val="000000"/>
              </a:solidFill>
              <a:latin typeface="Arial"/>
            </a:endParaRPr>
          </a:p>
        </p:txBody>
      </p:sp>
      <p:pic>
        <p:nvPicPr>
          <p:cNvPr id="226" name="Picture 3" descr="An illustration depicts how an advertising network works. For a full description, see Notes. Press F6."/>
          <p:cNvPicPr/>
          <p:nvPr/>
        </p:nvPicPr>
        <p:blipFill>
          <a:blip r:embed="rId3"/>
          <a:stretch/>
        </p:blipFill>
        <p:spPr>
          <a:xfrm>
            <a:off x="1607760" y="1312560"/>
            <a:ext cx="5926680" cy="490968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Display Ad Marketing </a:t>
            </a:r>
            <a:r>
              <a:rPr lang="en-US" sz="2000" b="0" strike="noStrike" spc="-1">
                <a:solidFill>
                  <a:srgbClr val="007FA3"/>
                </a:solidFill>
                <a:latin typeface="Arial"/>
                <a:ea typeface="Times New Roman"/>
              </a:rPr>
              <a:t>(3 of 3)</a:t>
            </a:r>
            <a:endParaRPr lang="en-IN" sz="2000" b="0" strike="noStrike" spc="-1">
              <a:solidFill>
                <a:srgbClr val="000000"/>
              </a:solidFill>
              <a:latin typeface="Arial"/>
            </a:endParaRPr>
          </a:p>
        </p:txBody>
      </p:sp>
      <p:sp>
        <p:nvSpPr>
          <p:cNvPr id="228" name="PlaceHolder 2"/>
          <p:cNvSpPr>
            <a:spLocks noGrp="1"/>
          </p:cNvSpPr>
          <p:nvPr>
            <p:ph/>
          </p:nvPr>
        </p:nvSpPr>
        <p:spPr>
          <a:xfrm>
            <a:off x="457200" y="1554840"/>
            <a:ext cx="8231040" cy="40280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Display advertising issues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Ad fraud</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Sources: Botnets, browser extensions, ad targeting firms; hired individuals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Viewability</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Significant portion of online ads are not actually viewed or viewable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Ad blocking software</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Use is growing</a:t>
            </a:r>
            <a:endParaRPr lang="en-IN" sz="2400" b="0" strike="noStrike" spc="-1">
              <a:solidFill>
                <a:srgbClr val="000000"/>
              </a:solidFill>
              <a:latin typeface="Arial"/>
            </a:endParaRPr>
          </a:p>
          <a:p>
            <a:pPr indent="0">
              <a:lnSpc>
                <a:spcPct val="100000"/>
              </a:lnSpc>
              <a:spcBef>
                <a:spcPts val="601"/>
              </a:spcBef>
              <a:buNone/>
              <a:tabLst>
                <a:tab pos="0" algn="l"/>
              </a:tabLst>
            </a:pPr>
            <a:endParaRPr lang="en-IN" sz="24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4320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E-mail Marketing</a:t>
            </a:r>
            <a:endParaRPr lang="en-IN" sz="3600" b="0" strike="noStrike" spc="-1">
              <a:solidFill>
                <a:srgbClr val="000000"/>
              </a:solidFill>
              <a:latin typeface="Arial"/>
            </a:endParaRPr>
          </a:p>
        </p:txBody>
      </p:sp>
      <p:sp>
        <p:nvSpPr>
          <p:cNvPr id="230" name="PlaceHolder 2"/>
          <p:cNvSpPr>
            <a:spLocks noGrp="1"/>
          </p:cNvSpPr>
          <p:nvPr>
            <p:ph/>
          </p:nvPr>
        </p:nvSpPr>
        <p:spPr>
          <a:xfrm>
            <a:off x="457200" y="1210320"/>
            <a:ext cx="8231040" cy="50824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Direct e-mail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Messages sent directly to interested users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Benefits include</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Inexpensive</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Average around 3% to 4% click-throughs</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Ability to measure and track responses</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Personalization and targeting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Three main challenges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Spam</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Anti-spam software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Poorly targeted purchased e-mail lists</a:t>
            </a:r>
            <a:endParaRPr lang="en-IN" sz="24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Spam</a:t>
            </a:r>
            <a:endParaRPr lang="en-IN" sz="3600" b="0" strike="noStrike" spc="-1">
              <a:solidFill>
                <a:srgbClr val="000000"/>
              </a:solidFill>
              <a:latin typeface="Arial"/>
            </a:endParaRPr>
          </a:p>
        </p:txBody>
      </p:sp>
      <p:sp>
        <p:nvSpPr>
          <p:cNvPr id="232" name="PlaceHolder 2"/>
          <p:cNvSpPr>
            <a:spLocks noGrp="1"/>
          </p:cNvSpPr>
          <p:nvPr>
            <p:ph/>
          </p:nvPr>
        </p:nvSpPr>
        <p:spPr>
          <a:xfrm>
            <a:off x="457200" y="1554840"/>
            <a:ext cx="7587720" cy="41407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Unsolicited commercial e-mail</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Around 45% of all e-mail in 2022</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Most originates from bot networks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Legislative efforts to control spam (CAN-SPAM Act) have largely failed</a:t>
            </a:r>
            <a:endParaRPr lang="en-IN" sz="24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Other Types of Traditional Online Marketing</a:t>
            </a:r>
            <a:endParaRPr lang="en-IN" sz="3200" b="0" strike="noStrike" spc="-1">
              <a:solidFill>
                <a:srgbClr val="000000"/>
              </a:solidFill>
              <a:latin typeface="Arial"/>
            </a:endParaRPr>
          </a:p>
        </p:txBody>
      </p:sp>
      <p:sp>
        <p:nvSpPr>
          <p:cNvPr id="234" name="PlaceHolder 2"/>
          <p:cNvSpPr>
            <a:spLocks noGrp="1"/>
          </p:cNvSpPr>
          <p:nvPr>
            <p:ph/>
          </p:nvPr>
        </p:nvSpPr>
        <p:spPr>
          <a:xfrm>
            <a:off x="457200" y="1554840"/>
            <a:ext cx="8231040" cy="41828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Affiliate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Commission fee paid to other websites for sending customers to their website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Lead generation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Services and tools for collecting, managing, and converting leads</a:t>
            </a:r>
            <a:endParaRPr lang="en-IN"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In Mobi’s: Global Mobile Ad Network</a:t>
            </a:r>
            <a:endParaRPr lang="en-IN" sz="3600" b="0" strike="noStrike" spc="-1">
              <a:solidFill>
                <a:srgbClr val="000000"/>
              </a:solidFill>
              <a:latin typeface="Arial"/>
            </a:endParaRPr>
          </a:p>
        </p:txBody>
      </p:sp>
      <p:sp>
        <p:nvSpPr>
          <p:cNvPr id="182"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Class Discussion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advantages do mobiles have over traditional banner ads?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Where do social networking sites such as Facebook fit in to a marketing strategy featuring mobile ads?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are some of the challenges and risks of placing ads on the Web?</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Do you think Internet users will ever develop “blindness” toward ads on the Web as well?</a:t>
            </a:r>
            <a:endParaRPr lang="en-IN" sz="24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Social, Mobile, and Local Marketing and Advertising</a:t>
            </a:r>
            <a:endParaRPr lang="en-IN" sz="3200" b="0" strike="noStrike" spc="-1">
              <a:solidFill>
                <a:srgbClr val="000000"/>
              </a:solidFill>
              <a:latin typeface="Arial"/>
            </a:endParaRPr>
          </a:p>
        </p:txBody>
      </p:sp>
      <p:sp>
        <p:nvSpPr>
          <p:cNvPr id="236" name="PlaceHolder 2"/>
          <p:cNvSpPr>
            <a:spLocks noGrp="1"/>
          </p:cNvSpPr>
          <p:nvPr>
            <p:ph/>
          </p:nvPr>
        </p:nvSpPr>
        <p:spPr>
          <a:xfrm>
            <a:off x="457200" y="1344960"/>
            <a:ext cx="7854840" cy="50839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Social marketing and advertising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Use of online social networks and communities; blogs; influencer marketing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Mobile marketing and advertising</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Search, display ads, games, e-mail, text messaging, in-store messaging, Quick Response codes; couponing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Local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Local search; local advertising on social networks; daily deal sites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Examined in greater depth in Chapter 7</a:t>
            </a:r>
            <a:endParaRPr lang="en-IN" sz="24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Multi-Channel Marketing</a:t>
            </a:r>
            <a:endParaRPr lang="en-IN" sz="3600" b="0" strike="noStrike" spc="-1">
              <a:solidFill>
                <a:srgbClr val="000000"/>
              </a:solidFill>
              <a:latin typeface="Arial"/>
            </a:endParaRPr>
          </a:p>
        </p:txBody>
      </p:sp>
      <p:sp>
        <p:nvSpPr>
          <p:cNvPr id="238" name="PlaceHolder 2"/>
          <p:cNvSpPr>
            <a:spLocks noGrp="1"/>
          </p:cNvSpPr>
          <p:nvPr>
            <p:ph/>
          </p:nvPr>
        </p:nvSpPr>
        <p:spPr>
          <a:xfrm>
            <a:off x="457200" y="1554840"/>
            <a:ext cx="8103240" cy="33811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Integration of online and offline marketing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Increasing percentage of American media consumers use several media at once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Reinforce branding messages across media</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Most effective multi-channel campaigns use consistent imagery across media</a:t>
            </a:r>
            <a:endParaRPr lang="en-IN" sz="24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Insight on Business: Are the Very Rich Different From You and Me?</a:t>
            </a:r>
            <a:endParaRPr lang="en-IN" sz="3200" b="0" strike="noStrike" spc="-1">
              <a:solidFill>
                <a:srgbClr val="000000"/>
              </a:solidFill>
              <a:latin typeface="Arial"/>
            </a:endParaRPr>
          </a:p>
        </p:txBody>
      </p:sp>
      <p:sp>
        <p:nvSpPr>
          <p:cNvPr id="240" name="PlaceHolder 2"/>
          <p:cNvSpPr>
            <a:spLocks noGrp="1"/>
          </p:cNvSpPr>
          <p:nvPr>
            <p:ph/>
          </p:nvPr>
        </p:nvSpPr>
        <p:spPr>
          <a:xfrm>
            <a:off x="457200" y="1554840"/>
            <a:ext cx="8079480" cy="41266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Class Discussion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distinguishes luxury marketing from ordinary retail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challenges do luxury retailers have in translating their brands and the look and feel of luxury shops into websites?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has social media affected luxury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Visit the Net-a-Porter website. What do you find there?</a:t>
            </a:r>
            <a:endParaRPr lang="en-IN" sz="24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Other Online Marketing Strategies</a:t>
            </a:r>
            <a:endParaRPr lang="en-IN" sz="3600" b="0" strike="noStrike" spc="-1">
              <a:solidFill>
                <a:srgbClr val="000000"/>
              </a:solidFill>
              <a:latin typeface="Arial"/>
            </a:endParaRPr>
          </a:p>
        </p:txBody>
      </p:sp>
      <p:sp>
        <p:nvSpPr>
          <p:cNvPr id="242"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Customer retention strategies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One-to-one marketing (personalization)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Behavioral targeting (interest-based advertising)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Retargeting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Customization and customer co-production</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Customer service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F</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Q</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Real-time customer service chat systems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Automated response systems</a:t>
            </a:r>
            <a:endParaRPr lang="en-IN" sz="24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Pricing Strategies </a:t>
            </a:r>
            <a:r>
              <a:rPr lang="en-US" sz="2000" b="0" strike="noStrike" spc="-1">
                <a:solidFill>
                  <a:srgbClr val="007FA3"/>
                </a:solidFill>
                <a:latin typeface="Arial"/>
                <a:ea typeface="Times New Roman"/>
              </a:rPr>
              <a:t>(1 of 2)</a:t>
            </a:r>
            <a:endParaRPr lang="en-IN" sz="2000" b="0" strike="noStrike" spc="-1">
              <a:solidFill>
                <a:srgbClr val="000000"/>
              </a:solidFill>
              <a:latin typeface="Arial"/>
            </a:endParaRPr>
          </a:p>
        </p:txBody>
      </p:sp>
      <p:sp>
        <p:nvSpPr>
          <p:cNvPr id="244" name="PlaceHolder 2"/>
          <p:cNvSpPr>
            <a:spLocks noGrp="1"/>
          </p:cNvSpPr>
          <p:nvPr>
            <p:ph/>
          </p:nvPr>
        </p:nvSpPr>
        <p:spPr>
          <a:xfrm>
            <a:off x="457200" y="1554840"/>
            <a:ext cx="8231040" cy="38592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Pricing: integral part of marketing strategy</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Traditional pricing based on fixed costs, variable costs, demand curve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Marginal costs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Marginal revenue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Piggyback strategy</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Price discrimination</a:t>
            </a:r>
            <a:endParaRPr lang="en-IN" sz="24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Pricing Strategies </a:t>
            </a:r>
            <a:r>
              <a:rPr lang="en-US" sz="2000" b="0" strike="noStrike" spc="-1">
                <a:solidFill>
                  <a:srgbClr val="007FA3"/>
                </a:solidFill>
                <a:latin typeface="Arial"/>
                <a:ea typeface="Times New Roman"/>
              </a:rPr>
              <a:t>(2 of 2)</a:t>
            </a:r>
            <a:endParaRPr lang="en-IN" sz="2000" b="0" strike="noStrike" spc="-1">
              <a:solidFill>
                <a:srgbClr val="000000"/>
              </a:solidFill>
              <a:latin typeface="Arial"/>
            </a:endParaRPr>
          </a:p>
        </p:txBody>
      </p:sp>
      <p:sp>
        <p:nvSpPr>
          <p:cNvPr id="246" name="PlaceHolder 2"/>
          <p:cNvSpPr>
            <a:spLocks noGrp="1"/>
          </p:cNvSpPr>
          <p:nvPr>
            <p:ph/>
          </p:nvPr>
        </p:nvSpPr>
        <p:spPr>
          <a:xfrm>
            <a:off x="457200" y="1554840"/>
            <a:ext cx="8231040" cy="42249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Free and freemium</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Versioning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Bundling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Dynamic pricing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Auctions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Yield management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Surge pricing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Flash marketing</a:t>
            </a:r>
            <a:endParaRPr lang="en-IN" sz="2400" b="0" strike="noStrike" spc="-1">
              <a:solidFill>
                <a:srgbClr val="000000"/>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Long Tail Marketing</a:t>
            </a:r>
            <a:endParaRPr lang="en-IN" sz="3600" b="0" strike="noStrike" spc="-1">
              <a:solidFill>
                <a:srgbClr val="000000"/>
              </a:solidFill>
              <a:latin typeface="Arial"/>
            </a:endParaRPr>
          </a:p>
        </p:txBody>
      </p:sp>
      <p:sp>
        <p:nvSpPr>
          <p:cNvPr id="248" name="PlaceHolder 2"/>
          <p:cNvSpPr>
            <a:spLocks noGrp="1"/>
          </p:cNvSpPr>
          <p:nvPr>
            <p:ph/>
          </p:nvPr>
        </p:nvSpPr>
        <p:spPr>
          <a:xfrm>
            <a:off x="457200" y="1554840"/>
            <a:ext cx="8231040" cy="33246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Internet and e-commerce enables sales of obscure products with little demand</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Substantial revenue because: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Near zero inventory costs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Little marketing costs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Search and recommendation engines</a:t>
            </a:r>
            <a:endParaRPr lang="en-IN" sz="24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Insight on Technology: The Long Tail: Big Hits and Big Misses</a:t>
            </a:r>
            <a:endParaRPr lang="en-IN" sz="3200" b="0" strike="noStrike" spc="-1">
              <a:solidFill>
                <a:srgbClr val="000000"/>
              </a:solidFill>
              <a:latin typeface="Arial"/>
            </a:endParaRPr>
          </a:p>
        </p:txBody>
      </p:sp>
      <p:sp>
        <p:nvSpPr>
          <p:cNvPr id="250" name="PlaceHolder 2"/>
          <p:cNvSpPr>
            <a:spLocks noGrp="1"/>
          </p:cNvSpPr>
          <p:nvPr>
            <p:ph/>
          </p:nvPr>
        </p:nvSpPr>
        <p:spPr>
          <a:xfrm>
            <a:off x="457200" y="1554840"/>
            <a:ext cx="7770600" cy="32403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Class Discussion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are recommender systems? Give an example of one you have used.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is the Long Tail and how do recommender systems support sales of items in the Long Tail?</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can human editors, including consumers, make recommender systems more helpful?</a:t>
            </a:r>
            <a:endParaRPr lang="en-IN" sz="24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Online Marketing Technologies</a:t>
            </a:r>
            <a:endParaRPr lang="en-IN" sz="3600" b="0" strike="noStrike" spc="-1">
              <a:solidFill>
                <a:srgbClr val="000000"/>
              </a:solidFill>
              <a:latin typeface="Arial"/>
            </a:endParaRPr>
          </a:p>
        </p:txBody>
      </p:sp>
      <p:sp>
        <p:nvSpPr>
          <p:cNvPr id="252" name="PlaceHolder 2"/>
          <p:cNvSpPr>
            <a:spLocks noGrp="1"/>
          </p:cNvSpPr>
          <p:nvPr>
            <p:ph/>
          </p:nvPr>
        </p:nvSpPr>
        <p:spPr>
          <a:xfrm>
            <a:off x="457200" y="1554840"/>
            <a:ext cx="8231040" cy="3113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Internet’s main impacts on marketing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Scope of marketing communications broadened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Richness of marketing communications increased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Information intensity of marketplace expanded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Always-on mobile environment expands marketing opportunities</a:t>
            </a:r>
            <a:endParaRPr lang="en-IN" sz="24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Web Transaction Logs</a:t>
            </a:r>
            <a:endParaRPr lang="en-IN" sz="3600" b="0" strike="noStrike" spc="-1">
              <a:solidFill>
                <a:srgbClr val="000000"/>
              </a:solidFill>
              <a:latin typeface="Arial"/>
            </a:endParaRPr>
          </a:p>
        </p:txBody>
      </p:sp>
      <p:sp>
        <p:nvSpPr>
          <p:cNvPr id="254" name="PlaceHolder 2"/>
          <p:cNvSpPr>
            <a:spLocks noGrp="1"/>
          </p:cNvSpPr>
          <p:nvPr>
            <p:ph/>
          </p:nvPr>
        </p:nvSpPr>
        <p:spPr>
          <a:xfrm>
            <a:off x="457200" y="1554840"/>
            <a:ext cx="81032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Built into web server software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Records user activity at website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Provides much marketing data, especially combined with:</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Registration forms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Shopping cart database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Answers questions such as: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are major patterns of interest and purchase?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After home page, where do users go first? Second?</a:t>
            </a:r>
            <a:endParaRPr lang="en-IN" sz="24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Consumers Online: The Internet Audience and Consumer Behavior </a:t>
            </a:r>
            <a:r>
              <a:rPr lang="en-US" sz="2000" b="0" strike="noStrike" spc="-1">
                <a:solidFill>
                  <a:srgbClr val="007FA3"/>
                </a:solidFill>
                <a:latin typeface="Arial"/>
                <a:ea typeface="Times New Roman"/>
              </a:rPr>
              <a:t>(1 of 3)</a:t>
            </a:r>
            <a:endParaRPr lang="en-IN" sz="2000" b="0" strike="noStrike" spc="-1">
              <a:solidFill>
                <a:srgbClr val="000000"/>
              </a:solidFill>
              <a:latin typeface="Arial"/>
            </a:endParaRPr>
          </a:p>
        </p:txBody>
      </p:sp>
      <p:sp>
        <p:nvSpPr>
          <p:cNvPr id="184" name="PlaceHolder 2"/>
          <p:cNvSpPr>
            <a:spLocks noGrp="1"/>
          </p:cNvSpPr>
          <p:nvPr>
            <p:ph/>
          </p:nvPr>
        </p:nvSpPr>
        <p:spPr>
          <a:xfrm>
            <a:off x="457200" y="1554840"/>
            <a:ext cx="799920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chemeClr val="dk1"/>
                </a:solidFill>
                <a:latin typeface="Arial"/>
                <a:ea typeface="Arial"/>
              </a:rPr>
              <a:t>Around 300 million in the U.S. have</a:t>
            </a:r>
            <a:r>
              <a:rPr lang="en-US" sz="2400" b="0" strike="noStrike" spc="-1">
                <a:solidFill>
                  <a:srgbClr val="000000"/>
                </a:solidFill>
                <a:latin typeface="Arial"/>
                <a:ea typeface="Arial"/>
              </a:rPr>
              <a:t> Internet access in 2022</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Growth rate has slowed</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Intensity and scope of use both increasing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Some demographic groups have much higher percentages of online usage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ＭＳ Ｐゴシック"/>
              </a:rPr>
              <a:t>Income, education, age, racial and ethnic dimensions</a:t>
            </a:r>
            <a:endParaRPr lang="en-IN" sz="24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9540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Cookies and Tracking Files</a:t>
            </a:r>
            <a:endParaRPr lang="en-IN" sz="3600" b="0" strike="noStrike" spc="-1">
              <a:solidFill>
                <a:srgbClr val="000000"/>
              </a:solidFill>
              <a:latin typeface="Arial"/>
            </a:endParaRPr>
          </a:p>
        </p:txBody>
      </p:sp>
      <p:sp>
        <p:nvSpPr>
          <p:cNvPr id="256" name="PlaceHolder 2"/>
          <p:cNvSpPr>
            <a:spLocks noGrp="1"/>
          </p:cNvSpPr>
          <p:nvPr>
            <p:ph/>
          </p:nvPr>
        </p:nvSpPr>
        <p:spPr>
          <a:xfrm>
            <a:off x="457200" y="1254960"/>
            <a:ext cx="8231040" cy="49939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First-party versus third-party tracking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Types of tracking files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Cookies</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First-party uses data only from website user is visiting</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Third-party tracks users across websites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Web beacons (“bugs”)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Third-party tracking being phased out due public and political resistance</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Example: Apple’s Intelligent Tracking Prevention program for Safari browser</a:t>
            </a:r>
            <a:endParaRPr lang="en-IN" sz="24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2800" b="1" strike="noStrike" spc="-1">
                <a:solidFill>
                  <a:srgbClr val="007FA3"/>
                </a:solidFill>
                <a:latin typeface="Arial"/>
                <a:ea typeface="Times New Roman"/>
              </a:rPr>
              <a:t>Insight on Society: Going From Third to First</a:t>
            </a:r>
            <a:endParaRPr lang="en-IN" sz="2800" b="0" strike="noStrike" spc="-1">
              <a:solidFill>
                <a:srgbClr val="000000"/>
              </a:solidFill>
              <a:latin typeface="Arial"/>
            </a:endParaRPr>
          </a:p>
        </p:txBody>
      </p:sp>
      <p:sp>
        <p:nvSpPr>
          <p:cNvPr id="258" name="PlaceHolder 2"/>
          <p:cNvSpPr>
            <a:spLocks noGrp="1"/>
          </p:cNvSpPr>
          <p:nvPr>
            <p:ph/>
          </p:nvPr>
        </p:nvSpPr>
        <p:spPr>
          <a:xfrm>
            <a:off x="457200" y="1554840"/>
            <a:ext cx="8067600" cy="40280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Class Discussion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Do you mind being tracked by third-party cookies?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Why has Google been so slow to eliminate third-party tracking compared to Apple?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chemeClr val="dk1"/>
                </a:solidFill>
                <a:latin typeface="Arial"/>
                <a:ea typeface="Arial"/>
              </a:rPr>
              <a:t>What do you think of Google’s current Privacy Sandbox alternatives: FLEDGE and Topics?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chemeClr val="dk1"/>
                </a:solidFill>
                <a:latin typeface="Arial"/>
                <a:ea typeface="Arial"/>
              </a:rPr>
              <a:t>What is a data clean room and how does it help preserve user privacy?</a:t>
            </a:r>
            <a:endParaRPr lang="en-IN" sz="24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8064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Databases</a:t>
            </a:r>
            <a:endParaRPr lang="en-IN" sz="3600" b="0" strike="noStrike" spc="-1">
              <a:solidFill>
                <a:srgbClr val="000000"/>
              </a:solidFill>
              <a:latin typeface="Arial"/>
            </a:endParaRPr>
          </a:p>
        </p:txBody>
      </p:sp>
      <p:sp>
        <p:nvSpPr>
          <p:cNvPr id="260" name="PlaceHolder 2"/>
          <p:cNvSpPr>
            <a:spLocks noGrp="1"/>
          </p:cNvSpPr>
          <p:nvPr>
            <p:ph/>
          </p:nvPr>
        </p:nvSpPr>
        <p:spPr>
          <a:xfrm>
            <a:off x="457200" y="1240200"/>
            <a:ext cx="8231040" cy="50238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Store data in form of fields, records and files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Relational database: represents data as two-dimensional table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Database management system (D</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B</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M</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Q</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L (Structured Query Language)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Industry-standard database query and manipulation language used in a relational database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Nonrelational (NoSQL) databases</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More flexible data model; designed for managing large sets of structured and unstructured data</a:t>
            </a:r>
            <a:endParaRPr lang="en-IN" sz="24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8064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Data Warehouses and Data Mining</a:t>
            </a:r>
            <a:endParaRPr lang="en-IN" sz="3600" b="0" strike="noStrike" spc="-1">
              <a:solidFill>
                <a:srgbClr val="000000"/>
              </a:solidFill>
              <a:latin typeface="Arial"/>
            </a:endParaRPr>
          </a:p>
        </p:txBody>
      </p:sp>
      <p:sp>
        <p:nvSpPr>
          <p:cNvPr id="262" name="PlaceHolder 2"/>
          <p:cNvSpPr>
            <a:spLocks noGrp="1"/>
          </p:cNvSpPr>
          <p:nvPr>
            <p:ph/>
          </p:nvPr>
        </p:nvSpPr>
        <p:spPr>
          <a:xfrm>
            <a:off x="457200" y="1299960"/>
            <a:ext cx="8231040" cy="47520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Data warehouse: Collects firm’s transactional and customer data in single location for offline analysis by marketers and site managers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Data mart: Subset of data warehouse in which a  summarized or highly focused portion of organization’s data is placed</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Data lake: Repository of raw unstructured or structured data that has not yet been analyzed</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Data mining: Analytical techniques to find patterns in data, model behavior of customers, develop customer profiles</a:t>
            </a:r>
            <a:endParaRPr lang="en-IN" sz="24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98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Challenge of Big Data</a:t>
            </a:r>
            <a:endParaRPr lang="en-IN" sz="3200" b="0" strike="noStrike" spc="-1">
              <a:solidFill>
                <a:srgbClr val="000000"/>
              </a:solidFill>
              <a:latin typeface="Arial"/>
            </a:endParaRPr>
          </a:p>
        </p:txBody>
      </p:sp>
      <p:sp>
        <p:nvSpPr>
          <p:cNvPr id="264" name="PlaceHolder 2"/>
          <p:cNvSpPr>
            <a:spLocks noGrp="1"/>
          </p:cNvSpPr>
          <p:nvPr>
            <p:ph/>
          </p:nvPr>
        </p:nvSpPr>
        <p:spPr>
          <a:xfrm>
            <a:off x="457200" y="1250280"/>
            <a:ext cx="8231040" cy="50162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Big data</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Petabyte, exabyte range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Web traffic, e-mail, social media, content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Traditional D</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B</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M</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 unable to process </a:t>
            </a:r>
            <a:r>
              <a:rPr lang="en-US" sz="2400" b="0" strike="noStrike" spc="-1">
                <a:solidFill>
                  <a:schemeClr val="dk1"/>
                </a:solidFill>
                <a:latin typeface="Arial"/>
                <a:ea typeface="Arial"/>
              </a:rPr>
              <a:t>the increasing volume of data</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Hadoop</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Open-source software framework</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Processes any type of data, even unstructured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Distributed processing</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Apache Spark</a:t>
            </a:r>
            <a:endParaRPr lang="en-IN" sz="2400" b="0" strike="noStrike" spc="-1">
              <a:solidFill>
                <a:srgbClr val="000000"/>
              </a:solidFill>
              <a:latin typeface="Arial"/>
            </a:endParaRPr>
          </a:p>
          <a:p>
            <a:pPr marL="74268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Hadoop alternative</a:t>
            </a:r>
            <a:endParaRPr lang="en-IN" sz="2400" b="0" strike="noStrike" spc="-1">
              <a:solidFill>
                <a:srgbClr val="000000"/>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000" b="1" strike="noStrike" spc="-1">
                <a:solidFill>
                  <a:srgbClr val="007FA3"/>
                </a:solidFill>
                <a:latin typeface="Arial"/>
                <a:ea typeface="Times New Roman"/>
              </a:rPr>
              <a:t>Marketing Automation and Customer Relationship Management (C</a:t>
            </a:r>
            <a:r>
              <a:rPr lang="en-US" sz="100" b="1" strike="noStrike" spc="-1">
                <a:solidFill>
                  <a:srgbClr val="007FA3"/>
                </a:solidFill>
                <a:latin typeface="Arial"/>
                <a:ea typeface="Times New Roman"/>
              </a:rPr>
              <a:t> </a:t>
            </a:r>
            <a:r>
              <a:rPr lang="en-US" sz="3000" b="1" strike="noStrike" spc="-1">
                <a:solidFill>
                  <a:srgbClr val="007FA3"/>
                </a:solidFill>
                <a:latin typeface="Arial"/>
                <a:ea typeface="Times New Roman"/>
              </a:rPr>
              <a:t>R</a:t>
            </a:r>
            <a:r>
              <a:rPr lang="en-US" sz="100" b="1" strike="noStrike" spc="-1">
                <a:solidFill>
                  <a:srgbClr val="007FA3"/>
                </a:solidFill>
                <a:latin typeface="Arial"/>
                <a:ea typeface="Times New Roman"/>
              </a:rPr>
              <a:t> </a:t>
            </a:r>
            <a:r>
              <a:rPr lang="en-US" sz="3000" b="1" strike="noStrike" spc="-1">
                <a:solidFill>
                  <a:srgbClr val="007FA3"/>
                </a:solidFill>
                <a:latin typeface="Arial"/>
                <a:ea typeface="Times New Roman"/>
              </a:rPr>
              <a:t>M) Systems</a:t>
            </a:r>
            <a:endParaRPr lang="en-IN" sz="3000" b="0" strike="noStrike" spc="-1">
              <a:solidFill>
                <a:srgbClr val="000000"/>
              </a:solidFill>
              <a:latin typeface="Arial"/>
            </a:endParaRPr>
          </a:p>
        </p:txBody>
      </p:sp>
      <p:sp>
        <p:nvSpPr>
          <p:cNvPr id="266" name="PlaceHolder 2"/>
          <p:cNvSpPr>
            <a:spLocks noGrp="1"/>
          </p:cNvSpPr>
          <p:nvPr>
            <p:ph/>
          </p:nvPr>
        </p:nvSpPr>
        <p:spPr>
          <a:xfrm>
            <a:off x="457200" y="1554840"/>
            <a:ext cx="8079480" cy="47520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Marketing automation systems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Track steps in lead generation</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R</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M systems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Manage relationship with customers once purchase is made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Create customer profiles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Customer data used to:</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Develop and sell additional products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Identify profitable customers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Optimize service delivery, and so on</a:t>
            </a:r>
            <a:endParaRPr lang="en-IN" sz="2400" b="0" strike="noStrike" spc="-1">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6.9 A Customer Relationship Management System</a:t>
            </a:r>
            <a:endParaRPr lang="en-IN" sz="3200" b="0" strike="noStrike" spc="-1">
              <a:solidFill>
                <a:srgbClr val="000000"/>
              </a:solidFill>
              <a:latin typeface="Arial"/>
            </a:endParaRPr>
          </a:p>
        </p:txBody>
      </p:sp>
      <p:pic>
        <p:nvPicPr>
          <p:cNvPr id="268" name="Picture 3" descr="An illustration of a customer relationship management system. For a full description, see Notes. Press F6."/>
          <p:cNvPicPr/>
          <p:nvPr/>
        </p:nvPicPr>
        <p:blipFill>
          <a:blip r:embed="rId3"/>
          <a:stretch/>
        </p:blipFill>
        <p:spPr>
          <a:xfrm>
            <a:off x="1827360" y="1484280"/>
            <a:ext cx="5487480" cy="4854960"/>
          </a:xfrm>
          <a:prstGeom prst="rect">
            <a:avLst/>
          </a:prstGeom>
          <a:ln w="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Online Marketing Metrics: Lexicon</a:t>
            </a:r>
            <a:endParaRPr lang="en-IN" sz="3600" b="0" strike="noStrike" spc="-1">
              <a:solidFill>
                <a:srgbClr val="000000"/>
              </a:solidFill>
              <a:latin typeface="Arial"/>
            </a:endParaRPr>
          </a:p>
        </p:txBody>
      </p:sp>
      <p:sp>
        <p:nvSpPr>
          <p:cNvPr id="270" name="PlaceHolder 2"/>
          <p:cNvSpPr>
            <a:spLocks noGrp="1"/>
          </p:cNvSpPr>
          <p:nvPr>
            <p:ph/>
          </p:nvPr>
        </p:nvSpPr>
        <p:spPr>
          <a:xfrm>
            <a:off x="457200" y="1554840"/>
            <a:ext cx="8231040" cy="47520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200" b="0" strike="noStrike" spc="-1" dirty="0">
                <a:solidFill>
                  <a:srgbClr val="000000"/>
                </a:solidFill>
                <a:latin typeface="Arial"/>
                <a:ea typeface="Arial"/>
              </a:rPr>
              <a:t>Audience size/market share metrics</a:t>
            </a:r>
            <a:endParaRPr lang="en-IN" sz="22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dirty="0">
                <a:solidFill>
                  <a:srgbClr val="000000"/>
                </a:solidFill>
                <a:latin typeface="Arial"/>
                <a:ea typeface="Arial"/>
              </a:rPr>
              <a:t>Impressions, click-through rate (C</a:t>
            </a:r>
            <a:r>
              <a:rPr lang="en-US" sz="100" b="0" strike="noStrike" spc="-1" dirty="0">
                <a:solidFill>
                  <a:srgbClr val="000000"/>
                </a:solidFill>
                <a:latin typeface="Arial"/>
                <a:ea typeface="Arial"/>
              </a:rPr>
              <a:t> </a:t>
            </a:r>
            <a:r>
              <a:rPr lang="en-US" sz="2200" b="0" strike="noStrike" spc="-1" dirty="0">
                <a:solidFill>
                  <a:srgbClr val="000000"/>
                </a:solidFill>
                <a:latin typeface="Arial"/>
                <a:ea typeface="Arial"/>
              </a:rPr>
              <a:t>T</a:t>
            </a:r>
            <a:r>
              <a:rPr lang="en-US" sz="100" b="0" strike="noStrike" spc="-1" dirty="0">
                <a:solidFill>
                  <a:srgbClr val="000000"/>
                </a:solidFill>
                <a:latin typeface="Arial"/>
                <a:ea typeface="Arial"/>
              </a:rPr>
              <a:t> </a:t>
            </a:r>
            <a:r>
              <a:rPr lang="en-US" sz="2200" b="0" strike="noStrike" spc="-1" dirty="0">
                <a:solidFill>
                  <a:srgbClr val="000000"/>
                </a:solidFill>
                <a:latin typeface="Arial"/>
                <a:ea typeface="Arial"/>
              </a:rPr>
              <a:t>R), page views, viewability rate, stickiness, loyalty, reach, recency</a:t>
            </a:r>
            <a:endParaRPr lang="en-IN" sz="22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dirty="0">
                <a:solidFill>
                  <a:srgbClr val="000000"/>
                </a:solidFill>
                <a:latin typeface="Arial"/>
                <a:ea typeface="Arial"/>
              </a:rPr>
              <a:t>Conversion to customer metrics</a:t>
            </a:r>
            <a:endParaRPr lang="en-IN" sz="22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dirty="0">
                <a:solidFill>
                  <a:srgbClr val="000000"/>
                </a:solidFill>
                <a:latin typeface="Arial"/>
                <a:ea typeface="Arial"/>
              </a:rPr>
              <a:t>Acquisition rate, conversion rate, browse-to-buy ratio, cart conversion rate, abandonment rate</a:t>
            </a:r>
            <a:endParaRPr lang="en-IN" sz="22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dirty="0">
                <a:solidFill>
                  <a:srgbClr val="000000"/>
                </a:solidFill>
                <a:latin typeface="Arial"/>
                <a:ea typeface="Arial"/>
              </a:rPr>
              <a:t>Video ad metrics</a:t>
            </a:r>
            <a:endParaRPr lang="en-IN" sz="22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dirty="0">
                <a:solidFill>
                  <a:srgbClr val="000000"/>
                </a:solidFill>
                <a:latin typeface="Arial"/>
                <a:ea typeface="Arial"/>
              </a:rPr>
              <a:t>View time, completion rate</a:t>
            </a:r>
            <a:endParaRPr lang="en-IN" sz="2200" b="0" strike="noStrike" spc="-1" dirty="0">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dirty="0">
                <a:solidFill>
                  <a:srgbClr val="000000"/>
                </a:solidFill>
                <a:latin typeface="Arial"/>
                <a:ea typeface="Arial"/>
              </a:rPr>
              <a:t>E-mail campaign metrics</a:t>
            </a:r>
            <a:endParaRPr lang="en-IN" sz="2200" b="0" strike="noStrike" spc="-1" dirty="0">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dirty="0">
                <a:solidFill>
                  <a:srgbClr val="000000"/>
                </a:solidFill>
                <a:latin typeface="Arial"/>
                <a:ea typeface="Arial"/>
              </a:rPr>
              <a:t>Open rate, delivery rate, click-through rate, bounce-back rate</a:t>
            </a:r>
            <a:endParaRPr lang="en-IN" sz="2200" b="0" strike="noStrike" spc="-1" dirty="0">
              <a:solidFill>
                <a:srgbClr val="000000"/>
              </a:solid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13572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6.10 An Online Consumer Purchasing Model</a:t>
            </a:r>
            <a:endParaRPr lang="en-IN" sz="3200" b="0" strike="noStrike" spc="-1">
              <a:solidFill>
                <a:srgbClr val="000000"/>
              </a:solidFill>
              <a:latin typeface="Arial"/>
            </a:endParaRPr>
          </a:p>
        </p:txBody>
      </p:sp>
      <p:pic>
        <p:nvPicPr>
          <p:cNvPr id="272" name="Picture 2" descr="An illustration of an online consumer purchasing model. For a full description, see Notes. Press F6."/>
          <p:cNvPicPr/>
          <p:nvPr/>
        </p:nvPicPr>
        <p:blipFill>
          <a:blip r:embed="rId3"/>
          <a:stretch/>
        </p:blipFill>
        <p:spPr>
          <a:xfrm>
            <a:off x="2043360" y="1418760"/>
            <a:ext cx="5055120" cy="4688640"/>
          </a:xfrm>
          <a:prstGeom prst="rect">
            <a:avLst/>
          </a:prstGeom>
          <a:ln w="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15280"/>
            <a:ext cx="83394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How Well Does Online Advertising Work?</a:t>
            </a:r>
            <a:endParaRPr lang="en-IN" sz="3200" b="0" strike="noStrike" spc="-1">
              <a:solidFill>
                <a:srgbClr val="000000"/>
              </a:solidFill>
              <a:latin typeface="Arial"/>
            </a:endParaRPr>
          </a:p>
        </p:txBody>
      </p:sp>
      <p:sp>
        <p:nvSpPr>
          <p:cNvPr id="274"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Use R</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O</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I to measure ad campaign</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Difficulty of cross-platform attribution</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Google update to ad attribution model</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Highest click-through rates: Search engine ads, permission e-mail campaigns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Online channels compare favorably with traditional</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Most powerful marketing campaigns use multiple channels, including online, catalog, T</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V, radio, newspapers, stores</a:t>
            </a:r>
            <a:endParaRPr lang="en-IN" sz="24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1144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Consumers Online: The Internet Audience and Consumer Behavior </a:t>
            </a:r>
            <a:r>
              <a:rPr lang="en-US" sz="2000" b="0" strike="noStrike" spc="-1">
                <a:solidFill>
                  <a:srgbClr val="007FA3"/>
                </a:solidFill>
                <a:latin typeface="Arial"/>
                <a:ea typeface="Times New Roman"/>
              </a:rPr>
              <a:t>(2 of 3)</a:t>
            </a:r>
            <a:endParaRPr lang="en-IN" sz="2000" b="0" strike="noStrike" spc="-1">
              <a:solidFill>
                <a:srgbClr val="000000"/>
              </a:solidFill>
              <a:latin typeface="Arial"/>
            </a:endParaRPr>
          </a:p>
        </p:txBody>
      </p:sp>
      <p:sp>
        <p:nvSpPr>
          <p:cNvPr id="186" name="PlaceHolder 2"/>
          <p:cNvSpPr>
            <a:spLocks noGrp="1"/>
          </p:cNvSpPr>
          <p:nvPr>
            <p:ph/>
          </p:nvPr>
        </p:nvSpPr>
        <p:spPr>
          <a:xfrm>
            <a:off x="457200" y="1259280"/>
            <a:ext cx="8499600" cy="49939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Broadband and mobile</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Inequalities in broadband access persist</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Older adults, lower income, lower educational levels have lower broadband adoption levels</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Non-broadband households still access Internet via mobile or other locations</a:t>
            </a:r>
            <a:endParaRPr lang="en-IN" sz="22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Community effects</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Neighborhood effects</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Role of social emulation in consumption decisions</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Relationship between being member of social networks and purchasing decisions</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Increases research online/purchase offline(webrooming)</a:t>
            </a:r>
            <a:endParaRPr lang="en-IN" sz="2200" b="0" strike="noStrike" spc="-1">
              <a:solidFill>
                <a:srgbClr val="000000"/>
              </a:solidFill>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The Costs of Online Advertising</a:t>
            </a:r>
            <a:endParaRPr lang="en-IN" sz="3600" b="0" strike="noStrike" spc="-1">
              <a:solidFill>
                <a:srgbClr val="000000"/>
              </a:solidFill>
              <a:latin typeface="Arial"/>
            </a:endParaRPr>
          </a:p>
        </p:txBody>
      </p:sp>
      <p:sp>
        <p:nvSpPr>
          <p:cNvPr id="276" name="PlaceHolder 2"/>
          <p:cNvSpPr>
            <a:spLocks noGrp="1"/>
          </p:cNvSpPr>
          <p:nvPr>
            <p:ph/>
          </p:nvPr>
        </p:nvSpPr>
        <p:spPr>
          <a:xfrm>
            <a:off x="457200" y="1554840"/>
            <a:ext cx="744732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Pricing models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Barter, cost per thousand (C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M), cost per click (C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C), cost per action (C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 hybrid, sponsorship</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Measuring issues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Correlating online marketing to online or offline sales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 general, online marketing is more expensive on 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M basis, but more efficient in producing sales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Effective cost-per-thousand (e</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M)</a:t>
            </a:r>
            <a:endParaRPr lang="en-IN" sz="2400" b="0" strike="noStrike" spc="-1">
              <a:solidFill>
                <a:srgbClr val="000000"/>
              </a:solidFill>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1656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Marketing Analytics</a:t>
            </a:r>
            <a:endParaRPr lang="en-IN" sz="3600" b="0" strike="noStrike" spc="-1">
              <a:solidFill>
                <a:srgbClr val="000000"/>
              </a:solidFill>
              <a:latin typeface="Arial"/>
            </a:endParaRPr>
          </a:p>
        </p:txBody>
      </p:sp>
      <p:sp>
        <p:nvSpPr>
          <p:cNvPr id="278" name="PlaceHolder 2"/>
          <p:cNvSpPr>
            <a:spLocks noGrp="1"/>
          </p:cNvSpPr>
          <p:nvPr>
            <p:ph/>
          </p:nvPr>
        </p:nvSpPr>
        <p:spPr>
          <a:xfrm>
            <a:off x="457200" y="1250280"/>
            <a:ext cx="8231040" cy="49633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Software that analyzes data at each stage of the customer conversion process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Awareness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Engagement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Interaction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Purchase activity</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Loyalty and post-purchase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Helps managers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Optimize R O I on website and marketing efforts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Build detailed customer profiles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Measure impact of marketing campaigns</a:t>
            </a:r>
            <a:endParaRPr lang="en-IN" sz="2400" b="0" strike="noStrike" spc="-1">
              <a:solidFill>
                <a:srgbClr val="000000"/>
              </a:solid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6.11 Marketing Analytics and the Online Purchasing Process</a:t>
            </a:r>
            <a:endParaRPr lang="en-IN" sz="3200" b="0" strike="noStrike" spc="-1">
              <a:solidFill>
                <a:srgbClr val="000000"/>
              </a:solidFill>
              <a:latin typeface="Arial"/>
            </a:endParaRPr>
          </a:p>
        </p:txBody>
      </p:sp>
      <p:pic>
        <p:nvPicPr>
          <p:cNvPr id="280" name="Content Placeholder 4" descr="A flow process illustration depicts marketing analytics and the online purchasing process. For a full description, see Notes. Press F6."/>
          <p:cNvPicPr/>
          <p:nvPr/>
        </p:nvPicPr>
        <p:blipFill>
          <a:blip r:embed="rId3"/>
          <a:srcRect b="5665"/>
          <a:stretch/>
        </p:blipFill>
        <p:spPr>
          <a:xfrm>
            <a:off x="457200" y="1687320"/>
            <a:ext cx="8227800" cy="4236480"/>
          </a:xfrm>
          <a:prstGeom prst="rect">
            <a:avLst/>
          </a:prstGeom>
          <a:ln w="0">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Careers in E-commerce</a:t>
            </a:r>
            <a:endParaRPr lang="en-IN" sz="3600" b="0" strike="noStrike" spc="-1">
              <a:solidFill>
                <a:srgbClr val="000000"/>
              </a:solidFill>
              <a:latin typeface="Arial"/>
            </a:endParaRPr>
          </a:p>
        </p:txBody>
      </p:sp>
      <p:sp>
        <p:nvSpPr>
          <p:cNvPr id="282" name="PlaceHolder 2"/>
          <p:cNvSpPr>
            <a:spLocks noGrp="1"/>
          </p:cNvSpPr>
          <p:nvPr>
            <p:ph/>
          </p:nvPr>
        </p:nvSpPr>
        <p:spPr>
          <a:xfrm>
            <a:off x="457200" y="1554840"/>
            <a:ext cx="7278120" cy="26776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Position: Digital Marketing Assistant</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Qualification/Skills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Preparing for the Interview</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Possible Interview Questions</a:t>
            </a:r>
            <a:endParaRPr lang="en-IN" sz="2400" b="0" strike="noStrike" spc="-1">
              <a:solidFill>
                <a:srgbClr val="000000"/>
              </a:solid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Copyright</a:t>
            </a:r>
            <a:endParaRPr lang="en-IN" sz="3600" b="0" strike="noStrike" spc="-1">
              <a:solidFill>
                <a:srgbClr val="000000"/>
              </a:solidFill>
              <a:latin typeface="Arial"/>
            </a:endParaRPr>
          </a:p>
        </p:txBody>
      </p:sp>
      <p:pic>
        <p:nvPicPr>
          <p:cNvPr id="284" name="Graphic 6" descr="Warning"/>
          <p:cNvPicPr/>
          <p:nvPr/>
        </p:nvPicPr>
        <p:blipFill>
          <a:blip r:embed="rId3"/>
          <a:stretch/>
        </p:blipFill>
        <p:spPr>
          <a:xfrm>
            <a:off x="246240" y="2317320"/>
            <a:ext cx="1275840" cy="1432080"/>
          </a:xfrm>
          <a:prstGeom prst="rect">
            <a:avLst/>
          </a:prstGeom>
          <a:ln w="0">
            <a:noFill/>
          </a:ln>
        </p:spPr>
      </p:pic>
      <p:sp>
        <p:nvSpPr>
          <p:cNvPr id="285" name="PlaceHolder 2"/>
          <p:cNvSpPr>
            <a:spLocks noGrp="1"/>
          </p:cNvSpPr>
          <p:nvPr>
            <p:ph/>
          </p:nvPr>
        </p:nvSpPr>
        <p:spPr>
          <a:xfrm>
            <a:off x="1605960" y="1852200"/>
            <a:ext cx="6856200" cy="2853000"/>
          </a:xfrm>
          <a:prstGeom prst="rect">
            <a:avLst/>
          </a:prstGeom>
          <a:solidFill>
            <a:schemeClr val="lt1"/>
          </a:solidFill>
          <a:ln w="25560">
            <a:solidFill>
              <a:srgbClr val="000000"/>
            </a:solidFill>
            <a:round/>
          </a:ln>
        </p:spPr>
        <p:txBody>
          <a:bodyPr lIns="182880" tIns="182880" rIns="182880" bIns="182880" anchor="ctr">
            <a:noAutofit/>
          </a:bodyPr>
          <a:lstStyle/>
          <a:p>
            <a:pPr marL="101520" indent="0">
              <a:lnSpc>
                <a:spcPct val="100000"/>
              </a:lnSpc>
              <a:spcBef>
                <a:spcPts val="1500"/>
              </a:spcBef>
              <a:buNone/>
              <a:tabLst>
                <a:tab pos="0" algn="l"/>
              </a:tabLst>
            </a:pPr>
            <a:r>
              <a:rPr lang="en-US" sz="1600" b="1" strike="noStrike" spc="-1">
                <a:solidFill>
                  <a:schemeClr val="dk1"/>
                </a:solidFill>
                <a:latin typeface="Arial"/>
                <a:ea typeface="Arial"/>
              </a:rPr>
              <a:t>This work is protected by United Kingdom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IN" sz="16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Consumers Online: The Internet Audience and Consumer Behavior </a:t>
            </a:r>
            <a:r>
              <a:rPr lang="en-US" sz="2000" b="0" strike="noStrike" spc="-1">
                <a:solidFill>
                  <a:srgbClr val="007FA3"/>
                </a:solidFill>
                <a:latin typeface="Arial"/>
                <a:ea typeface="Times New Roman"/>
              </a:rPr>
              <a:t>(3 of 3)</a:t>
            </a:r>
            <a:endParaRPr lang="en-IN" sz="2000" b="0" strike="noStrike" spc="-1">
              <a:solidFill>
                <a:srgbClr val="000000"/>
              </a:solidFill>
              <a:latin typeface="Arial"/>
            </a:endParaRPr>
          </a:p>
        </p:txBody>
      </p:sp>
      <p:sp>
        <p:nvSpPr>
          <p:cNvPr id="188" name="PlaceHolder 2"/>
          <p:cNvSpPr>
            <a:spLocks noGrp="1"/>
          </p:cNvSpPr>
          <p:nvPr>
            <p:ph/>
          </p:nvPr>
        </p:nvSpPr>
        <p:spPr>
          <a:xfrm>
            <a:off x="457200" y="1554840"/>
            <a:ext cx="8043840" cy="42534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Consumer behavior models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Study of consumer behavior; social science discipline</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Attempt to predict or explain wide range of consumer decisions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Based on background demographic factors and other intervening, more immediate variables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Profiles of online consumers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Consumers shop online primarily for convenience</a:t>
            </a:r>
            <a:endParaRPr lang="en-IN" sz="2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6.1 A General Model of Consumer Behavior</a:t>
            </a:r>
            <a:endParaRPr lang="en-IN" sz="3200" b="0" strike="noStrike" spc="-1">
              <a:solidFill>
                <a:srgbClr val="000000"/>
              </a:solidFill>
              <a:latin typeface="Arial"/>
            </a:endParaRPr>
          </a:p>
        </p:txBody>
      </p:sp>
      <p:pic>
        <p:nvPicPr>
          <p:cNvPr id="190" name="Picture 3" descr="A chart of a general model of consumer behavior. For a full description, see Notes. Press F6."/>
          <p:cNvPicPr/>
          <p:nvPr/>
        </p:nvPicPr>
        <p:blipFill>
          <a:blip r:embed="rId3"/>
          <a:stretch/>
        </p:blipFill>
        <p:spPr>
          <a:xfrm>
            <a:off x="986400" y="1424520"/>
            <a:ext cx="7169400" cy="47390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The Online Purchasing Decision </a:t>
            </a:r>
            <a:r>
              <a:rPr lang="en-US" sz="2000" b="0" strike="noStrike" spc="-1">
                <a:solidFill>
                  <a:srgbClr val="007FA3"/>
                </a:solidFill>
                <a:latin typeface="Arial"/>
                <a:ea typeface="Times New Roman"/>
              </a:rPr>
              <a:t>(1 of 2)</a:t>
            </a:r>
            <a:endParaRPr lang="en-IN" sz="2000" b="0" strike="noStrike" spc="-1">
              <a:solidFill>
                <a:srgbClr val="000000"/>
              </a:solidFill>
              <a:latin typeface="Arial"/>
            </a:endParaRPr>
          </a:p>
        </p:txBody>
      </p:sp>
      <p:sp>
        <p:nvSpPr>
          <p:cNvPr id="192" name="PlaceHolder 2"/>
          <p:cNvSpPr>
            <a:spLocks noGrp="1"/>
          </p:cNvSpPr>
          <p:nvPr>
            <p:ph/>
          </p:nvPr>
        </p:nvSpPr>
        <p:spPr>
          <a:xfrm>
            <a:off x="457200" y="1554840"/>
            <a:ext cx="8231040" cy="32824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Five stages in consumer decision process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Awareness of need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Search for more information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Evaluation of alternatives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Actual purchase decision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Post-purchase contact with firm</a:t>
            </a:r>
            <a:endParaRPr lang="en-IN" sz="24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000" b="1" strike="noStrike" spc="-1">
                <a:solidFill>
                  <a:srgbClr val="007FA3"/>
                </a:solidFill>
                <a:latin typeface="Arial"/>
                <a:ea typeface="Times New Roman"/>
              </a:rPr>
              <a:t>Figure 6.2 The Consumer Decision Process and Supporting Communications</a:t>
            </a:r>
            <a:endParaRPr lang="en-IN" sz="3000" b="0" strike="noStrike" spc="-1">
              <a:solidFill>
                <a:srgbClr val="000000"/>
              </a:solidFill>
              <a:latin typeface="Arial"/>
            </a:endParaRPr>
          </a:p>
        </p:txBody>
      </p:sp>
      <p:pic>
        <p:nvPicPr>
          <p:cNvPr id="194" name="Picture 3" descr="An illustration depicts the consumer decision process along with online and offline marketing communications. For a full description, see Notes. Press F6."/>
          <p:cNvPicPr/>
          <p:nvPr/>
        </p:nvPicPr>
        <p:blipFill>
          <a:blip r:embed="rId3"/>
          <a:stretch/>
        </p:blipFill>
        <p:spPr>
          <a:xfrm>
            <a:off x="1285560" y="1630080"/>
            <a:ext cx="6402600" cy="4632480"/>
          </a:xfrm>
          <a:prstGeom prst="rect">
            <a:avLst/>
          </a:prstGeom>
          <a:ln w="0">
            <a:noFill/>
          </a:ln>
        </p:spPr>
      </p:pic>
    </p:spTree>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146917</TotalTime>
  <Words>4922</Words>
  <Application>Microsoft Macintosh PowerPoint</Application>
  <PresentationFormat>On-screen Show (4:3)</PresentationFormat>
  <Paragraphs>504</Paragraphs>
  <Slides>54</Slides>
  <Notes>54</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54</vt:i4>
      </vt:variant>
    </vt:vector>
  </HeadingPairs>
  <TitlesOfParts>
    <vt:vector size="71" baseType="lpstr">
      <vt:lpstr>Arial</vt:lpstr>
      <vt:lpstr>Arial</vt:lpstr>
      <vt:lpstr>Calibri</vt:lpstr>
      <vt:lpstr>Google Sans</vt:lpstr>
      <vt:lpstr>GothamBook</vt:lpstr>
      <vt:lpstr>Open Sans</vt:lpstr>
      <vt:lpstr>Poppins</vt:lpstr>
      <vt:lpstr>Proxima Nova</vt:lpstr>
      <vt:lpstr>SourceSansPro</vt:lpstr>
      <vt:lpstr>Symbol</vt:lpstr>
      <vt:lpstr>Times New Roman</vt:lpstr>
      <vt:lpstr>Verdana</vt:lpstr>
      <vt:lpstr>Wingdings</vt:lpstr>
      <vt:lpstr>USHE</vt:lpstr>
      <vt:lpstr>USHE_slide options</vt:lpstr>
      <vt:lpstr>USHE_slide options</vt:lpstr>
      <vt:lpstr>USHE_slide options</vt:lpstr>
      <vt:lpstr>E-commerce 2023–2024: business. technology. society.</vt:lpstr>
      <vt:lpstr>Learning Objectives</vt:lpstr>
      <vt:lpstr>In Mobi’s: Global Mobile Ad Network</vt:lpstr>
      <vt:lpstr>Consumers Online: The Internet Audience and Consumer Behavior (1 of 3)</vt:lpstr>
      <vt:lpstr>Consumers Online: The Internet Audience and Consumer Behavior (2 of 3)</vt:lpstr>
      <vt:lpstr>Consumers Online: The Internet Audience and Consumer Behavior (3 of 3)</vt:lpstr>
      <vt:lpstr>Figure 6.1 A General Model of Consumer Behavior</vt:lpstr>
      <vt:lpstr>The Online Purchasing Decision (1 of 2)</vt:lpstr>
      <vt:lpstr>Figure 6.2 The Consumer Decision Process and Supporting Communications</vt:lpstr>
      <vt:lpstr>The Online Purchasing Decision (2 of 2)</vt:lpstr>
      <vt:lpstr>Figure 6.3 A Model of Online Consumer Behavior</vt:lpstr>
      <vt:lpstr>Shoppers: Browsers and Buyers</vt:lpstr>
      <vt:lpstr>How Shoppers Find Vendors Online</vt:lpstr>
      <vt:lpstr>Trust, Utility, and Opportunism in Online Markets</vt:lpstr>
      <vt:lpstr>Digital Commerce Marketing and Advertising: Strategies and Tools</vt:lpstr>
      <vt:lpstr>Main Elements of a Comprehensive Multi-Channel Marketing Plan</vt:lpstr>
      <vt:lpstr>Strategic Issues and Questions</vt:lpstr>
      <vt:lpstr>The Website as a Marketing Platform: Establishing the Customer Relationship</vt:lpstr>
      <vt:lpstr>Online Marketing and Advertising</vt:lpstr>
      <vt:lpstr>Traditional Online Marketing and Advertising Tools</vt:lpstr>
      <vt:lpstr>Search Engine Marketing and Advertising (1 of 2)</vt:lpstr>
      <vt:lpstr>Search Engine Marketing and Advertising (2 of 2)</vt:lpstr>
      <vt:lpstr>Display Ad Marketing (1 of 3)</vt:lpstr>
      <vt:lpstr>Display Ad Marketing (2 of 3)</vt:lpstr>
      <vt:lpstr>Figure 6.6 How an Advertising Network Works</vt:lpstr>
      <vt:lpstr>Display Ad Marketing (3 of 3)</vt:lpstr>
      <vt:lpstr>E-mail Marketing</vt:lpstr>
      <vt:lpstr>Spam</vt:lpstr>
      <vt:lpstr>Other Types of Traditional Online Marketing</vt:lpstr>
      <vt:lpstr>Social, Mobile, and Local Marketing and Advertising</vt:lpstr>
      <vt:lpstr>Multi-Channel Marketing</vt:lpstr>
      <vt:lpstr>Insight on Business: Are the Very Rich Different From You and Me?</vt:lpstr>
      <vt:lpstr>Other Online Marketing Strategies</vt:lpstr>
      <vt:lpstr>Pricing Strategies (1 of 2)</vt:lpstr>
      <vt:lpstr>Pricing Strategies (2 of 2)</vt:lpstr>
      <vt:lpstr>Long Tail Marketing</vt:lpstr>
      <vt:lpstr>Insight on Technology: The Long Tail: Big Hits and Big Misses</vt:lpstr>
      <vt:lpstr>Online Marketing Technologies</vt:lpstr>
      <vt:lpstr>Web Transaction Logs</vt:lpstr>
      <vt:lpstr>Cookies and Tracking Files</vt:lpstr>
      <vt:lpstr>Insight on Society: Going From Third to First</vt:lpstr>
      <vt:lpstr>Databases</vt:lpstr>
      <vt:lpstr>Data Warehouses and Data Mining</vt:lpstr>
      <vt:lpstr>The Challenge of Big Data</vt:lpstr>
      <vt:lpstr>Marketing Automation and Customer Relationship Management (C R M) Systems</vt:lpstr>
      <vt:lpstr>Figure 6.9 A Customer Relationship Management System</vt:lpstr>
      <vt:lpstr>Online Marketing Metrics: Lexicon</vt:lpstr>
      <vt:lpstr>Figure 6.10 An Online Consumer Purchasing Model</vt:lpstr>
      <vt:lpstr>How Well Does Online Advertising Work?</vt:lpstr>
      <vt:lpstr>The Costs of Online Advertising</vt:lpstr>
      <vt:lpstr>Marketing Analytics</vt:lpstr>
      <vt:lpstr>Figure 6.11 Marketing Analytics and the Online Purchasing Process</vt:lpstr>
      <vt:lpstr>Careers in E-commerce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2023: business. technology. society., Seventeenth Edition, Chapter 6, E-commerce Marketing and Advertising</dc:title>
  <dc:subject>MIS</dc:subject>
  <dc:creator>Laudon/Traver</dc:creator>
  <cp:keywords>E-commerce 2023</cp:keywords>
  <dc:description>Long description alt-text is inserted in the notes pane.</dc:description>
  <cp:lastModifiedBy>Chandranna Rayadurg</cp:lastModifiedBy>
  <cp:revision>760</cp:revision>
  <dcterms:modified xsi:type="dcterms:W3CDTF">2023-10-25T16:11:40Z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54</vt:i4>
  </property>
  <property fmtid="{D5CDD505-2E9C-101B-9397-08002B2CF9AE}" pid="3" name="PresentationFormat">
    <vt:lpwstr>On-screen Show (4:3)</vt:lpwstr>
  </property>
  <property fmtid="{D5CDD505-2E9C-101B-9397-08002B2CF9AE}" pid="4" name="Slides">
    <vt:i4>54</vt:i4>
  </property>
</Properties>
</file>