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Raleway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30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Shape 2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hape 29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Shape 30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" name="Shape 31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400302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2"/>
          </p:nvPr>
        </p:nvSpPr>
        <p:spPr>
          <a:xfrm>
            <a:off x="5650571" y="1602675"/>
            <a:ext cx="3071400" cy="3002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8000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200" cy="383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200" cy="13454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rkup_languag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Web_pag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_retrieva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n.wikipedia.org/wiki/Web_serv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74.125.224.1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omputer_network" TargetMode="External"/><Relationship Id="rId3" Type="http://schemas.openxmlformats.org/officeDocument/2006/relationships/hyperlink" Target="https://en.wikipedia.org/wiki/Information_space" TargetMode="External"/><Relationship Id="rId7" Type="http://schemas.openxmlformats.org/officeDocument/2006/relationships/hyperlink" Target="https://en.wikipedia.org/wiki/Interne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Hypertext" TargetMode="External"/><Relationship Id="rId5" Type="http://schemas.openxmlformats.org/officeDocument/2006/relationships/hyperlink" Target="https://en.wikipedia.org/wiki/URI" TargetMode="External"/><Relationship Id="rId4" Type="http://schemas.openxmlformats.org/officeDocument/2006/relationships/hyperlink" Target="https://en.wikipedia.org/wiki/Web_resources" TargetMode="External"/><Relationship Id="rId9" Type="http://schemas.openxmlformats.org/officeDocument/2006/relationships/hyperlink" Target="https://en.wikipedia.org/wiki/Internet_protocol_suit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earchwindevelopment.techtarget.com/definition/intran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searchenterprisewan.techtarget.com/definition/extran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tex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Node_(computer_science)" TargetMode="External"/><Relationship Id="rId4" Type="http://schemas.openxmlformats.org/officeDocument/2006/relationships/hyperlink" Target="https://en.wikipedia.org/wiki/Hyperlink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 to Web Design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HTML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HTML</a:t>
            </a:r>
          </a:p>
          <a:p>
            <a:pPr lvl="0" rtl="0">
              <a:spcBef>
                <a:spcPts val="0"/>
              </a:spcBef>
              <a:buNone/>
            </a:pPr>
            <a:r>
              <a:rPr lang="en" b="1"/>
              <a:t>H</a:t>
            </a:r>
            <a:r>
              <a:rPr lang="en"/>
              <a:t>yper</a:t>
            </a:r>
            <a:r>
              <a:rPr lang="en" b="1"/>
              <a:t>T</a:t>
            </a:r>
            <a:r>
              <a:rPr lang="en"/>
              <a:t>ext </a:t>
            </a:r>
            <a:r>
              <a:rPr lang="en" b="1"/>
              <a:t>M</a:t>
            </a:r>
            <a:r>
              <a:rPr lang="en"/>
              <a:t>arkup </a:t>
            </a:r>
            <a:r>
              <a:rPr lang="en" b="1"/>
              <a:t>L</a:t>
            </a:r>
            <a:r>
              <a:rPr lang="en"/>
              <a:t>anguage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is the standard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markup language</a:t>
            </a:r>
            <a:r>
              <a:rPr lang="en" sz="1800"/>
              <a:t> used to create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web pages</a:t>
            </a:r>
            <a:r>
              <a:rPr lang="en" sz="1800"/>
              <a:t>.</a:t>
            </a:r>
          </a:p>
          <a:p>
            <a:pPr lvl="0" rtl="0">
              <a:spcBef>
                <a:spcPts val="0"/>
              </a:spcBef>
              <a:buNone/>
            </a:pPr>
            <a:endParaRPr sz="1800" baseline="30000"/>
          </a:p>
          <a:p>
            <a:pPr lvl="0">
              <a:spcBef>
                <a:spcPts val="0"/>
              </a:spcBef>
              <a:buNone/>
            </a:pPr>
            <a:endParaRPr baseline="30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the internet work?</a:t>
            </a:r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HTTP Requests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GET- </a:t>
            </a:r>
            <a:r>
              <a:rPr lang="en" u="sng">
                <a:solidFill>
                  <a:schemeClr val="hlink"/>
                </a:solidFill>
                <a:hlinkClick r:id="rId3"/>
              </a:rPr>
              <a:t>retrieve data</a:t>
            </a:r>
            <a:r>
              <a:rPr lang="en"/>
              <a:t> and should have no other effect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POST - request method is designed to request that a </a:t>
            </a:r>
            <a:r>
              <a:rPr lang="en" u="sng">
                <a:solidFill>
                  <a:schemeClr val="hlink"/>
                </a:solidFill>
                <a:hlinkClick r:id="rId4"/>
              </a:rPr>
              <a:t>web server</a:t>
            </a:r>
            <a:r>
              <a:rPr lang="en"/>
              <a:t> accept the data 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PUT - Requests that the enclosed entity be stored under  an existing resrource</a:t>
            </a:r>
          </a:p>
          <a:p>
            <a:pPr marL="457200" lvl="0" indent="-228600">
              <a:spcBef>
                <a:spcPts val="0"/>
              </a:spcBef>
            </a:pPr>
            <a:r>
              <a:rPr lang="en"/>
              <a:t>DELETE -Deletes the specified resource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is a url?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Uniform Resource Locator</a:t>
            </a:r>
          </a:p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http://74.125.224.18/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1" name="Shape 141" descr="url_breakdow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550" y="2483249"/>
            <a:ext cx="6620900" cy="24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does the Internet work?</a:t>
            </a: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225" y="1212172"/>
            <a:ext cx="4953000" cy="372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615000" y="1343275"/>
            <a:ext cx="3058800" cy="34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User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Client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Network</a:t>
            </a:r>
          </a:p>
          <a:p>
            <a:pPr marL="457200" lvl="0" indent="-419100" rtl="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Server</a:t>
            </a:r>
          </a:p>
          <a:p>
            <a:pPr marL="457200" lvl="0" indent="-419100">
              <a:spcBef>
                <a:spcPts val="0"/>
              </a:spcBef>
              <a:buClr>
                <a:srgbClr val="FFFFFF"/>
              </a:buClr>
              <a:buSzPct val="100000"/>
              <a:buChar char="●"/>
            </a:pPr>
            <a:r>
              <a:rPr lang="en" sz="3000">
                <a:solidFill>
                  <a:srgbClr val="FFFFFF"/>
                </a:solidFill>
              </a:rPr>
              <a:t>Data 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800" i="1"/>
              <a:t>http://www.internetsociety.org/internet/what-internet/history-internet/brief-history-internet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Arpanet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5778000" y="1200150"/>
            <a:ext cx="29088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Lawrence G. Roberts designed ARPANET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ARPANET design was initially designed for 2.4 kbps but was upgraded to 50 kbps.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pic>
        <p:nvPicPr>
          <p:cNvPr id="93" name="Shape 93" descr="Arpanet_logical_map%2C_march_197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0"/>
            <a:ext cx="5507452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History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Ethernet technology, developed by Bob Metcalfe at Xerox PARC in 1973</a:t>
            </a:r>
          </a:p>
          <a:p>
            <a:pPr marL="457200" lvl="0" indent="-342900" rtl="0">
              <a:spcBef>
                <a:spcPts val="0"/>
              </a:spcBef>
              <a:buSzPct val="100000"/>
            </a:pPr>
            <a:r>
              <a:rPr lang="en" sz="1800"/>
              <a:t>Domain Name System (DNS) was invented by Paul Mockapetris of USC/ISI.</a:t>
            </a:r>
          </a:p>
          <a:p>
            <a:pPr marL="457200" lvl="0" indent="-342900">
              <a:spcBef>
                <a:spcPts val="0"/>
              </a:spcBef>
              <a:buSzPct val="100000"/>
            </a:pPr>
            <a:r>
              <a:rPr lang="en" sz="1800"/>
              <a:t>One of the more interesting challenges was the transition of the ARPANET host protocol from NCP to TCP/IP as of January 1, 1983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Shape 104" descr="timeline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183" y="738187"/>
            <a:ext cx="69356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World Wide Web vs Internet</a:t>
            </a:r>
          </a:p>
        </p:txBody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lang="en" sz="1800" b="1"/>
              <a:t>World Wide Web</a:t>
            </a:r>
            <a:r>
              <a:rPr lang="en" sz="1800"/>
              <a:t> (www, W3) is an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information space</a:t>
            </a:r>
            <a:r>
              <a:rPr lang="en" sz="1800"/>
              <a:t> where documents and other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web resources</a:t>
            </a:r>
            <a:r>
              <a:rPr lang="en" sz="1800"/>
              <a:t> are identified by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URIs</a:t>
            </a:r>
            <a:r>
              <a:rPr lang="en" sz="1800"/>
              <a:t>, interlinked by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hypertext</a:t>
            </a:r>
            <a:r>
              <a:rPr lang="en" sz="1800"/>
              <a:t> links, and can be accessed via the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Internet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The </a:t>
            </a:r>
            <a:r>
              <a:rPr lang="en" sz="1800" b="1"/>
              <a:t>Internet</a:t>
            </a:r>
            <a:r>
              <a:rPr lang="en" sz="1800"/>
              <a:t> is a global system of interconnected </a:t>
            </a:r>
            <a:r>
              <a:rPr lang="en" sz="1800" u="sng">
                <a:solidFill>
                  <a:schemeClr val="hlink"/>
                </a:solidFill>
                <a:hlinkClick r:id="rId8"/>
              </a:rPr>
              <a:t>computer networks</a:t>
            </a:r>
            <a:r>
              <a:rPr lang="en" sz="1800"/>
              <a:t> that use the </a:t>
            </a:r>
            <a:r>
              <a:rPr lang="en" sz="1800" u="sng">
                <a:solidFill>
                  <a:schemeClr val="hlink"/>
                </a:solidFill>
                <a:hlinkClick r:id="rId9"/>
              </a:rPr>
              <a:t>Internet protocol suite</a:t>
            </a:r>
            <a:r>
              <a:rPr lang="en" sz="1800"/>
              <a:t> (TCP/IP) to link several billion devices worldwide.</a:t>
            </a:r>
          </a:p>
          <a:p>
            <a:pPr lvl="0">
              <a:spcBef>
                <a:spcPts val="0"/>
              </a:spcBef>
              <a:buNone/>
            </a:pP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TCP/IP</a:t>
            </a:r>
          </a:p>
        </p:txBody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b="1"/>
              <a:t>TCP/IP (Transmission Control Protocol/Internet Protocol)</a:t>
            </a:r>
            <a:r>
              <a:rPr lang="en"/>
              <a:t> is the basic communication language or protocol of the Internet. It can also be used as a communications protocol in a private network (either an </a:t>
            </a:r>
            <a:r>
              <a:rPr lang="en" u="sng">
                <a:solidFill>
                  <a:schemeClr val="hlink"/>
                </a:solidFill>
                <a:hlinkClick r:id="rId3"/>
              </a:rPr>
              <a:t>intranet</a:t>
            </a:r>
            <a:r>
              <a:rPr lang="en"/>
              <a:t> or an </a:t>
            </a:r>
            <a:r>
              <a:rPr lang="en" u="sng">
                <a:solidFill>
                  <a:schemeClr val="hlink"/>
                </a:solidFill>
                <a:hlinkClick r:id="rId4"/>
              </a:rPr>
              <a:t>extranet</a:t>
            </a:r>
            <a:r>
              <a:rPr lang="en"/>
              <a:t>). When you are set up with direct access to the Internet, your computer is provided with a copy of the TCP/IP program just as every other computer that you may send messages to or get information from also has a copy of TCP/IP.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HTTP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600" cy="3002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H</a:t>
            </a:r>
            <a:r>
              <a:rPr lang="en"/>
              <a:t>yper </a:t>
            </a:r>
            <a:r>
              <a:rPr lang="en" b="1"/>
              <a:t>T</a:t>
            </a:r>
            <a:r>
              <a:rPr lang="en"/>
              <a:t>ext </a:t>
            </a:r>
            <a:r>
              <a:rPr lang="en" b="1"/>
              <a:t>T</a:t>
            </a:r>
            <a:r>
              <a:rPr lang="en"/>
              <a:t>ransfer </a:t>
            </a:r>
            <a:r>
              <a:rPr lang="en" b="1"/>
              <a:t>P</a:t>
            </a:r>
            <a:r>
              <a:rPr lang="en"/>
              <a:t>rotocol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Hypertext</a:t>
            </a:r>
            <a:r>
              <a:rPr lang="en" sz="1800"/>
              <a:t> is structured text that uses logical links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hyperlinks</a:t>
            </a:r>
            <a:r>
              <a:rPr lang="en" sz="1800"/>
              <a:t>) between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nodes</a:t>
            </a:r>
            <a:r>
              <a:rPr lang="en" sz="1800"/>
              <a:t> containing text. </a:t>
            </a:r>
          </a:p>
          <a:p>
            <a:pPr lvl="0" rtl="0">
              <a:spcBef>
                <a:spcPts val="0"/>
              </a:spcBef>
              <a:buNone/>
            </a:pPr>
            <a:endParaRPr sz="1800"/>
          </a:p>
          <a:p>
            <a:pPr lvl="0">
              <a:spcBef>
                <a:spcPts val="0"/>
              </a:spcBef>
              <a:buNone/>
            </a:pPr>
            <a:r>
              <a:rPr lang="en" sz="1800"/>
              <a:t>HTTP is the protocol to exchange or transfer hypertext.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383</Words>
  <Application>Microsoft Office PowerPoint</Application>
  <PresentationFormat>On-screen Show (16:9)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Arial</vt:lpstr>
      <vt:lpstr>Raleway</vt:lpstr>
      <vt:lpstr>swiss-2</vt:lpstr>
      <vt:lpstr>Intro to Web Design</vt:lpstr>
      <vt:lpstr>How does the Internet work?</vt:lpstr>
      <vt:lpstr>HISTORY</vt:lpstr>
      <vt:lpstr>Arpanet</vt:lpstr>
      <vt:lpstr>History</vt:lpstr>
      <vt:lpstr>PowerPoint Presentation</vt:lpstr>
      <vt:lpstr>World Wide Web vs Internet</vt:lpstr>
      <vt:lpstr>TCP/IP</vt:lpstr>
      <vt:lpstr>HTTP</vt:lpstr>
      <vt:lpstr>HTML</vt:lpstr>
      <vt:lpstr>How does the internet work?</vt:lpstr>
      <vt:lpstr>What is a url?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Web Design</dc:title>
  <cp:lastModifiedBy>Zevensuy Rodriguez</cp:lastModifiedBy>
  <cp:revision>1</cp:revision>
  <dcterms:modified xsi:type="dcterms:W3CDTF">2017-01-16T21:14:18Z</dcterms:modified>
</cp:coreProperties>
</file>