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578" r:id="rId3"/>
    <p:sldId id="352" r:id="rId4"/>
    <p:sldId id="385" r:id="rId5"/>
    <p:sldId id="494" r:id="rId6"/>
    <p:sldId id="271" r:id="rId7"/>
    <p:sldId id="584" r:id="rId8"/>
    <p:sldId id="588" r:id="rId9"/>
    <p:sldId id="586" r:id="rId10"/>
    <p:sldId id="430" r:id="rId11"/>
    <p:sldId id="587" r:id="rId12"/>
    <p:sldId id="554" r:id="rId13"/>
    <p:sldId id="553" r:id="rId14"/>
    <p:sldId id="556" r:id="rId15"/>
    <p:sldId id="573" r:id="rId16"/>
    <p:sldId id="562" r:id="rId17"/>
    <p:sldId id="575" r:id="rId18"/>
    <p:sldId id="577" r:id="rId19"/>
    <p:sldId id="590" r:id="rId20"/>
    <p:sldId id="258" r:id="rId21"/>
    <p:sldId id="263" r:id="rId22"/>
    <p:sldId id="5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04"/>
  </p:normalViewPr>
  <p:slideViewPr>
    <p:cSldViewPr snapToGrid="0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F17A-B083-1C4D-A961-37AB1ED18F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52E8-D997-8149-8E87-CFF1476D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Rt </a:t>
            </a:r>
            <a:r>
              <a:rPr lang="en-US" dirty="0" err="1"/>
              <a:t>qpcr</a:t>
            </a:r>
            <a:endParaRPr lang="en-US" dirty="0"/>
          </a:p>
          <a:p>
            <a:r>
              <a:rPr lang="en-US" dirty="0"/>
              <a:t>Using exact same strategy as Ort group – adapted to poplar</a:t>
            </a:r>
          </a:p>
          <a:p>
            <a:r>
              <a:rPr lang="en-US" dirty="0"/>
              <a:t>Not including the selectable markers</a:t>
            </a:r>
          </a:p>
          <a:p>
            <a:r>
              <a:rPr lang="en-US" dirty="0"/>
              <a:t>Color code to match last slide</a:t>
            </a:r>
          </a:p>
          <a:p>
            <a:r>
              <a:rPr lang="en-US" dirty="0"/>
              <a:t>Animate </a:t>
            </a:r>
            <a:r>
              <a:rPr lang="en-US" dirty="0" err="1"/>
              <a:t>chlorp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5D2D6-EA19-7348-8A3E-EC1C5F3D7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animations around 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C386E-662F-A24E-BAC6-EDDDEF943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62abc5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62abc5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is compared to CT717, t-test.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tailed t-test: 13-15E v CT717 Jmax = 0.0235; 7 v CT717 = 0.0082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jamx could be increased - hypothesis</a:t>
            </a:r>
            <a:r>
              <a:rPr lang="en" sz="400"/>
              <a:t> </a:t>
            </a:r>
            <a:r>
              <a:rPr lang="en">
                <a:solidFill>
                  <a:srgbClr val="595959"/>
                </a:solidFill>
              </a:rPr>
              <a:t>Increased CO</a:t>
            </a:r>
            <a:r>
              <a:rPr lang="en" baseline="-25000">
                <a:solidFill>
                  <a:srgbClr val="595959"/>
                </a:solidFill>
              </a:rPr>
              <a:t>2</a:t>
            </a:r>
            <a:r>
              <a:rPr lang="en">
                <a:solidFill>
                  <a:srgbClr val="595959"/>
                </a:solidFill>
              </a:rPr>
              <a:t> produced from glycolate breakdown in the chloroplast could lead to an increase in electron transport (Jmax)</a:t>
            </a:r>
            <a:endParaRPr sz="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062abc5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062abc5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similar to results found previously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1B73-0C5B-BCB9-7663-35F3A00D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B57D5-D2E4-1EE8-EFF2-0C45CB66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EB5A-77F0-34FD-75B4-DD63C438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AF2E-CC37-DA79-6A3A-E7CEBE9C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76D1-0289-2C7E-DA7A-27642652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9003-0972-9E35-F22E-3B767F48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4085-FD71-3309-15AE-7BE0CB4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9A89-31A3-3AE1-4EE1-13B9FABB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2F6E-B327-4AF4-8F66-5A25E5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A75B-4BB4-80D3-2974-33E4EBD1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9CC40-5B06-FADB-1B86-F926588B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1FC97-ADD8-4ED0-4217-AC0FC75E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A2A3-4A43-075D-61FB-879FC4BC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2CA7-0A82-6776-6D8E-628286E2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8B12-2F16-65B9-EDD0-1E6E06E8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48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FE3-B3F8-2728-483A-499CA2A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389-17BB-BAC6-68FC-46D51CCA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CA60-B849-1864-CCED-72B68DC8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B918-DC13-209E-C518-D59D4724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8EEF-89D3-5BDB-E3B0-9BA068AD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758D-2933-2A01-064F-0E878EBD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B398-C6A2-F1F1-B5D9-A4B95F59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B33E-6F48-1812-28E6-E3F03D4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0669-0DC9-7927-2437-09EA0A2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BE1F-24C3-0208-BB08-B2A2502C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CFB1-D658-6C51-D1CA-F130325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115F-A647-144D-6AF6-09E24D06D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0F02-A4B1-9BC8-8C76-388118A6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E8D5-D568-490D-03E0-3D21339E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D148-AF82-F54E-5631-211C4C0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DC74-BFB4-01B9-9B3B-C8959093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4EA8-37FD-5F20-DEA4-F602D17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AD40-4F87-A6F1-EB89-2158F95D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C95D-DA86-7F87-980B-B5E3A3CC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2E42-34D2-6325-6C36-7FBA7F2F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0845E-01E0-57E6-ADFE-1028C06B6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376D-DB44-9B1E-CE00-BFC6F87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9C49-6AE8-9A20-98F2-DFD02AC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FC758-C336-92DA-1F40-2F12DB3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1A0-BD9D-9A90-1038-E0EF06F5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E2F2-EA68-B578-5AAB-87086E07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37C9-012A-4EDA-9C03-258E589B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29D6-A8F5-7D35-61C6-664C4D3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F9D39-F33B-7E99-2B56-180DA98F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7755-7611-7DD8-12EC-36121EDB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7A7D8-BAC4-87A3-77CE-400DE3F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EB6C-3929-A36C-0054-0AC0796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77BD-1AAF-4FC3-D0B5-22B44626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D4F31-32A2-766C-0FA0-2791ACD7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A070-DEAD-3A1B-4E0B-BB3C696A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6C35-DD92-7FDA-5A79-779771F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68B6-D550-8F4E-0BEA-5F41CFC7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9112-0282-712A-189B-02F1F918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2BE2-1085-46F7-89A8-94FAF153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EAB4-021F-69ED-1CA4-54E7E261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A2A7-C2D9-5C61-D6F0-747AF2B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FCE8-F2C3-C53C-9E65-891CC538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5B0D-C12A-0469-D142-94F2927B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B2E28-8FC7-7463-EB23-79556E7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4F34-684F-811A-9ACE-C87FA45D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052B-C3EE-D267-C3A1-D9639D61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EAAF-0069-A09E-128A-8D17B23B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490A-7020-4BCF-FCD8-DB07D898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38D-EC3C-C961-189E-3E699B25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carbon greenhouse photosynthesis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CD35-CF5F-AB12-A8E2-74184DDA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12-19-23</a:t>
            </a:r>
          </a:p>
        </p:txBody>
      </p:sp>
    </p:spTree>
    <p:extLst>
      <p:ext uri="{BB962C8B-B14F-4D97-AF65-F5344CB8AC3E}">
        <p14:creationId xmlns:p14="http://schemas.microsoft.com/office/powerpoint/2010/main" val="229051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ADDA-2E1A-617E-0CF5-C8C44A3E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33867"/>
            <a:ext cx="10397836" cy="1669023"/>
          </a:xfrm>
        </p:spPr>
        <p:txBody>
          <a:bodyPr>
            <a:normAutofit/>
          </a:bodyPr>
          <a:lstStyle/>
          <a:p>
            <a:r>
              <a:rPr lang="en-US" sz="3600" dirty="0"/>
              <a:t>Interaction between silencing and transgene expression influence volume (last year’s data)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0054461-7F60-A63C-42B8-9BD3CF1738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1543" y="1559431"/>
            <a:ext cx="1780751" cy="4560059"/>
          </a:xfrm>
          <a:prstGeom prst="rect">
            <a:avLst/>
          </a:prstGeom>
        </p:spPr>
      </p:pic>
      <p:pic>
        <p:nvPicPr>
          <p:cNvPr id="23" name="Picture 22" descr="Chart, radar chart&#10;&#10;Description automatically generated">
            <a:extLst>
              <a:ext uri="{FF2B5EF4-FFF2-40B4-BE49-F238E27FC236}">
                <a16:creationId xmlns:a16="http://schemas.microsoft.com/office/drawing/2014/main" id="{F4AB4AA9-03F7-9E93-FE2B-0B4ED64DEA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6768" y="1588875"/>
            <a:ext cx="4748783" cy="48705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CE4328-197E-0A84-74A1-224A1417AD91}"/>
              </a:ext>
            </a:extLst>
          </p:cNvPr>
          <p:cNvSpPr/>
          <p:nvPr/>
        </p:nvSpPr>
        <p:spPr>
          <a:xfrm rot="19125802">
            <a:off x="6894576" y="5686934"/>
            <a:ext cx="731520" cy="29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50F7A-985B-AE9E-B143-95A4923A0238}"/>
              </a:ext>
            </a:extLst>
          </p:cNvPr>
          <p:cNvSpPr txBox="1"/>
          <p:nvPr/>
        </p:nvSpPr>
        <p:spPr>
          <a:xfrm rot="19308474">
            <a:off x="6115496" y="5486878"/>
            <a:ext cx="303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Transgene expression (PC2)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F553FE-4162-8369-2C5A-11EA7E70CECF}"/>
              </a:ext>
            </a:extLst>
          </p:cNvPr>
          <p:cNvSpPr txBox="1"/>
          <p:nvPr/>
        </p:nvSpPr>
        <p:spPr>
          <a:xfrm>
            <a:off x="9106857" y="1374765"/>
            <a:ext cx="279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Stem volume index (cm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B06E42-D2DB-7CE2-A53A-61FAB09C738B}"/>
              </a:ext>
            </a:extLst>
          </p:cNvPr>
          <p:cNvSpPr txBox="1"/>
          <p:nvPr/>
        </p:nvSpPr>
        <p:spPr>
          <a:xfrm>
            <a:off x="4315968" y="35624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DF0F0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246386-B85B-8155-2EEA-C4B213AF0B35}"/>
              </a:ext>
            </a:extLst>
          </p:cNvPr>
          <p:cNvSpPr txBox="1"/>
          <p:nvPr/>
        </p:nvSpPr>
        <p:spPr>
          <a:xfrm>
            <a:off x="5864940" y="190289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70000"/>
                </a:solidFill>
              </a:rPr>
              <a:t>5A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6FC56-E1C2-6C41-8D4E-B3E93D3E86CB}"/>
              </a:ext>
            </a:extLst>
          </p:cNvPr>
          <p:cNvSpPr txBox="1"/>
          <p:nvPr/>
        </p:nvSpPr>
        <p:spPr>
          <a:xfrm>
            <a:off x="5951742" y="4641218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13-15E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3A67A-BAB2-BB5D-5619-2223EEBE8C08}"/>
              </a:ext>
            </a:extLst>
          </p:cNvPr>
          <p:cNvSpPr txBox="1"/>
          <p:nvPr/>
        </p:nvSpPr>
        <p:spPr>
          <a:xfrm>
            <a:off x="7326192" y="44831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13-15B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99553-37AE-717E-4463-3E173D6BEA25}"/>
              </a:ext>
            </a:extLst>
          </p:cNvPr>
          <p:cNvSpPr txBox="1"/>
          <p:nvPr/>
        </p:nvSpPr>
        <p:spPr>
          <a:xfrm>
            <a:off x="4199540" y="5006474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6EDCE-9324-74AF-6933-40D28E4D7A15}"/>
              </a:ext>
            </a:extLst>
          </p:cNvPr>
          <p:cNvSpPr txBox="1"/>
          <p:nvPr/>
        </p:nvSpPr>
        <p:spPr>
          <a:xfrm>
            <a:off x="6752753" y="2458086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DA068-8611-01BA-3F37-1219A24E49ED}"/>
              </a:ext>
            </a:extLst>
          </p:cNvPr>
          <p:cNvSpPr txBox="1"/>
          <p:nvPr/>
        </p:nvSpPr>
        <p:spPr>
          <a:xfrm>
            <a:off x="4675952" y="2569828"/>
            <a:ext cx="6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4A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475DBC42-C532-A691-DF22-49124E8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10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809CB0-BB06-F945-ACD3-3DDB2085860D}"/>
              </a:ext>
            </a:extLst>
          </p:cNvPr>
          <p:cNvSpPr/>
          <p:nvPr/>
        </p:nvSpPr>
        <p:spPr>
          <a:xfrm rot="12516024">
            <a:off x="4078224" y="5687568"/>
            <a:ext cx="700272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D5EAD-0F47-9B31-99A1-126E48AB6365}"/>
              </a:ext>
            </a:extLst>
          </p:cNvPr>
          <p:cNvSpPr txBox="1"/>
          <p:nvPr/>
        </p:nvSpPr>
        <p:spPr>
          <a:xfrm rot="1645341">
            <a:off x="3673502" y="5894274"/>
            <a:ext cx="194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Silencing (PC1)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CC5D12-091F-7734-443F-CE5D0DDD4BC9}"/>
              </a:ext>
            </a:extLst>
          </p:cNvPr>
          <p:cNvSpPr/>
          <p:nvPr/>
        </p:nvSpPr>
        <p:spPr>
          <a:xfrm>
            <a:off x="3296896" y="3628701"/>
            <a:ext cx="324128" cy="68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34BF8-4A5B-5637-2742-41EA20074EB0}"/>
              </a:ext>
            </a:extLst>
          </p:cNvPr>
          <p:cNvSpPr txBox="1"/>
          <p:nvPr/>
        </p:nvSpPr>
        <p:spPr>
          <a:xfrm rot="16200000">
            <a:off x="2050458" y="3622534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Stem volume index (cm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53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9DD1-1D88-0933-C73A-F9C20704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groups are groups of events based on PLGG1 expression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05A7-C328-7B3B-C7AF-04845D11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silencing/top tier</a:t>
            </a:r>
          </a:p>
          <a:p>
            <a:pPr lvl="1"/>
            <a:r>
              <a:rPr lang="en-US" dirty="0"/>
              <a:t>13-15E</a:t>
            </a:r>
          </a:p>
          <a:p>
            <a:pPr lvl="1"/>
            <a:r>
              <a:rPr lang="en-US" dirty="0"/>
              <a:t>2H</a:t>
            </a:r>
          </a:p>
          <a:p>
            <a:r>
              <a:rPr lang="en-US" dirty="0"/>
              <a:t>Intermediate to low silencing/poor tier</a:t>
            </a:r>
          </a:p>
          <a:p>
            <a:pPr lvl="1"/>
            <a:r>
              <a:rPr lang="en-US" dirty="0"/>
              <a:t>5A</a:t>
            </a:r>
          </a:p>
          <a:p>
            <a:pPr lvl="1"/>
            <a:r>
              <a:rPr lang="en-US" dirty="0"/>
              <a:t>4A</a:t>
            </a:r>
          </a:p>
          <a:p>
            <a:pPr lvl="1"/>
            <a:r>
              <a:rPr lang="en-US" dirty="0"/>
              <a:t>5C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8-9D</a:t>
            </a:r>
          </a:p>
          <a:p>
            <a:pPr lvl="1"/>
            <a:r>
              <a:rPr lang="en-US" dirty="0"/>
              <a:t>16-20</a:t>
            </a:r>
          </a:p>
          <a:p>
            <a:r>
              <a:rPr lang="en-US" dirty="0"/>
              <a:t>WT</a:t>
            </a:r>
          </a:p>
          <a:p>
            <a:pPr lvl="1"/>
            <a:r>
              <a:rPr lang="en-US" dirty="0"/>
              <a:t>CT3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651B-2318-3FFC-C3DC-ECED6036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of field photosynthesis experiment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4BDB98-8806-B9CF-A54E-2F43EBD20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23548"/>
              </p:ext>
            </p:extLst>
          </p:nvPr>
        </p:nvGraphicFramePr>
        <p:xfrm>
          <a:off x="838200" y="1989909"/>
          <a:ext cx="260531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59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043841">
                  <a:extLst>
                    <a:ext uri="{9D8B030D-6E8A-4147-A177-3AD203B41FA5}">
                      <a16:colId xmlns:a16="http://schemas.microsoft.com/office/drawing/2014/main" val="2027809433"/>
                    </a:ext>
                  </a:extLst>
                </a:gridCol>
                <a:gridCol w="497115">
                  <a:extLst>
                    <a:ext uri="{9D8B030D-6E8A-4147-A177-3AD203B41FA5}">
                      <a16:colId xmlns:a16="http://schemas.microsoft.com/office/drawing/2014/main" val="268214939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Events included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529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435F4-0DD8-A732-CF36-61BA4BD1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90243"/>
              </p:ext>
            </p:extLst>
          </p:nvPr>
        </p:nvGraphicFramePr>
        <p:xfrm>
          <a:off x="5426525" y="1873069"/>
          <a:ext cx="5245104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368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748368">
                  <a:extLst>
                    <a:ext uri="{9D8B030D-6E8A-4147-A177-3AD203B41FA5}">
                      <a16:colId xmlns:a16="http://schemas.microsoft.com/office/drawing/2014/main" val="2144798460"/>
                    </a:ext>
                  </a:extLst>
                </a:gridCol>
                <a:gridCol w="1748368">
                  <a:extLst>
                    <a:ext uri="{9D8B030D-6E8A-4147-A177-3AD203B41FA5}">
                      <a16:colId xmlns:a16="http://schemas.microsoft.com/office/drawing/2014/main" val="13765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Traits 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cmax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</a:t>
                      </a:r>
                      <a:r>
                        <a:rPr lang="en-US" baseline="-25000" dirty="0" err="1"/>
                        <a:t>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sat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Dark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B53F-D502-A990-A7C5-812E8866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were pooled into groups of interest for greater sample sizes to analyze CO</a:t>
            </a:r>
            <a:r>
              <a:rPr lang="en-US" baseline="-25000" dirty="0"/>
              <a:t>2</a:t>
            </a:r>
            <a:r>
              <a:rPr lang="en-US" dirty="0"/>
              <a:t>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FFDD6A-6FD1-4876-F733-A9749F8E6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3422" y="2405647"/>
          <a:ext cx="101672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188">
                  <a:extLst>
                    <a:ext uri="{9D8B030D-6E8A-4147-A177-3AD203B41FA5}">
                      <a16:colId xmlns:a16="http://schemas.microsoft.com/office/drawing/2014/main" val="1994098088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024559083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3033731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982695127"/>
                    </a:ext>
                  </a:extLst>
                </a:gridCol>
                <a:gridCol w="973461">
                  <a:extLst>
                    <a:ext uri="{9D8B030D-6E8A-4147-A177-3AD203B41FA5}">
                      <a16:colId xmlns:a16="http://schemas.microsoft.com/office/drawing/2014/main" val="3127158480"/>
                    </a:ext>
                  </a:extLst>
                </a:gridCol>
                <a:gridCol w="991487">
                  <a:extLst>
                    <a:ext uri="{9D8B030D-6E8A-4147-A177-3AD203B41FA5}">
                      <a16:colId xmlns:a16="http://schemas.microsoft.com/office/drawing/2014/main" val="1097582869"/>
                    </a:ext>
                  </a:extLst>
                </a:gridCol>
                <a:gridCol w="1091069">
                  <a:extLst>
                    <a:ext uri="{9D8B030D-6E8A-4147-A177-3AD203B41FA5}">
                      <a16:colId xmlns:a16="http://schemas.microsoft.com/office/drawing/2014/main" val="3511746304"/>
                    </a:ext>
                  </a:extLst>
                </a:gridCol>
                <a:gridCol w="1139994">
                  <a:extLst>
                    <a:ext uri="{9D8B030D-6E8A-4147-A177-3AD203B41FA5}">
                      <a16:colId xmlns:a16="http://schemas.microsoft.com/office/drawing/2014/main" val="3141707213"/>
                    </a:ext>
                  </a:extLst>
                </a:gridCol>
                <a:gridCol w="1139994">
                  <a:extLst>
                    <a:ext uri="{9D8B030D-6E8A-4147-A177-3AD203B41FA5}">
                      <a16:colId xmlns:a16="http://schemas.microsoft.com/office/drawing/2014/main" val="190493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51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5A, 4A,5C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5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2H, 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48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16-20, 8-9D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758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15AC35-BCDA-F7D6-D177-CBDFFF4C6B18}"/>
              </a:ext>
            </a:extLst>
          </p:cNvPr>
          <p:cNvSpPr txBox="1"/>
          <p:nvPr/>
        </p:nvSpPr>
        <p:spPr>
          <a:xfrm>
            <a:off x="7704667" y="2032000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date</a:t>
            </a:r>
          </a:p>
        </p:txBody>
      </p:sp>
    </p:spTree>
    <p:extLst>
      <p:ext uri="{BB962C8B-B14F-4D97-AF65-F5344CB8AC3E}">
        <p14:creationId xmlns:p14="http://schemas.microsoft.com/office/powerpoint/2010/main" val="20855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0A63-9F94-146E-F454-60A57189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Transgenic plants for photorespiration transgenes have higher assimilation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37458-3089-865E-BE29-FC8940292699}"/>
              </a:ext>
            </a:extLst>
          </p:cNvPr>
          <p:cNvSpPr txBox="1"/>
          <p:nvPr/>
        </p:nvSpPr>
        <p:spPr>
          <a:xfrm>
            <a:off x="477294" y="4347410"/>
            <a:ext cx="164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removed from statistical analysis- extremely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4F893-44BD-4171-2660-A701701D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40224"/>
            <a:ext cx="6705600" cy="4800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3A7A5C-A949-C590-9D1C-E2629F992F34}"/>
              </a:ext>
            </a:extLst>
          </p:cNvPr>
          <p:cNvSpPr txBox="1"/>
          <p:nvPr/>
        </p:nvSpPr>
        <p:spPr>
          <a:xfrm>
            <a:off x="8613902" y="6308209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bars: 95% CI</a:t>
            </a:r>
          </a:p>
        </p:txBody>
      </p:sp>
    </p:spTree>
    <p:extLst>
      <p:ext uri="{BB962C8B-B14F-4D97-AF65-F5344CB8AC3E}">
        <p14:creationId xmlns:p14="http://schemas.microsoft.com/office/powerpoint/2010/main" val="98402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ecophys - An R Package for Analysing and Modelling Leaf Gas Exchange  Data | PLOS ONE">
            <a:extLst>
              <a:ext uri="{FF2B5EF4-FFF2-40B4-BE49-F238E27FC236}">
                <a16:creationId xmlns:a16="http://schemas.microsoft.com/office/drawing/2014/main" id="{A366B89A-DB53-C3A1-92C9-2B64D627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54" y="1024181"/>
            <a:ext cx="5216121" cy="5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0F678-FB6B-1DCA-264D-7B5AA343FB31}"/>
              </a:ext>
            </a:extLst>
          </p:cNvPr>
          <p:cNvSpPr txBox="1"/>
          <p:nvPr/>
        </p:nvSpPr>
        <p:spPr>
          <a:xfrm>
            <a:off x="9777140" y="1951672"/>
            <a:ext cx="2110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Biochemical model: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A</a:t>
            </a:r>
            <a:r>
              <a:rPr lang="en-US" baseline="-25000" dirty="0"/>
              <a:t>max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cmax</a:t>
            </a:r>
            <a:endParaRPr lang="en-US" baseline="-25000" dirty="0"/>
          </a:p>
          <a:p>
            <a:r>
              <a:rPr lang="en-US" dirty="0" err="1"/>
              <a:t>J</a:t>
            </a:r>
            <a:r>
              <a:rPr lang="en-US" baseline="-25000" dirty="0" err="1"/>
              <a:t>max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56D13-B5F9-EB88-7250-3C8639B71193}"/>
              </a:ext>
            </a:extLst>
          </p:cNvPr>
          <p:cNvSpPr txBox="1"/>
          <p:nvPr/>
        </p:nvSpPr>
        <p:spPr>
          <a:xfrm>
            <a:off x="399633" y="6215876"/>
            <a:ext cx="4892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Farquhar, G.D., von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-apple-system"/>
              </a:rPr>
              <a:t>Caemmerer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, S. &amp; Berry, J.A. A biochemical model of photosynthetic CO</a:t>
            </a:r>
            <a:r>
              <a:rPr lang="en-US" sz="1000" b="0" i="0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assimilation in leaves of C</a:t>
            </a:r>
            <a:r>
              <a:rPr lang="en-US" sz="1000" b="0" i="0" baseline="-2500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species. </a:t>
            </a:r>
            <a:r>
              <a:rPr lang="en-US" sz="1000" b="0" i="1" dirty="0">
                <a:solidFill>
                  <a:srgbClr val="333333"/>
                </a:solidFill>
                <a:effectLst/>
                <a:latin typeface="-apple-system"/>
              </a:rPr>
              <a:t>Planta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-apple-system"/>
              </a:rPr>
              <a:t>149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, 78–90 (1980). https://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/10.1007/BF00386231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75A9B-834B-3FCF-CD40-4EAE48F0221C}"/>
              </a:ext>
            </a:extLst>
          </p:cNvPr>
          <p:cNvSpPr txBox="1"/>
          <p:nvPr/>
        </p:nvSpPr>
        <p:spPr>
          <a:xfrm>
            <a:off x="1068946" y="193184"/>
            <a:ext cx="96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photosynthesis model to estimate parameters of photosynthetic performance</a:t>
            </a:r>
          </a:p>
        </p:txBody>
      </p:sp>
    </p:spTree>
    <p:extLst>
      <p:ext uri="{BB962C8B-B14F-4D97-AF65-F5344CB8AC3E}">
        <p14:creationId xmlns:p14="http://schemas.microsoft.com/office/powerpoint/2010/main" val="51472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3340-69E6-D96E-1DAF-342F2D00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Modelled </a:t>
            </a:r>
            <a:r>
              <a:rPr lang="en-US" sz="3200" dirty="0" err="1"/>
              <a:t>V</a:t>
            </a:r>
            <a:r>
              <a:rPr lang="en-US" sz="3200" baseline="-25000" dirty="0" err="1"/>
              <a:t>cmax</a:t>
            </a:r>
            <a:r>
              <a:rPr lang="en-US" sz="3200" dirty="0"/>
              <a:t> values (considering variation in sample date)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D3D0FE64-5AF7-36A1-C3D0-D9948F35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5298"/>
            <a:ext cx="6982326" cy="5014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A1206-BA97-B774-A98C-91CC0C81FB71}"/>
              </a:ext>
            </a:extLst>
          </p:cNvPr>
          <p:cNvSpPr txBox="1"/>
          <p:nvPr/>
        </p:nvSpPr>
        <p:spPr>
          <a:xfrm>
            <a:off x="9054542" y="1584660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bars: 95% CI</a:t>
            </a:r>
          </a:p>
        </p:txBody>
      </p:sp>
    </p:spTree>
    <p:extLst>
      <p:ext uri="{BB962C8B-B14F-4D97-AF65-F5344CB8AC3E}">
        <p14:creationId xmlns:p14="http://schemas.microsoft.com/office/powerpoint/2010/main" val="235771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CEDE96-540D-78EF-AD76-0814CED9EFC2}"/>
              </a:ext>
            </a:extLst>
          </p:cNvPr>
          <p:cNvSpPr txBox="1">
            <a:spLocks/>
          </p:cNvSpPr>
          <p:nvPr/>
        </p:nvSpPr>
        <p:spPr>
          <a:xfrm>
            <a:off x="838200" y="402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Modelled </a:t>
            </a:r>
            <a:r>
              <a:rPr lang="en-US" sz="3200" dirty="0" err="1"/>
              <a:t>J</a:t>
            </a:r>
            <a:r>
              <a:rPr lang="en-US" sz="3200" baseline="-25000" dirty="0" err="1"/>
              <a:t>max</a:t>
            </a:r>
            <a:r>
              <a:rPr lang="en-US" sz="3200" dirty="0"/>
              <a:t> values (considering variation in sample date)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B44686-6C9B-6315-3421-6B9F97D8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36" y="1928135"/>
            <a:ext cx="6304527" cy="4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5022-F171-202A-739D-39BE0AD8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Modelled A</a:t>
            </a:r>
            <a:r>
              <a:rPr lang="en-US" sz="3200" baseline="-25000" dirty="0"/>
              <a:t>max</a:t>
            </a:r>
            <a:r>
              <a:rPr lang="en-US" sz="3200" dirty="0"/>
              <a:t> values (considering variation in sample date)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57B905D-F073-E1CD-833F-FFBFB738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458" y="1825625"/>
            <a:ext cx="6059084" cy="4351338"/>
          </a:xfrm>
        </p:spPr>
      </p:pic>
    </p:spTree>
    <p:extLst>
      <p:ext uri="{BB962C8B-B14F-4D97-AF65-F5344CB8AC3E}">
        <p14:creationId xmlns:p14="http://schemas.microsoft.com/office/powerpoint/2010/main" val="39178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11D4-B911-94B6-E170-12D46705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192"/>
            <a:ext cx="10515600" cy="1325563"/>
          </a:xfrm>
        </p:spPr>
        <p:txBody>
          <a:bodyPr/>
          <a:lstStyle/>
          <a:p>
            <a:r>
              <a:rPr lang="en-US" dirty="0"/>
              <a:t>Living Carbon greenhouse results</a:t>
            </a:r>
          </a:p>
        </p:txBody>
      </p:sp>
    </p:spTree>
    <p:extLst>
      <p:ext uri="{BB962C8B-B14F-4D97-AF65-F5344CB8AC3E}">
        <p14:creationId xmlns:p14="http://schemas.microsoft.com/office/powerpoint/2010/main" val="96717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79A5-DE54-6F32-3B8E-369BEDB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80A2-107C-A120-75EE-FDCFE140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Study design and results from field sampling</a:t>
            </a:r>
          </a:p>
          <a:p>
            <a:r>
              <a:rPr lang="en-US" dirty="0"/>
              <a:t>Results from LC greenhouse</a:t>
            </a:r>
          </a:p>
          <a:p>
            <a:r>
              <a:rPr lang="en-US" dirty="0"/>
              <a:t>Goals of greenhouse study</a:t>
            </a:r>
          </a:p>
        </p:txBody>
      </p:sp>
    </p:spTree>
    <p:extLst>
      <p:ext uri="{BB962C8B-B14F-4D97-AF65-F5344CB8AC3E}">
        <p14:creationId xmlns:p14="http://schemas.microsoft.com/office/powerpoint/2010/main" val="241915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9767" y="99033"/>
            <a:ext cx="11707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Jmax is enhanced in transgenics but VCmax is not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368" y="1279885"/>
            <a:ext cx="5800232" cy="348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5301"/>
            <a:ext cx="5782168" cy="34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95067" y="5177300"/>
            <a:ext cx="6818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/>
              <a:t>Differences in Jmax (electron transport rate/ RuBP regeneration) but not VCmax (rubisco carboxylation) that reflect volume differences</a:t>
            </a:r>
            <a:endParaRPr sz="2000"/>
          </a:p>
          <a:p>
            <a:pPr marL="609585"/>
            <a:endParaRPr sz="2000"/>
          </a:p>
        </p:txBody>
      </p:sp>
      <p:sp>
        <p:nvSpPr>
          <p:cNvPr id="73" name="Google Shape;73;p15"/>
          <p:cNvSpPr txBox="1"/>
          <p:nvPr/>
        </p:nvSpPr>
        <p:spPr>
          <a:xfrm>
            <a:off x="6975200" y="5688401"/>
            <a:ext cx="491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000">
                <a:solidFill>
                  <a:srgbClr val="999999"/>
                </a:solidFill>
              </a:rPr>
              <a:t>Averages ±SE   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N = 5-7 biological replicates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9-11 week old trees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535100" y="33897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*p=0.0235</a:t>
            </a:r>
            <a:endParaRPr sz="1600" b="1"/>
          </a:p>
        </p:txBody>
      </p:sp>
      <p:sp>
        <p:nvSpPr>
          <p:cNvPr id="75" name="Google Shape;75;p15"/>
          <p:cNvSpPr txBox="1"/>
          <p:nvPr/>
        </p:nvSpPr>
        <p:spPr>
          <a:xfrm rot="-5400000">
            <a:off x="1518167" y="3456767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*p=0.0082</a:t>
            </a:r>
            <a:endParaRPr sz="1600"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301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Maximum CO</a:t>
            </a:r>
            <a:r>
              <a:rPr lang="en" baseline="-25000"/>
              <a:t>2</a:t>
            </a:r>
            <a:r>
              <a:rPr lang="en"/>
              <a:t> assimilation rates (obtained from ACi curves) are enhanced in 13-15E and 7 at saturated CO</a:t>
            </a:r>
            <a:r>
              <a:rPr lang="en" baseline="-25000"/>
              <a:t>2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68" y="1711333"/>
            <a:ext cx="5857097" cy="350643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37167" y="5311267"/>
            <a:ext cx="6733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000"/>
          </a:p>
          <a:p>
            <a:pPr marL="609585" indent="-431789">
              <a:buSzPts val="1500"/>
              <a:buChar char="●"/>
            </a:pPr>
            <a:r>
              <a:rPr lang="en" sz="2000"/>
              <a:t>13-15E (ns) and 7 show higher Max A than controls (and 5C transgenic)</a:t>
            </a:r>
            <a:endParaRPr sz="2000"/>
          </a:p>
          <a:p>
            <a:pPr marL="609585" indent="-431789">
              <a:buSzPts val="1500"/>
              <a:buChar char="●"/>
            </a:pPr>
            <a:r>
              <a:rPr lang="en" sz="2000"/>
              <a:t>Confirms previous data</a:t>
            </a:r>
            <a:endParaRPr sz="2000"/>
          </a:p>
        </p:txBody>
      </p:sp>
      <p:sp>
        <p:nvSpPr>
          <p:cNvPr id="120" name="Google Shape;120;p20"/>
          <p:cNvSpPr txBox="1"/>
          <p:nvPr/>
        </p:nvSpPr>
        <p:spPr>
          <a:xfrm>
            <a:off x="6831200" y="5822067"/>
            <a:ext cx="491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000">
                <a:solidFill>
                  <a:srgbClr val="999999"/>
                </a:solidFill>
              </a:rPr>
              <a:t>Averages ±SE   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N = 5-7 biological replicates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9-11 week old trees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-5400000">
            <a:off x="726133" y="39132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/>
              <a:t>p=0.066</a:t>
            </a:r>
            <a:endParaRPr sz="1600"/>
          </a:p>
        </p:txBody>
      </p:sp>
      <p:sp>
        <p:nvSpPr>
          <p:cNvPr id="122" name="Google Shape;122;p20"/>
          <p:cNvSpPr txBox="1"/>
          <p:nvPr/>
        </p:nvSpPr>
        <p:spPr>
          <a:xfrm rot="-5400000">
            <a:off x="1717433" y="39132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*p=0.044</a:t>
            </a:r>
            <a:endParaRPr sz="1600" b="1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4D47-892F-650C-DB50-ED35459B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for greenhouse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AD36-0F39-8CC0-AC9E-AA3E1126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construct have a greater impact on photosynthesis in controlled environment than in a field setting?</a:t>
            </a:r>
          </a:p>
          <a:p>
            <a:r>
              <a:rPr lang="en-US" dirty="0"/>
              <a:t>Does this depend on the amount of PLGG1 silencing in each event?</a:t>
            </a:r>
          </a:p>
        </p:txBody>
      </p:sp>
    </p:spTree>
    <p:extLst>
      <p:ext uri="{BB962C8B-B14F-4D97-AF65-F5344CB8AC3E}">
        <p14:creationId xmlns:p14="http://schemas.microsoft.com/office/powerpoint/2010/main" val="15168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59AB8B-BA45-DB9A-1E64-4FABB1C527A8}"/>
              </a:ext>
            </a:extLst>
          </p:cNvPr>
          <p:cNvCxnSpPr>
            <a:endCxn id="14" idx="3"/>
          </p:cNvCxnSpPr>
          <p:nvPr/>
        </p:nvCxnSpPr>
        <p:spPr>
          <a:xfrm flipV="1">
            <a:off x="363071" y="3408733"/>
            <a:ext cx="11502708" cy="2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05682E-00A6-CB9B-AC3F-69B6380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Photorespiration bypass construct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03CCFC-0115-25AB-C1F9-55B3D9408E3D}"/>
              </a:ext>
            </a:extLst>
          </p:cNvPr>
          <p:cNvSpPr/>
          <p:nvPr/>
        </p:nvSpPr>
        <p:spPr>
          <a:xfrm>
            <a:off x="231635" y="2790259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1E3A2F-1584-570F-B121-2658A1A09D29}"/>
              </a:ext>
            </a:extLst>
          </p:cNvPr>
          <p:cNvSpPr/>
          <p:nvPr/>
        </p:nvSpPr>
        <p:spPr>
          <a:xfrm>
            <a:off x="1232395" y="2635612"/>
            <a:ext cx="2250394" cy="1505905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CaMV35s::</a:t>
            </a:r>
            <a:r>
              <a:rPr lang="en-US" dirty="0" err="1"/>
              <a:t>CrGDH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8BEFD4-D2D1-300C-2870-26209FB80988}"/>
              </a:ext>
            </a:extLst>
          </p:cNvPr>
          <p:cNvSpPr/>
          <p:nvPr/>
        </p:nvSpPr>
        <p:spPr>
          <a:xfrm>
            <a:off x="3521361" y="2595273"/>
            <a:ext cx="2250394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SpmPRO</a:t>
            </a:r>
            <a:r>
              <a:rPr lang="en-US" dirty="0"/>
              <a:t>::</a:t>
            </a:r>
            <a:r>
              <a:rPr lang="en-US" dirty="0" err="1"/>
              <a:t>CmMS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2C0C25-8024-A046-B1A5-4CD801832721}"/>
              </a:ext>
            </a:extLst>
          </p:cNvPr>
          <p:cNvSpPr/>
          <p:nvPr/>
        </p:nvSpPr>
        <p:spPr>
          <a:xfrm>
            <a:off x="5869251" y="2628983"/>
            <a:ext cx="2206586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RbcS1B_PRO::Plgg1 sense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4D04B9-FF7B-1BE3-DF29-0E79E05FE951}"/>
              </a:ext>
            </a:extLst>
          </p:cNvPr>
          <p:cNvSpPr/>
          <p:nvPr/>
        </p:nvSpPr>
        <p:spPr>
          <a:xfrm rot="10800000">
            <a:off x="9332258" y="2622165"/>
            <a:ext cx="1574521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CC74E9-FA65-7703-EE3D-C9E292CD1601}"/>
              </a:ext>
            </a:extLst>
          </p:cNvPr>
          <p:cNvSpPr/>
          <p:nvPr/>
        </p:nvSpPr>
        <p:spPr>
          <a:xfrm>
            <a:off x="8143191" y="3020661"/>
            <a:ext cx="1121713" cy="816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PDK intron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B969C5-E148-EC40-CCB3-0263F2B7C64D}"/>
              </a:ext>
            </a:extLst>
          </p:cNvPr>
          <p:cNvSpPr/>
          <p:nvPr/>
        </p:nvSpPr>
        <p:spPr>
          <a:xfrm>
            <a:off x="10994656" y="2804391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9270E-8F38-C4BD-0D7C-8FCADDF8A021}"/>
              </a:ext>
            </a:extLst>
          </p:cNvPr>
          <p:cNvSpPr txBox="1"/>
          <p:nvPr/>
        </p:nvSpPr>
        <p:spPr>
          <a:xfrm>
            <a:off x="9300223" y="321062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Plgg1 antisense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B5613-C40A-C1F7-65BF-7FE30F4A406B}"/>
              </a:ext>
            </a:extLst>
          </p:cNvPr>
          <p:cNvSpPr txBox="1"/>
          <p:nvPr/>
        </p:nvSpPr>
        <p:spPr>
          <a:xfrm>
            <a:off x="5711452" y="5987018"/>
            <a:ext cx="580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genes w/ chloroplast-targeted transporter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D7EC3-9664-779E-1EB0-195F378828EC}"/>
              </a:ext>
            </a:extLst>
          </p:cNvPr>
          <p:cNvSpPr txBox="1"/>
          <p:nvPr/>
        </p:nvSpPr>
        <p:spPr>
          <a:xfrm>
            <a:off x="1321832" y="4563223"/>
            <a:ext cx="196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Glycolate dehydrogenase via</a:t>
            </a:r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Chlamydomonas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reinhardtii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6C257-DEE1-D5BB-8E53-2523CBBF607B}"/>
              </a:ext>
            </a:extLst>
          </p:cNvPr>
          <p:cNvSpPr txBox="1"/>
          <p:nvPr/>
        </p:nvSpPr>
        <p:spPr>
          <a:xfrm>
            <a:off x="3735126" y="4653028"/>
            <a:ext cx="210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Malate synthase via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Curbita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maxima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C0052-57E9-E484-6B83-5BB9A5C1D0A0}"/>
              </a:ext>
            </a:extLst>
          </p:cNvPr>
          <p:cNvSpPr txBox="1"/>
          <p:nvPr/>
        </p:nvSpPr>
        <p:spPr>
          <a:xfrm>
            <a:off x="7244918" y="4561156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RNAi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plasticidal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glycolate glycerate transporter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plgg1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E67F906-DBA4-FF1D-5C8D-D727F9702884}"/>
              </a:ext>
            </a:extLst>
          </p:cNvPr>
          <p:cNvSpPr/>
          <p:nvPr/>
        </p:nvSpPr>
        <p:spPr>
          <a:xfrm rot="5400000">
            <a:off x="8212201" y="2515944"/>
            <a:ext cx="155448" cy="37655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0C24A74-E7CB-3EE5-5399-403B1CFBE574}"/>
              </a:ext>
            </a:extLst>
          </p:cNvPr>
          <p:cNvSpPr/>
          <p:nvPr/>
        </p:nvSpPr>
        <p:spPr>
          <a:xfrm rot="5400000">
            <a:off x="4568834" y="3505922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A86ED3F-6C39-41F0-7441-BCDA9256D598}"/>
              </a:ext>
            </a:extLst>
          </p:cNvPr>
          <p:cNvSpPr/>
          <p:nvPr/>
        </p:nvSpPr>
        <p:spPr>
          <a:xfrm rot="5400000">
            <a:off x="2138351" y="3473731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8B76-2E36-662A-1095-40A3628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7" grpId="0"/>
      <p:bldP spid="30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38854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-950736" y="3607932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Calvin-Benson </a:t>
            </a:r>
            <a:r>
              <a:rPr lang="en-US" sz="2400" dirty="0" err="1"/>
              <a:t>Cylce</a:t>
            </a:r>
            <a:r>
              <a:rPr lang="en-US" sz="2400" dirty="0"/>
              <a:t> (CBC)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the bypass work?</a:t>
            </a:r>
            <a:br>
              <a:rPr lang="en-US" dirty="0"/>
            </a:br>
            <a:r>
              <a:rPr lang="en-US" sz="3200" dirty="0"/>
              <a:t>Glycolate production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C94B-E5C1-EFF4-883A-26580FEA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 animBg="1"/>
      <p:bldP spid="35" grpId="0"/>
      <p:bldP spid="13" grpId="0"/>
      <p:bldP spid="44" grpId="0"/>
      <p:bldP spid="20" grpId="0"/>
      <p:bldP spid="22" grpId="0" animBg="1"/>
      <p:bldP spid="26" grpId="0" animBg="1"/>
      <p:bldP spid="27" grpId="0" animBg="1"/>
      <p:bldP spid="31" grpId="0"/>
      <p:bldP spid="53" grpId="0"/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8313-6B06-C981-C7EE-6BABD9709B3F}"/>
              </a:ext>
            </a:extLst>
          </p:cNvPr>
          <p:cNvSpPr txBox="1"/>
          <p:nvPr/>
        </p:nvSpPr>
        <p:spPr>
          <a:xfrm>
            <a:off x="4138007" y="5116132"/>
            <a:ext cx="171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glyoxylate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EF0CB-6FB1-0CBF-6AA3-C81A016F6475}"/>
              </a:ext>
            </a:extLst>
          </p:cNvPr>
          <p:cNvSpPr txBox="1"/>
          <p:nvPr/>
        </p:nvSpPr>
        <p:spPr>
          <a:xfrm>
            <a:off x="823300" y="5150595"/>
            <a:ext cx="13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malate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04988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BD4E5-1E04-9F36-8895-558C0F2F89D1}"/>
              </a:ext>
            </a:extLst>
          </p:cNvPr>
          <p:cNvSpPr txBox="1"/>
          <p:nvPr/>
        </p:nvSpPr>
        <p:spPr>
          <a:xfrm>
            <a:off x="8103089" y="429933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PLGG1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Silencing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1CE91-BC35-2241-D903-977DF32E13DA}"/>
              </a:ext>
            </a:extLst>
          </p:cNvPr>
          <p:cNvSpPr txBox="1"/>
          <p:nvPr/>
        </p:nvSpPr>
        <p:spPr>
          <a:xfrm>
            <a:off x="5969705" y="5374631"/>
            <a:ext cx="162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Glycerate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dehydrogenase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390D9-8098-3785-B9F5-CFC3EBB7D412}"/>
              </a:ext>
            </a:extLst>
          </p:cNvPr>
          <p:cNvSpPr txBox="1"/>
          <p:nvPr/>
        </p:nvSpPr>
        <p:spPr>
          <a:xfrm>
            <a:off x="2569942" y="5465693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Malate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synthase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1CE290B-5368-D6CB-69CE-505AD40A47EA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5400000">
            <a:off x="5718723" y="4262043"/>
            <a:ext cx="1188390" cy="91989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E2DBA-6388-2F4A-0632-074E0B47E00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83269" y="5350650"/>
            <a:ext cx="16202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427040" y="360793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CBC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82A746-5377-224A-EA53-1C7340041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064" y="4729412"/>
            <a:ext cx="843492" cy="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the bypass work?</a:t>
            </a:r>
            <a:br>
              <a:rPr lang="en-US" dirty="0"/>
            </a:br>
            <a:r>
              <a:rPr lang="en-US" sz="3200" dirty="0"/>
              <a:t>Export from chloroplast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3B7A6-F641-535C-C695-A6C57D77310E}"/>
              </a:ext>
            </a:extLst>
          </p:cNvPr>
          <p:cNvCxnSpPr/>
          <p:nvPr/>
        </p:nvCxnSpPr>
        <p:spPr>
          <a:xfrm>
            <a:off x="8021441" y="1851109"/>
            <a:ext cx="1178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723E09-B4B6-8830-4F82-C6DCE551C9BA}"/>
              </a:ext>
            </a:extLst>
          </p:cNvPr>
          <p:cNvSpPr txBox="1"/>
          <p:nvPr/>
        </p:nvSpPr>
        <p:spPr>
          <a:xfrm>
            <a:off x="9356428" y="1633413"/>
            <a:ext cx="28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photosynthesis pathway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5E99-F23C-CD72-0EC2-C10483A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5</a:t>
            </a:fld>
            <a:endParaRPr lang="en-US"/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D00DDE98-46ED-1955-EE02-99B5EC18610A}"/>
              </a:ext>
            </a:extLst>
          </p:cNvPr>
          <p:cNvSpPr/>
          <p:nvPr/>
        </p:nvSpPr>
        <p:spPr>
          <a:xfrm>
            <a:off x="8788101" y="3304762"/>
            <a:ext cx="829733" cy="1078538"/>
          </a:xfrm>
          <a:prstGeom prst="noSmoking">
            <a:avLst>
              <a:gd name="adj" fmla="val 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1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96DF-5DD7-D551-35D2-6C1D406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1FE5-543E-89CB-4B36-6E7C4173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1533"/>
          </a:xfrm>
        </p:spPr>
        <p:txBody>
          <a:bodyPr/>
          <a:lstStyle/>
          <a:p>
            <a:r>
              <a:rPr lang="en-US" dirty="0"/>
              <a:t>Goal 1. Make inference about how the construct affects overall productivity and biomass accumulation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C6738-694B-E1A4-2688-030DE7713F9B}"/>
              </a:ext>
            </a:extLst>
          </p:cNvPr>
          <p:cNvSpPr txBox="1">
            <a:spLocks/>
          </p:cNvSpPr>
          <p:nvPr/>
        </p:nvSpPr>
        <p:spPr>
          <a:xfrm>
            <a:off x="838200" y="3987585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3. Generating hypotheses about how the construct has affected tree physiology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2227F1-5447-6035-D03C-36A679E02465}"/>
              </a:ext>
            </a:extLst>
          </p:cNvPr>
          <p:cNvSpPr txBox="1">
            <a:spLocks/>
          </p:cNvSpPr>
          <p:nvPr/>
        </p:nvSpPr>
        <p:spPr>
          <a:xfrm>
            <a:off x="838200" y="2839136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2. Understand causes of variation in biomass/growth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8D1-C697-74EC-0121-D6C20878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8765-5C02-A561-AAD9-5EA428C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hypotheses to link measured attributes of tree biology to observed differences in biomass.</a:t>
            </a:r>
          </a:p>
          <a:p>
            <a:pPr lvl="1"/>
            <a:r>
              <a:rPr lang="en-US" dirty="0"/>
              <a:t>Leaf photosynthetic performance</a:t>
            </a:r>
          </a:p>
          <a:p>
            <a:pPr lvl="1"/>
            <a:r>
              <a:rPr lang="en-US" dirty="0"/>
              <a:t>Expression level of construct genes</a:t>
            </a:r>
          </a:p>
          <a:p>
            <a:pPr lvl="1"/>
            <a:r>
              <a:rPr lang="en-US" dirty="0"/>
              <a:t>Changes in levels of metabolites related to photosynthesis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F7A83D-A20C-384D-A622-36114DA44931}"/>
              </a:ext>
            </a:extLst>
          </p:cNvPr>
          <p:cNvSpPr/>
          <p:nvPr/>
        </p:nvSpPr>
        <p:spPr>
          <a:xfrm>
            <a:off x="1223493" y="2691685"/>
            <a:ext cx="4872507" cy="3992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5CDA-2030-B76F-0700-D61DF1DF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group trees for comparison?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56F3-69A1-5D0D-E996-5ED36EA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construct?</a:t>
            </a:r>
          </a:p>
          <a:p>
            <a:r>
              <a:rPr lang="en-US" dirty="0"/>
              <a:t>By event?</a:t>
            </a:r>
          </a:p>
          <a:p>
            <a:r>
              <a:rPr lang="en-US" dirty="0"/>
              <a:t>By groupings of events?</a:t>
            </a:r>
          </a:p>
        </p:txBody>
      </p:sp>
    </p:spTree>
    <p:extLst>
      <p:ext uri="{BB962C8B-B14F-4D97-AF65-F5344CB8AC3E}">
        <p14:creationId xmlns:p14="http://schemas.microsoft.com/office/powerpoint/2010/main" val="19147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8313-6B06-C981-C7EE-6BABD9709B3F}"/>
              </a:ext>
            </a:extLst>
          </p:cNvPr>
          <p:cNvSpPr txBox="1"/>
          <p:nvPr/>
        </p:nvSpPr>
        <p:spPr>
          <a:xfrm>
            <a:off x="4138007" y="5116132"/>
            <a:ext cx="171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glyoxylate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EF0CB-6FB1-0CBF-6AA3-C81A016F6475}"/>
              </a:ext>
            </a:extLst>
          </p:cNvPr>
          <p:cNvSpPr txBox="1"/>
          <p:nvPr/>
        </p:nvSpPr>
        <p:spPr>
          <a:xfrm>
            <a:off x="823300" y="5150595"/>
            <a:ext cx="13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malate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04988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BD4E5-1E04-9F36-8895-558C0F2F89D1}"/>
              </a:ext>
            </a:extLst>
          </p:cNvPr>
          <p:cNvSpPr txBox="1"/>
          <p:nvPr/>
        </p:nvSpPr>
        <p:spPr>
          <a:xfrm>
            <a:off x="8103089" y="429933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PLGG1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Silencing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1CE91-BC35-2241-D903-977DF32E13DA}"/>
              </a:ext>
            </a:extLst>
          </p:cNvPr>
          <p:cNvSpPr txBox="1"/>
          <p:nvPr/>
        </p:nvSpPr>
        <p:spPr>
          <a:xfrm>
            <a:off x="5969705" y="5374631"/>
            <a:ext cx="162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Glycerate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dehydrogenase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390D9-8098-3785-B9F5-CFC3EBB7D412}"/>
              </a:ext>
            </a:extLst>
          </p:cNvPr>
          <p:cNvSpPr txBox="1"/>
          <p:nvPr/>
        </p:nvSpPr>
        <p:spPr>
          <a:xfrm>
            <a:off x="2569942" y="5465693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Malate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synthase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1CE290B-5368-D6CB-69CE-505AD40A47EA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5400000">
            <a:off x="5718723" y="4262043"/>
            <a:ext cx="1188390" cy="91989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E2DBA-6388-2F4A-0632-074E0B47E00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83269" y="5350650"/>
            <a:ext cx="16202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427040" y="360793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CBC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82A746-5377-224A-EA53-1C7340041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064" y="4729412"/>
            <a:ext cx="843492" cy="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2654" cy="1325563"/>
          </a:xfrm>
        </p:spPr>
        <p:txBody>
          <a:bodyPr/>
          <a:lstStyle/>
          <a:p>
            <a:r>
              <a:rPr lang="en-US" dirty="0"/>
              <a:t>PLGG1 silencing has a large effect on plant performance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3B7A6-F641-535C-C695-A6C57D77310E}"/>
              </a:ext>
            </a:extLst>
          </p:cNvPr>
          <p:cNvCxnSpPr/>
          <p:nvPr/>
        </p:nvCxnSpPr>
        <p:spPr>
          <a:xfrm>
            <a:off x="8021441" y="1851109"/>
            <a:ext cx="1178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723E09-B4B6-8830-4F82-C6DCE551C9BA}"/>
              </a:ext>
            </a:extLst>
          </p:cNvPr>
          <p:cNvSpPr txBox="1"/>
          <p:nvPr/>
        </p:nvSpPr>
        <p:spPr>
          <a:xfrm>
            <a:off x="9356428" y="1633413"/>
            <a:ext cx="28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photosynthesis pathway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5E99-F23C-CD72-0EC2-C10483A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9</a:t>
            </a:fld>
            <a:endParaRPr lang="en-US"/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D00DDE98-46ED-1955-EE02-99B5EC18610A}"/>
              </a:ext>
            </a:extLst>
          </p:cNvPr>
          <p:cNvSpPr/>
          <p:nvPr/>
        </p:nvSpPr>
        <p:spPr>
          <a:xfrm>
            <a:off x="8788101" y="3304762"/>
            <a:ext cx="829733" cy="1078538"/>
          </a:xfrm>
          <a:prstGeom prst="noSmoking">
            <a:avLst>
              <a:gd name="adj" fmla="val 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2DFC69-1426-782C-6D25-C7EFAA2EC3D5}"/>
              </a:ext>
            </a:extLst>
          </p:cNvPr>
          <p:cNvSpPr/>
          <p:nvPr/>
        </p:nvSpPr>
        <p:spPr>
          <a:xfrm>
            <a:off x="6743824" y="2699682"/>
            <a:ext cx="3210835" cy="232090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905</Words>
  <Application>Microsoft Macintosh PowerPoint</Application>
  <PresentationFormat>Widescreen</PresentationFormat>
  <Paragraphs>282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Living carbon greenhouse photosynthesis study</vt:lpstr>
      <vt:lpstr>Guide</vt:lpstr>
      <vt:lpstr>Photorespiration bypass construct</vt:lpstr>
      <vt:lpstr>How does the bypass work? Glycolate production</vt:lpstr>
      <vt:lpstr>How does the bypass work? Export from chloroplast</vt:lpstr>
      <vt:lpstr>Broad research goals</vt:lpstr>
      <vt:lpstr>Goal 3</vt:lpstr>
      <vt:lpstr>How will we group trees for comparison?</vt:lpstr>
      <vt:lpstr>PLGG1 silencing has a large effect on plant performance</vt:lpstr>
      <vt:lpstr>Interaction between silencing and transgene expression influence volume (last year’s data)</vt:lpstr>
      <vt:lpstr>Comparison groups are groups of events based on PLGG1 expression trends</vt:lpstr>
      <vt:lpstr>Study design of field photosynthesis experiment</vt:lpstr>
      <vt:lpstr>Events were pooled into groups of interest for greater sample sizes to analyze CO2 response</vt:lpstr>
      <vt:lpstr>Transgenic plants for photorespiration transgenes have higher assimilation rates.</vt:lpstr>
      <vt:lpstr>PowerPoint Presentation</vt:lpstr>
      <vt:lpstr>Modelled Vcmax values (considering variation in sample date)</vt:lpstr>
      <vt:lpstr>PowerPoint Presentation</vt:lpstr>
      <vt:lpstr>Modelled Amax values (considering variation in sample date) </vt:lpstr>
      <vt:lpstr>Living Carbon greenhouse results</vt:lpstr>
      <vt:lpstr>Jmax is enhanced in transgenics but VCmax is not</vt:lpstr>
      <vt:lpstr>Maximum CO2 assimilation rates (obtained from ACi curves) are enhanced in 13-15E and 7 at saturated CO2 </vt:lpstr>
      <vt:lpstr>Research question for greenhouse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carbon greenhouse photosynthesis study</dc:title>
  <dc:creator>Hart, Chaney Michael</dc:creator>
  <cp:lastModifiedBy>Hart, Chaney Michael</cp:lastModifiedBy>
  <cp:revision>27</cp:revision>
  <dcterms:created xsi:type="dcterms:W3CDTF">2023-12-19T20:01:20Z</dcterms:created>
  <dcterms:modified xsi:type="dcterms:W3CDTF">2023-12-19T20:26:21Z</dcterms:modified>
</cp:coreProperties>
</file>