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578" r:id="rId3"/>
    <p:sldId id="352" r:id="rId4"/>
    <p:sldId id="385" r:id="rId5"/>
    <p:sldId id="494" r:id="rId6"/>
    <p:sldId id="271" r:id="rId7"/>
    <p:sldId id="584" r:id="rId8"/>
    <p:sldId id="588" r:id="rId9"/>
    <p:sldId id="586" r:id="rId10"/>
    <p:sldId id="430" r:id="rId11"/>
    <p:sldId id="587" r:id="rId12"/>
    <p:sldId id="554" r:id="rId13"/>
    <p:sldId id="553" r:id="rId14"/>
    <p:sldId id="556" r:id="rId15"/>
    <p:sldId id="573" r:id="rId16"/>
    <p:sldId id="593" r:id="rId17"/>
    <p:sldId id="562" r:id="rId18"/>
    <p:sldId id="575" r:id="rId19"/>
    <p:sldId id="577" r:id="rId20"/>
    <p:sldId id="594" r:id="rId21"/>
    <p:sldId id="590" r:id="rId22"/>
    <p:sldId id="258" r:id="rId23"/>
    <p:sldId id="263" r:id="rId24"/>
    <p:sldId id="589" r:id="rId25"/>
    <p:sldId id="595" r:id="rId26"/>
    <p:sldId id="596" r:id="rId27"/>
    <p:sldId id="591" r:id="rId28"/>
    <p:sldId id="5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04"/>
  </p:normalViewPr>
  <p:slideViewPr>
    <p:cSldViewPr snapToGrid="0">
      <p:cViewPr>
        <p:scale>
          <a:sx n="90" d="100"/>
          <a:sy n="90" d="100"/>
        </p:scale>
        <p:origin x="-27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FF17A-B083-1C4D-A961-37AB1ED18F09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752E8-D997-8149-8E87-CFF1476D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Rt </a:t>
            </a:r>
            <a:r>
              <a:rPr lang="en-US" dirty="0" err="1"/>
              <a:t>qpcr</a:t>
            </a:r>
            <a:endParaRPr lang="en-US" dirty="0"/>
          </a:p>
          <a:p>
            <a:r>
              <a:rPr lang="en-US" dirty="0"/>
              <a:t>Using exact same strategy as Ort group – adapted to poplar</a:t>
            </a:r>
          </a:p>
          <a:p>
            <a:r>
              <a:rPr lang="en-US" dirty="0"/>
              <a:t>Not including the selectable markers</a:t>
            </a:r>
          </a:p>
          <a:p>
            <a:r>
              <a:rPr lang="en-US" dirty="0"/>
              <a:t>Color code to match last slide</a:t>
            </a:r>
          </a:p>
          <a:p>
            <a:r>
              <a:rPr lang="en-US" dirty="0"/>
              <a:t>Animate </a:t>
            </a:r>
            <a:r>
              <a:rPr lang="en-US" dirty="0" err="1"/>
              <a:t>chlorp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5D2D6-EA19-7348-8A3E-EC1C5F3D7F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5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even more. </a:t>
            </a:r>
          </a:p>
          <a:p>
            <a:r>
              <a:rPr lang="en-US" dirty="0"/>
              <a:t>Introduce </a:t>
            </a:r>
            <a:r>
              <a:rPr lang="en-US" dirty="0" err="1"/>
              <a:t>photsynthesis</a:t>
            </a:r>
            <a:endParaRPr lang="en-US" dirty="0"/>
          </a:p>
          <a:p>
            <a:r>
              <a:rPr lang="en-US" dirty="0"/>
              <a:t>Then photorespiration</a:t>
            </a:r>
          </a:p>
          <a:p>
            <a:r>
              <a:rPr lang="en-US" dirty="0"/>
              <a:t>Then introduce the alternative pathway</a:t>
            </a:r>
          </a:p>
          <a:p>
            <a:r>
              <a:rPr lang="en-US" dirty="0"/>
              <a:t>Change no signal to volume attenuation icon</a:t>
            </a:r>
          </a:p>
          <a:p>
            <a:r>
              <a:rPr lang="en-US" dirty="0"/>
              <a:t>Large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523-3788-A84F-9E5D-06AB971785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7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even more. </a:t>
            </a:r>
          </a:p>
          <a:p>
            <a:r>
              <a:rPr lang="en-US" dirty="0"/>
              <a:t>Introduce </a:t>
            </a:r>
            <a:r>
              <a:rPr lang="en-US" dirty="0" err="1"/>
              <a:t>photsynthesis</a:t>
            </a:r>
            <a:endParaRPr lang="en-US" dirty="0"/>
          </a:p>
          <a:p>
            <a:r>
              <a:rPr lang="en-US" dirty="0"/>
              <a:t>Then photorespiration</a:t>
            </a:r>
          </a:p>
          <a:p>
            <a:r>
              <a:rPr lang="en-US" dirty="0"/>
              <a:t>Then introduce the alternative pathway</a:t>
            </a:r>
          </a:p>
          <a:p>
            <a:r>
              <a:rPr lang="en-US" dirty="0"/>
              <a:t>Change no signal to volume attenuation icon</a:t>
            </a:r>
          </a:p>
          <a:p>
            <a:r>
              <a:rPr lang="en-US" dirty="0"/>
              <a:t>Large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523-3788-A84F-9E5D-06AB971785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even more. </a:t>
            </a:r>
          </a:p>
          <a:p>
            <a:r>
              <a:rPr lang="en-US" dirty="0"/>
              <a:t>Introduce </a:t>
            </a:r>
            <a:r>
              <a:rPr lang="en-US" dirty="0" err="1"/>
              <a:t>photsynthesis</a:t>
            </a:r>
            <a:endParaRPr lang="en-US" dirty="0"/>
          </a:p>
          <a:p>
            <a:r>
              <a:rPr lang="en-US" dirty="0"/>
              <a:t>Then photorespiration</a:t>
            </a:r>
          </a:p>
          <a:p>
            <a:r>
              <a:rPr lang="en-US" dirty="0"/>
              <a:t>Then introduce the alternative pathway</a:t>
            </a:r>
          </a:p>
          <a:p>
            <a:r>
              <a:rPr lang="en-US" dirty="0"/>
              <a:t>Change no signal to volume attenuation icon</a:t>
            </a:r>
          </a:p>
          <a:p>
            <a:r>
              <a:rPr lang="en-US" dirty="0"/>
              <a:t>Large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AD523-3788-A84F-9E5D-06AB971785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6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animations around </a:t>
            </a:r>
            <a:r>
              <a:rPr lang="en-US" dirty="0" err="1"/>
              <a:t>abc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C386E-662F-A24E-BAC6-EDDDEF9431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74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062abc56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062abc56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value is compared to CT717, t-test.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tailed t-test: 13-15E v CT717 Jmax = 0.0235; 7 v CT717 = 0.0082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jamx could be increased - hypothesis</a:t>
            </a:r>
            <a:r>
              <a:rPr lang="en" sz="400"/>
              <a:t> </a:t>
            </a:r>
            <a:r>
              <a:rPr lang="en">
                <a:solidFill>
                  <a:srgbClr val="595959"/>
                </a:solidFill>
              </a:rPr>
              <a:t>Increased CO</a:t>
            </a:r>
            <a:r>
              <a:rPr lang="en" baseline="-25000">
                <a:solidFill>
                  <a:srgbClr val="595959"/>
                </a:solidFill>
              </a:rPr>
              <a:t>2</a:t>
            </a:r>
            <a:r>
              <a:rPr lang="en">
                <a:solidFill>
                  <a:srgbClr val="595959"/>
                </a:solidFill>
              </a:rPr>
              <a:t> produced from glycolate breakdown in the chloroplast could lead to an increase in electron transport (Jmax)</a:t>
            </a:r>
            <a:endParaRPr sz="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062abc56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062abc56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similar to results found previously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1B73-0C5B-BCB9-7663-35F3A00DE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B57D5-D2E4-1EE8-EFF2-0C45CB663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EB5A-77F0-34FD-75B4-DD63C438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FAF2E-CC37-DA79-6A3A-E7CEBE9C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976D1-0289-2C7E-DA7A-27642652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2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9003-0972-9E35-F22E-3B767F48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44085-FD71-3309-15AE-7BE0CB45B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9A89-31A3-3AE1-4EE1-13B9FABB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22F6E-B327-4AF4-8F66-5A25E52B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A75B-4BB4-80D3-2974-33E4EBD1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9CC40-5B06-FADB-1B86-F926588BF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1FC97-ADD8-4ED0-4217-AC0FC75E4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3A2A3-4A43-075D-61FB-879FC4BC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82CA7-0A82-6776-6D8E-628286E2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F8B12-2F16-65B9-EDD0-1E6E06E8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6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484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4FE3-B3F8-2728-483A-499CA2AD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389-17BB-BAC6-68FC-46D51CCA9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DCA60-B849-1864-CCED-72B68DC8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B918-DC13-209E-C518-D59D4724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8EEF-89D3-5BDB-E3B0-9BA068AD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758D-2933-2A01-064F-0E878EBD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2B398-C6A2-F1F1-B5D9-A4B95F59D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2B33E-6F48-1812-28E6-E3F03D4B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D0669-0DC9-7927-2437-09EA0A28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7BE1F-24C3-0208-BB08-B2A2502C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3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CFB1-D658-6C51-D1CA-F1303259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A115F-A647-144D-6AF6-09E24D06D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00F02-A4B1-9BC8-8C76-388118A61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E8D5-D568-490D-03E0-3D21339E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8D148-AF82-F54E-5631-211C4C0E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1DC74-BFB4-01B9-9B3B-C8959093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4EA8-37FD-5F20-DEA4-F602D170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AD40-4F87-A6F1-EB89-2158F95D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1C95D-DA86-7F87-980B-B5E3A3CC0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F2E42-34D2-6325-6C36-7FBA7F2F4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0845E-01E0-57E6-ADFE-1028C06B6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C376D-DB44-9B1E-CE00-BFC6F870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99C49-6AE8-9A20-98F2-DFD02AC5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FC758-C336-92DA-1F40-2F12DB32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5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91A0-BD9D-9A90-1038-E0EF06F5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6E2F2-EA68-B578-5AAB-87086E07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937C9-012A-4EDA-9C03-258E589B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B29D6-A8F5-7D35-61C6-664C4D39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F9D39-F33B-7E99-2B56-180DA98F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87755-7611-7DD8-12EC-36121EDB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7A7D8-BAC4-87A3-77CE-400DE3F9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5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EB6C-3929-A36C-0054-0AC07962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E77BD-1AAF-4FC3-D0B5-22B446261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D4F31-32A2-766C-0FA0-2791ACD77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4A070-DEAD-3A1B-4E0B-BB3C696A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66C35-DD92-7FDA-5A79-779771F4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D68B6-D550-8F4E-0BEA-5F41CFC7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6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9112-0282-712A-189B-02F1F918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72BE2-1085-46F7-89A8-94FAF153D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2EAB4-021F-69ED-1CA4-54E7E261A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3A2A7-C2D9-5C61-D6F0-747AF2B6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EFCE8-F2C3-C53C-9E65-891CC538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25B0D-C12A-0469-D142-94F2927B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6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B2E28-8FC7-7463-EB23-79556E7D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54F34-684F-811A-9ACE-C87FA45D0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2052B-C3EE-D267-C3A1-D9639D61B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A7212-CC79-CC40-A31B-D0D91B77FFDF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EEAAF-0069-A09E-128A-8D17B23B7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490A-7020-4BCF-FCD8-DB07D898C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E6E57-2267-9748-8D9C-4C753D10A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6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638D-EC3C-C961-189E-3E699B253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Living carbon greenhouse photosynthesis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BCD35-CF5F-AB12-A8E2-74184DDA2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12-19-23</a:t>
            </a:r>
          </a:p>
        </p:txBody>
      </p:sp>
    </p:spTree>
    <p:extLst>
      <p:ext uri="{BB962C8B-B14F-4D97-AF65-F5344CB8AC3E}">
        <p14:creationId xmlns:p14="http://schemas.microsoft.com/office/powerpoint/2010/main" val="229051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ADDA-2E1A-617E-0CF5-C8C44A3E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33867"/>
            <a:ext cx="10397836" cy="1669023"/>
          </a:xfrm>
        </p:spPr>
        <p:txBody>
          <a:bodyPr>
            <a:normAutofit/>
          </a:bodyPr>
          <a:lstStyle/>
          <a:p>
            <a:r>
              <a:rPr lang="en-US" sz="3600" dirty="0"/>
              <a:t>Interaction between silencing and transgene expression influence volume (last year’s data)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00054461-7F60-A63C-42B8-9BD3CF1738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51543" y="1559431"/>
            <a:ext cx="1780751" cy="4560059"/>
          </a:xfrm>
          <a:prstGeom prst="rect">
            <a:avLst/>
          </a:prstGeom>
        </p:spPr>
      </p:pic>
      <p:pic>
        <p:nvPicPr>
          <p:cNvPr id="23" name="Picture 22" descr="Chart, radar chart&#10;&#10;Description automatically generated">
            <a:extLst>
              <a:ext uri="{FF2B5EF4-FFF2-40B4-BE49-F238E27FC236}">
                <a16:creationId xmlns:a16="http://schemas.microsoft.com/office/drawing/2014/main" id="{F4AB4AA9-03F7-9E93-FE2B-0B4ED64DEA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6768" y="1588875"/>
            <a:ext cx="4748783" cy="487050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FCE4328-197E-0A84-74A1-224A1417AD91}"/>
              </a:ext>
            </a:extLst>
          </p:cNvPr>
          <p:cNvSpPr/>
          <p:nvPr/>
        </p:nvSpPr>
        <p:spPr>
          <a:xfrm rot="19125802">
            <a:off x="6894576" y="5686934"/>
            <a:ext cx="731520" cy="293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650F7A-985B-AE9E-B143-95A4923A0238}"/>
              </a:ext>
            </a:extLst>
          </p:cNvPr>
          <p:cNvSpPr txBox="1"/>
          <p:nvPr/>
        </p:nvSpPr>
        <p:spPr>
          <a:xfrm rot="19308474">
            <a:off x="6115496" y="5486878"/>
            <a:ext cx="3033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Transgene expression (PC2)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F553FE-4162-8369-2C5A-11EA7E70CECF}"/>
              </a:ext>
            </a:extLst>
          </p:cNvPr>
          <p:cNvSpPr txBox="1"/>
          <p:nvPr/>
        </p:nvSpPr>
        <p:spPr>
          <a:xfrm>
            <a:off x="9106857" y="1374765"/>
            <a:ext cx="2790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Stem volume index (cm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B06E42-D2DB-7CE2-A53A-61FAB09C738B}"/>
              </a:ext>
            </a:extLst>
          </p:cNvPr>
          <p:cNvSpPr txBox="1"/>
          <p:nvPr/>
        </p:nvSpPr>
        <p:spPr>
          <a:xfrm>
            <a:off x="4315968" y="35624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DF0F0"/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246386-B85B-8155-2EEA-C4B213AF0B35}"/>
              </a:ext>
            </a:extLst>
          </p:cNvPr>
          <p:cNvSpPr txBox="1"/>
          <p:nvPr/>
        </p:nvSpPr>
        <p:spPr>
          <a:xfrm>
            <a:off x="5864940" y="190289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70000"/>
                </a:solidFill>
              </a:rPr>
              <a:t>5A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A6FC56-E1C2-6C41-8D4E-B3E93D3E86CB}"/>
              </a:ext>
            </a:extLst>
          </p:cNvPr>
          <p:cNvSpPr txBox="1"/>
          <p:nvPr/>
        </p:nvSpPr>
        <p:spPr>
          <a:xfrm>
            <a:off x="5951742" y="4641218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13-15E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43A67A-BAB2-BB5D-5619-2223EEBE8C08}"/>
              </a:ext>
            </a:extLst>
          </p:cNvPr>
          <p:cNvSpPr txBox="1"/>
          <p:nvPr/>
        </p:nvSpPr>
        <p:spPr>
          <a:xfrm>
            <a:off x="7326192" y="448311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13-15B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99553-37AE-717E-4463-3E173D6BEA25}"/>
              </a:ext>
            </a:extLst>
          </p:cNvPr>
          <p:cNvSpPr txBox="1"/>
          <p:nvPr/>
        </p:nvSpPr>
        <p:spPr>
          <a:xfrm>
            <a:off x="4199540" y="5006474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2H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A6EDCE-9324-74AF-6933-40D28E4D7A15}"/>
              </a:ext>
            </a:extLst>
          </p:cNvPr>
          <p:cNvSpPr txBox="1"/>
          <p:nvPr/>
        </p:nvSpPr>
        <p:spPr>
          <a:xfrm>
            <a:off x="6752753" y="2458086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5C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2DA068-8611-01BA-3F37-1219A24E49ED}"/>
              </a:ext>
            </a:extLst>
          </p:cNvPr>
          <p:cNvSpPr txBox="1"/>
          <p:nvPr/>
        </p:nvSpPr>
        <p:spPr>
          <a:xfrm>
            <a:off x="4675952" y="2569828"/>
            <a:ext cx="63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4A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475DBC42-C532-A691-DF22-49124E84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F71B-220C-1C4D-BEF5-0DE40C4C8E0C}" type="slidenum">
              <a:rPr lang="en-US" smtClean="0"/>
              <a:t>10</a:t>
            </a:fld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809CB0-BB06-F945-ACD3-3DDB2085860D}"/>
              </a:ext>
            </a:extLst>
          </p:cNvPr>
          <p:cNvSpPr/>
          <p:nvPr/>
        </p:nvSpPr>
        <p:spPr>
          <a:xfrm rot="12516024">
            <a:off x="4078224" y="5687568"/>
            <a:ext cx="700272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6D5EAD-0F47-9B31-99A1-126E48AB6365}"/>
              </a:ext>
            </a:extLst>
          </p:cNvPr>
          <p:cNvSpPr txBox="1"/>
          <p:nvPr/>
        </p:nvSpPr>
        <p:spPr>
          <a:xfrm rot="1645341">
            <a:off x="3673502" y="5894274"/>
            <a:ext cx="1949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Silencing (PC1)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CC5D12-091F-7734-443F-CE5D0DDD4BC9}"/>
              </a:ext>
            </a:extLst>
          </p:cNvPr>
          <p:cNvSpPr/>
          <p:nvPr/>
        </p:nvSpPr>
        <p:spPr>
          <a:xfrm>
            <a:off x="3296896" y="3628701"/>
            <a:ext cx="324128" cy="68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034BF8-4A5B-5637-2742-41EA20074EB0}"/>
              </a:ext>
            </a:extLst>
          </p:cNvPr>
          <p:cNvSpPr txBox="1"/>
          <p:nvPr/>
        </p:nvSpPr>
        <p:spPr>
          <a:xfrm rot="16200000">
            <a:off x="2050458" y="3622534"/>
            <a:ext cx="256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Stem volume index (cm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53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9DD1-1D88-0933-C73A-F9C20704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groups are groups of events based on PLGG1 expression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05A7-C328-7B3B-C7AF-04845D11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silencing/poor tier</a:t>
            </a:r>
          </a:p>
          <a:p>
            <a:pPr lvl="1"/>
            <a:r>
              <a:rPr lang="en-US" dirty="0"/>
              <a:t>13-15E</a:t>
            </a:r>
          </a:p>
          <a:p>
            <a:pPr lvl="1"/>
            <a:r>
              <a:rPr lang="en-US" dirty="0"/>
              <a:t>2H</a:t>
            </a:r>
          </a:p>
          <a:p>
            <a:r>
              <a:rPr lang="en-US" dirty="0"/>
              <a:t>Intermediate to low silencing/top tier</a:t>
            </a:r>
          </a:p>
          <a:p>
            <a:pPr lvl="1"/>
            <a:r>
              <a:rPr lang="en-US" dirty="0"/>
              <a:t>5A</a:t>
            </a:r>
          </a:p>
          <a:p>
            <a:pPr lvl="1"/>
            <a:r>
              <a:rPr lang="en-US" dirty="0"/>
              <a:t>4A</a:t>
            </a:r>
          </a:p>
          <a:p>
            <a:pPr lvl="1"/>
            <a:r>
              <a:rPr lang="en-US" dirty="0"/>
              <a:t>5C</a:t>
            </a:r>
          </a:p>
          <a:p>
            <a:r>
              <a:rPr lang="en-US" dirty="0"/>
              <a:t>Controls</a:t>
            </a:r>
          </a:p>
          <a:p>
            <a:pPr lvl="1"/>
            <a:r>
              <a:rPr lang="en-US" dirty="0"/>
              <a:t>8-9D</a:t>
            </a:r>
          </a:p>
          <a:p>
            <a:pPr lvl="1"/>
            <a:r>
              <a:rPr lang="en-US" dirty="0"/>
              <a:t>16-20</a:t>
            </a:r>
          </a:p>
          <a:p>
            <a:r>
              <a:rPr lang="en-US" dirty="0"/>
              <a:t>WT</a:t>
            </a:r>
          </a:p>
          <a:p>
            <a:pPr lvl="1"/>
            <a:r>
              <a:rPr lang="en-US" dirty="0"/>
              <a:t>CT3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1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651B-2318-3FFC-C3DC-ECED6036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 of field photosynthesis experiment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4BDB98-8806-B9CF-A54E-2F43EBD20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23548"/>
              </p:ext>
            </p:extLst>
          </p:nvPr>
        </p:nvGraphicFramePr>
        <p:xfrm>
          <a:off x="838200" y="1989909"/>
          <a:ext cx="2605315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359">
                  <a:extLst>
                    <a:ext uri="{9D8B030D-6E8A-4147-A177-3AD203B41FA5}">
                      <a16:colId xmlns:a16="http://schemas.microsoft.com/office/drawing/2014/main" val="3827110860"/>
                    </a:ext>
                  </a:extLst>
                </a:gridCol>
                <a:gridCol w="1043841">
                  <a:extLst>
                    <a:ext uri="{9D8B030D-6E8A-4147-A177-3AD203B41FA5}">
                      <a16:colId xmlns:a16="http://schemas.microsoft.com/office/drawing/2014/main" val="2027809433"/>
                    </a:ext>
                  </a:extLst>
                </a:gridCol>
                <a:gridCol w="497115">
                  <a:extLst>
                    <a:ext uri="{9D8B030D-6E8A-4147-A177-3AD203B41FA5}">
                      <a16:colId xmlns:a16="http://schemas.microsoft.com/office/drawing/2014/main" val="268214939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Events included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6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9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5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13-15E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0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23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8-9D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3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45295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C435F4-0DD8-A732-CF36-61BA4BD1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90243"/>
              </p:ext>
            </p:extLst>
          </p:nvPr>
        </p:nvGraphicFramePr>
        <p:xfrm>
          <a:off x="5426525" y="1873069"/>
          <a:ext cx="5245104" cy="421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8368">
                  <a:extLst>
                    <a:ext uri="{9D8B030D-6E8A-4147-A177-3AD203B41FA5}">
                      <a16:colId xmlns:a16="http://schemas.microsoft.com/office/drawing/2014/main" val="3827110860"/>
                    </a:ext>
                  </a:extLst>
                </a:gridCol>
                <a:gridCol w="1748368">
                  <a:extLst>
                    <a:ext uri="{9D8B030D-6E8A-4147-A177-3AD203B41FA5}">
                      <a16:colId xmlns:a16="http://schemas.microsoft.com/office/drawing/2014/main" val="2144798460"/>
                    </a:ext>
                  </a:extLst>
                </a:gridCol>
                <a:gridCol w="1748368">
                  <a:extLst>
                    <a:ext uri="{9D8B030D-6E8A-4147-A177-3AD203B41FA5}">
                      <a16:colId xmlns:a16="http://schemas.microsoft.com/office/drawing/2014/main" val="13765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Traits analyzed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Analyzed?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response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6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</a:t>
                      </a:r>
                      <a:r>
                        <a:rPr lang="en-US" baseline="-25000" dirty="0" err="1"/>
                        <a:t>cmax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response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9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</a:t>
                      </a:r>
                      <a:r>
                        <a:rPr lang="en-US" baseline="-25000" dirty="0" err="1"/>
                        <a:t>max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response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baseline="-25000" dirty="0" err="1"/>
                        <a:t>sat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 response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Dark respiration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 response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5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Quantum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 response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06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26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B53F-D502-A990-A7C5-812E8866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were pooled into groups of interest for greater sample sizes to analyze CO</a:t>
            </a:r>
            <a:r>
              <a:rPr lang="en-US" baseline="-25000" dirty="0"/>
              <a:t>2</a:t>
            </a:r>
            <a:r>
              <a:rPr lang="en-US" dirty="0"/>
              <a:t> response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FFDD6A-6FD1-4876-F733-A9749F8E60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13422" y="2405647"/>
          <a:ext cx="1016725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188">
                  <a:extLst>
                    <a:ext uri="{9D8B030D-6E8A-4147-A177-3AD203B41FA5}">
                      <a16:colId xmlns:a16="http://schemas.microsoft.com/office/drawing/2014/main" val="1994098088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024559083"/>
                    </a:ext>
                  </a:extLst>
                </a:gridCol>
                <a:gridCol w="1796143">
                  <a:extLst>
                    <a:ext uri="{9D8B030D-6E8A-4147-A177-3AD203B41FA5}">
                      <a16:colId xmlns:a16="http://schemas.microsoft.com/office/drawing/2014/main" val="30337316"/>
                    </a:ext>
                  </a:extLst>
                </a:gridCol>
                <a:gridCol w="721894">
                  <a:extLst>
                    <a:ext uri="{9D8B030D-6E8A-4147-A177-3AD203B41FA5}">
                      <a16:colId xmlns:a16="http://schemas.microsoft.com/office/drawing/2014/main" val="982695127"/>
                    </a:ext>
                  </a:extLst>
                </a:gridCol>
                <a:gridCol w="973461">
                  <a:extLst>
                    <a:ext uri="{9D8B030D-6E8A-4147-A177-3AD203B41FA5}">
                      <a16:colId xmlns:a16="http://schemas.microsoft.com/office/drawing/2014/main" val="3127158480"/>
                    </a:ext>
                  </a:extLst>
                </a:gridCol>
                <a:gridCol w="991487">
                  <a:extLst>
                    <a:ext uri="{9D8B030D-6E8A-4147-A177-3AD203B41FA5}">
                      <a16:colId xmlns:a16="http://schemas.microsoft.com/office/drawing/2014/main" val="1097582869"/>
                    </a:ext>
                  </a:extLst>
                </a:gridCol>
                <a:gridCol w="1091069">
                  <a:extLst>
                    <a:ext uri="{9D8B030D-6E8A-4147-A177-3AD203B41FA5}">
                      <a16:colId xmlns:a16="http://schemas.microsoft.com/office/drawing/2014/main" val="3511746304"/>
                    </a:ext>
                  </a:extLst>
                </a:gridCol>
                <a:gridCol w="1139994">
                  <a:extLst>
                    <a:ext uri="{9D8B030D-6E8A-4147-A177-3AD203B41FA5}">
                      <a16:colId xmlns:a16="http://schemas.microsoft.com/office/drawing/2014/main" val="3141707213"/>
                    </a:ext>
                  </a:extLst>
                </a:gridCol>
                <a:gridCol w="1139994">
                  <a:extLst>
                    <a:ext uri="{9D8B030D-6E8A-4147-A177-3AD203B41FA5}">
                      <a16:colId xmlns:a16="http://schemas.microsoft.com/office/drawing/2014/main" val="1904933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511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5A, 4A,5C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2516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2H, 13-15E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489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16-20, 8-9D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5758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B15AC35-BCDA-F7D6-D177-CBDFFF4C6B18}"/>
              </a:ext>
            </a:extLst>
          </p:cNvPr>
          <p:cNvSpPr txBox="1"/>
          <p:nvPr/>
        </p:nvSpPr>
        <p:spPr>
          <a:xfrm>
            <a:off x="7704667" y="2032000"/>
            <a:ext cx="134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date</a:t>
            </a:r>
          </a:p>
        </p:txBody>
      </p:sp>
    </p:spTree>
    <p:extLst>
      <p:ext uri="{BB962C8B-B14F-4D97-AF65-F5344CB8AC3E}">
        <p14:creationId xmlns:p14="http://schemas.microsoft.com/office/powerpoint/2010/main" val="2085585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0A63-9F94-146E-F454-60A57189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Transgenic plants for photorespiration transgenes have higher assimilation rates.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37458-3089-865E-BE29-FC8940292699}"/>
              </a:ext>
            </a:extLst>
          </p:cNvPr>
          <p:cNvSpPr txBox="1"/>
          <p:nvPr/>
        </p:nvSpPr>
        <p:spPr>
          <a:xfrm>
            <a:off x="477294" y="4347410"/>
            <a:ext cx="1640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WT removed from statistical analysis- extremely variable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B4F893-44BD-4171-2660-A701701D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40224"/>
            <a:ext cx="6705600" cy="48005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3A7A5C-A949-C590-9D1C-E2629F992F34}"/>
              </a:ext>
            </a:extLst>
          </p:cNvPr>
          <p:cNvSpPr txBox="1"/>
          <p:nvPr/>
        </p:nvSpPr>
        <p:spPr>
          <a:xfrm>
            <a:off x="8613902" y="6308209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bars: 95% CI</a:t>
            </a:r>
          </a:p>
        </p:txBody>
      </p:sp>
    </p:spTree>
    <p:extLst>
      <p:ext uri="{BB962C8B-B14F-4D97-AF65-F5344CB8AC3E}">
        <p14:creationId xmlns:p14="http://schemas.microsoft.com/office/powerpoint/2010/main" val="98402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lantecophys - An R Package for Analysing and Modelling Leaf Gas Exchange  Data | PLOS ONE">
            <a:extLst>
              <a:ext uri="{FF2B5EF4-FFF2-40B4-BE49-F238E27FC236}">
                <a16:creationId xmlns:a16="http://schemas.microsoft.com/office/drawing/2014/main" id="{A366B89A-DB53-C3A1-92C9-2B64D6275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54" y="1024181"/>
            <a:ext cx="5216121" cy="50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A0F678-FB6B-1DCA-264D-7B5AA343FB31}"/>
              </a:ext>
            </a:extLst>
          </p:cNvPr>
          <p:cNvSpPr txBox="1"/>
          <p:nvPr/>
        </p:nvSpPr>
        <p:spPr>
          <a:xfrm>
            <a:off x="9777140" y="1951672"/>
            <a:ext cx="2110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Biochemical model:</a:t>
            </a:r>
          </a:p>
          <a:p>
            <a:r>
              <a:rPr lang="en-US" dirty="0"/>
              <a:t>Parameters:</a:t>
            </a:r>
          </a:p>
          <a:p>
            <a:r>
              <a:rPr lang="en-US" dirty="0"/>
              <a:t>A</a:t>
            </a:r>
            <a:r>
              <a:rPr lang="en-US" baseline="-25000" dirty="0"/>
              <a:t>max</a:t>
            </a:r>
          </a:p>
          <a:p>
            <a:r>
              <a:rPr lang="en-US" dirty="0" err="1"/>
              <a:t>V</a:t>
            </a:r>
            <a:r>
              <a:rPr lang="en-US" baseline="-25000" dirty="0" err="1"/>
              <a:t>cmax</a:t>
            </a:r>
            <a:endParaRPr lang="en-US" baseline="-25000" dirty="0"/>
          </a:p>
          <a:p>
            <a:r>
              <a:rPr lang="en-US" dirty="0" err="1"/>
              <a:t>J</a:t>
            </a:r>
            <a:r>
              <a:rPr lang="en-US" baseline="-25000" dirty="0" err="1"/>
              <a:t>max</a:t>
            </a:r>
            <a:endParaRPr lang="en-US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56D13-B5F9-EB88-7250-3C8639B71193}"/>
              </a:ext>
            </a:extLst>
          </p:cNvPr>
          <p:cNvSpPr txBox="1"/>
          <p:nvPr/>
        </p:nvSpPr>
        <p:spPr>
          <a:xfrm>
            <a:off x="399633" y="6215876"/>
            <a:ext cx="4892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333333"/>
                </a:solidFill>
                <a:effectLst/>
                <a:latin typeface="-apple-system"/>
              </a:rPr>
              <a:t>Farquhar, G.D., von </a:t>
            </a:r>
            <a:r>
              <a:rPr lang="en-US" sz="1000" b="0" i="0" dirty="0" err="1">
                <a:solidFill>
                  <a:srgbClr val="333333"/>
                </a:solidFill>
                <a:effectLst/>
                <a:latin typeface="-apple-system"/>
              </a:rPr>
              <a:t>Caemmerer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-apple-system"/>
              </a:rPr>
              <a:t>, S. &amp; Berry, J.A. A biochemical model of photosynthetic CO</a:t>
            </a:r>
            <a:r>
              <a:rPr lang="en-US" sz="1000" b="0" i="0" baseline="-25000" dirty="0">
                <a:solidFill>
                  <a:srgbClr val="333333"/>
                </a:solidFill>
                <a:effectLst/>
                <a:latin typeface="-apple-system"/>
              </a:rPr>
              <a:t>2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-apple-system"/>
              </a:rPr>
              <a:t> assimilation in leaves of C</a:t>
            </a:r>
            <a:r>
              <a:rPr lang="en-US" sz="1000" b="0" i="0" baseline="-25000" dirty="0">
                <a:solidFill>
                  <a:srgbClr val="333333"/>
                </a:solidFill>
                <a:effectLst/>
                <a:latin typeface="-apple-system"/>
              </a:rPr>
              <a:t>3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-apple-system"/>
              </a:rPr>
              <a:t> species. </a:t>
            </a:r>
            <a:r>
              <a:rPr lang="en-US" sz="1000" b="0" i="1" dirty="0">
                <a:solidFill>
                  <a:srgbClr val="333333"/>
                </a:solidFill>
                <a:effectLst/>
                <a:latin typeface="-apple-system"/>
              </a:rPr>
              <a:t>Planta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sz="1000" b="1" i="0" dirty="0">
                <a:solidFill>
                  <a:srgbClr val="333333"/>
                </a:solidFill>
                <a:effectLst/>
                <a:latin typeface="-apple-system"/>
              </a:rPr>
              <a:t>149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-apple-system"/>
              </a:rPr>
              <a:t>, 78–90 (1980). https://</a:t>
            </a:r>
            <a:r>
              <a:rPr lang="en-US" sz="1000" b="0" i="0" dirty="0" err="1">
                <a:solidFill>
                  <a:srgbClr val="333333"/>
                </a:solidFill>
                <a:effectLst/>
                <a:latin typeface="-apple-system"/>
              </a:rPr>
              <a:t>doi.org</a:t>
            </a:r>
            <a:r>
              <a:rPr lang="en-US" sz="1000" b="0" i="0" dirty="0">
                <a:solidFill>
                  <a:srgbClr val="333333"/>
                </a:solidFill>
                <a:effectLst/>
                <a:latin typeface="-apple-system"/>
              </a:rPr>
              <a:t>/10.1007/BF00386231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75A9B-834B-3FCF-CD40-4EAE48F0221C}"/>
              </a:ext>
            </a:extLst>
          </p:cNvPr>
          <p:cNvSpPr txBox="1"/>
          <p:nvPr/>
        </p:nvSpPr>
        <p:spPr>
          <a:xfrm>
            <a:off x="1068946" y="193184"/>
            <a:ext cx="960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photosynthesis model to estimate parameters of photosynthetic performance</a:t>
            </a:r>
          </a:p>
        </p:txBody>
      </p:sp>
    </p:spTree>
    <p:extLst>
      <p:ext uri="{BB962C8B-B14F-4D97-AF65-F5344CB8AC3E}">
        <p14:creationId xmlns:p14="http://schemas.microsoft.com/office/powerpoint/2010/main" val="51472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tting of photosynthetic response curves to photosynthetically active  radiation in oil palm">
            <a:extLst>
              <a:ext uri="{FF2B5EF4-FFF2-40B4-BE49-F238E27FC236}">
                <a16:creationId xmlns:a16="http://schemas.microsoft.com/office/drawing/2014/main" id="{FC09E4B2-92E6-0F63-98E0-1267E7C13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1825625"/>
            <a:ext cx="5854700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2CB497-DE7C-C852-DFC9-405890F05883}"/>
              </a:ext>
            </a:extLst>
          </p:cNvPr>
          <p:cNvSpPr txBox="1"/>
          <p:nvPr/>
        </p:nvSpPr>
        <p:spPr>
          <a:xfrm>
            <a:off x="1068946" y="260776"/>
            <a:ext cx="960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photosynthesis model to estimate parameters of photosynthetic performance – light response curve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7D41A-0242-6537-0569-4B29CAF849CC}"/>
              </a:ext>
            </a:extLst>
          </p:cNvPr>
          <p:cNvSpPr txBox="1"/>
          <p:nvPr/>
        </p:nvSpPr>
        <p:spPr>
          <a:xfrm>
            <a:off x="9621556" y="2815272"/>
            <a:ext cx="2110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Biochemical model</a:t>
            </a:r>
          </a:p>
          <a:p>
            <a:r>
              <a:rPr lang="en-US" dirty="0"/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</a:t>
            </a:r>
            <a:r>
              <a:rPr lang="en-US" baseline="-25000" dirty="0" err="1"/>
              <a:t>sat</a:t>
            </a: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Dark respiration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Quantum efficiency</a:t>
            </a:r>
          </a:p>
        </p:txBody>
      </p:sp>
    </p:spTree>
    <p:extLst>
      <p:ext uri="{BB962C8B-B14F-4D97-AF65-F5344CB8AC3E}">
        <p14:creationId xmlns:p14="http://schemas.microsoft.com/office/powerpoint/2010/main" val="25811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3340-69E6-D96E-1DAF-342F2D00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V</a:t>
            </a:r>
            <a:r>
              <a:rPr lang="en-US" sz="3200" baseline="-25000" dirty="0" err="1"/>
              <a:t>cmax</a:t>
            </a:r>
            <a:endParaRPr lang="en-US" sz="3200" dirty="0"/>
          </a:p>
        </p:txBody>
      </p:sp>
      <p:pic>
        <p:nvPicPr>
          <p:cNvPr id="8" name="Picture 7" descr="A graph with colored lines&#10;&#10;Description automatically generated">
            <a:extLst>
              <a:ext uri="{FF2B5EF4-FFF2-40B4-BE49-F238E27FC236}">
                <a16:creationId xmlns:a16="http://schemas.microsoft.com/office/drawing/2014/main" id="{D3D0FE64-5AF7-36A1-C3D0-D9948F35C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95298"/>
            <a:ext cx="6982326" cy="50143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4A1206-BA97-B774-A98C-91CC0C81FB71}"/>
              </a:ext>
            </a:extLst>
          </p:cNvPr>
          <p:cNvSpPr txBox="1"/>
          <p:nvPr/>
        </p:nvSpPr>
        <p:spPr>
          <a:xfrm>
            <a:off x="9054542" y="1584660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bars: 95% CI</a:t>
            </a:r>
          </a:p>
        </p:txBody>
      </p:sp>
    </p:spTree>
    <p:extLst>
      <p:ext uri="{BB962C8B-B14F-4D97-AF65-F5344CB8AC3E}">
        <p14:creationId xmlns:p14="http://schemas.microsoft.com/office/powerpoint/2010/main" val="235771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CEDE96-540D-78EF-AD76-0814CED9EFC2}"/>
              </a:ext>
            </a:extLst>
          </p:cNvPr>
          <p:cNvSpPr txBox="1">
            <a:spLocks/>
          </p:cNvSpPr>
          <p:nvPr/>
        </p:nvSpPr>
        <p:spPr>
          <a:xfrm>
            <a:off x="838200" y="4022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J</a:t>
            </a:r>
            <a:r>
              <a:rPr lang="en-US" sz="3200" baseline="-25000" dirty="0" err="1"/>
              <a:t>max</a:t>
            </a:r>
            <a:endParaRPr lang="en-US" sz="3200" dirty="0"/>
          </a:p>
        </p:txBody>
      </p:sp>
      <p:pic>
        <p:nvPicPr>
          <p:cNvPr id="6" name="Picture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D7B44686-6C9B-6315-3421-6B9F97D85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736" y="1928135"/>
            <a:ext cx="6304527" cy="452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7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5022-F171-202A-739D-39BE0AD8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</a:t>
            </a:r>
            <a:r>
              <a:rPr lang="en-US" sz="3200" baseline="-25000" dirty="0"/>
              <a:t>max</a:t>
            </a:r>
            <a:r>
              <a:rPr lang="en-US" sz="3200" dirty="0"/>
              <a:t> 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5" name="Content Placeholder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B57B905D-F073-E1CD-833F-FFBFB738E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458" y="1825625"/>
            <a:ext cx="6059084" cy="4351338"/>
          </a:xfrm>
        </p:spPr>
      </p:pic>
    </p:spTree>
    <p:extLst>
      <p:ext uri="{BB962C8B-B14F-4D97-AF65-F5344CB8AC3E}">
        <p14:creationId xmlns:p14="http://schemas.microsoft.com/office/powerpoint/2010/main" val="39178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79A5-DE54-6F32-3B8E-369BEDB2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780A2-107C-A120-75EE-FDCFE140F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Study design and results from field sampling</a:t>
            </a:r>
          </a:p>
          <a:p>
            <a:r>
              <a:rPr lang="en-US" dirty="0"/>
              <a:t>Results from LC greenhouse</a:t>
            </a:r>
          </a:p>
          <a:p>
            <a:r>
              <a:rPr lang="en-US" dirty="0"/>
              <a:t>Goals of greenhouse study</a:t>
            </a:r>
          </a:p>
        </p:txBody>
      </p:sp>
    </p:spTree>
    <p:extLst>
      <p:ext uri="{BB962C8B-B14F-4D97-AF65-F5344CB8AC3E}">
        <p14:creationId xmlns:p14="http://schemas.microsoft.com/office/powerpoint/2010/main" val="241915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66D6-59B4-96B8-4948-113EF6D6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7ACD6-B7E2-5ACC-4995-2A6563B9F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 of variability in photosynthetic performance given our sample size, even when controlling differing conditions between sample date</a:t>
            </a:r>
          </a:p>
          <a:p>
            <a:r>
              <a:rPr lang="en-US" dirty="0"/>
              <a:t>Limited evidence that transgenic events have increased photosynthetic performance</a:t>
            </a:r>
          </a:p>
          <a:p>
            <a:r>
              <a:rPr lang="en-US" dirty="0"/>
              <a:t>No evidence to suggest that event differences in PLGG1 expression impacts photosynthetic performance</a:t>
            </a:r>
          </a:p>
        </p:txBody>
      </p:sp>
    </p:spTree>
    <p:extLst>
      <p:ext uri="{BB962C8B-B14F-4D97-AF65-F5344CB8AC3E}">
        <p14:creationId xmlns:p14="http://schemas.microsoft.com/office/powerpoint/2010/main" val="3903835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11D4-B911-94B6-E170-12D46705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7525"/>
            <a:ext cx="10515600" cy="1325563"/>
          </a:xfrm>
        </p:spPr>
        <p:txBody>
          <a:bodyPr/>
          <a:lstStyle/>
          <a:p>
            <a:r>
              <a:rPr lang="en-US" dirty="0"/>
              <a:t>Greenhouse results from Living Carbon team</a:t>
            </a:r>
          </a:p>
        </p:txBody>
      </p:sp>
    </p:spTree>
    <p:extLst>
      <p:ext uri="{BB962C8B-B14F-4D97-AF65-F5344CB8AC3E}">
        <p14:creationId xmlns:p14="http://schemas.microsoft.com/office/powerpoint/2010/main" val="967173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59767" y="99033"/>
            <a:ext cx="11707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Jmax is enhanced in transgenics but VCmax is not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368" y="1279885"/>
            <a:ext cx="5800232" cy="348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85301"/>
            <a:ext cx="5782168" cy="34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795067" y="5177300"/>
            <a:ext cx="68184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 dirty="0"/>
              <a:t>Differences in </a:t>
            </a:r>
            <a:r>
              <a:rPr lang="en" sz="2000" dirty="0" err="1"/>
              <a:t>Jmax</a:t>
            </a:r>
            <a:r>
              <a:rPr lang="en" sz="2000" dirty="0"/>
              <a:t> (electron transport rate/ RuBP regeneration) but not </a:t>
            </a:r>
            <a:r>
              <a:rPr lang="en" sz="2000" dirty="0" err="1"/>
              <a:t>VCmax</a:t>
            </a:r>
            <a:r>
              <a:rPr lang="en" sz="2000" dirty="0"/>
              <a:t> (rubisco carboxylation)</a:t>
            </a:r>
            <a:endParaRPr sz="2000" dirty="0"/>
          </a:p>
          <a:p>
            <a:pPr marL="609585"/>
            <a:endParaRPr sz="2000"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6975200" y="5688401"/>
            <a:ext cx="49120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" sz="2000">
                <a:solidFill>
                  <a:srgbClr val="999999"/>
                </a:solidFill>
              </a:rPr>
              <a:t>Averages ±SE   </a:t>
            </a:r>
            <a:endParaRPr sz="2000">
              <a:solidFill>
                <a:srgbClr val="999999"/>
              </a:solidFill>
            </a:endParaRPr>
          </a:p>
          <a:p>
            <a:pPr algn="r"/>
            <a:r>
              <a:rPr lang="en" sz="2000">
                <a:solidFill>
                  <a:srgbClr val="999999"/>
                </a:solidFill>
              </a:rPr>
              <a:t>N = 5-7 biological replicates</a:t>
            </a:r>
            <a:endParaRPr sz="2000">
              <a:solidFill>
                <a:srgbClr val="999999"/>
              </a:solidFill>
            </a:endParaRPr>
          </a:p>
          <a:p>
            <a:pPr algn="r"/>
            <a:r>
              <a:rPr lang="en" sz="2000">
                <a:solidFill>
                  <a:srgbClr val="999999"/>
                </a:solidFill>
              </a:rPr>
              <a:t>9-11 week old trees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 rot="-5400000">
            <a:off x="535100" y="3389734"/>
            <a:ext cx="1423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 b="1"/>
              <a:t>*p=0.0235</a:t>
            </a:r>
            <a:endParaRPr sz="1600" b="1"/>
          </a:p>
        </p:txBody>
      </p:sp>
      <p:sp>
        <p:nvSpPr>
          <p:cNvPr id="75" name="Google Shape;75;p15"/>
          <p:cNvSpPr txBox="1"/>
          <p:nvPr/>
        </p:nvSpPr>
        <p:spPr>
          <a:xfrm rot="-5400000">
            <a:off x="1518167" y="3456767"/>
            <a:ext cx="1423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 b="1"/>
              <a:t>*p=0.0082</a:t>
            </a:r>
            <a:endParaRPr sz="1600" b="1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0C28037-D484-A989-C86C-B39E2186272E}"/>
              </a:ext>
            </a:extLst>
          </p:cNvPr>
          <p:cNvSpPr/>
          <p:nvPr/>
        </p:nvSpPr>
        <p:spPr>
          <a:xfrm>
            <a:off x="1000699" y="4414768"/>
            <a:ext cx="675701" cy="339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6B3DF3-FB2D-8B57-7A19-5E79D81EC840}"/>
              </a:ext>
            </a:extLst>
          </p:cNvPr>
          <p:cNvSpPr/>
          <p:nvPr/>
        </p:nvSpPr>
        <p:spPr>
          <a:xfrm>
            <a:off x="2891186" y="4414767"/>
            <a:ext cx="675701" cy="339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BDF955-5584-2927-A4AD-32B5F25CB3CA}"/>
              </a:ext>
            </a:extLst>
          </p:cNvPr>
          <p:cNvSpPr/>
          <p:nvPr/>
        </p:nvSpPr>
        <p:spPr>
          <a:xfrm>
            <a:off x="3875882" y="4414767"/>
            <a:ext cx="675701" cy="339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9D3293-7926-1248-B109-2883C6E16A1F}"/>
              </a:ext>
            </a:extLst>
          </p:cNvPr>
          <p:cNvSpPr/>
          <p:nvPr/>
        </p:nvSpPr>
        <p:spPr>
          <a:xfrm>
            <a:off x="4807217" y="4414770"/>
            <a:ext cx="675701" cy="339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5BDBA7-ACB7-31D2-17E3-E059033BFCC6}"/>
              </a:ext>
            </a:extLst>
          </p:cNvPr>
          <p:cNvSpPr/>
          <p:nvPr/>
        </p:nvSpPr>
        <p:spPr>
          <a:xfrm>
            <a:off x="7181355" y="4431704"/>
            <a:ext cx="675701" cy="339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FDA2F5-4722-58BB-E6EB-97919388968C}"/>
              </a:ext>
            </a:extLst>
          </p:cNvPr>
          <p:cNvSpPr/>
          <p:nvPr/>
        </p:nvSpPr>
        <p:spPr>
          <a:xfrm>
            <a:off x="9071842" y="4431703"/>
            <a:ext cx="675701" cy="339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68E0A8-F2DC-EE8A-BC2E-46C547BE552A}"/>
              </a:ext>
            </a:extLst>
          </p:cNvPr>
          <p:cNvSpPr/>
          <p:nvPr/>
        </p:nvSpPr>
        <p:spPr>
          <a:xfrm>
            <a:off x="10056538" y="4431703"/>
            <a:ext cx="675701" cy="339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E99AD9-FA5F-60A1-B8CF-88F30D3BE0ED}"/>
              </a:ext>
            </a:extLst>
          </p:cNvPr>
          <p:cNvSpPr/>
          <p:nvPr/>
        </p:nvSpPr>
        <p:spPr>
          <a:xfrm>
            <a:off x="10987873" y="4431706"/>
            <a:ext cx="675701" cy="339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415600" y="3018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Maximum CO</a:t>
            </a:r>
            <a:r>
              <a:rPr lang="en" baseline="-25000"/>
              <a:t>2</a:t>
            </a:r>
            <a:r>
              <a:rPr lang="en"/>
              <a:t> assimilation rates (obtained from ACi curves) are enhanced in 13-15E and 7 at saturated CO</a:t>
            </a:r>
            <a:r>
              <a:rPr lang="en" baseline="-25000"/>
              <a:t>2</a:t>
            </a:r>
            <a:r>
              <a:rPr lang="en"/>
              <a:t> 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69" y="2201333"/>
            <a:ext cx="5554032" cy="301643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237167" y="5311267"/>
            <a:ext cx="67336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000" dirty="0"/>
          </a:p>
          <a:p>
            <a:pPr marL="609585" indent="-431789">
              <a:buSzPts val="1500"/>
              <a:buChar char="●"/>
            </a:pPr>
            <a:r>
              <a:rPr lang="en" sz="2000" dirty="0"/>
              <a:t>13-15E (ns) and 7 show higher Max A than controls (and 5C transgenic)</a:t>
            </a:r>
            <a:endParaRPr sz="2000" dirty="0"/>
          </a:p>
          <a:p>
            <a:pPr marL="609585" indent="-431789">
              <a:buSzPts val="1500"/>
              <a:buChar char="●"/>
            </a:pPr>
            <a:r>
              <a:rPr lang="en" sz="2000" dirty="0"/>
              <a:t>supports previous data</a:t>
            </a:r>
            <a:endParaRPr sz="2000" dirty="0"/>
          </a:p>
        </p:txBody>
      </p:sp>
      <p:sp>
        <p:nvSpPr>
          <p:cNvPr id="120" name="Google Shape;120;p20"/>
          <p:cNvSpPr txBox="1"/>
          <p:nvPr/>
        </p:nvSpPr>
        <p:spPr>
          <a:xfrm>
            <a:off x="6831200" y="5822067"/>
            <a:ext cx="49120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" sz="2000">
                <a:solidFill>
                  <a:srgbClr val="999999"/>
                </a:solidFill>
              </a:rPr>
              <a:t>Averages ±SE   </a:t>
            </a:r>
            <a:endParaRPr sz="2000">
              <a:solidFill>
                <a:srgbClr val="999999"/>
              </a:solidFill>
            </a:endParaRPr>
          </a:p>
          <a:p>
            <a:pPr algn="r"/>
            <a:r>
              <a:rPr lang="en" sz="2000">
                <a:solidFill>
                  <a:srgbClr val="999999"/>
                </a:solidFill>
              </a:rPr>
              <a:t>N = 5-7 biological replicates</a:t>
            </a:r>
            <a:endParaRPr sz="2000">
              <a:solidFill>
                <a:srgbClr val="999999"/>
              </a:solidFill>
            </a:endParaRPr>
          </a:p>
          <a:p>
            <a:pPr algn="r"/>
            <a:r>
              <a:rPr lang="en" sz="2000">
                <a:solidFill>
                  <a:srgbClr val="999999"/>
                </a:solidFill>
              </a:rPr>
              <a:t>9-11 week old trees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 rot="-5400000">
            <a:off x="726133" y="3913234"/>
            <a:ext cx="1423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/>
              <a:t>p=0.066</a:t>
            </a:r>
            <a:endParaRPr sz="1600"/>
          </a:p>
        </p:txBody>
      </p:sp>
      <p:sp>
        <p:nvSpPr>
          <p:cNvPr id="122" name="Google Shape;122;p20"/>
          <p:cNvSpPr txBox="1"/>
          <p:nvPr/>
        </p:nvSpPr>
        <p:spPr>
          <a:xfrm rot="-5400000">
            <a:off x="1717433" y="3913234"/>
            <a:ext cx="14236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 b="1"/>
              <a:t>*p=0.044</a:t>
            </a:r>
            <a:endParaRPr sz="1600" b="1"/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FFD2C21-8792-EE81-C159-B6C623F2D0B0}"/>
              </a:ext>
            </a:extLst>
          </p:cNvPr>
          <p:cNvSpPr/>
          <p:nvPr/>
        </p:nvSpPr>
        <p:spPr>
          <a:xfrm>
            <a:off x="1056268" y="4905835"/>
            <a:ext cx="675701" cy="339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40CBE1-3C9C-5AAD-3D45-C765AC8B7B7C}"/>
              </a:ext>
            </a:extLst>
          </p:cNvPr>
          <p:cNvSpPr/>
          <p:nvPr/>
        </p:nvSpPr>
        <p:spPr>
          <a:xfrm>
            <a:off x="2946755" y="4905834"/>
            <a:ext cx="675701" cy="339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515EE8-71AD-BCF8-CE0F-7198AACE23A2}"/>
              </a:ext>
            </a:extLst>
          </p:cNvPr>
          <p:cNvSpPr/>
          <p:nvPr/>
        </p:nvSpPr>
        <p:spPr>
          <a:xfrm>
            <a:off x="3931451" y="4905834"/>
            <a:ext cx="675701" cy="339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CC0B8C-089E-93D2-30E1-79AE8F39685B}"/>
              </a:ext>
            </a:extLst>
          </p:cNvPr>
          <p:cNvSpPr/>
          <p:nvPr/>
        </p:nvSpPr>
        <p:spPr>
          <a:xfrm>
            <a:off x="4862786" y="4905837"/>
            <a:ext cx="675701" cy="339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4D47-892F-650C-DB50-ED35459B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for our greenhouse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AD36-0F39-8CC0-AC9E-AA3E11264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construct have a greater impact on photosynthesis in controlled environment than in a field setting?</a:t>
            </a:r>
          </a:p>
          <a:p>
            <a:pPr lvl="1"/>
            <a:r>
              <a:rPr lang="en-US" dirty="0"/>
              <a:t>e.g., is the difference between top events and control and/or between poor events and control in photosynthetic performance greater than in the field?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67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2002-38A5-0B7D-DC71-D31CC13E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 null hypothesis situation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C14994-D632-BC0A-6DF2-5AAA8FC5541F}"/>
              </a:ext>
            </a:extLst>
          </p:cNvPr>
          <p:cNvCxnSpPr/>
          <p:nvPr/>
        </p:nvCxnSpPr>
        <p:spPr>
          <a:xfrm>
            <a:off x="2294465" y="2065867"/>
            <a:ext cx="0" cy="40809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919860-F32D-F6BC-6021-F75A052785E6}"/>
              </a:ext>
            </a:extLst>
          </p:cNvPr>
          <p:cNvCxnSpPr>
            <a:cxnSpLocks/>
          </p:cNvCxnSpPr>
          <p:nvPr/>
        </p:nvCxnSpPr>
        <p:spPr>
          <a:xfrm flipH="1">
            <a:off x="2316054" y="4707468"/>
            <a:ext cx="66031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4A45CC-E21E-F053-AE37-95B19FFF0F7C}"/>
              </a:ext>
            </a:extLst>
          </p:cNvPr>
          <p:cNvSpPr txBox="1"/>
          <p:nvPr/>
        </p:nvSpPr>
        <p:spPr>
          <a:xfrm>
            <a:off x="1107624" y="3643868"/>
            <a:ext cx="79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∆</a:t>
            </a:r>
            <a:r>
              <a:rPr lang="en-US" dirty="0" err="1"/>
              <a:t>V</a:t>
            </a:r>
            <a:r>
              <a:rPr lang="en-US" baseline="-25000" dirty="0" err="1"/>
              <a:t>cmax</a:t>
            </a:r>
            <a:r>
              <a:rPr lang="en-US" baseline="-250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3FFBA-9966-6C22-85B0-735DEDBB1E32}"/>
              </a:ext>
            </a:extLst>
          </p:cNvPr>
          <p:cNvSpPr txBox="1"/>
          <p:nvPr/>
        </p:nvSpPr>
        <p:spPr>
          <a:xfrm>
            <a:off x="1956847" y="452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455F1A-A6A1-FD4B-566C-FA1393D23997}"/>
              </a:ext>
            </a:extLst>
          </p:cNvPr>
          <p:cNvSpPr/>
          <p:nvPr/>
        </p:nvSpPr>
        <p:spPr>
          <a:xfrm>
            <a:off x="3217333" y="4521200"/>
            <a:ext cx="52493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9F1C7C-8E23-77B5-17DC-63CA43637D4C}"/>
              </a:ext>
            </a:extLst>
          </p:cNvPr>
          <p:cNvCxnSpPr/>
          <p:nvPr/>
        </p:nvCxnSpPr>
        <p:spPr>
          <a:xfrm>
            <a:off x="3478741" y="4106333"/>
            <a:ext cx="0" cy="11996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43B834-47AD-439E-D364-07BA68E3CCC2}"/>
              </a:ext>
            </a:extLst>
          </p:cNvPr>
          <p:cNvCxnSpPr/>
          <p:nvPr/>
        </p:nvCxnSpPr>
        <p:spPr>
          <a:xfrm>
            <a:off x="3217333" y="4106333"/>
            <a:ext cx="524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1946FB-D563-073F-FAA2-8FFDD56FED77}"/>
              </a:ext>
            </a:extLst>
          </p:cNvPr>
          <p:cNvCxnSpPr/>
          <p:nvPr/>
        </p:nvCxnSpPr>
        <p:spPr>
          <a:xfrm>
            <a:off x="3217333" y="5305967"/>
            <a:ext cx="524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6D09BD-B526-6088-0FED-81419A644E2E}"/>
              </a:ext>
            </a:extLst>
          </p:cNvPr>
          <p:cNvSpPr txBox="1"/>
          <p:nvPr/>
        </p:nvSpPr>
        <p:spPr>
          <a:xfrm>
            <a:off x="3131730" y="225824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B448C1-4FE8-0EF8-B5E6-987A3D405EB5}"/>
              </a:ext>
            </a:extLst>
          </p:cNvPr>
          <p:cNvSpPr/>
          <p:nvPr/>
        </p:nvSpPr>
        <p:spPr>
          <a:xfrm>
            <a:off x="5970058" y="3427683"/>
            <a:ext cx="52493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BD544A-7A28-6B01-D128-F2E960BCD580}"/>
              </a:ext>
            </a:extLst>
          </p:cNvPr>
          <p:cNvCxnSpPr/>
          <p:nvPr/>
        </p:nvCxnSpPr>
        <p:spPr>
          <a:xfrm>
            <a:off x="6231466" y="3012816"/>
            <a:ext cx="0" cy="11996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7B6B67-005E-8232-6CEF-87A9697E2298}"/>
              </a:ext>
            </a:extLst>
          </p:cNvPr>
          <p:cNvCxnSpPr/>
          <p:nvPr/>
        </p:nvCxnSpPr>
        <p:spPr>
          <a:xfrm>
            <a:off x="5970058" y="3012816"/>
            <a:ext cx="524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B7204E-402B-B043-9C91-8CC70B132521}"/>
              </a:ext>
            </a:extLst>
          </p:cNvPr>
          <p:cNvCxnSpPr/>
          <p:nvPr/>
        </p:nvCxnSpPr>
        <p:spPr>
          <a:xfrm>
            <a:off x="5970058" y="4212450"/>
            <a:ext cx="5249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F38CE7-624D-216C-0850-73AEA91263AB}"/>
              </a:ext>
            </a:extLst>
          </p:cNvPr>
          <p:cNvSpPr txBox="1"/>
          <p:nvPr/>
        </p:nvSpPr>
        <p:spPr>
          <a:xfrm>
            <a:off x="5657850" y="2200275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Greenhouse</a:t>
            </a:r>
          </a:p>
        </p:txBody>
      </p:sp>
    </p:spTree>
    <p:extLst>
      <p:ext uri="{BB962C8B-B14F-4D97-AF65-F5344CB8AC3E}">
        <p14:creationId xmlns:p14="http://schemas.microsoft.com/office/powerpoint/2010/main" val="3088178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97B6-0792-3F7B-3821-3700B229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how silencing of PLGG1 interacts with photosynthetic performance between field and greenhouse?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4757-95EA-F914-1220-00F00EF2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Does the efficiency of PLGG1 silencing for transgenic events change between the greenhouse and the field?</a:t>
            </a:r>
          </a:p>
          <a:p>
            <a:r>
              <a:rPr lang="en-US" dirty="0"/>
              <a:t>Does a given amount of PLGG1 silencing cause a different response in photosynthetic performance between the greenhouse and the field?</a:t>
            </a:r>
          </a:p>
        </p:txBody>
      </p:sp>
    </p:spTree>
    <p:extLst>
      <p:ext uri="{BB962C8B-B14F-4D97-AF65-F5344CB8AC3E}">
        <p14:creationId xmlns:p14="http://schemas.microsoft.com/office/powerpoint/2010/main" val="1968254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C9BB-162D-474A-32F4-56B2DE24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greenhouse inventory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F5A343-8F21-29A8-C532-87E1E4113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134468"/>
              </p:ext>
            </p:extLst>
          </p:nvPr>
        </p:nvGraphicFramePr>
        <p:xfrm>
          <a:off x="3564467" y="1690688"/>
          <a:ext cx="4682068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2139">
                  <a:extLst>
                    <a:ext uri="{9D8B030D-6E8A-4147-A177-3AD203B41FA5}">
                      <a16:colId xmlns:a16="http://schemas.microsoft.com/office/drawing/2014/main" val="3827110860"/>
                    </a:ext>
                  </a:extLst>
                </a:gridCol>
                <a:gridCol w="1091683">
                  <a:extLst>
                    <a:ext uri="{9D8B030D-6E8A-4147-A177-3AD203B41FA5}">
                      <a16:colId xmlns:a16="http://schemas.microsoft.com/office/drawing/2014/main" val="2027809433"/>
                    </a:ext>
                  </a:extLst>
                </a:gridCol>
                <a:gridCol w="1054123">
                  <a:extLst>
                    <a:ext uri="{9D8B030D-6E8A-4147-A177-3AD203B41FA5}">
                      <a16:colId xmlns:a16="http://schemas.microsoft.com/office/drawing/2014/main" val="2682149390"/>
                    </a:ext>
                  </a:extLst>
                </a:gridCol>
                <a:gridCol w="1054123">
                  <a:extLst>
                    <a:ext uri="{9D8B030D-6E8A-4147-A177-3AD203B41FA5}">
                      <a16:colId xmlns:a16="http://schemas.microsoft.com/office/drawing/2014/main" val="204714486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Events included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Trees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tree 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6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9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5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13-15E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0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23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8-9D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3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45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736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302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4E6B-738B-D9B0-95F9-553A1929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58"/>
            <a:ext cx="10515600" cy="1325563"/>
          </a:xfrm>
        </p:spPr>
        <p:txBody>
          <a:bodyPr/>
          <a:lstStyle/>
          <a:p>
            <a:r>
              <a:rPr lang="en-US" dirty="0"/>
              <a:t>Traits of interest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E6518F-FB8A-A15C-8954-B8BD66027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46343"/>
              </p:ext>
            </p:extLst>
          </p:nvPr>
        </p:nvGraphicFramePr>
        <p:xfrm>
          <a:off x="3490381" y="1504422"/>
          <a:ext cx="3496736" cy="512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8368">
                  <a:extLst>
                    <a:ext uri="{9D8B030D-6E8A-4147-A177-3AD203B41FA5}">
                      <a16:colId xmlns:a16="http://schemas.microsoft.com/office/drawing/2014/main" val="3827110860"/>
                    </a:ext>
                  </a:extLst>
                </a:gridCol>
                <a:gridCol w="1748368">
                  <a:extLst>
                    <a:ext uri="{9D8B030D-6E8A-4147-A177-3AD203B41FA5}">
                      <a16:colId xmlns:a16="http://schemas.microsoft.com/office/drawing/2014/main" val="2144798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Derivation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response curve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6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</a:t>
                      </a:r>
                      <a:r>
                        <a:rPr lang="en-US" baseline="-25000" dirty="0" err="1"/>
                        <a:t>cmax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response curve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9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</a:t>
                      </a:r>
                      <a:r>
                        <a:rPr lang="en-US" baseline="-25000" dirty="0" err="1"/>
                        <a:t>max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 response curve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baseline="-25000" dirty="0" err="1"/>
                        <a:t>sat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 response curve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Dark respiration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 response curve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5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Quantum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 response curve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0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PLGG1 expression level?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RT-</a:t>
                      </a:r>
                      <a:r>
                        <a:rPr lang="en-US" dirty="0" err="1"/>
                        <a:t>qpcr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58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73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59AB8B-BA45-DB9A-1E64-4FABB1C527A8}"/>
              </a:ext>
            </a:extLst>
          </p:cNvPr>
          <p:cNvCxnSpPr>
            <a:endCxn id="14" idx="3"/>
          </p:cNvCxnSpPr>
          <p:nvPr/>
        </p:nvCxnSpPr>
        <p:spPr>
          <a:xfrm flipV="1">
            <a:off x="363071" y="3408733"/>
            <a:ext cx="11502708" cy="20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605682E-00A6-CB9B-AC3F-69B63800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Photorespiration bypass construct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03CCFC-0115-25AB-C1F9-55B3D9408E3D}"/>
              </a:ext>
            </a:extLst>
          </p:cNvPr>
          <p:cNvSpPr/>
          <p:nvPr/>
        </p:nvSpPr>
        <p:spPr>
          <a:xfrm>
            <a:off x="231635" y="2790259"/>
            <a:ext cx="871123" cy="120868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71E3A2F-1584-570F-B121-2658A1A09D29}"/>
              </a:ext>
            </a:extLst>
          </p:cNvPr>
          <p:cNvSpPr/>
          <p:nvPr/>
        </p:nvSpPr>
        <p:spPr>
          <a:xfrm>
            <a:off x="1232395" y="2635612"/>
            <a:ext cx="2250394" cy="1505905"/>
          </a:xfrm>
          <a:prstGeom prst="rightArrow">
            <a:avLst>
              <a:gd name="adj1" fmla="val 66901"/>
              <a:gd name="adj2" fmla="val 11765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CaMV35s::</a:t>
            </a:r>
            <a:r>
              <a:rPr lang="en-US" dirty="0" err="1"/>
              <a:t>CrGDH</a:t>
            </a:r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18BEFD4-D2D1-300C-2870-26209FB80988}"/>
              </a:ext>
            </a:extLst>
          </p:cNvPr>
          <p:cNvSpPr/>
          <p:nvPr/>
        </p:nvSpPr>
        <p:spPr>
          <a:xfrm>
            <a:off x="3521361" y="2595273"/>
            <a:ext cx="2250394" cy="1546244"/>
          </a:xfrm>
          <a:prstGeom prst="rightArrow">
            <a:avLst>
              <a:gd name="adj1" fmla="val 66901"/>
              <a:gd name="adj2" fmla="val 11765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SpmPRO</a:t>
            </a:r>
            <a:r>
              <a:rPr lang="en-US" dirty="0"/>
              <a:t>::</a:t>
            </a:r>
            <a:r>
              <a:rPr lang="en-US" dirty="0" err="1"/>
              <a:t>CmMS</a:t>
            </a:r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F2C0C25-8024-A046-B1A5-4CD801832721}"/>
              </a:ext>
            </a:extLst>
          </p:cNvPr>
          <p:cNvSpPr/>
          <p:nvPr/>
        </p:nvSpPr>
        <p:spPr>
          <a:xfrm>
            <a:off x="5869251" y="2628983"/>
            <a:ext cx="2206586" cy="1546244"/>
          </a:xfrm>
          <a:prstGeom prst="rightArrow">
            <a:avLst>
              <a:gd name="adj1" fmla="val 66901"/>
              <a:gd name="adj2" fmla="val 1176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RbcS1B_PRO::Plgg1 sense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B4D04B9-FF7B-1BE3-DF29-0E79E05FE951}"/>
              </a:ext>
            </a:extLst>
          </p:cNvPr>
          <p:cNvSpPr/>
          <p:nvPr/>
        </p:nvSpPr>
        <p:spPr>
          <a:xfrm rot="10800000">
            <a:off x="9332258" y="2622165"/>
            <a:ext cx="1574521" cy="1546244"/>
          </a:xfrm>
          <a:prstGeom prst="rightArrow">
            <a:avLst>
              <a:gd name="adj1" fmla="val 66901"/>
              <a:gd name="adj2" fmla="val 1176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7CC74E9-FA65-7703-EE3D-C9E292CD1601}"/>
              </a:ext>
            </a:extLst>
          </p:cNvPr>
          <p:cNvSpPr/>
          <p:nvPr/>
        </p:nvSpPr>
        <p:spPr>
          <a:xfrm>
            <a:off x="8143191" y="3020661"/>
            <a:ext cx="1121713" cy="8166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PDK intron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0B969C5-E148-EC40-CCB3-0263F2B7C64D}"/>
              </a:ext>
            </a:extLst>
          </p:cNvPr>
          <p:cNvSpPr/>
          <p:nvPr/>
        </p:nvSpPr>
        <p:spPr>
          <a:xfrm>
            <a:off x="10994656" y="2804391"/>
            <a:ext cx="871123" cy="120868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99270E-8F38-C4BD-0D7C-8FCADDF8A021}"/>
              </a:ext>
            </a:extLst>
          </p:cNvPr>
          <p:cNvSpPr txBox="1"/>
          <p:nvPr/>
        </p:nvSpPr>
        <p:spPr>
          <a:xfrm>
            <a:off x="9300223" y="321062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Plgg1 antisense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B5613-C40A-C1F7-65BF-7FE30F4A406B}"/>
              </a:ext>
            </a:extLst>
          </p:cNvPr>
          <p:cNvSpPr txBox="1"/>
          <p:nvPr/>
        </p:nvSpPr>
        <p:spPr>
          <a:xfrm>
            <a:off x="5711452" y="5987018"/>
            <a:ext cx="5805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genes w/ chloroplast-targeted transporter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ED7EC3-9664-779E-1EB0-195F378828EC}"/>
              </a:ext>
            </a:extLst>
          </p:cNvPr>
          <p:cNvSpPr txBox="1"/>
          <p:nvPr/>
        </p:nvSpPr>
        <p:spPr>
          <a:xfrm>
            <a:off x="1321832" y="4563223"/>
            <a:ext cx="196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Glycolate dehydrogenase via</a:t>
            </a:r>
          </a:p>
          <a:p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Chlamydomonas </a:t>
            </a:r>
            <a:r>
              <a:rPr lang="en-US" i="1" dirty="0" err="1">
                <a:solidFill>
                  <a:schemeClr val="accent5">
                    <a:lumMod val="50000"/>
                  </a:schemeClr>
                </a:solidFill>
              </a:rPr>
              <a:t>reinhardtii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C6C257-DEE1-D5BB-8E53-2523CBBF607B}"/>
              </a:ext>
            </a:extLst>
          </p:cNvPr>
          <p:cNvSpPr txBox="1"/>
          <p:nvPr/>
        </p:nvSpPr>
        <p:spPr>
          <a:xfrm>
            <a:off x="3735126" y="4653028"/>
            <a:ext cx="210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Malate synthase via </a:t>
            </a:r>
            <a:r>
              <a:rPr lang="en-US" i="1" dirty="0" err="1">
                <a:solidFill>
                  <a:schemeClr val="accent5">
                    <a:lumMod val="50000"/>
                  </a:schemeClr>
                </a:solidFill>
              </a:rPr>
              <a:t>Curbita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 maxima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CC0052-57E9-E484-6B83-5BB9A5C1D0A0}"/>
              </a:ext>
            </a:extLst>
          </p:cNvPr>
          <p:cNvSpPr txBox="1"/>
          <p:nvPr/>
        </p:nvSpPr>
        <p:spPr>
          <a:xfrm>
            <a:off x="7244918" y="4561156"/>
            <a:ext cx="337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RNAi for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plasticidal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glycolate glycerate transporter 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plgg1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FE67F906-DBA4-FF1D-5C8D-D727F9702884}"/>
              </a:ext>
            </a:extLst>
          </p:cNvPr>
          <p:cNvSpPr/>
          <p:nvPr/>
        </p:nvSpPr>
        <p:spPr>
          <a:xfrm rot="5400000">
            <a:off x="8212201" y="2515944"/>
            <a:ext cx="155448" cy="37655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80C24A74-E7CB-3EE5-5399-403B1CFBE574}"/>
              </a:ext>
            </a:extLst>
          </p:cNvPr>
          <p:cNvSpPr/>
          <p:nvPr/>
        </p:nvSpPr>
        <p:spPr>
          <a:xfrm rot="5400000">
            <a:off x="4568834" y="3505922"/>
            <a:ext cx="155448" cy="182286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0A86ED3F-6C39-41F0-7441-BCDA9256D598}"/>
              </a:ext>
            </a:extLst>
          </p:cNvPr>
          <p:cNvSpPr/>
          <p:nvPr/>
        </p:nvSpPr>
        <p:spPr>
          <a:xfrm rot="5400000">
            <a:off x="2138351" y="3473731"/>
            <a:ext cx="155448" cy="182286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8B76-2E36-662A-1095-40A36280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F71B-220C-1C4D-BEF5-0DE40C4C8E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7" grpId="0"/>
      <p:bldP spid="30" grpId="0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EAACA77-3E5D-46C5-B5F1-66CDAB9A6013}"/>
              </a:ext>
            </a:extLst>
          </p:cNvPr>
          <p:cNvSpPr/>
          <p:nvPr/>
        </p:nvSpPr>
        <p:spPr>
          <a:xfrm>
            <a:off x="457200" y="2765421"/>
            <a:ext cx="7397198" cy="3772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FEA032-3D07-1267-C99C-477A782A8D5D}"/>
              </a:ext>
            </a:extLst>
          </p:cNvPr>
          <p:cNvSpPr/>
          <p:nvPr/>
        </p:nvSpPr>
        <p:spPr>
          <a:xfrm rot="5400000">
            <a:off x="9440517" y="3797345"/>
            <a:ext cx="3573584" cy="97099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4AFC6-5702-ED5E-6CB1-A5B7BE2DE5D2}"/>
              </a:ext>
            </a:extLst>
          </p:cNvPr>
          <p:cNvSpPr txBox="1"/>
          <p:nvPr/>
        </p:nvSpPr>
        <p:spPr>
          <a:xfrm>
            <a:off x="6217715" y="3727687"/>
            <a:ext cx="1110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glycolate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D0B49E-4650-034D-B865-9AD02A90B8B5}"/>
              </a:ext>
            </a:extLst>
          </p:cNvPr>
          <p:cNvCxnSpPr>
            <a:cxnSpLocks/>
          </p:cNvCxnSpPr>
          <p:nvPr/>
        </p:nvCxnSpPr>
        <p:spPr>
          <a:xfrm>
            <a:off x="8057587" y="3938854"/>
            <a:ext cx="26746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ent Arrow 22">
            <a:extLst>
              <a:ext uri="{FF2B5EF4-FFF2-40B4-BE49-F238E27FC236}">
                <a16:creationId xmlns:a16="http://schemas.microsoft.com/office/drawing/2014/main" id="{7F8464D6-1A08-0847-A237-1A7A7237D577}"/>
              </a:ext>
            </a:extLst>
          </p:cNvPr>
          <p:cNvSpPr/>
          <p:nvPr/>
        </p:nvSpPr>
        <p:spPr>
          <a:xfrm rot="10800000">
            <a:off x="990352" y="3353288"/>
            <a:ext cx="2417753" cy="677451"/>
          </a:xfrm>
          <a:prstGeom prst="bentArrow">
            <a:avLst>
              <a:gd name="adj1" fmla="val 3375"/>
              <a:gd name="adj2" fmla="val 8991"/>
              <a:gd name="adj3" fmla="val 22015"/>
              <a:gd name="adj4" fmla="val 5191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A22A0134-1519-FEA9-C8BC-DB69EB895313}"/>
              </a:ext>
            </a:extLst>
          </p:cNvPr>
          <p:cNvSpPr/>
          <p:nvPr/>
        </p:nvSpPr>
        <p:spPr>
          <a:xfrm rot="10800000" flipH="1">
            <a:off x="3596057" y="3346276"/>
            <a:ext cx="2237247" cy="677449"/>
          </a:xfrm>
          <a:prstGeom prst="bentArrow">
            <a:avLst>
              <a:gd name="adj1" fmla="val 3375"/>
              <a:gd name="adj2" fmla="val 8991"/>
              <a:gd name="adj3" fmla="val 22015"/>
              <a:gd name="adj4" fmla="val 519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80A201-699D-AF42-A95D-B95D885DBD08}"/>
              </a:ext>
            </a:extLst>
          </p:cNvPr>
          <p:cNvSpPr txBox="1"/>
          <p:nvPr/>
        </p:nvSpPr>
        <p:spPr>
          <a:xfrm rot="5400000">
            <a:off x="10406784" y="4039262"/>
            <a:ext cx="164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peroxisome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ACB92-103A-21F9-1B89-B33E4C7C9F1A}"/>
              </a:ext>
            </a:extLst>
          </p:cNvPr>
          <p:cNvSpPr txBox="1"/>
          <p:nvPr/>
        </p:nvSpPr>
        <p:spPr>
          <a:xfrm>
            <a:off x="4012430" y="3430984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photorespiration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C075EF-BC3E-0F12-2F58-48C3B3A3C67C}"/>
              </a:ext>
            </a:extLst>
          </p:cNvPr>
          <p:cNvSpPr txBox="1"/>
          <p:nvPr/>
        </p:nvSpPr>
        <p:spPr>
          <a:xfrm>
            <a:off x="2868298" y="2877492"/>
            <a:ext cx="53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BFED61-A759-6D0F-80FC-A44A06D8DE9E}"/>
              </a:ext>
            </a:extLst>
          </p:cNvPr>
          <p:cNvSpPr txBox="1"/>
          <p:nvPr/>
        </p:nvSpPr>
        <p:spPr>
          <a:xfrm>
            <a:off x="3633361" y="29005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4A0204-1E2D-71DC-B785-7DB059D1E98F}"/>
              </a:ext>
            </a:extLst>
          </p:cNvPr>
          <p:cNvSpPr txBox="1"/>
          <p:nvPr/>
        </p:nvSpPr>
        <p:spPr>
          <a:xfrm>
            <a:off x="3006704" y="3938334"/>
            <a:ext cx="97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RuBisCO</a:t>
            </a:r>
            <a:endParaRPr lang="en-US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A67B27-22B1-3D58-C635-2A5D1F2B6AFE}"/>
              </a:ext>
            </a:extLst>
          </p:cNvPr>
          <p:cNvSpPr txBox="1"/>
          <p:nvPr/>
        </p:nvSpPr>
        <p:spPr>
          <a:xfrm rot="16200000">
            <a:off x="-950736" y="3607932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Calvin-Benson </a:t>
            </a:r>
            <a:r>
              <a:rPr lang="en-US" sz="2400" dirty="0" err="1"/>
              <a:t>Cylce</a:t>
            </a:r>
            <a:r>
              <a:rPr lang="en-US" sz="2400" dirty="0"/>
              <a:t> (CBC)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F1438F-8AB6-708D-3990-2E0D8C0A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does the bypass work?</a:t>
            </a:r>
            <a:br>
              <a:rPr lang="en-US" dirty="0"/>
            </a:br>
            <a:r>
              <a:rPr lang="en-US" sz="3200" dirty="0"/>
              <a:t>Glycolate production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A4E39-F7CA-5186-DD8C-F056521B80FB}"/>
              </a:ext>
            </a:extLst>
          </p:cNvPr>
          <p:cNvSpPr txBox="1"/>
          <p:nvPr/>
        </p:nvSpPr>
        <p:spPr>
          <a:xfrm>
            <a:off x="9814503" y="59870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RuBp</a:t>
            </a:r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46B2E2B-DF5F-210C-8EF8-2DF2A8B0F6B3}"/>
              </a:ext>
            </a:extLst>
          </p:cNvPr>
          <p:cNvSpPr/>
          <p:nvPr/>
        </p:nvSpPr>
        <p:spPr>
          <a:xfrm>
            <a:off x="3513221" y="4379495"/>
            <a:ext cx="6301280" cy="1915224"/>
          </a:xfrm>
          <a:custGeom>
            <a:avLst/>
            <a:gdLst>
              <a:gd name="connsiteX0" fmla="*/ 5678905 w 5678905"/>
              <a:gd name="connsiteY0" fmla="*/ 1860884 h 1915224"/>
              <a:gd name="connsiteX1" fmla="*/ 1860884 w 5678905"/>
              <a:gd name="connsiteY1" fmla="*/ 1876926 h 1915224"/>
              <a:gd name="connsiteX2" fmla="*/ 593558 w 5678905"/>
              <a:gd name="connsiteY2" fmla="*/ 1427747 h 1915224"/>
              <a:gd name="connsiteX3" fmla="*/ 0 w 5678905"/>
              <a:gd name="connsiteY3" fmla="*/ 0 h 191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8905" h="1915224">
                <a:moveTo>
                  <a:pt x="5678905" y="1860884"/>
                </a:moveTo>
                <a:cubicBezTo>
                  <a:pt x="4193673" y="1905000"/>
                  <a:pt x="2708442" y="1949116"/>
                  <a:pt x="1860884" y="1876926"/>
                </a:cubicBezTo>
                <a:cubicBezTo>
                  <a:pt x="1013326" y="1804736"/>
                  <a:pt x="903705" y="1740568"/>
                  <a:pt x="593558" y="1427747"/>
                </a:cubicBezTo>
                <a:cubicBezTo>
                  <a:pt x="283411" y="1114926"/>
                  <a:pt x="141705" y="557463"/>
                  <a:pt x="0" y="0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F35B9FC-5F52-A620-1B53-AFF60F6391D7}"/>
              </a:ext>
            </a:extLst>
          </p:cNvPr>
          <p:cNvSpPr/>
          <p:nvPr/>
        </p:nvSpPr>
        <p:spPr>
          <a:xfrm>
            <a:off x="10491537" y="6096000"/>
            <a:ext cx="753979" cy="234930"/>
          </a:xfrm>
          <a:custGeom>
            <a:avLst/>
            <a:gdLst>
              <a:gd name="connsiteX0" fmla="*/ 753979 w 753979"/>
              <a:gd name="connsiteY0" fmla="*/ 0 h 234930"/>
              <a:gd name="connsiteX1" fmla="*/ 577516 w 753979"/>
              <a:gd name="connsiteY1" fmla="*/ 224589 h 234930"/>
              <a:gd name="connsiteX2" fmla="*/ 0 w 753979"/>
              <a:gd name="connsiteY2" fmla="*/ 176463 h 234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979" h="234930">
                <a:moveTo>
                  <a:pt x="753979" y="0"/>
                </a:moveTo>
                <a:cubicBezTo>
                  <a:pt x="728579" y="97589"/>
                  <a:pt x="703179" y="195179"/>
                  <a:pt x="577516" y="224589"/>
                </a:cubicBezTo>
                <a:cubicBezTo>
                  <a:pt x="451853" y="253999"/>
                  <a:pt x="225926" y="215231"/>
                  <a:pt x="0" y="176463"/>
                </a:cubicBezTo>
              </a:path>
            </a:pathLst>
          </a:custGeom>
          <a:noFill/>
          <a:ln w="25400">
            <a:solidFill>
              <a:schemeClr val="bg2">
                <a:lumMod val="1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44E063-FAE7-5C22-EF51-CFDABD0CE847}"/>
              </a:ext>
            </a:extLst>
          </p:cNvPr>
          <p:cNvSpPr/>
          <p:nvPr/>
        </p:nvSpPr>
        <p:spPr>
          <a:xfrm rot="16200000">
            <a:off x="7224161" y="3748741"/>
            <a:ext cx="1260474" cy="2956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FF7C0-C8EC-F21F-05D6-01A7E5DE77F7}"/>
              </a:ext>
            </a:extLst>
          </p:cNvPr>
          <p:cNvSpPr txBox="1"/>
          <p:nvPr/>
        </p:nvSpPr>
        <p:spPr>
          <a:xfrm>
            <a:off x="7098347" y="3024663"/>
            <a:ext cx="80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PLGG1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2A706-B25F-A637-0D69-AE2B715AB9AB}"/>
              </a:ext>
            </a:extLst>
          </p:cNvPr>
          <p:cNvCxnSpPr>
            <a:cxnSpLocks/>
          </p:cNvCxnSpPr>
          <p:nvPr/>
        </p:nvCxnSpPr>
        <p:spPr>
          <a:xfrm>
            <a:off x="7432285" y="3927742"/>
            <a:ext cx="355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8FFECB-01B5-3340-0746-8107ED1A3ADF}"/>
              </a:ext>
            </a:extLst>
          </p:cNvPr>
          <p:cNvCxnSpPr/>
          <p:nvPr/>
        </p:nvCxnSpPr>
        <p:spPr>
          <a:xfrm>
            <a:off x="8021441" y="1249531"/>
            <a:ext cx="11783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58E011-CDCC-B162-DC3F-53849DF2507A}"/>
              </a:ext>
            </a:extLst>
          </p:cNvPr>
          <p:cNvCxnSpPr/>
          <p:nvPr/>
        </p:nvCxnSpPr>
        <p:spPr>
          <a:xfrm>
            <a:off x="8002225" y="712120"/>
            <a:ext cx="1178315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E634FB-6C5C-EFB5-BAFB-EAACDE3DC3DB}"/>
              </a:ext>
            </a:extLst>
          </p:cNvPr>
          <p:cNvSpPr txBox="1"/>
          <p:nvPr/>
        </p:nvSpPr>
        <p:spPr>
          <a:xfrm>
            <a:off x="9352292" y="527454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photosynthesis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5504-A056-2319-E7BE-2EA60522B907}"/>
              </a:ext>
            </a:extLst>
          </p:cNvPr>
          <p:cNvSpPr txBox="1"/>
          <p:nvPr/>
        </p:nvSpPr>
        <p:spPr>
          <a:xfrm>
            <a:off x="9352291" y="1080434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photorespiration</a:t>
            </a:r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35FCDB23-6FDB-9DBB-94B0-C1E963A99C44}"/>
              </a:ext>
            </a:extLst>
          </p:cNvPr>
          <p:cNvSpPr/>
          <p:nvPr/>
        </p:nvSpPr>
        <p:spPr>
          <a:xfrm>
            <a:off x="10491537" y="4526805"/>
            <a:ext cx="240699" cy="62379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28E5A-920C-993D-6706-BE09FF9683EA}"/>
              </a:ext>
            </a:extLst>
          </p:cNvPr>
          <p:cNvSpPr txBox="1"/>
          <p:nvPr/>
        </p:nvSpPr>
        <p:spPr>
          <a:xfrm>
            <a:off x="9814501" y="4700016"/>
            <a:ext cx="53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ATP</a:t>
            </a:r>
          </a:p>
          <a:p>
            <a:r>
              <a:rPr lang="en-US" dirty="0"/>
              <a:t>CO</a:t>
            </a:r>
            <a:r>
              <a:rPr lang="en-US" baseline="-25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123B8-8F40-7C15-225B-01099220EA69}"/>
              </a:ext>
            </a:extLst>
          </p:cNvPr>
          <p:cNvSpPr txBox="1"/>
          <p:nvPr/>
        </p:nvSpPr>
        <p:spPr>
          <a:xfrm>
            <a:off x="1368814" y="3413922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photosynthesis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3C94B-E5C1-EFF4-883A-26580FEA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F71B-220C-1C4D-BEF5-0DE40C4C8E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8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24" grpId="0" animBg="1"/>
      <p:bldP spid="35" grpId="0"/>
      <p:bldP spid="13" grpId="0"/>
      <p:bldP spid="44" grpId="0"/>
      <p:bldP spid="20" grpId="0"/>
      <p:bldP spid="22" grpId="0" animBg="1"/>
      <p:bldP spid="26" grpId="0" animBg="1"/>
      <p:bldP spid="27" grpId="0" animBg="1"/>
      <p:bldP spid="31" grpId="0"/>
      <p:bldP spid="53" grpId="0"/>
      <p:bldP spid="2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EAACA77-3E5D-46C5-B5F1-66CDAB9A6013}"/>
              </a:ext>
            </a:extLst>
          </p:cNvPr>
          <p:cNvSpPr/>
          <p:nvPr/>
        </p:nvSpPr>
        <p:spPr>
          <a:xfrm>
            <a:off x="457200" y="2765421"/>
            <a:ext cx="7397198" cy="3772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FEA032-3D07-1267-C99C-477A782A8D5D}"/>
              </a:ext>
            </a:extLst>
          </p:cNvPr>
          <p:cNvSpPr/>
          <p:nvPr/>
        </p:nvSpPr>
        <p:spPr>
          <a:xfrm rot="5400000">
            <a:off x="9440517" y="3797345"/>
            <a:ext cx="3573584" cy="97099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58313-6B06-C981-C7EE-6BABD9709B3F}"/>
              </a:ext>
            </a:extLst>
          </p:cNvPr>
          <p:cNvSpPr txBox="1"/>
          <p:nvPr/>
        </p:nvSpPr>
        <p:spPr>
          <a:xfrm>
            <a:off x="4138007" y="5116132"/>
            <a:ext cx="171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glyoxylate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EF0CB-6FB1-0CBF-6AA3-C81A016F6475}"/>
              </a:ext>
            </a:extLst>
          </p:cNvPr>
          <p:cNvSpPr txBox="1"/>
          <p:nvPr/>
        </p:nvSpPr>
        <p:spPr>
          <a:xfrm>
            <a:off x="823300" y="5150595"/>
            <a:ext cx="13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malate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4AFC6-5702-ED5E-6CB1-A5B7BE2DE5D2}"/>
              </a:ext>
            </a:extLst>
          </p:cNvPr>
          <p:cNvSpPr txBox="1"/>
          <p:nvPr/>
        </p:nvSpPr>
        <p:spPr>
          <a:xfrm>
            <a:off x="6217715" y="3727687"/>
            <a:ext cx="1110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glycolate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D0B49E-4650-034D-B865-9AD02A90B8B5}"/>
              </a:ext>
            </a:extLst>
          </p:cNvPr>
          <p:cNvCxnSpPr>
            <a:cxnSpLocks/>
          </p:cNvCxnSpPr>
          <p:nvPr/>
        </p:nvCxnSpPr>
        <p:spPr>
          <a:xfrm>
            <a:off x="8057587" y="3904988"/>
            <a:ext cx="26746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ent Arrow 22">
            <a:extLst>
              <a:ext uri="{FF2B5EF4-FFF2-40B4-BE49-F238E27FC236}">
                <a16:creationId xmlns:a16="http://schemas.microsoft.com/office/drawing/2014/main" id="{7F8464D6-1A08-0847-A237-1A7A7237D577}"/>
              </a:ext>
            </a:extLst>
          </p:cNvPr>
          <p:cNvSpPr/>
          <p:nvPr/>
        </p:nvSpPr>
        <p:spPr>
          <a:xfrm rot="10800000">
            <a:off x="990352" y="3353288"/>
            <a:ext cx="2417753" cy="677451"/>
          </a:xfrm>
          <a:prstGeom prst="bentArrow">
            <a:avLst>
              <a:gd name="adj1" fmla="val 3375"/>
              <a:gd name="adj2" fmla="val 8991"/>
              <a:gd name="adj3" fmla="val 22015"/>
              <a:gd name="adj4" fmla="val 5191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A22A0134-1519-FEA9-C8BC-DB69EB895313}"/>
              </a:ext>
            </a:extLst>
          </p:cNvPr>
          <p:cNvSpPr/>
          <p:nvPr/>
        </p:nvSpPr>
        <p:spPr>
          <a:xfrm rot="10800000" flipH="1">
            <a:off x="3596057" y="3346276"/>
            <a:ext cx="2237247" cy="677449"/>
          </a:xfrm>
          <a:prstGeom prst="bentArrow">
            <a:avLst>
              <a:gd name="adj1" fmla="val 3375"/>
              <a:gd name="adj2" fmla="val 8991"/>
              <a:gd name="adj3" fmla="val 22015"/>
              <a:gd name="adj4" fmla="val 519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6BD4E5-1E04-9F36-8895-558C0F2F89D1}"/>
              </a:ext>
            </a:extLst>
          </p:cNvPr>
          <p:cNvSpPr txBox="1"/>
          <p:nvPr/>
        </p:nvSpPr>
        <p:spPr>
          <a:xfrm>
            <a:off x="8103089" y="4299336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PLGG1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Silencing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1CE91-BC35-2241-D903-977DF32E13DA}"/>
              </a:ext>
            </a:extLst>
          </p:cNvPr>
          <p:cNvSpPr txBox="1"/>
          <p:nvPr/>
        </p:nvSpPr>
        <p:spPr>
          <a:xfrm>
            <a:off x="5969705" y="5374631"/>
            <a:ext cx="162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Glycerate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dehydrogenase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6390D9-8098-3785-B9F5-CFC3EBB7D412}"/>
              </a:ext>
            </a:extLst>
          </p:cNvPr>
          <p:cNvSpPr txBox="1"/>
          <p:nvPr/>
        </p:nvSpPr>
        <p:spPr>
          <a:xfrm>
            <a:off x="2569942" y="5465693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Malate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synthase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91CE290B-5368-D6CB-69CE-505AD40A47EA}"/>
              </a:ext>
            </a:extLst>
          </p:cNvPr>
          <p:cNvCxnSpPr>
            <a:cxnSpLocks/>
            <a:stCxn id="11" idx="2"/>
            <a:endCxn id="4" idx="3"/>
          </p:cNvCxnSpPr>
          <p:nvPr/>
        </p:nvCxnSpPr>
        <p:spPr>
          <a:xfrm rot="5400000">
            <a:off x="5718723" y="4262043"/>
            <a:ext cx="1188390" cy="919899"/>
          </a:xfrm>
          <a:prstGeom prst="curvedConnector2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80A201-699D-AF42-A95D-B95D885DBD08}"/>
              </a:ext>
            </a:extLst>
          </p:cNvPr>
          <p:cNvSpPr txBox="1"/>
          <p:nvPr/>
        </p:nvSpPr>
        <p:spPr>
          <a:xfrm rot="5400000">
            <a:off x="10406784" y="4039262"/>
            <a:ext cx="164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peroxisome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ACB92-103A-21F9-1B89-B33E4C7C9F1A}"/>
              </a:ext>
            </a:extLst>
          </p:cNvPr>
          <p:cNvSpPr txBox="1"/>
          <p:nvPr/>
        </p:nvSpPr>
        <p:spPr>
          <a:xfrm>
            <a:off x="4012430" y="3430984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photorespiration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9E2DBA-6388-2F4A-0632-074E0B47E004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183269" y="5350650"/>
            <a:ext cx="1620224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6C075EF-BC3E-0F12-2F58-48C3B3A3C67C}"/>
              </a:ext>
            </a:extLst>
          </p:cNvPr>
          <p:cNvSpPr txBox="1"/>
          <p:nvPr/>
        </p:nvSpPr>
        <p:spPr>
          <a:xfrm>
            <a:off x="2868298" y="2877492"/>
            <a:ext cx="53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BFED61-A759-6D0F-80FC-A44A06D8DE9E}"/>
              </a:ext>
            </a:extLst>
          </p:cNvPr>
          <p:cNvSpPr txBox="1"/>
          <p:nvPr/>
        </p:nvSpPr>
        <p:spPr>
          <a:xfrm>
            <a:off x="3633361" y="29005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4A0204-1E2D-71DC-B785-7DB059D1E98F}"/>
              </a:ext>
            </a:extLst>
          </p:cNvPr>
          <p:cNvSpPr txBox="1"/>
          <p:nvPr/>
        </p:nvSpPr>
        <p:spPr>
          <a:xfrm>
            <a:off x="3006704" y="3938334"/>
            <a:ext cx="97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RuBisCO</a:t>
            </a:r>
            <a:endParaRPr lang="en-US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A67B27-22B1-3D58-C635-2A5D1F2B6AFE}"/>
              </a:ext>
            </a:extLst>
          </p:cNvPr>
          <p:cNvSpPr txBox="1"/>
          <p:nvPr/>
        </p:nvSpPr>
        <p:spPr>
          <a:xfrm rot="16200000">
            <a:off x="427040" y="3607932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CBC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D82A746-5377-224A-EA53-1C7340041C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0064" y="4729412"/>
            <a:ext cx="843492" cy="1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CF1438F-8AB6-708D-3990-2E0D8C0A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does the bypass work?</a:t>
            </a:r>
            <a:br>
              <a:rPr lang="en-US" dirty="0"/>
            </a:br>
            <a:r>
              <a:rPr lang="en-US" sz="3200" dirty="0"/>
              <a:t>Export from chloroplast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A4E39-F7CA-5186-DD8C-F056521B80FB}"/>
              </a:ext>
            </a:extLst>
          </p:cNvPr>
          <p:cNvSpPr txBox="1"/>
          <p:nvPr/>
        </p:nvSpPr>
        <p:spPr>
          <a:xfrm>
            <a:off x="9814503" y="59870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RuBp</a:t>
            </a:r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46B2E2B-DF5F-210C-8EF8-2DF2A8B0F6B3}"/>
              </a:ext>
            </a:extLst>
          </p:cNvPr>
          <p:cNvSpPr/>
          <p:nvPr/>
        </p:nvSpPr>
        <p:spPr>
          <a:xfrm>
            <a:off x="3513221" y="4379495"/>
            <a:ext cx="6301280" cy="1915224"/>
          </a:xfrm>
          <a:custGeom>
            <a:avLst/>
            <a:gdLst>
              <a:gd name="connsiteX0" fmla="*/ 5678905 w 5678905"/>
              <a:gd name="connsiteY0" fmla="*/ 1860884 h 1915224"/>
              <a:gd name="connsiteX1" fmla="*/ 1860884 w 5678905"/>
              <a:gd name="connsiteY1" fmla="*/ 1876926 h 1915224"/>
              <a:gd name="connsiteX2" fmla="*/ 593558 w 5678905"/>
              <a:gd name="connsiteY2" fmla="*/ 1427747 h 1915224"/>
              <a:gd name="connsiteX3" fmla="*/ 0 w 5678905"/>
              <a:gd name="connsiteY3" fmla="*/ 0 h 191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8905" h="1915224">
                <a:moveTo>
                  <a:pt x="5678905" y="1860884"/>
                </a:moveTo>
                <a:cubicBezTo>
                  <a:pt x="4193673" y="1905000"/>
                  <a:pt x="2708442" y="1949116"/>
                  <a:pt x="1860884" y="1876926"/>
                </a:cubicBezTo>
                <a:cubicBezTo>
                  <a:pt x="1013326" y="1804736"/>
                  <a:pt x="903705" y="1740568"/>
                  <a:pt x="593558" y="1427747"/>
                </a:cubicBezTo>
                <a:cubicBezTo>
                  <a:pt x="283411" y="1114926"/>
                  <a:pt x="141705" y="557463"/>
                  <a:pt x="0" y="0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F35B9FC-5F52-A620-1B53-AFF60F6391D7}"/>
              </a:ext>
            </a:extLst>
          </p:cNvPr>
          <p:cNvSpPr/>
          <p:nvPr/>
        </p:nvSpPr>
        <p:spPr>
          <a:xfrm>
            <a:off x="10491537" y="6096000"/>
            <a:ext cx="753979" cy="234930"/>
          </a:xfrm>
          <a:custGeom>
            <a:avLst/>
            <a:gdLst>
              <a:gd name="connsiteX0" fmla="*/ 753979 w 753979"/>
              <a:gd name="connsiteY0" fmla="*/ 0 h 234930"/>
              <a:gd name="connsiteX1" fmla="*/ 577516 w 753979"/>
              <a:gd name="connsiteY1" fmla="*/ 224589 h 234930"/>
              <a:gd name="connsiteX2" fmla="*/ 0 w 753979"/>
              <a:gd name="connsiteY2" fmla="*/ 176463 h 234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979" h="234930">
                <a:moveTo>
                  <a:pt x="753979" y="0"/>
                </a:moveTo>
                <a:cubicBezTo>
                  <a:pt x="728579" y="97589"/>
                  <a:pt x="703179" y="195179"/>
                  <a:pt x="577516" y="224589"/>
                </a:cubicBezTo>
                <a:cubicBezTo>
                  <a:pt x="451853" y="253999"/>
                  <a:pt x="225926" y="215231"/>
                  <a:pt x="0" y="176463"/>
                </a:cubicBezTo>
              </a:path>
            </a:pathLst>
          </a:custGeom>
          <a:noFill/>
          <a:ln w="25400">
            <a:solidFill>
              <a:schemeClr val="bg2">
                <a:lumMod val="1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44E063-FAE7-5C22-EF51-CFDABD0CE847}"/>
              </a:ext>
            </a:extLst>
          </p:cNvPr>
          <p:cNvSpPr/>
          <p:nvPr/>
        </p:nvSpPr>
        <p:spPr>
          <a:xfrm rot="16200000">
            <a:off x="7224161" y="3748741"/>
            <a:ext cx="1260474" cy="2956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FF7C0-C8EC-F21F-05D6-01A7E5DE77F7}"/>
              </a:ext>
            </a:extLst>
          </p:cNvPr>
          <p:cNvSpPr txBox="1"/>
          <p:nvPr/>
        </p:nvSpPr>
        <p:spPr>
          <a:xfrm>
            <a:off x="7098347" y="3024663"/>
            <a:ext cx="80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PLGG1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2A706-B25F-A637-0D69-AE2B715AB9AB}"/>
              </a:ext>
            </a:extLst>
          </p:cNvPr>
          <p:cNvCxnSpPr>
            <a:cxnSpLocks/>
          </p:cNvCxnSpPr>
          <p:nvPr/>
        </p:nvCxnSpPr>
        <p:spPr>
          <a:xfrm>
            <a:off x="7432285" y="3927742"/>
            <a:ext cx="355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6B3B7A6-F641-535C-C695-A6C57D77310E}"/>
              </a:ext>
            </a:extLst>
          </p:cNvPr>
          <p:cNvCxnSpPr/>
          <p:nvPr/>
        </p:nvCxnSpPr>
        <p:spPr>
          <a:xfrm>
            <a:off x="8021441" y="1851109"/>
            <a:ext cx="11783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8FFECB-01B5-3340-0746-8107ED1A3ADF}"/>
              </a:ext>
            </a:extLst>
          </p:cNvPr>
          <p:cNvCxnSpPr/>
          <p:nvPr/>
        </p:nvCxnSpPr>
        <p:spPr>
          <a:xfrm>
            <a:off x="8021441" y="1249531"/>
            <a:ext cx="11783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58E011-CDCC-B162-DC3F-53849DF2507A}"/>
              </a:ext>
            </a:extLst>
          </p:cNvPr>
          <p:cNvCxnSpPr/>
          <p:nvPr/>
        </p:nvCxnSpPr>
        <p:spPr>
          <a:xfrm>
            <a:off x="8002225" y="712120"/>
            <a:ext cx="1178315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E634FB-6C5C-EFB5-BAFB-EAACDE3DC3DB}"/>
              </a:ext>
            </a:extLst>
          </p:cNvPr>
          <p:cNvSpPr txBox="1"/>
          <p:nvPr/>
        </p:nvSpPr>
        <p:spPr>
          <a:xfrm>
            <a:off x="9352292" y="527454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photosynthesis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5504-A056-2319-E7BE-2EA60522B907}"/>
              </a:ext>
            </a:extLst>
          </p:cNvPr>
          <p:cNvSpPr txBox="1"/>
          <p:nvPr/>
        </p:nvSpPr>
        <p:spPr>
          <a:xfrm>
            <a:off x="9352291" y="1080434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photorespiration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723E09-B4B6-8830-4F82-C6DCE551C9BA}"/>
              </a:ext>
            </a:extLst>
          </p:cNvPr>
          <p:cNvSpPr txBox="1"/>
          <p:nvPr/>
        </p:nvSpPr>
        <p:spPr>
          <a:xfrm>
            <a:off x="9356428" y="1633413"/>
            <a:ext cx="2835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 photosynthesis pathway</a:t>
            </a:r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35FCDB23-6FDB-9DBB-94B0-C1E963A99C44}"/>
              </a:ext>
            </a:extLst>
          </p:cNvPr>
          <p:cNvSpPr/>
          <p:nvPr/>
        </p:nvSpPr>
        <p:spPr>
          <a:xfrm>
            <a:off x="10491537" y="4526805"/>
            <a:ext cx="240699" cy="62379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28E5A-920C-993D-6706-BE09FF9683EA}"/>
              </a:ext>
            </a:extLst>
          </p:cNvPr>
          <p:cNvSpPr txBox="1"/>
          <p:nvPr/>
        </p:nvSpPr>
        <p:spPr>
          <a:xfrm>
            <a:off x="9814501" y="4700016"/>
            <a:ext cx="53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ATP</a:t>
            </a:r>
          </a:p>
          <a:p>
            <a:r>
              <a:rPr lang="en-US" dirty="0"/>
              <a:t>CO</a:t>
            </a:r>
            <a:r>
              <a:rPr lang="en-US" baseline="-25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123B8-8F40-7C15-225B-01099220EA69}"/>
              </a:ext>
            </a:extLst>
          </p:cNvPr>
          <p:cNvSpPr txBox="1"/>
          <p:nvPr/>
        </p:nvSpPr>
        <p:spPr>
          <a:xfrm>
            <a:off x="1368814" y="3413922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photosynthesis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05E99-F23C-CD72-0EC2-C10483A8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F71B-220C-1C4D-BEF5-0DE40C4C8E0C}" type="slidenum">
              <a:rPr lang="en-US" smtClean="0"/>
              <a:t>5</a:t>
            </a:fld>
            <a:endParaRPr lang="en-US"/>
          </a:p>
        </p:txBody>
      </p:sp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D00DDE98-46ED-1955-EE02-99B5EC18610A}"/>
              </a:ext>
            </a:extLst>
          </p:cNvPr>
          <p:cNvSpPr/>
          <p:nvPr/>
        </p:nvSpPr>
        <p:spPr>
          <a:xfrm>
            <a:off x="8788101" y="3304762"/>
            <a:ext cx="829733" cy="1078538"/>
          </a:xfrm>
          <a:prstGeom prst="noSmoking">
            <a:avLst>
              <a:gd name="adj" fmla="val 44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1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96DF-5DD7-D551-35D2-6C1D4068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research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1FE5-543E-89CB-4B36-6E7C41731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01533"/>
          </a:xfrm>
        </p:spPr>
        <p:txBody>
          <a:bodyPr/>
          <a:lstStyle/>
          <a:p>
            <a:r>
              <a:rPr lang="en-US" dirty="0"/>
              <a:t>Goal 1. Make inference about how the construct affects overall productivity and biomass accumulation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5C6738-694B-E1A4-2688-030DE7713F9B}"/>
              </a:ext>
            </a:extLst>
          </p:cNvPr>
          <p:cNvSpPr txBox="1">
            <a:spLocks/>
          </p:cNvSpPr>
          <p:nvPr/>
        </p:nvSpPr>
        <p:spPr>
          <a:xfrm>
            <a:off x="838200" y="3987585"/>
            <a:ext cx="10515600" cy="90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 3. Generating hypotheses about how the construct has affected tree physiology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2227F1-5447-6035-D03C-36A679E02465}"/>
              </a:ext>
            </a:extLst>
          </p:cNvPr>
          <p:cNvSpPr txBox="1">
            <a:spLocks/>
          </p:cNvSpPr>
          <p:nvPr/>
        </p:nvSpPr>
        <p:spPr>
          <a:xfrm>
            <a:off x="838200" y="2839136"/>
            <a:ext cx="10515600" cy="90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 2. Understand causes of variation in biomass/growth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38D1-C697-74EC-0121-D6C20878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8765-5C02-A561-AAD9-5EA428C6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hypotheses to link measured attributes of tree biology to observed differences in biomass.</a:t>
            </a:r>
          </a:p>
          <a:p>
            <a:pPr lvl="1"/>
            <a:r>
              <a:rPr lang="en-US" dirty="0"/>
              <a:t>Leaf photosynthetic performance</a:t>
            </a:r>
          </a:p>
          <a:p>
            <a:pPr lvl="1"/>
            <a:r>
              <a:rPr lang="en-US" dirty="0"/>
              <a:t>Expression level of construct genes</a:t>
            </a:r>
          </a:p>
          <a:p>
            <a:pPr lvl="1"/>
            <a:r>
              <a:rPr lang="en-US" dirty="0"/>
              <a:t>Changes in levels of metabolites related to photosynthesis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F7A83D-A20C-384D-A622-36114DA44931}"/>
              </a:ext>
            </a:extLst>
          </p:cNvPr>
          <p:cNvSpPr/>
          <p:nvPr/>
        </p:nvSpPr>
        <p:spPr>
          <a:xfrm>
            <a:off x="1223493" y="2691685"/>
            <a:ext cx="4872507" cy="39924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5CDA-2030-B76F-0700-D61DF1DF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group trees for comparison?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56F3-69A1-5D0D-E996-5ED36EAB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construct?</a:t>
            </a:r>
          </a:p>
          <a:p>
            <a:r>
              <a:rPr lang="en-US" dirty="0"/>
              <a:t>By event?</a:t>
            </a:r>
          </a:p>
          <a:p>
            <a:r>
              <a:rPr lang="en-US" dirty="0"/>
              <a:t>By groupings of events?</a:t>
            </a:r>
          </a:p>
        </p:txBody>
      </p:sp>
    </p:spTree>
    <p:extLst>
      <p:ext uri="{BB962C8B-B14F-4D97-AF65-F5344CB8AC3E}">
        <p14:creationId xmlns:p14="http://schemas.microsoft.com/office/powerpoint/2010/main" val="191474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EAACA77-3E5D-46C5-B5F1-66CDAB9A6013}"/>
              </a:ext>
            </a:extLst>
          </p:cNvPr>
          <p:cNvSpPr/>
          <p:nvPr/>
        </p:nvSpPr>
        <p:spPr>
          <a:xfrm>
            <a:off x="457200" y="2765421"/>
            <a:ext cx="7397198" cy="3772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FEA032-3D07-1267-C99C-477A782A8D5D}"/>
              </a:ext>
            </a:extLst>
          </p:cNvPr>
          <p:cNvSpPr/>
          <p:nvPr/>
        </p:nvSpPr>
        <p:spPr>
          <a:xfrm rot="5400000">
            <a:off x="9440517" y="3797345"/>
            <a:ext cx="3573584" cy="97099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58313-6B06-C981-C7EE-6BABD9709B3F}"/>
              </a:ext>
            </a:extLst>
          </p:cNvPr>
          <p:cNvSpPr txBox="1"/>
          <p:nvPr/>
        </p:nvSpPr>
        <p:spPr>
          <a:xfrm>
            <a:off x="4138007" y="5116132"/>
            <a:ext cx="171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glyoxylate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EF0CB-6FB1-0CBF-6AA3-C81A016F6475}"/>
              </a:ext>
            </a:extLst>
          </p:cNvPr>
          <p:cNvSpPr txBox="1"/>
          <p:nvPr/>
        </p:nvSpPr>
        <p:spPr>
          <a:xfrm>
            <a:off x="823300" y="5150595"/>
            <a:ext cx="13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malate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4AFC6-5702-ED5E-6CB1-A5B7BE2DE5D2}"/>
              </a:ext>
            </a:extLst>
          </p:cNvPr>
          <p:cNvSpPr txBox="1"/>
          <p:nvPr/>
        </p:nvSpPr>
        <p:spPr>
          <a:xfrm>
            <a:off x="6217715" y="3727687"/>
            <a:ext cx="1110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glycolate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D0B49E-4650-034D-B865-9AD02A90B8B5}"/>
              </a:ext>
            </a:extLst>
          </p:cNvPr>
          <p:cNvCxnSpPr>
            <a:cxnSpLocks/>
          </p:cNvCxnSpPr>
          <p:nvPr/>
        </p:nvCxnSpPr>
        <p:spPr>
          <a:xfrm>
            <a:off x="8057587" y="3904988"/>
            <a:ext cx="26746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ent Arrow 22">
            <a:extLst>
              <a:ext uri="{FF2B5EF4-FFF2-40B4-BE49-F238E27FC236}">
                <a16:creationId xmlns:a16="http://schemas.microsoft.com/office/drawing/2014/main" id="{7F8464D6-1A08-0847-A237-1A7A7237D577}"/>
              </a:ext>
            </a:extLst>
          </p:cNvPr>
          <p:cNvSpPr/>
          <p:nvPr/>
        </p:nvSpPr>
        <p:spPr>
          <a:xfrm rot="10800000">
            <a:off x="990352" y="3353288"/>
            <a:ext cx="2417753" cy="677451"/>
          </a:xfrm>
          <a:prstGeom prst="bentArrow">
            <a:avLst>
              <a:gd name="adj1" fmla="val 3375"/>
              <a:gd name="adj2" fmla="val 8991"/>
              <a:gd name="adj3" fmla="val 22015"/>
              <a:gd name="adj4" fmla="val 5191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A22A0134-1519-FEA9-C8BC-DB69EB895313}"/>
              </a:ext>
            </a:extLst>
          </p:cNvPr>
          <p:cNvSpPr/>
          <p:nvPr/>
        </p:nvSpPr>
        <p:spPr>
          <a:xfrm rot="10800000" flipH="1">
            <a:off x="3596057" y="3346276"/>
            <a:ext cx="2237247" cy="677449"/>
          </a:xfrm>
          <a:prstGeom prst="bentArrow">
            <a:avLst>
              <a:gd name="adj1" fmla="val 3375"/>
              <a:gd name="adj2" fmla="val 8991"/>
              <a:gd name="adj3" fmla="val 22015"/>
              <a:gd name="adj4" fmla="val 519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6BD4E5-1E04-9F36-8895-558C0F2F89D1}"/>
              </a:ext>
            </a:extLst>
          </p:cNvPr>
          <p:cNvSpPr txBox="1"/>
          <p:nvPr/>
        </p:nvSpPr>
        <p:spPr>
          <a:xfrm>
            <a:off x="8103089" y="4299336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PLGG1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Silencing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1CE91-BC35-2241-D903-977DF32E13DA}"/>
              </a:ext>
            </a:extLst>
          </p:cNvPr>
          <p:cNvSpPr txBox="1"/>
          <p:nvPr/>
        </p:nvSpPr>
        <p:spPr>
          <a:xfrm>
            <a:off x="5969705" y="5374631"/>
            <a:ext cx="162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Glycerate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dehydrogenase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6390D9-8098-3785-B9F5-CFC3EBB7D412}"/>
              </a:ext>
            </a:extLst>
          </p:cNvPr>
          <p:cNvSpPr txBox="1"/>
          <p:nvPr/>
        </p:nvSpPr>
        <p:spPr>
          <a:xfrm>
            <a:off x="2569942" y="5465693"/>
            <a:ext cx="100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Malate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synthase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91CE290B-5368-D6CB-69CE-505AD40A47EA}"/>
              </a:ext>
            </a:extLst>
          </p:cNvPr>
          <p:cNvCxnSpPr>
            <a:cxnSpLocks/>
            <a:stCxn id="11" idx="2"/>
            <a:endCxn id="4" idx="3"/>
          </p:cNvCxnSpPr>
          <p:nvPr/>
        </p:nvCxnSpPr>
        <p:spPr>
          <a:xfrm rot="5400000">
            <a:off x="5718723" y="4262043"/>
            <a:ext cx="1188390" cy="919899"/>
          </a:xfrm>
          <a:prstGeom prst="curvedConnector2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80A201-699D-AF42-A95D-B95D885DBD08}"/>
              </a:ext>
            </a:extLst>
          </p:cNvPr>
          <p:cNvSpPr txBox="1"/>
          <p:nvPr/>
        </p:nvSpPr>
        <p:spPr>
          <a:xfrm rot="5400000">
            <a:off x="10406784" y="4039262"/>
            <a:ext cx="164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peroxisome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ACB92-103A-21F9-1B89-B33E4C7C9F1A}"/>
              </a:ext>
            </a:extLst>
          </p:cNvPr>
          <p:cNvSpPr txBox="1"/>
          <p:nvPr/>
        </p:nvSpPr>
        <p:spPr>
          <a:xfrm>
            <a:off x="4012430" y="3430984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photorespiration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9E2DBA-6388-2F4A-0632-074E0B47E004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183269" y="5350650"/>
            <a:ext cx="1620224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6C075EF-BC3E-0F12-2F58-48C3B3A3C67C}"/>
              </a:ext>
            </a:extLst>
          </p:cNvPr>
          <p:cNvSpPr txBox="1"/>
          <p:nvPr/>
        </p:nvSpPr>
        <p:spPr>
          <a:xfrm>
            <a:off x="2868298" y="2877492"/>
            <a:ext cx="53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BFED61-A759-6D0F-80FC-A44A06D8DE9E}"/>
              </a:ext>
            </a:extLst>
          </p:cNvPr>
          <p:cNvSpPr txBox="1"/>
          <p:nvPr/>
        </p:nvSpPr>
        <p:spPr>
          <a:xfrm>
            <a:off x="3633361" y="29005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4A0204-1E2D-71DC-B785-7DB059D1E98F}"/>
              </a:ext>
            </a:extLst>
          </p:cNvPr>
          <p:cNvSpPr txBox="1"/>
          <p:nvPr/>
        </p:nvSpPr>
        <p:spPr>
          <a:xfrm>
            <a:off x="3006704" y="3938334"/>
            <a:ext cx="97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RuBisCO</a:t>
            </a:r>
            <a:endParaRPr lang="en-US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A67B27-22B1-3D58-C635-2A5D1F2B6AFE}"/>
              </a:ext>
            </a:extLst>
          </p:cNvPr>
          <p:cNvSpPr txBox="1"/>
          <p:nvPr/>
        </p:nvSpPr>
        <p:spPr>
          <a:xfrm rot="16200000">
            <a:off x="427040" y="3607932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CBC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D82A746-5377-224A-EA53-1C7340041C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0064" y="4729412"/>
            <a:ext cx="843492" cy="1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CF1438F-8AB6-708D-3990-2E0D8C0A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52654" cy="1325563"/>
          </a:xfrm>
        </p:spPr>
        <p:txBody>
          <a:bodyPr/>
          <a:lstStyle/>
          <a:p>
            <a:r>
              <a:rPr lang="en-US" dirty="0"/>
              <a:t>PLGG1 silencing has a large effect on plant performance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A4E39-F7CA-5186-DD8C-F056521B80FB}"/>
              </a:ext>
            </a:extLst>
          </p:cNvPr>
          <p:cNvSpPr txBox="1"/>
          <p:nvPr/>
        </p:nvSpPr>
        <p:spPr>
          <a:xfrm>
            <a:off x="9814503" y="59870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RuBp</a:t>
            </a:r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46B2E2B-DF5F-210C-8EF8-2DF2A8B0F6B3}"/>
              </a:ext>
            </a:extLst>
          </p:cNvPr>
          <p:cNvSpPr/>
          <p:nvPr/>
        </p:nvSpPr>
        <p:spPr>
          <a:xfrm>
            <a:off x="3513221" y="4379495"/>
            <a:ext cx="6301280" cy="1915224"/>
          </a:xfrm>
          <a:custGeom>
            <a:avLst/>
            <a:gdLst>
              <a:gd name="connsiteX0" fmla="*/ 5678905 w 5678905"/>
              <a:gd name="connsiteY0" fmla="*/ 1860884 h 1915224"/>
              <a:gd name="connsiteX1" fmla="*/ 1860884 w 5678905"/>
              <a:gd name="connsiteY1" fmla="*/ 1876926 h 1915224"/>
              <a:gd name="connsiteX2" fmla="*/ 593558 w 5678905"/>
              <a:gd name="connsiteY2" fmla="*/ 1427747 h 1915224"/>
              <a:gd name="connsiteX3" fmla="*/ 0 w 5678905"/>
              <a:gd name="connsiteY3" fmla="*/ 0 h 191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8905" h="1915224">
                <a:moveTo>
                  <a:pt x="5678905" y="1860884"/>
                </a:moveTo>
                <a:cubicBezTo>
                  <a:pt x="4193673" y="1905000"/>
                  <a:pt x="2708442" y="1949116"/>
                  <a:pt x="1860884" y="1876926"/>
                </a:cubicBezTo>
                <a:cubicBezTo>
                  <a:pt x="1013326" y="1804736"/>
                  <a:pt x="903705" y="1740568"/>
                  <a:pt x="593558" y="1427747"/>
                </a:cubicBezTo>
                <a:cubicBezTo>
                  <a:pt x="283411" y="1114926"/>
                  <a:pt x="141705" y="557463"/>
                  <a:pt x="0" y="0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F35B9FC-5F52-A620-1B53-AFF60F6391D7}"/>
              </a:ext>
            </a:extLst>
          </p:cNvPr>
          <p:cNvSpPr/>
          <p:nvPr/>
        </p:nvSpPr>
        <p:spPr>
          <a:xfrm>
            <a:off x="10491537" y="6096000"/>
            <a:ext cx="753979" cy="234930"/>
          </a:xfrm>
          <a:custGeom>
            <a:avLst/>
            <a:gdLst>
              <a:gd name="connsiteX0" fmla="*/ 753979 w 753979"/>
              <a:gd name="connsiteY0" fmla="*/ 0 h 234930"/>
              <a:gd name="connsiteX1" fmla="*/ 577516 w 753979"/>
              <a:gd name="connsiteY1" fmla="*/ 224589 h 234930"/>
              <a:gd name="connsiteX2" fmla="*/ 0 w 753979"/>
              <a:gd name="connsiteY2" fmla="*/ 176463 h 234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3979" h="234930">
                <a:moveTo>
                  <a:pt x="753979" y="0"/>
                </a:moveTo>
                <a:cubicBezTo>
                  <a:pt x="728579" y="97589"/>
                  <a:pt x="703179" y="195179"/>
                  <a:pt x="577516" y="224589"/>
                </a:cubicBezTo>
                <a:cubicBezTo>
                  <a:pt x="451853" y="253999"/>
                  <a:pt x="225926" y="215231"/>
                  <a:pt x="0" y="176463"/>
                </a:cubicBezTo>
              </a:path>
            </a:pathLst>
          </a:custGeom>
          <a:noFill/>
          <a:ln w="25400">
            <a:solidFill>
              <a:schemeClr val="bg2">
                <a:lumMod val="1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44E063-FAE7-5C22-EF51-CFDABD0CE847}"/>
              </a:ext>
            </a:extLst>
          </p:cNvPr>
          <p:cNvSpPr/>
          <p:nvPr/>
        </p:nvSpPr>
        <p:spPr>
          <a:xfrm rot="16200000">
            <a:off x="7224161" y="3748741"/>
            <a:ext cx="1260474" cy="2956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FF7C0-C8EC-F21F-05D6-01A7E5DE77F7}"/>
              </a:ext>
            </a:extLst>
          </p:cNvPr>
          <p:cNvSpPr txBox="1"/>
          <p:nvPr/>
        </p:nvSpPr>
        <p:spPr>
          <a:xfrm>
            <a:off x="7098347" y="3024663"/>
            <a:ext cx="80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PLGG1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2A706-B25F-A637-0D69-AE2B715AB9AB}"/>
              </a:ext>
            </a:extLst>
          </p:cNvPr>
          <p:cNvCxnSpPr>
            <a:cxnSpLocks/>
          </p:cNvCxnSpPr>
          <p:nvPr/>
        </p:nvCxnSpPr>
        <p:spPr>
          <a:xfrm>
            <a:off x="7432285" y="3927742"/>
            <a:ext cx="355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6B3B7A6-F641-535C-C695-A6C57D77310E}"/>
              </a:ext>
            </a:extLst>
          </p:cNvPr>
          <p:cNvCxnSpPr/>
          <p:nvPr/>
        </p:nvCxnSpPr>
        <p:spPr>
          <a:xfrm>
            <a:off x="8021441" y="1851109"/>
            <a:ext cx="11783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8FFECB-01B5-3340-0746-8107ED1A3ADF}"/>
              </a:ext>
            </a:extLst>
          </p:cNvPr>
          <p:cNvCxnSpPr/>
          <p:nvPr/>
        </p:nvCxnSpPr>
        <p:spPr>
          <a:xfrm>
            <a:off x="8021441" y="1249531"/>
            <a:ext cx="11783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58E011-CDCC-B162-DC3F-53849DF2507A}"/>
              </a:ext>
            </a:extLst>
          </p:cNvPr>
          <p:cNvCxnSpPr/>
          <p:nvPr/>
        </p:nvCxnSpPr>
        <p:spPr>
          <a:xfrm>
            <a:off x="8002225" y="712120"/>
            <a:ext cx="1178315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E634FB-6C5C-EFB5-BAFB-EAACDE3DC3DB}"/>
              </a:ext>
            </a:extLst>
          </p:cNvPr>
          <p:cNvSpPr txBox="1"/>
          <p:nvPr/>
        </p:nvSpPr>
        <p:spPr>
          <a:xfrm>
            <a:off x="9352292" y="527454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photosynthesis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5504-A056-2319-E7BE-2EA60522B907}"/>
              </a:ext>
            </a:extLst>
          </p:cNvPr>
          <p:cNvSpPr txBox="1"/>
          <p:nvPr/>
        </p:nvSpPr>
        <p:spPr>
          <a:xfrm>
            <a:off x="9352291" y="1080434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photorespiration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723E09-B4B6-8830-4F82-C6DCE551C9BA}"/>
              </a:ext>
            </a:extLst>
          </p:cNvPr>
          <p:cNvSpPr txBox="1"/>
          <p:nvPr/>
        </p:nvSpPr>
        <p:spPr>
          <a:xfrm>
            <a:off x="9356428" y="1633413"/>
            <a:ext cx="2835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 photosynthesis pathway</a:t>
            </a:r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35FCDB23-6FDB-9DBB-94B0-C1E963A99C44}"/>
              </a:ext>
            </a:extLst>
          </p:cNvPr>
          <p:cNvSpPr/>
          <p:nvPr/>
        </p:nvSpPr>
        <p:spPr>
          <a:xfrm>
            <a:off x="10491537" y="4526805"/>
            <a:ext cx="240699" cy="62379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28E5A-920C-993D-6706-BE09FF9683EA}"/>
              </a:ext>
            </a:extLst>
          </p:cNvPr>
          <p:cNvSpPr txBox="1"/>
          <p:nvPr/>
        </p:nvSpPr>
        <p:spPr>
          <a:xfrm>
            <a:off x="9814501" y="4700016"/>
            <a:ext cx="53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ATP</a:t>
            </a:r>
          </a:p>
          <a:p>
            <a:r>
              <a:rPr lang="en-US" dirty="0"/>
              <a:t>CO</a:t>
            </a:r>
            <a:r>
              <a:rPr lang="en-US" baseline="-25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123B8-8F40-7C15-225B-01099220EA69}"/>
              </a:ext>
            </a:extLst>
          </p:cNvPr>
          <p:cNvSpPr txBox="1"/>
          <p:nvPr/>
        </p:nvSpPr>
        <p:spPr>
          <a:xfrm>
            <a:off x="1368814" y="3413922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photosynthesis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05E99-F23C-CD72-0EC2-C10483A8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F71B-220C-1C4D-BEF5-0DE40C4C8E0C}" type="slidenum">
              <a:rPr lang="en-US" smtClean="0"/>
              <a:t>9</a:t>
            </a:fld>
            <a:endParaRPr lang="en-US"/>
          </a:p>
        </p:txBody>
      </p:sp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D00DDE98-46ED-1955-EE02-99B5EC18610A}"/>
              </a:ext>
            </a:extLst>
          </p:cNvPr>
          <p:cNvSpPr/>
          <p:nvPr/>
        </p:nvSpPr>
        <p:spPr>
          <a:xfrm>
            <a:off x="8788101" y="3304762"/>
            <a:ext cx="829733" cy="1078538"/>
          </a:xfrm>
          <a:prstGeom prst="noSmoking">
            <a:avLst>
              <a:gd name="adj" fmla="val 44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2DFC69-1426-782C-6D25-C7EFAA2EC3D5}"/>
              </a:ext>
            </a:extLst>
          </p:cNvPr>
          <p:cNvSpPr/>
          <p:nvPr/>
        </p:nvSpPr>
        <p:spPr>
          <a:xfrm>
            <a:off x="6743824" y="2699682"/>
            <a:ext cx="3210835" cy="2320906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8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1104</Words>
  <Application>Microsoft Macintosh PowerPoint</Application>
  <PresentationFormat>Widescreen</PresentationFormat>
  <Paragraphs>361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Office Theme</vt:lpstr>
      <vt:lpstr>Living carbon greenhouse photosynthesis study</vt:lpstr>
      <vt:lpstr>Guide</vt:lpstr>
      <vt:lpstr>Photorespiration bypass construct</vt:lpstr>
      <vt:lpstr>How does the bypass work? Glycolate production</vt:lpstr>
      <vt:lpstr>How does the bypass work? Export from chloroplast</vt:lpstr>
      <vt:lpstr>Broad research goals</vt:lpstr>
      <vt:lpstr>Goal 3</vt:lpstr>
      <vt:lpstr>How will we group trees for comparison?</vt:lpstr>
      <vt:lpstr>PLGG1 silencing has a large effect on plant performance</vt:lpstr>
      <vt:lpstr>Interaction between silencing and transgene expression influence volume (last year’s data)</vt:lpstr>
      <vt:lpstr>Comparison groups are groups of events based on PLGG1 expression trends</vt:lpstr>
      <vt:lpstr>Study design of field photosynthesis experiment</vt:lpstr>
      <vt:lpstr>Events were pooled into groups of interest for greater sample sizes to analyze CO2 response</vt:lpstr>
      <vt:lpstr>Transgenic plants for photorespiration transgenes have higher assimilation rates.</vt:lpstr>
      <vt:lpstr>PowerPoint Presentation</vt:lpstr>
      <vt:lpstr>PowerPoint Presentation</vt:lpstr>
      <vt:lpstr>Vcmax</vt:lpstr>
      <vt:lpstr>PowerPoint Presentation</vt:lpstr>
      <vt:lpstr>Amax  </vt:lpstr>
      <vt:lpstr>Summary</vt:lpstr>
      <vt:lpstr>Greenhouse results from Living Carbon team</vt:lpstr>
      <vt:lpstr>Jmax is enhanced in transgenics but VCmax is not</vt:lpstr>
      <vt:lpstr>Maximum CO2 assimilation rates (obtained from ACi curves) are enhanced in 13-15E and 7 at saturated CO2 </vt:lpstr>
      <vt:lpstr>Research question for our greenhouse study</vt:lpstr>
      <vt:lpstr>Reject null hypothesis situation</vt:lpstr>
      <vt:lpstr>Testing how silencing of PLGG1 interacts with photosynthetic performance between field and greenhouse?</vt:lpstr>
      <vt:lpstr>Limited greenhouse inventory</vt:lpstr>
      <vt:lpstr>Traits of interest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carbon greenhouse photosynthesis study</dc:title>
  <dc:creator>Hart, Chaney Michael</dc:creator>
  <cp:lastModifiedBy>Hart, Chaney Michael</cp:lastModifiedBy>
  <cp:revision>57</cp:revision>
  <dcterms:created xsi:type="dcterms:W3CDTF">2023-12-19T20:01:20Z</dcterms:created>
  <dcterms:modified xsi:type="dcterms:W3CDTF">2023-12-19T23:10:00Z</dcterms:modified>
</cp:coreProperties>
</file>