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52" r:id="rId3"/>
    <p:sldId id="385" r:id="rId4"/>
    <p:sldId id="409" r:id="rId5"/>
    <p:sldId id="429" r:id="rId6"/>
    <p:sldId id="427" r:id="rId7"/>
    <p:sldId id="5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91BF6-7E63-4C42-8B33-D0FA4B6521E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CD51-8CB9-BD43-9F9C-C24AC21D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Rt </a:t>
            </a:r>
            <a:r>
              <a:rPr lang="en-US" dirty="0" err="1"/>
              <a:t>qpcr</a:t>
            </a:r>
            <a:endParaRPr lang="en-US" dirty="0"/>
          </a:p>
          <a:p>
            <a:r>
              <a:rPr lang="en-US" dirty="0"/>
              <a:t>Using exact same strategy as Ort group – adapted to poplar</a:t>
            </a:r>
          </a:p>
          <a:p>
            <a:r>
              <a:rPr lang="en-US" dirty="0"/>
              <a:t>Not including the selectable markers</a:t>
            </a:r>
          </a:p>
          <a:p>
            <a:r>
              <a:rPr lang="en-US" dirty="0"/>
              <a:t>Color code to match last slide</a:t>
            </a:r>
          </a:p>
          <a:p>
            <a:r>
              <a:rPr lang="en-US" dirty="0"/>
              <a:t>Animate </a:t>
            </a:r>
            <a:r>
              <a:rPr lang="en-US" dirty="0" err="1"/>
              <a:t>chlorp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5D2D6-EA19-7348-8A3E-EC1C5F3D7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4163-3B94-83AE-4250-9ADDF268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C2984-4A78-2BF7-97CB-490EE9F0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4F38-7C9C-9D61-CC88-DB9D737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2AD4-A03B-5558-5C32-E138C1D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A807-25FD-634B-1C69-05D46FD7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A7DD-3324-F6D9-376D-95BA9A0E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52652-9EC0-6F07-1E51-25197FEA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4F90-A3AF-DF6C-8C88-F95B412B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566B-927B-A30F-8FEE-577D3365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0871-161E-108B-00FA-679D2664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8C436-5E28-D191-284F-3ABB25057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81C2D-324E-15CC-CA02-869EF001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095-19CD-AA5B-DD26-A147D576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8418-9E40-2C11-1150-34F72B93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8F4D-FC01-FA32-7B36-766E4748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DBC4-CDE3-3D69-86A8-D5D446A8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9ECE-A36E-54E8-7304-25733102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6E47-B6F9-EC6D-40D3-E84E2407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91F2-9838-798C-6A3A-EED530E6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3352-04F3-667C-762D-955DD490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3888-39A4-2DCC-344B-897756C7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AB16-989E-24EF-FAFA-EAB92846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1094-3B80-23CD-5C64-F7CE89F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0612-7D64-AFDC-7B55-00BFEA16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1910-F6C9-FE08-3D32-630A617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CB03-5CFA-E456-0431-1EA9615B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9AE8-2789-1DBF-2793-C269CAC8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890AF-7FC4-E177-BEF5-5099DF0B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B10C-AFAC-1C8E-BE61-0167847D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4E62-95B3-5C7A-0C43-C760C017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32CFB-4265-4918-DD52-27769CF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C00-D8BE-1EFF-52D2-C21D5527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3060-0098-BE6E-B9E1-E076EFB5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AB538-2C7E-D466-652F-F22535FA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26907-EF25-9BA3-CF4C-3AEFCA7B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9B5F-C63C-1557-0797-30F526129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5C0B0-73ED-D5C8-2594-6BC6379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4F20-1134-C823-155B-0D78BC89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1C14-211D-AB58-CD14-89BB067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431C-285B-DB21-41AF-BA81C1A4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F6246-0839-F184-6BAB-E1784296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A9C06-B201-9CB6-A6BA-8136703E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080A0-BC79-CF61-57DC-1081B83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BA059-07F7-CE82-5C1D-5B766D6F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7F259-D244-4CCE-B8FD-B13700B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F332-6A83-2983-804E-3DFEC48A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9A1A-88EA-C3C1-E794-C97A9DD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A66E-C850-FD48-B3C0-6A34C6F3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F353-8715-50A7-A349-E016FD05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5035-A6F3-8634-6D0A-85DD136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7BA3-17B0-A4C4-E200-CB034F53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E09D-4E96-B03D-A3CA-E626A072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5C1-61DD-596D-BB62-479E55C9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ABA80-EFC1-D152-5F30-C5FDC1A18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C14B4-0B42-07EF-E90B-478DF744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16D7-3EC2-EBD7-4272-63855D0E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C0E8-F3A3-8DEC-F511-F5FA58B4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578F-AD7F-C9BF-701A-BED545A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B7A7C-445C-6E5E-E892-5BD8A265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1314-D395-B8EC-B7DD-ECD969D6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48EC-19BA-4F65-A558-9A4772B4B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1A10-6ADA-594B-8A45-1F1B7AA860E0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A712-0994-03D9-DB90-DD47130F3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29D9-54D9-FF81-952F-9A7B41025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BD63-DA30-B64E-842F-2EC24FA7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44B7-7015-725A-DC0D-0ECE6BBE5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 intro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CA4C8-8273-E7AA-FAE3-4A6BB24D7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Chaney Hart</a:t>
            </a:r>
          </a:p>
        </p:txBody>
      </p:sp>
    </p:spTree>
    <p:extLst>
      <p:ext uri="{BB962C8B-B14F-4D97-AF65-F5344CB8AC3E}">
        <p14:creationId xmlns:p14="http://schemas.microsoft.com/office/powerpoint/2010/main" val="18952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59AB8B-BA45-DB9A-1E64-4FABB1C527A8}"/>
              </a:ext>
            </a:extLst>
          </p:cNvPr>
          <p:cNvCxnSpPr>
            <a:endCxn id="14" idx="3"/>
          </p:cNvCxnSpPr>
          <p:nvPr/>
        </p:nvCxnSpPr>
        <p:spPr>
          <a:xfrm flipV="1">
            <a:off x="363071" y="3408733"/>
            <a:ext cx="11502708" cy="2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05682E-00A6-CB9B-AC3F-69B6380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Schematic of construct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03CCFC-0115-25AB-C1F9-55B3D9408E3D}"/>
              </a:ext>
            </a:extLst>
          </p:cNvPr>
          <p:cNvSpPr/>
          <p:nvPr/>
        </p:nvSpPr>
        <p:spPr>
          <a:xfrm>
            <a:off x="231635" y="2790259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1E3A2F-1584-570F-B121-2658A1A09D29}"/>
              </a:ext>
            </a:extLst>
          </p:cNvPr>
          <p:cNvSpPr/>
          <p:nvPr/>
        </p:nvSpPr>
        <p:spPr>
          <a:xfrm>
            <a:off x="1232395" y="2635612"/>
            <a:ext cx="2250394" cy="1505905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CaMV35s::</a:t>
            </a:r>
            <a:r>
              <a:rPr lang="en-US" dirty="0" err="1"/>
              <a:t>CrGDH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8BEFD4-D2D1-300C-2870-26209FB80988}"/>
              </a:ext>
            </a:extLst>
          </p:cNvPr>
          <p:cNvSpPr/>
          <p:nvPr/>
        </p:nvSpPr>
        <p:spPr>
          <a:xfrm>
            <a:off x="3521361" y="2595273"/>
            <a:ext cx="2250394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SpmPRO</a:t>
            </a:r>
            <a:r>
              <a:rPr lang="en-US" dirty="0"/>
              <a:t>::</a:t>
            </a:r>
            <a:r>
              <a:rPr lang="en-US" dirty="0" err="1"/>
              <a:t>CmMS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2C0C25-8024-A046-B1A5-4CD801832721}"/>
              </a:ext>
            </a:extLst>
          </p:cNvPr>
          <p:cNvSpPr/>
          <p:nvPr/>
        </p:nvSpPr>
        <p:spPr>
          <a:xfrm>
            <a:off x="5869251" y="2628983"/>
            <a:ext cx="2206586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RbcS1B_PRO::Plgg1 sense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4D04B9-FF7B-1BE3-DF29-0E79E05FE951}"/>
              </a:ext>
            </a:extLst>
          </p:cNvPr>
          <p:cNvSpPr/>
          <p:nvPr/>
        </p:nvSpPr>
        <p:spPr>
          <a:xfrm rot="10800000">
            <a:off x="9332258" y="2622165"/>
            <a:ext cx="1574521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CC74E9-FA65-7703-EE3D-C9E292CD1601}"/>
              </a:ext>
            </a:extLst>
          </p:cNvPr>
          <p:cNvSpPr/>
          <p:nvPr/>
        </p:nvSpPr>
        <p:spPr>
          <a:xfrm>
            <a:off x="8143191" y="3020661"/>
            <a:ext cx="1121713" cy="816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PDK intron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B969C5-E148-EC40-CCB3-0263F2B7C64D}"/>
              </a:ext>
            </a:extLst>
          </p:cNvPr>
          <p:cNvSpPr/>
          <p:nvPr/>
        </p:nvSpPr>
        <p:spPr>
          <a:xfrm>
            <a:off x="10994656" y="2804391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9270E-8F38-C4BD-0D7C-8FCADDF8A021}"/>
              </a:ext>
            </a:extLst>
          </p:cNvPr>
          <p:cNvSpPr txBox="1"/>
          <p:nvPr/>
        </p:nvSpPr>
        <p:spPr>
          <a:xfrm>
            <a:off x="9300223" y="321062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Plgg1 antisense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B5613-C40A-C1F7-65BF-7FE30F4A406B}"/>
              </a:ext>
            </a:extLst>
          </p:cNvPr>
          <p:cNvSpPr txBox="1"/>
          <p:nvPr/>
        </p:nvSpPr>
        <p:spPr>
          <a:xfrm>
            <a:off x="5711452" y="5987018"/>
            <a:ext cx="580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genes w/ chloroplast-targeted transporter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D7EC3-9664-779E-1EB0-195F378828EC}"/>
              </a:ext>
            </a:extLst>
          </p:cNvPr>
          <p:cNvSpPr txBox="1"/>
          <p:nvPr/>
        </p:nvSpPr>
        <p:spPr>
          <a:xfrm>
            <a:off x="1321832" y="4563223"/>
            <a:ext cx="196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Glycolate dehydrogenase via</a:t>
            </a:r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Chlamydomonas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reinhardtii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6C257-DEE1-D5BB-8E53-2523CBBF607B}"/>
              </a:ext>
            </a:extLst>
          </p:cNvPr>
          <p:cNvSpPr txBox="1"/>
          <p:nvPr/>
        </p:nvSpPr>
        <p:spPr>
          <a:xfrm>
            <a:off x="3735126" y="4653028"/>
            <a:ext cx="210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Malate synthase via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Curbita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maxima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C0052-57E9-E484-6B83-5BB9A5C1D0A0}"/>
              </a:ext>
            </a:extLst>
          </p:cNvPr>
          <p:cNvSpPr txBox="1"/>
          <p:nvPr/>
        </p:nvSpPr>
        <p:spPr>
          <a:xfrm>
            <a:off x="7244918" y="4561156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RNAi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plasticidal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glycolate glycerate transporter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plgg1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E67F906-DBA4-FF1D-5C8D-D727F9702884}"/>
              </a:ext>
            </a:extLst>
          </p:cNvPr>
          <p:cNvSpPr/>
          <p:nvPr/>
        </p:nvSpPr>
        <p:spPr>
          <a:xfrm rot="5400000">
            <a:off x="8212201" y="2515944"/>
            <a:ext cx="155448" cy="37655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0C24A74-E7CB-3EE5-5399-403B1CFBE574}"/>
              </a:ext>
            </a:extLst>
          </p:cNvPr>
          <p:cNvSpPr/>
          <p:nvPr/>
        </p:nvSpPr>
        <p:spPr>
          <a:xfrm rot="5400000">
            <a:off x="4568834" y="3505922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A86ED3F-6C39-41F0-7441-BCDA9256D598}"/>
              </a:ext>
            </a:extLst>
          </p:cNvPr>
          <p:cNvSpPr/>
          <p:nvPr/>
        </p:nvSpPr>
        <p:spPr>
          <a:xfrm rot="5400000">
            <a:off x="2138351" y="3473731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8B76-2E36-662A-1095-40A3628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7" grpId="0"/>
      <p:bldP spid="30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38854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-950736" y="3607932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Calvin-Benson </a:t>
            </a:r>
            <a:r>
              <a:rPr lang="en-US" sz="2400" dirty="0" err="1"/>
              <a:t>Cylce</a:t>
            </a:r>
            <a:r>
              <a:rPr lang="en-US" sz="2400" dirty="0"/>
              <a:t> (CBC)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this bypass work?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C94B-E5C1-EFF4-883A-26580FEA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 animBg="1"/>
      <p:bldP spid="35" grpId="0"/>
      <p:bldP spid="13" grpId="0"/>
      <p:bldP spid="44" grpId="0"/>
      <p:bldP spid="20" grpId="0"/>
      <p:bldP spid="22" grpId="0" animBg="1"/>
      <p:bldP spid="26" grpId="0" animBg="1"/>
      <p:bldP spid="27" grpId="0" animBg="1"/>
      <p:bldP spid="31" grpId="0"/>
      <p:bldP spid="53" grpId="0"/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8313-6B06-C981-C7EE-6BABD9709B3F}"/>
              </a:ext>
            </a:extLst>
          </p:cNvPr>
          <p:cNvSpPr txBox="1"/>
          <p:nvPr/>
        </p:nvSpPr>
        <p:spPr>
          <a:xfrm>
            <a:off x="4138007" y="5116132"/>
            <a:ext cx="171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glyoxylate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EF0CB-6FB1-0CBF-6AA3-C81A016F6475}"/>
              </a:ext>
            </a:extLst>
          </p:cNvPr>
          <p:cNvSpPr txBox="1"/>
          <p:nvPr/>
        </p:nvSpPr>
        <p:spPr>
          <a:xfrm>
            <a:off x="823300" y="5150595"/>
            <a:ext cx="13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malate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04988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BD4E5-1E04-9F36-8895-558C0F2F89D1}"/>
              </a:ext>
            </a:extLst>
          </p:cNvPr>
          <p:cNvSpPr txBox="1"/>
          <p:nvPr/>
        </p:nvSpPr>
        <p:spPr>
          <a:xfrm>
            <a:off x="8103089" y="429933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PLGG1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Silencing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1CE91-BC35-2241-D903-977DF32E13DA}"/>
              </a:ext>
            </a:extLst>
          </p:cNvPr>
          <p:cNvSpPr txBox="1"/>
          <p:nvPr/>
        </p:nvSpPr>
        <p:spPr>
          <a:xfrm>
            <a:off x="5969705" y="5374631"/>
            <a:ext cx="162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Glycerate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dehydrogenase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390D9-8098-3785-B9F5-CFC3EBB7D412}"/>
              </a:ext>
            </a:extLst>
          </p:cNvPr>
          <p:cNvSpPr txBox="1"/>
          <p:nvPr/>
        </p:nvSpPr>
        <p:spPr>
          <a:xfrm>
            <a:off x="2569942" y="5465693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Malate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synthase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1CE290B-5368-D6CB-69CE-505AD40A47EA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5400000">
            <a:off x="5718723" y="4262043"/>
            <a:ext cx="1188390" cy="91989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E2DBA-6388-2F4A-0632-074E0B47E00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83269" y="5350650"/>
            <a:ext cx="16202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427040" y="360793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this bypass work?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3B7A6-F641-535C-C695-A6C57D77310E}"/>
              </a:ext>
            </a:extLst>
          </p:cNvPr>
          <p:cNvCxnSpPr/>
          <p:nvPr/>
        </p:nvCxnSpPr>
        <p:spPr>
          <a:xfrm>
            <a:off x="8021441" y="1851109"/>
            <a:ext cx="1178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723E09-B4B6-8830-4F82-C6DCE551C9BA}"/>
              </a:ext>
            </a:extLst>
          </p:cNvPr>
          <p:cNvSpPr txBox="1"/>
          <p:nvPr/>
        </p:nvSpPr>
        <p:spPr>
          <a:xfrm>
            <a:off x="9356428" y="1633413"/>
            <a:ext cx="28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photosynthesis pathway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5E99-F23C-CD72-0EC2-C10483A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4</a:t>
            </a:fld>
            <a:endParaRPr lang="en-US"/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D00DDE98-46ED-1955-EE02-99B5EC18610A}"/>
              </a:ext>
            </a:extLst>
          </p:cNvPr>
          <p:cNvSpPr/>
          <p:nvPr/>
        </p:nvSpPr>
        <p:spPr>
          <a:xfrm>
            <a:off x="8788101" y="3304762"/>
            <a:ext cx="829733" cy="1078538"/>
          </a:xfrm>
          <a:prstGeom prst="noSmoking">
            <a:avLst>
              <a:gd name="adj" fmla="val 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2F54B-DB3E-B741-F3F6-46DCCCA1981C}"/>
              </a:ext>
            </a:extLst>
          </p:cNvPr>
          <p:cNvSpPr txBox="1"/>
          <p:nvPr/>
        </p:nvSpPr>
        <p:spPr>
          <a:xfrm>
            <a:off x="526054" y="45586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F9CA53C2-D0DF-33C2-566C-BCCF80B73790}"/>
              </a:ext>
            </a:extLst>
          </p:cNvPr>
          <p:cNvSpPr/>
          <p:nvPr/>
        </p:nvSpPr>
        <p:spPr>
          <a:xfrm rot="15816793">
            <a:off x="905771" y="4864902"/>
            <a:ext cx="410554" cy="400110"/>
          </a:xfrm>
          <a:prstGeom prst="bentArrow">
            <a:avLst>
              <a:gd name="adj1" fmla="val 5933"/>
              <a:gd name="adj2" fmla="val 11639"/>
              <a:gd name="adj3" fmla="val 30447"/>
              <a:gd name="adj4" fmla="val 52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B76D-E41D-5C4D-C5E2-F90F7657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635"/>
            <a:ext cx="10515600" cy="1325563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BFF71-2771-2E86-F779-CE7D05770C02}"/>
              </a:ext>
            </a:extLst>
          </p:cNvPr>
          <p:cNvSpPr txBox="1"/>
          <p:nvPr/>
        </p:nvSpPr>
        <p:spPr>
          <a:xfrm>
            <a:off x="1106201" y="403871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49967-3AF2-B7A9-FA0F-49904DF72016}"/>
              </a:ext>
            </a:extLst>
          </p:cNvPr>
          <p:cNvSpPr txBox="1"/>
          <p:nvPr/>
        </p:nvSpPr>
        <p:spPr>
          <a:xfrm>
            <a:off x="1930816" y="404300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BFCDE-E4C0-9987-8ABE-7F4774E2D07A}"/>
              </a:ext>
            </a:extLst>
          </p:cNvPr>
          <p:cNvSpPr txBox="1"/>
          <p:nvPr/>
        </p:nvSpPr>
        <p:spPr>
          <a:xfrm>
            <a:off x="2675114" y="40472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58DB8-7027-E800-3F05-B76EF69E61FB}"/>
              </a:ext>
            </a:extLst>
          </p:cNvPr>
          <p:cNvSpPr txBox="1"/>
          <p:nvPr/>
        </p:nvSpPr>
        <p:spPr>
          <a:xfrm>
            <a:off x="5494201" y="404706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CA98B-739F-5CD4-2CDA-ADE32880AC8E}"/>
              </a:ext>
            </a:extLst>
          </p:cNvPr>
          <p:cNvSpPr txBox="1"/>
          <p:nvPr/>
        </p:nvSpPr>
        <p:spPr>
          <a:xfrm>
            <a:off x="6412648" y="402345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8-9D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F79840-73CE-E90D-93EF-878B64B21D8F}"/>
              </a:ext>
            </a:extLst>
          </p:cNvPr>
          <p:cNvSpPr txBox="1"/>
          <p:nvPr/>
        </p:nvSpPr>
        <p:spPr>
          <a:xfrm>
            <a:off x="3424123" y="4047293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69825-1DE3-36EE-FA73-E5E47C3269B0}"/>
              </a:ext>
            </a:extLst>
          </p:cNvPr>
          <p:cNvSpPr txBox="1"/>
          <p:nvPr/>
        </p:nvSpPr>
        <p:spPr>
          <a:xfrm>
            <a:off x="4190478" y="404729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13-15E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58E01-1698-7622-F90F-1F5FA648AD31}"/>
              </a:ext>
            </a:extLst>
          </p:cNvPr>
          <p:cNvSpPr txBox="1"/>
          <p:nvPr/>
        </p:nvSpPr>
        <p:spPr>
          <a:xfrm>
            <a:off x="3090930" y="1506022"/>
            <a:ext cx="33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Photorespiration bypass construct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A5F43-5291-7BB5-46C7-27B55DD121E4}"/>
              </a:ext>
            </a:extLst>
          </p:cNvPr>
          <p:cNvCxnSpPr/>
          <p:nvPr/>
        </p:nvCxnSpPr>
        <p:spPr>
          <a:xfrm flipH="1">
            <a:off x="1416676" y="1906073"/>
            <a:ext cx="1609859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D27DD-AFC6-B972-C108-364DCBD377FF}"/>
              </a:ext>
            </a:extLst>
          </p:cNvPr>
          <p:cNvCxnSpPr>
            <a:cxnSpLocks/>
          </p:cNvCxnSpPr>
          <p:nvPr/>
        </p:nvCxnSpPr>
        <p:spPr>
          <a:xfrm flipH="1">
            <a:off x="2221605" y="1906073"/>
            <a:ext cx="1067054" cy="62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EAE6DE-CD2F-75B8-3336-F5E1FCE4A697}"/>
              </a:ext>
            </a:extLst>
          </p:cNvPr>
          <p:cNvCxnSpPr>
            <a:cxnSpLocks/>
          </p:cNvCxnSpPr>
          <p:nvPr/>
        </p:nvCxnSpPr>
        <p:spPr>
          <a:xfrm flipH="1">
            <a:off x="2940512" y="1899466"/>
            <a:ext cx="660904" cy="63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3CF67F-6991-E421-CF12-518C6E7CC9FB}"/>
              </a:ext>
            </a:extLst>
          </p:cNvPr>
          <p:cNvCxnSpPr>
            <a:cxnSpLocks/>
          </p:cNvCxnSpPr>
          <p:nvPr/>
        </p:nvCxnSpPr>
        <p:spPr>
          <a:xfrm flipH="1">
            <a:off x="3619348" y="1892859"/>
            <a:ext cx="326730" cy="62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9DFE0-9B2B-A9AE-8987-68B7FAF3DD3F}"/>
              </a:ext>
            </a:extLst>
          </p:cNvPr>
          <p:cNvCxnSpPr>
            <a:cxnSpLocks/>
          </p:cNvCxnSpPr>
          <p:nvPr/>
        </p:nvCxnSpPr>
        <p:spPr>
          <a:xfrm>
            <a:off x="4502232" y="1906073"/>
            <a:ext cx="0" cy="608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A58A7EA3-46ED-ED38-D6D4-882F862F5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1072335" y="2581697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63FFA211-37DB-B63A-58FB-F54A56E73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1885135" y="2581697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E6E01907-DC63-E07B-F473-012BD335B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2680998" y="2564766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C880CA43-5932-A5B3-53E4-83C566F45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3426067" y="2547834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A553D284-6DDD-7648-D38E-45E6B011C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4289670" y="2564768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8345B4CE-9AE4-9019-3FE3-D6BF06EE0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5525800" y="2547835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tatus of shoot regeneration from leaf explants of tobacco under... |  Download Scientific Diagram">
            <a:extLst>
              <a:ext uri="{FF2B5EF4-FFF2-40B4-BE49-F238E27FC236}">
                <a16:creationId xmlns:a16="http://schemas.microsoft.com/office/drawing/2014/main" id="{5CB1DED8-2A83-CC57-B624-763FC08FE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1" r="74399" b="69629"/>
          <a:stretch/>
        </p:blipFill>
        <p:spPr bwMode="auto">
          <a:xfrm>
            <a:off x="6389400" y="2547836"/>
            <a:ext cx="520011" cy="61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80816C-8AF8-BED1-F74D-2C556534410D}"/>
              </a:ext>
            </a:extLst>
          </p:cNvPr>
          <p:cNvCxnSpPr>
            <a:cxnSpLocks/>
          </p:cNvCxnSpPr>
          <p:nvPr/>
        </p:nvCxnSpPr>
        <p:spPr>
          <a:xfrm>
            <a:off x="1322703" y="3232304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97BEE3-38EF-98DD-53EB-F9ECC1EC48B5}"/>
              </a:ext>
            </a:extLst>
          </p:cNvPr>
          <p:cNvCxnSpPr>
            <a:cxnSpLocks/>
          </p:cNvCxnSpPr>
          <p:nvPr/>
        </p:nvCxnSpPr>
        <p:spPr>
          <a:xfrm>
            <a:off x="2152436" y="3283105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10732C-974F-0BBB-8D67-956900F9B48B}"/>
              </a:ext>
            </a:extLst>
          </p:cNvPr>
          <p:cNvCxnSpPr>
            <a:cxnSpLocks/>
          </p:cNvCxnSpPr>
          <p:nvPr/>
        </p:nvCxnSpPr>
        <p:spPr>
          <a:xfrm>
            <a:off x="2931370" y="3266172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061A0-E831-960B-AFEE-A6CD7A51963F}"/>
              </a:ext>
            </a:extLst>
          </p:cNvPr>
          <p:cNvCxnSpPr>
            <a:cxnSpLocks/>
          </p:cNvCxnSpPr>
          <p:nvPr/>
        </p:nvCxnSpPr>
        <p:spPr>
          <a:xfrm>
            <a:off x="3642567" y="3249242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4F777B-EB25-AE3B-BB67-FE6881BA80E4}"/>
              </a:ext>
            </a:extLst>
          </p:cNvPr>
          <p:cNvCxnSpPr>
            <a:cxnSpLocks/>
          </p:cNvCxnSpPr>
          <p:nvPr/>
        </p:nvCxnSpPr>
        <p:spPr>
          <a:xfrm>
            <a:off x="4523102" y="3266177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0CF485-5FEB-4E0B-C1DD-2F97717DE12C}"/>
              </a:ext>
            </a:extLst>
          </p:cNvPr>
          <p:cNvCxnSpPr>
            <a:cxnSpLocks/>
          </p:cNvCxnSpPr>
          <p:nvPr/>
        </p:nvCxnSpPr>
        <p:spPr>
          <a:xfrm>
            <a:off x="5826966" y="3283111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758295-7EE0-BFD6-5C24-DFC1A2DB5A55}"/>
              </a:ext>
            </a:extLst>
          </p:cNvPr>
          <p:cNvCxnSpPr>
            <a:cxnSpLocks/>
          </p:cNvCxnSpPr>
          <p:nvPr/>
        </p:nvCxnSpPr>
        <p:spPr>
          <a:xfrm>
            <a:off x="6690564" y="3283112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F94EC3-E3AF-E84B-33CA-D0AAB07C46F9}"/>
              </a:ext>
            </a:extLst>
          </p:cNvPr>
          <p:cNvCxnSpPr>
            <a:cxnSpLocks/>
          </p:cNvCxnSpPr>
          <p:nvPr/>
        </p:nvCxnSpPr>
        <p:spPr>
          <a:xfrm>
            <a:off x="1322703" y="4426653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96B9E7-14EA-05CD-7564-9746518608BD}"/>
              </a:ext>
            </a:extLst>
          </p:cNvPr>
          <p:cNvCxnSpPr>
            <a:cxnSpLocks/>
          </p:cNvCxnSpPr>
          <p:nvPr/>
        </p:nvCxnSpPr>
        <p:spPr>
          <a:xfrm>
            <a:off x="2128343" y="4426653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D5D80-E642-F09B-D3D6-2C832D8A1DEB}"/>
              </a:ext>
            </a:extLst>
          </p:cNvPr>
          <p:cNvCxnSpPr>
            <a:cxnSpLocks/>
          </p:cNvCxnSpPr>
          <p:nvPr/>
        </p:nvCxnSpPr>
        <p:spPr>
          <a:xfrm>
            <a:off x="2923579" y="4408046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90D19B-0FE9-7383-D4CA-C8CA7FC893E7}"/>
              </a:ext>
            </a:extLst>
          </p:cNvPr>
          <p:cNvCxnSpPr>
            <a:cxnSpLocks/>
          </p:cNvCxnSpPr>
          <p:nvPr/>
        </p:nvCxnSpPr>
        <p:spPr>
          <a:xfrm>
            <a:off x="3613460" y="4426653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FCB30-A86C-269E-2F5E-C6D89D7C0927}"/>
              </a:ext>
            </a:extLst>
          </p:cNvPr>
          <p:cNvCxnSpPr>
            <a:cxnSpLocks/>
          </p:cNvCxnSpPr>
          <p:nvPr/>
        </p:nvCxnSpPr>
        <p:spPr>
          <a:xfrm>
            <a:off x="4529762" y="4448281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9830E9-E063-3913-95BF-DEEE6D417FEF}"/>
              </a:ext>
            </a:extLst>
          </p:cNvPr>
          <p:cNvCxnSpPr>
            <a:cxnSpLocks/>
          </p:cNvCxnSpPr>
          <p:nvPr/>
        </p:nvCxnSpPr>
        <p:spPr>
          <a:xfrm>
            <a:off x="5826966" y="4457671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929BE9-FF55-6339-DC66-9DFE8B9914D0}"/>
              </a:ext>
            </a:extLst>
          </p:cNvPr>
          <p:cNvCxnSpPr>
            <a:cxnSpLocks/>
          </p:cNvCxnSpPr>
          <p:nvPr/>
        </p:nvCxnSpPr>
        <p:spPr>
          <a:xfrm>
            <a:off x="6709397" y="4476451"/>
            <a:ext cx="0" cy="706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A395BA-8C72-BE84-E306-64292E670671}"/>
              </a:ext>
            </a:extLst>
          </p:cNvPr>
          <p:cNvSpPr txBox="1"/>
          <p:nvPr/>
        </p:nvSpPr>
        <p:spPr>
          <a:xfrm>
            <a:off x="1102964" y="5567250"/>
            <a:ext cx="62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20-30 ramets each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7299D1-829F-8B92-3C02-5D7A78E3FA67}"/>
              </a:ext>
            </a:extLst>
          </p:cNvPr>
          <p:cNvSpPr txBox="1"/>
          <p:nvPr/>
        </p:nvSpPr>
        <p:spPr>
          <a:xfrm>
            <a:off x="7529529" y="3994836"/>
            <a:ext cx="297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</a:t>
            </a:r>
          </a:p>
          <a:p>
            <a:r>
              <a:rPr lang="en-US" sz="1400" dirty="0"/>
              <a:t>-distinct and independent phenotypes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A8FF33-A6AC-7D1A-1C8E-85621746FC85}"/>
              </a:ext>
            </a:extLst>
          </p:cNvPr>
          <p:cNvSpPr txBox="1"/>
          <p:nvPr/>
        </p:nvSpPr>
        <p:spPr>
          <a:xfrm>
            <a:off x="7518474" y="5505568"/>
            <a:ext cx="2124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Ramets (</a:t>
            </a:r>
            <a:r>
              <a:rPr lang="en-US" sz="1400" dirty="0" err="1"/>
              <a:t>pseudoreplicates</a:t>
            </a:r>
            <a:r>
              <a:rPr lang="en-US" sz="14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09934A-8784-5DD3-5ABB-E6B06B40709D}"/>
              </a:ext>
            </a:extLst>
          </p:cNvPr>
          <p:cNvSpPr txBox="1"/>
          <p:nvPr/>
        </p:nvSpPr>
        <p:spPr>
          <a:xfrm>
            <a:off x="3577772" y="3422869"/>
            <a:ext cx="2125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Tissue culture propagation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515BA-E2DD-C546-0F27-BF3E2EC77AB6}"/>
              </a:ext>
            </a:extLst>
          </p:cNvPr>
          <p:cNvSpPr txBox="1"/>
          <p:nvPr/>
        </p:nvSpPr>
        <p:spPr>
          <a:xfrm>
            <a:off x="3782713" y="4758704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Clonal propagation</a:t>
            </a:r>
          </a:p>
        </p:txBody>
      </p:sp>
    </p:spTree>
    <p:extLst>
      <p:ext uri="{BB962C8B-B14F-4D97-AF65-F5344CB8AC3E}">
        <p14:creationId xmlns:p14="http://schemas.microsoft.com/office/powerpoint/2010/main" val="16851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53" grpId="0"/>
      <p:bldP spid="5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6DB7-A913-283A-5C17-3B2C9E05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2791-E024-AE3C-D47D-BD14B0C02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Determine effect of construct on total biomass, productivity</a:t>
            </a:r>
          </a:p>
          <a:p>
            <a:pPr lvl="1"/>
            <a:r>
              <a:rPr lang="en-US" dirty="0"/>
              <a:t>Distinguish between events and identify promising, high-performance lines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C36A5-303A-F6E2-3ACD-A25C6E3BDB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Form hypotheses about how the construct affects tree performance</a:t>
            </a:r>
          </a:p>
          <a:p>
            <a:pPr lvl="2"/>
            <a:r>
              <a:rPr lang="en-US" dirty="0"/>
              <a:t>Construct gene expression</a:t>
            </a:r>
          </a:p>
          <a:p>
            <a:pPr lvl="2"/>
            <a:r>
              <a:rPr lang="en-US" dirty="0"/>
              <a:t>Leaf-level metabolites</a:t>
            </a:r>
          </a:p>
          <a:p>
            <a:pPr lvl="2"/>
            <a:r>
              <a:rPr lang="en-US" dirty="0"/>
              <a:t>Physiological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97508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78F0-AA37-9CA1-2FD8-E3ADD42B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293"/>
            <a:ext cx="10515600" cy="1325563"/>
          </a:xfrm>
        </p:spPr>
        <p:txBody>
          <a:bodyPr/>
          <a:lstStyle/>
          <a:p>
            <a:r>
              <a:rPr lang="en-US" dirty="0"/>
              <a:t>Events are differentiated by construct efficiency (especially PLGG1)</a:t>
            </a:r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260D971-45A3-D62C-26A0-F216D149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6" y="1690688"/>
            <a:ext cx="7344658" cy="440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430EF-2462-943D-9C19-866D158CCC5B}"/>
              </a:ext>
            </a:extLst>
          </p:cNvPr>
          <p:cNvSpPr txBox="1"/>
          <p:nvPr/>
        </p:nvSpPr>
        <p:spPr>
          <a:xfrm>
            <a:off x="3014133" y="6262042"/>
            <a:ext cx="61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expression level for three transgenes for all events. Averaged over 4 sample dates in three growing seasons.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C4B0F2-BE9D-D152-64F1-1CE64410A8D1}"/>
              </a:ext>
            </a:extLst>
          </p:cNvPr>
          <p:cNvSpPr/>
          <p:nvPr/>
        </p:nvSpPr>
        <p:spPr>
          <a:xfrm>
            <a:off x="6959600" y="4944533"/>
            <a:ext cx="1151467" cy="4402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D3FA403-0292-E93C-19FE-72575B19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57" t="35988" b="38075"/>
          <a:stretch/>
        </p:blipFill>
        <p:spPr>
          <a:xfrm>
            <a:off x="9177866" y="3429001"/>
            <a:ext cx="9946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280</Words>
  <Application>Microsoft Macintosh PowerPoint</Application>
  <PresentationFormat>Widescreen</PresentationFormat>
  <Paragraphs>104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LC intro slides</vt:lpstr>
      <vt:lpstr>Schematic of construct</vt:lpstr>
      <vt:lpstr>How does this bypass work?</vt:lpstr>
      <vt:lpstr>How does this bypass work?</vt:lpstr>
      <vt:lpstr>Study design</vt:lpstr>
      <vt:lpstr>Project research goals</vt:lpstr>
      <vt:lpstr>Events are differentiated by construct efficiency (especially PLGG1)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intro slides</dc:title>
  <dc:creator>Hart, Chaney Michael</dc:creator>
  <cp:lastModifiedBy>Hart, Chaney Michael</cp:lastModifiedBy>
  <cp:revision>1</cp:revision>
  <dcterms:created xsi:type="dcterms:W3CDTF">2024-02-21T22:39:41Z</dcterms:created>
  <dcterms:modified xsi:type="dcterms:W3CDTF">2024-02-21T23:09:56Z</dcterms:modified>
</cp:coreProperties>
</file>