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512" r:id="rId3"/>
    <p:sldId id="459" r:id="rId4"/>
    <p:sldId id="461" r:id="rId5"/>
    <p:sldId id="266" r:id="rId6"/>
    <p:sldId id="495" r:id="rId7"/>
    <p:sldId id="500" r:id="rId8"/>
    <p:sldId id="506" r:id="rId9"/>
    <p:sldId id="513" r:id="rId10"/>
    <p:sldId id="514" r:id="rId11"/>
    <p:sldId id="460" r:id="rId12"/>
    <p:sldId id="4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847DBF-8151-A6BE-E95E-52BF6E1E4979}" name="Strauss, Steven" initials="SS" userId="S::strausss@oregonstate.edu::d5712707-0e6d-4026-a4a2-b3a358be3b6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7"/>
    <p:restoredTop sz="95313"/>
  </p:normalViewPr>
  <p:slideViewPr>
    <p:cSldViewPr snapToGrid="0">
      <p:cViewPr>
        <p:scale>
          <a:sx n="70" d="100"/>
          <a:sy n="70" d="100"/>
        </p:scale>
        <p:origin x="4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F26BA-D48D-1745-8DC4-EA2AA53E80C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DE68-EEB9-2D4B-8408-A0B9ACD6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year 1 volume – 122.98</a:t>
            </a:r>
          </a:p>
          <a:p>
            <a:r>
              <a:rPr lang="en-US" dirty="0"/>
              <a:t>End of year 2 volume – 1354.08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DE68-EEB9-2D4B-8408-A0B9ACD65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histogram of </a:t>
            </a:r>
            <a:r>
              <a:rPr lang="en-US" dirty="0" err="1"/>
              <a:t>dist</a:t>
            </a:r>
            <a:r>
              <a:rPr lang="en-US" dirty="0"/>
              <a:t> before and after transformation</a:t>
            </a:r>
          </a:p>
          <a:p>
            <a:r>
              <a:rPr lang="en-US" dirty="0"/>
              <a:t>Show residual plot before and after</a:t>
            </a:r>
          </a:p>
          <a:p>
            <a:r>
              <a:rPr lang="en-US" dirty="0"/>
              <a:t>Show normal q-q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B637F-5D0A-9448-8022-E094AA7E4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log transformed and non-log transformed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B637F-5D0A-9448-8022-E094AA7E4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CB62-00EF-46E4-1754-8D615BD8E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5F5F7-AE32-8699-B811-8AA6FC37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C4D4-940C-7C7C-C719-AA3A0C17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AE02-3FF0-E728-EF92-A3D7C37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EEC9-A3F8-58D4-5875-19C21F52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3E-1115-353D-B02F-504E948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58CF-EBA4-46C1-E1DA-C646CF51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A220-E27E-F2FD-D00B-52A36693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B962-67B7-2E71-806B-8F203007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6401-2B52-A20F-8EA1-CE13DFD3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C68FD-8CAA-E021-583B-19FCBBCBA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A95D-B197-CD3C-D8EC-1D42B681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3CF5-ABE1-D5C9-67BD-A8A5FC8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1C7A-1007-7C54-C397-230C41DD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099A-7FE9-7892-7643-25BFCF4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7BD8-BC99-2AA5-710D-CD17E8C6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18D9-2980-6E9C-9D28-68E55375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E978-FCEA-5AA3-7FA9-677597D2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DDE1-4BFB-DB2E-7BCD-531DB4C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1B60-BE5A-C3A4-42F8-43EC7F8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DDA-5F74-86D3-FF21-3F19B974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7A8D-BDE6-0DB1-396C-9F776F9A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10A9-5378-BE15-AC4B-FE908CF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7E12-E7D3-B658-EAF3-5CD63CF3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529C-8BA6-1293-C45B-50D7E0B4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FB6-ACD4-2C09-49D5-92E092CA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DFD2-7394-2751-0135-E7B0CE5B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0201B-63A9-1F2A-55EB-9EE31ED6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75C6-D212-8BB0-2A55-ABF6B089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A0C2-1777-AEE9-151C-1205D1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5B3-3289-3FEB-F1D9-29CA9768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FEDA-A766-E016-B21D-5AD1F608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586E-91CD-3204-4C9A-0050AFD1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934C-7023-0248-0FCF-7BE83C10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FD134-07D1-4E6D-9E1A-B2498E33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DBEF-6E21-1EFD-FAA6-31CF13848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78AA5-F20D-ED80-2E21-5217163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953EF-241F-140D-5A64-FFD71B5C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6F7F0-13FB-8807-7A54-1DDC0C4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4BE-DE21-6E50-C6AA-83608B39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080DD-13CC-DB06-2DC4-D8F0BDBF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4279-0C2B-1623-B029-A95401C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A713D-20CF-C955-43A3-24402CF7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C37DB-D5B1-CB08-FB58-7DEE7453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BA32F-790B-023E-4095-E901051E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41C0A-CA93-F1A1-782E-E3F01F5D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194-7958-C4BD-300F-4B640ABA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6C83-1B99-6225-1EBC-0E4D7D75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FAA72-F88C-56E2-35CE-0A1660D9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AC62-2242-E23C-6039-5F0AD65B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951C-95D2-75C5-AA4B-6A32C41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DE18-B2B1-74AB-80F3-1CB2B5E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F5C-4CDF-B61A-F26F-9C32E93E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35927-089E-507E-74BC-A3A43162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14987-1E58-8125-B751-F6E3898B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23E7-6464-16BE-265C-EDCFF24F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266B-39A3-46A8-A333-8EF21447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2E79C-6796-26FD-3401-4A775F9F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796AB-EBA6-89DE-FCB1-DBA1DC18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647B-7319-4C79-0F6F-ED1A8079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8C7C-17C7-BE6F-B84E-A7AF918D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6A4D-12EE-8F4B-A431-E98CC6A68643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7C4A-D67C-8293-CAE7-18B0C74A7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08C1-DF4B-0DFD-38B4-B11D9A16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eyHart/Living-Carb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61D-3AE6-F132-C775-686C4BCDB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5DFE-CDD1-998C-2585-3B779C9AC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293-792C-8B40-273A-28B9491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had power to detect construct effect size of 28% as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EB85-05F1-3E17-CBB1-E0F47F68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Comparison: pooled transgenic and pooled escape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BEE-C93E-9372-1890-B612E776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FEF3-D338-5533-E3B3-617FA1A1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A6C-948B-0321-72E9-DD0A3705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D35A-81E2-8191-FEAB-61462EC5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1EF-50E9-8EAB-6E93-BA85C0C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survival rate of field trial in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DCE98B-E8B0-5B9D-31B2-76F4CD68B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512717"/>
              </p:ext>
            </p:extLst>
          </p:nvPr>
        </p:nvGraphicFramePr>
        <p:xfrm>
          <a:off x="3414660" y="1856510"/>
          <a:ext cx="4981193" cy="4589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76627">
                  <a:extLst>
                    <a:ext uri="{9D8B030D-6E8A-4147-A177-3AD203B41FA5}">
                      <a16:colId xmlns:a16="http://schemas.microsoft.com/office/drawing/2014/main" val="1059669478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1007054871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3932536607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1988094391"/>
                    </a:ext>
                  </a:extLst>
                </a:gridCol>
              </a:tblGrid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Percent survival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181883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CT717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464511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904852"/>
                  </a:ext>
                </a:extLst>
              </a:tr>
              <a:tr h="255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13-15B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59794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13-15E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019321"/>
                  </a:ext>
                </a:extLst>
              </a:tr>
              <a:tr h="27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16-20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649833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249786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2H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568584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834720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4B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51094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071288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789075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36168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501170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8-9D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58888"/>
                  </a:ext>
                </a:extLst>
              </a:tr>
              <a:tr h="431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491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40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12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with colored dots&#10;&#10;Description automatically generated">
            <a:extLst>
              <a:ext uri="{FF2B5EF4-FFF2-40B4-BE49-F238E27FC236}">
                <a16:creationId xmlns:a16="http://schemas.microsoft.com/office/drawing/2014/main" id="{27F3165B-C914-AFC7-F25E-1B70BE8D5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36"/>
          <a:stretch/>
        </p:blipFill>
        <p:spPr>
          <a:xfrm>
            <a:off x="1700783" y="548641"/>
            <a:ext cx="7957791" cy="6480596"/>
          </a:xfrm>
          <a:prstGeom prst="rect">
            <a:avLst/>
          </a:prstGeom>
        </p:spPr>
      </p:pic>
      <p:pic>
        <p:nvPicPr>
          <p:cNvPr id="15" name="Content Placeholder 13" descr="A graph with colored dots&#10;&#10;Description automatically generated">
            <a:extLst>
              <a:ext uri="{FF2B5EF4-FFF2-40B4-BE49-F238E27FC236}">
                <a16:creationId xmlns:a16="http://schemas.microsoft.com/office/drawing/2014/main" id="{AA6CEC91-E1D2-FB15-6DE0-D26EEF415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14" t="6522"/>
          <a:stretch/>
        </p:blipFill>
        <p:spPr>
          <a:xfrm>
            <a:off x="10094976" y="1700784"/>
            <a:ext cx="1316736" cy="42993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E88117-6EAE-02A8-5296-5601E5764973}"/>
              </a:ext>
            </a:extLst>
          </p:cNvPr>
          <p:cNvSpPr txBox="1"/>
          <p:nvPr/>
        </p:nvSpPr>
        <p:spPr>
          <a:xfrm>
            <a:off x="10491217" y="1331452"/>
            <a:ext cx="7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E585A-8CEE-992F-E08F-7FECB05D4584}"/>
              </a:ext>
            </a:extLst>
          </p:cNvPr>
          <p:cNvSpPr/>
          <p:nvPr/>
        </p:nvSpPr>
        <p:spPr>
          <a:xfrm rot="5400000">
            <a:off x="3255264" y="5405375"/>
            <a:ext cx="201168" cy="8412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B3AD5-E705-505E-0584-50D4A8E0A8E3}"/>
              </a:ext>
            </a:extLst>
          </p:cNvPr>
          <p:cNvSpPr txBox="1"/>
          <p:nvPr/>
        </p:nvSpPr>
        <p:spPr>
          <a:xfrm>
            <a:off x="2935224" y="4937760"/>
            <a:ext cx="133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1</a:t>
            </a:r>
          </a:p>
          <a:p>
            <a:r>
              <a:rPr lang="en-US" sz="1200" dirty="0"/>
              <a:t>Start =0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=122 cm</a:t>
            </a:r>
            <a:r>
              <a:rPr lang="en-US" sz="1200" baseline="30000" dirty="0"/>
              <a:t>3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2E90DB00-12BA-1EF5-2327-55B0F9A63ABA}"/>
              </a:ext>
            </a:extLst>
          </p:cNvPr>
          <p:cNvSpPr/>
          <p:nvPr/>
        </p:nvSpPr>
        <p:spPr>
          <a:xfrm rot="5400000">
            <a:off x="5657224" y="3225616"/>
            <a:ext cx="371584" cy="16642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9988A-80A9-A83B-338D-F6BFA4162504}"/>
              </a:ext>
            </a:extLst>
          </p:cNvPr>
          <p:cNvSpPr txBox="1"/>
          <p:nvPr/>
        </p:nvSpPr>
        <p:spPr>
          <a:xfrm>
            <a:off x="5240980" y="2894770"/>
            <a:ext cx="133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 2</a:t>
            </a:r>
          </a:p>
          <a:p>
            <a:r>
              <a:rPr lang="en-US" sz="1200" dirty="0"/>
              <a:t>Start = 122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=1477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% change = 1100</a:t>
            </a:r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5BE2D4-81D0-BD85-4A04-14F9DE796681}"/>
              </a:ext>
            </a:extLst>
          </p:cNvPr>
          <p:cNvSpPr/>
          <p:nvPr/>
        </p:nvSpPr>
        <p:spPr>
          <a:xfrm rot="5400000">
            <a:off x="8426824" y="-3943"/>
            <a:ext cx="402337" cy="15075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B019D-8EA0-CEF0-AF97-1F4A661326E0}"/>
              </a:ext>
            </a:extLst>
          </p:cNvPr>
          <p:cNvSpPr txBox="1"/>
          <p:nvPr/>
        </p:nvSpPr>
        <p:spPr>
          <a:xfrm>
            <a:off x="6376124" y="255206"/>
            <a:ext cx="133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 3</a:t>
            </a:r>
          </a:p>
          <a:p>
            <a:r>
              <a:rPr lang="en-US" sz="1200" dirty="0"/>
              <a:t>Start = 1477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  3061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% change = 174%</a:t>
            </a:r>
          </a:p>
        </p:txBody>
      </p:sp>
    </p:spTree>
    <p:extLst>
      <p:ext uri="{BB962C8B-B14F-4D97-AF65-F5344CB8AC3E}">
        <p14:creationId xmlns:p14="http://schemas.microsoft.com/office/powerpoint/2010/main" val="40463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E1F38-1751-14BA-E8C4-07BF98B87B7F}"/>
              </a:ext>
            </a:extLst>
          </p:cNvPr>
          <p:cNvSpPr txBox="1"/>
          <p:nvPr/>
        </p:nvSpPr>
        <p:spPr>
          <a:xfrm>
            <a:off x="454152" y="91440"/>
            <a:ext cx="1128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volume comparison </a:t>
            </a:r>
          </a:p>
          <a:p>
            <a:pPr algn="ctr"/>
            <a:r>
              <a:rPr lang="en-US" sz="2400" dirty="0"/>
              <a:t> October 2023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5463593-4F6A-2955-A1FD-7F091ADD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34" y="1179875"/>
            <a:ext cx="7772400" cy="5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6D95-8EE3-B3F8-D328-EA29E8F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B95A-F6DD-6996-E11E-F1EA349F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733"/>
          </a:xfrm>
        </p:spPr>
        <p:txBody>
          <a:bodyPr/>
          <a:lstStyle/>
          <a:p>
            <a:r>
              <a:rPr lang="en-US" dirty="0"/>
              <a:t>Damaged trees removed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830DE-8E86-C810-2EEE-21900C439B21}"/>
              </a:ext>
            </a:extLst>
          </p:cNvPr>
          <p:cNvSpPr txBox="1">
            <a:spLocks/>
          </p:cNvSpPr>
          <p:nvPr/>
        </p:nvSpPr>
        <p:spPr>
          <a:xfrm>
            <a:off x="838200" y="2414377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group 1 removed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5B3FB-DBCE-D581-82B4-08F77B1B3A9E}"/>
              </a:ext>
            </a:extLst>
          </p:cNvPr>
          <p:cNvSpPr txBox="1">
            <a:spLocks/>
          </p:cNvSpPr>
          <p:nvPr/>
        </p:nvSpPr>
        <p:spPr>
          <a:xfrm>
            <a:off x="838200" y="4665833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for block effect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0FB9CD-F701-C84A-CFE8-60F03565FBD0}"/>
              </a:ext>
            </a:extLst>
          </p:cNvPr>
          <p:cNvSpPr txBox="1">
            <a:spLocks/>
          </p:cNvSpPr>
          <p:nvPr/>
        </p:nvSpPr>
        <p:spPr>
          <a:xfrm>
            <a:off x="838200" y="3017128"/>
            <a:ext cx="10515600" cy="87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data – height imputation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missing</a:t>
            </a:r>
            <a:r>
              <a:rPr lang="en-US" baseline="-25000" dirty="0"/>
              <a:t>  </a:t>
            </a:r>
            <a:r>
              <a:rPr lang="en-US" dirty="0"/>
              <a:t>= </a:t>
            </a:r>
            <a:r>
              <a:rPr lang="en-US" dirty="0" err="1"/>
              <a:t>H</a:t>
            </a:r>
            <a:r>
              <a:rPr lang="en-US" baseline="-25000" dirty="0" err="1"/>
              <a:t>previous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3BF830-22C1-A774-CA77-E4CD6EC988D9}"/>
              </a:ext>
            </a:extLst>
          </p:cNvPr>
          <p:cNvSpPr txBox="1">
            <a:spLocks/>
          </p:cNvSpPr>
          <p:nvPr/>
        </p:nvSpPr>
        <p:spPr>
          <a:xfrm>
            <a:off x="838200" y="4069100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assumptions and transformations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7AB2A-98EC-5291-CD90-FDCF19770122}"/>
              </a:ext>
            </a:extLst>
          </p:cNvPr>
          <p:cNvSpPr txBox="1"/>
          <p:nvPr/>
        </p:nvSpPr>
        <p:spPr>
          <a:xfrm>
            <a:off x="7028648" y="1819824"/>
            <a:ext cx="34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Scripts available on 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0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28B-2179-630F-4C86-0421789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residual plot (height) shows absence of heteroscedasticity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3129F-EDBF-0B1A-1914-DB51023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0" y="2746856"/>
            <a:ext cx="3982591" cy="2860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CDF573-D6BC-547B-A840-0AE86BA1D28B}"/>
              </a:ext>
            </a:extLst>
          </p:cNvPr>
          <p:cNvSpPr txBox="1"/>
          <p:nvPr/>
        </p:nvSpPr>
        <p:spPr>
          <a:xfrm>
            <a:off x="2067424" y="577900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7AB6-387D-FC4F-1D07-F5F4DEAD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904" y="2746856"/>
            <a:ext cx="3982591" cy="2860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8EEAA-DFC3-5D11-0AA0-EFC577142EB3}"/>
              </a:ext>
            </a:extLst>
          </p:cNvPr>
          <p:cNvSpPr txBox="1"/>
          <p:nvPr/>
        </p:nvSpPr>
        <p:spPr>
          <a:xfrm>
            <a:off x="6096000" y="577900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657B9-D5D0-9454-4E77-1C567A389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495" y="2976264"/>
            <a:ext cx="3343845" cy="2401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6D5F6-965C-8720-55E6-90AE2D643C7A}"/>
              </a:ext>
            </a:extLst>
          </p:cNvPr>
          <p:cNvSpPr txBox="1"/>
          <p:nvPr/>
        </p:nvSpPr>
        <p:spPr>
          <a:xfrm>
            <a:off x="9083554" y="5815584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(log transformed)</a:t>
            </a:r>
          </a:p>
        </p:txBody>
      </p:sp>
    </p:spTree>
    <p:extLst>
      <p:ext uri="{BB962C8B-B14F-4D97-AF65-F5344CB8AC3E}">
        <p14:creationId xmlns:p14="http://schemas.microsoft.com/office/powerpoint/2010/main" val="6131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5EE4-DBAD-B1CF-1DAC-6CAE9F57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Q-Q plot show acceptable approximation to normality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741C6-6E78-0C42-CF3D-26C50BF6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4" y="2724814"/>
            <a:ext cx="4181094" cy="3003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BCD67-E506-3E86-FAC7-7DEA262A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49" y="2750250"/>
            <a:ext cx="4181094" cy="3003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79BC7-551F-0D90-7CD5-BB9A0EBBB8B2}"/>
              </a:ext>
            </a:extLst>
          </p:cNvPr>
          <p:cNvSpPr txBox="1"/>
          <p:nvPr/>
        </p:nvSpPr>
        <p:spPr>
          <a:xfrm>
            <a:off x="2067424" y="577900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9FCD-314F-5FF4-10A9-30F423E9FED9}"/>
              </a:ext>
            </a:extLst>
          </p:cNvPr>
          <p:cNvSpPr txBox="1"/>
          <p:nvPr/>
        </p:nvSpPr>
        <p:spPr>
          <a:xfrm>
            <a:off x="6096000" y="577900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5743E-0359-6CDE-72ED-C69FE9DA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379" y="2936715"/>
            <a:ext cx="3591094" cy="2579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B3387-AA60-26EC-272F-7B9D3B93EA13}"/>
              </a:ext>
            </a:extLst>
          </p:cNvPr>
          <p:cNvSpPr txBox="1"/>
          <p:nvPr/>
        </p:nvSpPr>
        <p:spPr>
          <a:xfrm>
            <a:off x="9346901" y="5699540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(log transformed)</a:t>
            </a:r>
          </a:p>
        </p:txBody>
      </p:sp>
    </p:spTree>
    <p:extLst>
      <p:ext uri="{BB962C8B-B14F-4D97-AF65-F5344CB8AC3E}">
        <p14:creationId xmlns:p14="http://schemas.microsoft.com/office/powerpoint/2010/main" val="14137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7DA-F99D-AA72-818F-0840F3C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effect on volume observed but not statistically significant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946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Construct comparison (transgenic versus control)</a:t>
                </a:r>
              </a:p>
              <a:p>
                <a:pPr lvl="1"/>
                <a:r>
                  <a:rPr lang="en-US" sz="2000" dirty="0"/>
                  <a:t>Model: </a:t>
                </a:r>
                <a:r>
                  <a:rPr lang="en-US" sz="2000" i="1" dirty="0"/>
                  <a:t>log</a:t>
                </a:r>
                <a:r>
                  <a:rPr lang="en-US" sz="2000" dirty="0"/>
                  <a:t>(</a:t>
                </a:r>
                <a:r>
                  <a:rPr lang="en-US" sz="2000" i="1" dirty="0"/>
                  <a:t>v)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 baseline="30000">
                        <a:latin typeface="Cambria Math" panose="02040503050406030204" pitchFamily="18" charset="0"/>
                      </a:rPr>
                      <m:t>𝑏𝑙𝑜𝑐𝑘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946985"/>
              </a:xfrm>
              <a:prstGeom prst="rect">
                <a:avLst/>
              </a:prstGeom>
              <a:blipFill>
                <a:blip r:embed="rId3"/>
                <a:stretch>
                  <a:fillRect l="-844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3FF7946-1C74-5E1B-6896-8114B5E8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23016"/>
              </p:ext>
            </p:extLst>
          </p:nvPr>
        </p:nvGraphicFramePr>
        <p:xfrm>
          <a:off x="1136073" y="2907547"/>
          <a:ext cx="871849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082">
                  <a:extLst>
                    <a:ext uri="{9D8B030D-6E8A-4147-A177-3AD203B41FA5}">
                      <a16:colId xmlns:a16="http://schemas.microsoft.com/office/drawing/2014/main" val="1767384401"/>
                    </a:ext>
                  </a:extLst>
                </a:gridCol>
                <a:gridCol w="1453082">
                  <a:extLst>
                    <a:ext uri="{9D8B030D-6E8A-4147-A177-3AD203B41FA5}">
                      <a16:colId xmlns:a16="http://schemas.microsoft.com/office/drawing/2014/main" val="578808577"/>
                    </a:ext>
                  </a:extLst>
                </a:gridCol>
                <a:gridCol w="1453082">
                  <a:extLst>
                    <a:ext uri="{9D8B030D-6E8A-4147-A177-3AD203B41FA5}">
                      <a16:colId xmlns:a16="http://schemas.microsoft.com/office/drawing/2014/main" val="3773382281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val="3698709229"/>
                    </a:ext>
                  </a:extLst>
                </a:gridCol>
                <a:gridCol w="1150078">
                  <a:extLst>
                    <a:ext uri="{9D8B030D-6E8A-4147-A177-3AD203B41FA5}">
                      <a16:colId xmlns:a16="http://schemas.microsoft.com/office/drawing/2014/main" val="2357773794"/>
                    </a:ext>
                  </a:extLst>
                </a:gridCol>
                <a:gridCol w="1453082">
                  <a:extLst>
                    <a:ext uri="{9D8B030D-6E8A-4147-A177-3AD203B41FA5}">
                      <a16:colId xmlns:a16="http://schemas.microsoft.com/office/drawing/2014/main" val="403612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of ratio (S.E)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Transgenic -WT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Transgenic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Transgenic - 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Transgenic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 - 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57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B7067C-CE8E-1597-E272-4E05914F4C09}"/>
              </a:ext>
            </a:extLst>
          </p:cNvPr>
          <p:cNvSpPr txBox="1"/>
          <p:nvPr/>
        </p:nvSpPr>
        <p:spPr>
          <a:xfrm>
            <a:off x="4251157" y="536560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Tukey p-value adjustments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DD88B-66E2-6828-89A8-91350B12D9C5}"/>
              </a:ext>
            </a:extLst>
          </p:cNvPr>
          <p:cNvSpPr txBox="1"/>
          <p:nvPr/>
        </p:nvSpPr>
        <p:spPr>
          <a:xfrm>
            <a:off x="3319250" y="5882911"/>
            <a:ext cx="65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is of ratio between mean volume between contrast groups</a:t>
            </a:r>
          </a:p>
        </p:txBody>
      </p:sp>
    </p:spTree>
    <p:extLst>
      <p:ext uri="{BB962C8B-B14F-4D97-AF65-F5344CB8AC3E}">
        <p14:creationId xmlns:p14="http://schemas.microsoft.com/office/powerpoint/2010/main" val="216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D22-17B0-86D9-2910-5041ED1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volume measurements was large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E2C1-623B-DA37-D547-87FA70F1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20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volume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4061.01 cm</a:t>
            </a:r>
            <a:r>
              <a:rPr lang="en-US" sz="3600" baseline="30000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794EE-C10D-C0E8-6C7B-CE0421E144D0}"/>
              </a:ext>
            </a:extLst>
          </p:cNvPr>
          <p:cNvSpPr txBox="1">
            <a:spLocks/>
          </p:cNvSpPr>
          <p:nvPr/>
        </p:nvSpPr>
        <p:spPr>
          <a:xfrm>
            <a:off x="4379214" y="1767586"/>
            <a:ext cx="375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Standard deviation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3224.19 cm</a:t>
            </a:r>
            <a:r>
              <a:rPr lang="en-US" sz="3600" baseline="30000" dirty="0"/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323E6E-6B4C-2CA0-B4A0-500F9C8497A9}"/>
              </a:ext>
            </a:extLst>
          </p:cNvPr>
          <p:cNvSpPr txBox="1">
            <a:spLocks/>
          </p:cNvSpPr>
          <p:nvPr/>
        </p:nvSpPr>
        <p:spPr>
          <a:xfrm>
            <a:off x="7920228" y="1767586"/>
            <a:ext cx="375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Coefficient of variation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79.39%</a:t>
            </a:r>
          </a:p>
        </p:txBody>
      </p:sp>
    </p:spTree>
    <p:extLst>
      <p:ext uri="{BB962C8B-B14F-4D97-AF65-F5344CB8AC3E}">
        <p14:creationId xmlns:p14="http://schemas.microsoft.com/office/powerpoint/2010/main" val="57191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365</Words>
  <Application>Microsoft Macintosh PowerPoint</Application>
  <PresentationFormat>Widescreen</PresentationFormat>
  <Paragraphs>147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High survival rate of field trial in 2023</vt:lpstr>
      <vt:lpstr>PowerPoint Presentation</vt:lpstr>
      <vt:lpstr>PowerPoint Presentation</vt:lpstr>
      <vt:lpstr>Data preparation</vt:lpstr>
      <vt:lpstr>Example residual plot (height) shows absence of heteroscedasticity</vt:lpstr>
      <vt:lpstr>Example Q-Q plot show acceptable approximation to normality </vt:lpstr>
      <vt:lpstr>Construct effect on volume observed but not statistically significant</vt:lpstr>
      <vt:lpstr>Variability in volume measurements was large</vt:lpstr>
      <vt:lpstr>Experiment had power to detect construct effect size of 28% as significant</vt:lpstr>
      <vt:lpstr>Weather trends</vt:lpstr>
      <vt:lpstr>Sample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 Chaney Michael</dc:creator>
  <cp:lastModifiedBy>Hart, Chaney Michael</cp:lastModifiedBy>
  <cp:revision>21</cp:revision>
  <dcterms:created xsi:type="dcterms:W3CDTF">2023-10-09T19:46:15Z</dcterms:created>
  <dcterms:modified xsi:type="dcterms:W3CDTF">2023-10-10T17:36:33Z</dcterms:modified>
</cp:coreProperties>
</file>