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Source Code Pro"/>
      <p:regular r:id="rId34"/>
      <p:bold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16FF9CB-F88E-4913-AD0D-20EF7DCA993E}">
  <a:tblStyle styleId="{016FF9CB-F88E-4913-AD0D-20EF7DCA99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DE1FE3B-FC2B-4350-9C8E-89FBF6C6A248}"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SourceCodePro-bold.fntdata"/><Relationship Id="rId12" Type="http://schemas.openxmlformats.org/officeDocument/2006/relationships/slide" Target="slides/slide6.xml"/><Relationship Id="rId34" Type="http://schemas.openxmlformats.org/officeDocument/2006/relationships/font" Target="fonts/SourceCodePro-regular.fntdata"/><Relationship Id="rId15" Type="http://schemas.openxmlformats.org/officeDocument/2006/relationships/slide" Target="slides/slide9.xml"/><Relationship Id="rId37" Type="http://schemas.openxmlformats.org/officeDocument/2006/relationships/font" Target="fonts/Oswald-bold.fntdata"/><Relationship Id="rId14" Type="http://schemas.openxmlformats.org/officeDocument/2006/relationships/slide" Target="slides/slide8.xml"/><Relationship Id="rId36" Type="http://schemas.openxmlformats.org/officeDocument/2006/relationships/font" Target="fonts/Oswa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a223817e1_7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a223817e1_7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a223817e1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a223817e1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a223817e1_2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a223817e1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a223817e1_2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a223817e1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a223817e1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a223817e1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a223817e1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a223817e1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a223817e1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a223817e1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a223817e1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a223817e1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The business data including 6 most useful features. We transfer the category list into the number of categories, and map the opening hours into a seven-column feature matrix of opening duration within a typical week.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a223817e1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a223817e1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We check the correlation between business stars and review stars, which shows a positive trend.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a223817e1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a223817e1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For checkin and photo data, we calculate the gaps of every checkin dates, and based on that, give average and the variance of these gaps. For the photo data, there are five distinct labels, so we map them counts just as we map the opening hours before.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a223817e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a223817e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a223817e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a223817e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a223817e1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a223817e1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a223817e1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a223817e1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simple PCA techs to show anomaly samples, only 7 outliers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a223817e1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a223817e1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LGBM is an another tree-based gradient boosting framework. The difference between LGBM and other tree-based model is that LGBM grows tree vertically while other algorithm grows trees horizontally meaning that Light GBM grows tree leaf-wise while other algorithm grows level-wise. It will choose the leaf with max delta loss to grow. When growing the same leaf, Leaf-wise algorithm can reduce more loss than a level-wise algorithm.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a223817e1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a223817e1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a223817e1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a223817e1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contribution of features are consistent with our intuition as well as the analysis we have done just before.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a223817e1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a223817e1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Using grid search to find the best combination of parameters. We currently only get some overfitting result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a223817e1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a223817e1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listening.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a223817e1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a223817e1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a223817e1_7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a223817e1_7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a223817e1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a223817e1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a223817e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a223817e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a223817e1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a223817e1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a223817e1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a223817e1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a223817e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a223817e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rgbClr val="E0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rgbClr val="E0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github.com/LuJunru/MLC2019_Final_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Can we improve Yelp's services by precise user-business match-up?</a:t>
            </a:r>
            <a:endParaRPr sz="4000"/>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Chang Du, Hanxing Li, Junru Lu, Shijia Gu</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593700" y="1455350"/>
            <a:ext cx="8108992" cy="2690000"/>
          </a:xfrm>
          <a:prstGeom prst="rect">
            <a:avLst/>
          </a:prstGeom>
          <a:noFill/>
          <a:ln>
            <a:noFill/>
          </a:ln>
        </p:spPr>
      </p:pic>
      <p:sp>
        <p:nvSpPr>
          <p:cNvPr id="120" name="Google Shape;120;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Tip Dataset</a:t>
            </a:r>
            <a:endParaRPr/>
          </a:p>
        </p:txBody>
      </p:sp>
      <p:sp>
        <p:nvSpPr>
          <p:cNvPr id="121" name="Google Shape;121;p22"/>
          <p:cNvSpPr txBox="1"/>
          <p:nvPr/>
        </p:nvSpPr>
        <p:spPr>
          <a:xfrm>
            <a:off x="1577850" y="4344625"/>
            <a:ext cx="61407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4: Distribution of  Tips Sentiment Scores based on User id aggregation</a:t>
            </a:r>
            <a:endParaRPr b="1">
              <a:highlight>
                <a:schemeClr val="lt1"/>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593700" y="1468338"/>
            <a:ext cx="8109000" cy="2664006"/>
          </a:xfrm>
          <a:prstGeom prst="rect">
            <a:avLst/>
          </a:prstGeom>
          <a:noFill/>
          <a:ln>
            <a:noFill/>
          </a:ln>
        </p:spPr>
      </p:pic>
      <p:sp>
        <p:nvSpPr>
          <p:cNvPr id="127" name="Google Shape;127;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Tip Dataset</a:t>
            </a:r>
            <a:endParaRPr/>
          </a:p>
        </p:txBody>
      </p:sp>
      <p:sp>
        <p:nvSpPr>
          <p:cNvPr id="128" name="Google Shape;128;p23"/>
          <p:cNvSpPr txBox="1"/>
          <p:nvPr/>
        </p:nvSpPr>
        <p:spPr>
          <a:xfrm>
            <a:off x="1354500" y="4344625"/>
            <a:ext cx="64350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5: Distribution of  Tips Sentiment Scores based on Business id aggregation</a:t>
            </a:r>
            <a:endParaRPr b="1">
              <a:highlight>
                <a:schemeClr val="lt1"/>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517500" y="1474850"/>
            <a:ext cx="8148765" cy="2664000"/>
          </a:xfrm>
          <a:prstGeom prst="rect">
            <a:avLst/>
          </a:prstGeom>
          <a:noFill/>
          <a:ln>
            <a:noFill/>
          </a:ln>
        </p:spPr>
      </p:pic>
      <p:sp>
        <p:nvSpPr>
          <p:cNvPr id="134" name="Google Shape;134;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Tip Dataset</a:t>
            </a:r>
            <a:endParaRPr/>
          </a:p>
        </p:txBody>
      </p:sp>
      <p:sp>
        <p:nvSpPr>
          <p:cNvPr id="135" name="Google Shape;135;p24"/>
          <p:cNvSpPr txBox="1"/>
          <p:nvPr/>
        </p:nvSpPr>
        <p:spPr>
          <a:xfrm>
            <a:off x="1058850" y="4344625"/>
            <a:ext cx="71787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6: Boxplots of Tips Sentiment Scores over Review Stars based on User id aggregation</a:t>
            </a:r>
            <a:endParaRPr b="1">
              <a:highlight>
                <a:schemeClr val="lt1"/>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517488" y="1474838"/>
            <a:ext cx="8148775" cy="2664023"/>
          </a:xfrm>
          <a:prstGeom prst="rect">
            <a:avLst/>
          </a:prstGeom>
          <a:noFill/>
          <a:ln>
            <a:noFill/>
          </a:ln>
        </p:spPr>
      </p:pic>
      <p:sp>
        <p:nvSpPr>
          <p:cNvPr id="141" name="Google Shape;141;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Tip Dataset</a:t>
            </a:r>
            <a:endParaRPr/>
          </a:p>
        </p:txBody>
      </p:sp>
      <p:sp>
        <p:nvSpPr>
          <p:cNvPr id="142" name="Google Shape;142;p25"/>
          <p:cNvSpPr txBox="1"/>
          <p:nvPr/>
        </p:nvSpPr>
        <p:spPr>
          <a:xfrm>
            <a:off x="869575" y="4344625"/>
            <a:ext cx="75117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7: Boxplots of Tips Sentiment Scores over Review Stars based on Business id aggregation</a:t>
            </a:r>
            <a:endParaRPr b="1">
              <a:highlight>
                <a:schemeClr val="lt1"/>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graphicFrame>
        <p:nvGraphicFramePr>
          <p:cNvPr id="147" name="Google Shape;147;p26"/>
          <p:cNvGraphicFramePr/>
          <p:nvPr/>
        </p:nvGraphicFramePr>
        <p:xfrm>
          <a:off x="443700" y="1393500"/>
          <a:ext cx="3000000" cy="3000000"/>
        </p:xfrm>
        <a:graphic>
          <a:graphicData uri="http://schemas.openxmlformats.org/drawingml/2006/table">
            <a:tbl>
              <a:tblPr>
                <a:noFill/>
                <a:tableStyleId>{016FF9CB-F88E-4913-AD0D-20EF7DCA993E}</a:tableStyleId>
              </a:tblPr>
              <a:tblGrid>
                <a:gridCol w="1570050"/>
                <a:gridCol w="1989500"/>
                <a:gridCol w="1754275"/>
              </a:tblGrid>
              <a:tr h="39620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User id</a:t>
                      </a:r>
                      <a:endParaRPr>
                        <a:solidFill>
                          <a:schemeClr val="dk2"/>
                        </a:solidFill>
                        <a:latin typeface="Source Code Pro"/>
                        <a:ea typeface="Source Code Pro"/>
                        <a:cs typeface="Source Code Pro"/>
                        <a:sym typeface="Source Code Pro"/>
                      </a:endParaRPr>
                    </a:p>
                  </a:txBody>
                  <a:tcPr marT="91425" marB="91425" marR="91425" marL="91425" anchor="ctr"/>
                </a:tc>
                <a:tc gridSpan="2">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KMAI8qT7LUKFrZCqEMqFfA</a:t>
                      </a:r>
                      <a:endParaRPr sz="900">
                        <a:solidFill>
                          <a:schemeClr val="dk2"/>
                        </a:solidFill>
                        <a:latin typeface="Source Code Pro"/>
                        <a:ea typeface="Source Code Pro"/>
                        <a:cs typeface="Source Code Pro"/>
                        <a:sym typeface="Source Code Pro"/>
                      </a:endParaRPr>
                    </a:p>
                  </a:txBody>
                  <a:tcPr marT="91425" marB="91425" marR="91425" marL="91425" anchor="ctr"/>
                </a:tc>
                <a:tc hMerge="1"/>
              </a:tr>
              <a:tr h="3962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User stars</a:t>
                      </a:r>
                      <a:endParaRPr>
                        <a:solidFill>
                          <a:schemeClr val="dk2"/>
                        </a:solidFill>
                        <a:latin typeface="Source Code Pro"/>
                        <a:ea typeface="Source Code Pro"/>
                        <a:cs typeface="Source Code Pro"/>
                        <a:sym typeface="Source Code Pro"/>
                      </a:endParaRPr>
                    </a:p>
                  </a:txBody>
                  <a:tcPr marT="91425" marB="91425" marR="91425" marL="91425">
                    <a:lnB cap="flat" cmpd="sng" w="9525">
                      <a:solidFill>
                        <a:srgbClr val="9E9E9E"/>
                      </a:solidFill>
                      <a:prstDash val="solid"/>
                      <a:round/>
                      <a:headEnd len="sm" w="sm" type="none"/>
                      <a:tailEnd len="sm" w="sm" type="none"/>
                    </a:lnB>
                  </a:tcPr>
                </a:tc>
                <a:tc gridSpan="2">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4.03</a:t>
                      </a:r>
                      <a:endParaRPr sz="900">
                        <a:solidFill>
                          <a:schemeClr val="dk2"/>
                        </a:solidFill>
                        <a:latin typeface="Source Code Pro"/>
                        <a:ea typeface="Source Code Pro"/>
                        <a:cs typeface="Source Code Pro"/>
                        <a:sym typeface="Source Code Pro"/>
                      </a:endParaRPr>
                    </a:p>
                  </a:txBody>
                  <a:tcPr marT="91425" marB="91425" marR="91425" marL="91425" anchor="ctr">
                    <a:lnB cap="flat" cmpd="sng" w="9525">
                      <a:solidFill>
                        <a:srgbClr val="9E9E9E"/>
                      </a:solidFill>
                      <a:prstDash val="solid"/>
                      <a:round/>
                      <a:headEnd len="sm" w="sm" type="none"/>
                      <a:tailEnd len="sm" w="sm" type="none"/>
                    </a:lnB>
                  </a:tcPr>
                </a:tc>
                <a:tc hMerge="1"/>
              </a:tr>
              <a:tr h="3962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Elite</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noAutofit/>
                    </a:bodyPr>
                    <a:lstStyle/>
                    <a:p>
                      <a:pPr indent="0" lvl="0" marL="0" rtl="0" algn="l">
                        <a:spcBef>
                          <a:spcPts val="0"/>
                        </a:spcBef>
                        <a:spcAft>
                          <a:spcPts val="0"/>
                        </a:spcAft>
                        <a:buNone/>
                      </a:pPr>
                      <a:r>
                        <a:rPr b="1" lang="en" sz="900">
                          <a:solidFill>
                            <a:schemeClr val="dk2"/>
                          </a:solidFill>
                          <a:latin typeface="Source Code Pro"/>
                          <a:ea typeface="Source Code Pro"/>
                          <a:cs typeface="Source Code Pro"/>
                          <a:sym typeface="Source Code Pro"/>
                        </a:rPr>
                        <a:t>2015, 2016, 2017, 2018</a:t>
                      </a:r>
                      <a:endParaRPr b="1" sz="900">
                        <a:solidFill>
                          <a:schemeClr val="dk2"/>
                        </a:solidFill>
                        <a:latin typeface="Source Code Pro"/>
                        <a:ea typeface="Source Code Pro"/>
                        <a:cs typeface="Source Code Pro"/>
                        <a:sym typeface="Source Code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3962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Compliments</a:t>
                      </a:r>
                      <a:endParaRPr>
                        <a:solidFill>
                          <a:schemeClr val="dk2"/>
                        </a:solidFill>
                        <a:latin typeface="Source Code Pro"/>
                        <a:ea typeface="Source Code Pro"/>
                        <a:cs typeface="Source Code Pro"/>
                        <a:sym typeface="Source Code Pro"/>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Compliment cool</a:t>
                      </a:r>
                      <a:endParaRPr>
                        <a:solidFill>
                          <a:schemeClr val="dk2"/>
                        </a:solidFill>
                        <a:latin typeface="Source Code Pro"/>
                        <a:ea typeface="Source Code Pro"/>
                        <a:cs typeface="Source Code Pro"/>
                        <a:sym typeface="Source Code Pro"/>
                      </a:endParaRPr>
                    </a:p>
                  </a:txBody>
                  <a:tcPr marT="91425" marB="91425" marR="91425" marL="91425" anchor="ctr">
                    <a:lnT cap="flat" cmpd="sng" w="9525">
                      <a:solidFill>
                        <a:srgbClr val="9E9E9E"/>
                      </a:solidFill>
                      <a:prstDash val="solid"/>
                      <a:round/>
                      <a:headEnd len="sm" w="sm" type="none"/>
                      <a:tailEnd len="sm" w="sm" type="none"/>
                    </a:lnT>
                  </a:tcPr>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0</a:t>
                      </a:r>
                      <a:endParaRPr sz="900">
                        <a:solidFill>
                          <a:schemeClr val="dk2"/>
                        </a:solidFill>
                        <a:latin typeface="Source Code Pro"/>
                        <a:ea typeface="Source Code Pro"/>
                        <a:cs typeface="Source Code Pro"/>
                        <a:sym typeface="Source Code Pro"/>
                      </a:endParaRPr>
                    </a:p>
                  </a:txBody>
                  <a:tcPr marT="91425" marB="91425" marR="91425" marL="91425" anchor="ctr">
                    <a:lnT cap="flat" cmpd="sng" w="9525">
                      <a:solidFill>
                        <a:srgbClr val="9E9E9E"/>
                      </a:solidFill>
                      <a:prstDash val="solid"/>
                      <a:round/>
                      <a:headEnd len="sm" w="sm" type="none"/>
                      <a:tailEnd len="sm" w="sm" type="none"/>
                    </a:lnT>
                  </a:tcPr>
                </a:tc>
              </a:tr>
              <a:tr h="3962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User tags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Funny</a:t>
                      </a:r>
                      <a:endParaRPr>
                        <a:solidFill>
                          <a:schemeClr val="dk2"/>
                        </a:solidFill>
                        <a:latin typeface="Source Code Pro"/>
                        <a:ea typeface="Source Code Pro"/>
                        <a:cs typeface="Source Code Pro"/>
                        <a:sym typeface="Source Code Pro"/>
                      </a:endParaRPr>
                    </a:p>
                  </a:txBody>
                  <a:tcPr marT="91425" marB="91425" marR="91425" marL="91425" anchor="ctr"/>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17</a:t>
                      </a:r>
                      <a:endParaRPr sz="900">
                        <a:solidFill>
                          <a:schemeClr val="dk2"/>
                        </a:solidFill>
                        <a:latin typeface="Source Code Pro"/>
                        <a:ea typeface="Source Code Pro"/>
                        <a:cs typeface="Source Code Pro"/>
                        <a:sym typeface="Source Code Pro"/>
                      </a:endParaRPr>
                    </a:p>
                  </a:txBody>
                  <a:tcPr marT="91425" marB="91425" marR="91425" marL="91425" anchor="ctr"/>
                </a:tc>
              </a:tr>
              <a:tr h="3962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Fans</a:t>
                      </a:r>
                      <a:endParaRPr>
                        <a:solidFill>
                          <a:schemeClr val="dk2"/>
                        </a:solidFill>
                        <a:latin typeface="Source Code Pro"/>
                        <a:ea typeface="Source Code Pro"/>
                        <a:cs typeface="Source Code Pro"/>
                        <a:sym typeface="Source Code Pro"/>
                      </a:endParaRPr>
                    </a:p>
                  </a:txBody>
                  <a:tcPr marT="91425" marB="91425" marR="91425" marL="91425"/>
                </a:tc>
                <a:tc gridSpan="2">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5</a:t>
                      </a:r>
                      <a:endParaRPr sz="900">
                        <a:solidFill>
                          <a:schemeClr val="dk2"/>
                        </a:solidFill>
                        <a:latin typeface="Source Code Pro"/>
                        <a:ea typeface="Source Code Pro"/>
                        <a:cs typeface="Source Code Pro"/>
                        <a:sym typeface="Source Code Pro"/>
                      </a:endParaRPr>
                    </a:p>
                  </a:txBody>
                  <a:tcPr marT="91425" marB="91425" marR="91425" marL="91425" anchor="ctr"/>
                </a:tc>
                <a:tc hMerge="1"/>
              </a:tr>
              <a:tr h="3962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Friends</a:t>
                      </a:r>
                      <a:endParaRPr>
                        <a:solidFill>
                          <a:schemeClr val="dk2"/>
                        </a:solidFill>
                        <a:latin typeface="Source Code Pro"/>
                        <a:ea typeface="Source Code Pro"/>
                        <a:cs typeface="Source Code Pro"/>
                        <a:sym typeface="Source Code Pro"/>
                      </a:endParaRPr>
                    </a:p>
                  </a:txBody>
                  <a:tcPr marT="91425" marB="91425" marR="91425" marL="91425"/>
                </a:tc>
                <a:tc gridSpan="2">
                  <a:txBody>
                    <a:bodyPr>
                      <a:noAutofit/>
                    </a:bodyPr>
                    <a:lstStyle/>
                    <a:p>
                      <a:pPr indent="0" lvl="0" marL="0" rtl="0" algn="l">
                        <a:spcBef>
                          <a:spcPts val="0"/>
                        </a:spcBef>
                        <a:spcAft>
                          <a:spcPts val="0"/>
                        </a:spcAft>
                        <a:buNone/>
                      </a:pPr>
                      <a:r>
                        <a:rPr b="1" lang="en" sz="900">
                          <a:solidFill>
                            <a:schemeClr val="dk2"/>
                          </a:solidFill>
                          <a:latin typeface="Source Code Pro"/>
                          <a:ea typeface="Source Code Pro"/>
                          <a:cs typeface="Source Code Pro"/>
                          <a:sym typeface="Source Code Pro"/>
                        </a:rPr>
                        <a:t>c78V-rj8NQcQjOI8KP3UEA, aIRMgPcngYSCJ5raFRBz5g...</a:t>
                      </a:r>
                      <a:endParaRPr b="1" sz="900">
                        <a:solidFill>
                          <a:schemeClr val="dk2"/>
                        </a:solidFill>
                        <a:latin typeface="Source Code Pro"/>
                        <a:ea typeface="Source Code Pro"/>
                        <a:cs typeface="Source Code Pro"/>
                        <a:sym typeface="Source Code Pro"/>
                      </a:endParaRPr>
                    </a:p>
                  </a:txBody>
                  <a:tcPr marT="91425" marB="91425" marR="91425" marL="91425" anchor="ctr"/>
                </a:tc>
                <a:tc hMerge="1"/>
              </a:tr>
              <a:tr h="3962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Review count</a:t>
                      </a:r>
                      <a:endParaRPr>
                        <a:solidFill>
                          <a:schemeClr val="dk2"/>
                        </a:solidFill>
                        <a:latin typeface="Source Code Pro"/>
                        <a:ea typeface="Source Code Pro"/>
                        <a:cs typeface="Source Code Pro"/>
                        <a:sym typeface="Source Code Pro"/>
                      </a:endParaRPr>
                    </a:p>
                  </a:txBody>
                  <a:tcPr marT="91425" marB="91425" marR="91425" marL="91425"/>
                </a:tc>
                <a:tc gridSpan="2">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95</a:t>
                      </a:r>
                      <a:endParaRPr sz="900">
                        <a:solidFill>
                          <a:schemeClr val="dk2"/>
                        </a:solidFill>
                        <a:latin typeface="Source Code Pro"/>
                        <a:ea typeface="Source Code Pro"/>
                        <a:cs typeface="Source Code Pro"/>
                        <a:sym typeface="Source Code Pro"/>
                      </a:endParaRPr>
                    </a:p>
                  </a:txBody>
                  <a:tcPr marT="91425" marB="91425" marR="91425" marL="91425" anchor="ctr"/>
                </a:tc>
                <a:tc hMerge="1"/>
              </a:tr>
              <a:tr h="3962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Yelping since</a:t>
                      </a:r>
                      <a:endParaRPr>
                        <a:solidFill>
                          <a:schemeClr val="dk2"/>
                        </a:solidFill>
                        <a:latin typeface="Source Code Pro"/>
                        <a:ea typeface="Source Code Pro"/>
                        <a:cs typeface="Source Code Pro"/>
                        <a:sym typeface="Source Code Pro"/>
                      </a:endParaRPr>
                    </a:p>
                  </a:txBody>
                  <a:tcPr marT="91425" marB="91425" marR="91425" marL="91425"/>
                </a:tc>
                <a:tc gridSpan="2">
                  <a:txBody>
                    <a:bodyPr>
                      <a:noAutofit/>
                    </a:bodyPr>
                    <a:lstStyle/>
                    <a:p>
                      <a:pPr indent="0" lvl="0" marL="0" rtl="0" algn="l">
                        <a:spcBef>
                          <a:spcPts val="0"/>
                        </a:spcBef>
                        <a:spcAft>
                          <a:spcPts val="0"/>
                        </a:spcAft>
                        <a:buNone/>
                      </a:pPr>
                      <a:r>
                        <a:rPr b="1" lang="en" sz="900">
                          <a:solidFill>
                            <a:schemeClr val="dk2"/>
                          </a:solidFill>
                          <a:latin typeface="Source Code Pro"/>
                          <a:ea typeface="Source Code Pro"/>
                          <a:cs typeface="Source Code Pro"/>
                          <a:sym typeface="Source Code Pro"/>
                        </a:rPr>
                        <a:t>2013-10-06 23:11:33</a:t>
                      </a:r>
                      <a:endParaRPr b="1" sz="900">
                        <a:solidFill>
                          <a:schemeClr val="dk2"/>
                        </a:solidFill>
                        <a:latin typeface="Source Code Pro"/>
                        <a:ea typeface="Source Code Pro"/>
                        <a:cs typeface="Source Code Pro"/>
                        <a:sym typeface="Source Code Pro"/>
                      </a:endParaRPr>
                    </a:p>
                  </a:txBody>
                  <a:tcPr marT="91425" marB="91425" marR="91425" marL="91425" anchor="ctr"/>
                </a:tc>
                <a:tc hMerge="1"/>
              </a:tr>
            </a:tbl>
          </a:graphicData>
        </a:graphic>
      </p:graphicFrame>
      <p:sp>
        <p:nvSpPr>
          <p:cNvPr id="148" name="Google Shape;148;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Dataset</a:t>
            </a:r>
            <a:endParaRPr/>
          </a:p>
        </p:txBody>
      </p:sp>
      <p:grpSp>
        <p:nvGrpSpPr>
          <p:cNvPr id="149" name="Google Shape;149;p26"/>
          <p:cNvGrpSpPr/>
          <p:nvPr/>
        </p:nvGrpSpPr>
        <p:grpSpPr>
          <a:xfrm>
            <a:off x="2013750" y="2185900"/>
            <a:ext cx="7037525" cy="2763825"/>
            <a:chOff x="2013750" y="2185900"/>
            <a:chExt cx="7037525" cy="2763825"/>
          </a:xfrm>
        </p:grpSpPr>
        <p:sp>
          <p:nvSpPr>
            <p:cNvPr id="150" name="Google Shape;150;p26"/>
            <p:cNvSpPr txBox="1"/>
            <p:nvPr/>
          </p:nvSpPr>
          <p:spPr>
            <a:xfrm>
              <a:off x="6484775" y="2185900"/>
              <a:ext cx="25665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B5394"/>
                  </a:solidFill>
                  <a:latin typeface="Source Code Pro"/>
                  <a:ea typeface="Source Code Pro"/>
                  <a:cs typeface="Source Code Pro"/>
                  <a:sym typeface="Source Code Pro"/>
                </a:rPr>
                <a:t>The number of elite years</a:t>
              </a:r>
              <a:endParaRPr b="1" sz="1200">
                <a:solidFill>
                  <a:srgbClr val="0B5394"/>
                </a:solidFill>
                <a:latin typeface="Source Code Pro"/>
                <a:ea typeface="Source Code Pro"/>
                <a:cs typeface="Source Code Pro"/>
                <a:sym typeface="Source Code Pro"/>
              </a:endParaRPr>
            </a:p>
          </p:txBody>
        </p:sp>
        <p:sp>
          <p:nvSpPr>
            <p:cNvPr id="151" name="Google Shape;151;p26"/>
            <p:cNvSpPr/>
            <p:nvPr/>
          </p:nvSpPr>
          <p:spPr>
            <a:xfrm>
              <a:off x="5845300" y="2267275"/>
              <a:ext cx="627900" cy="2247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txBox="1"/>
            <p:nvPr/>
          </p:nvSpPr>
          <p:spPr>
            <a:xfrm>
              <a:off x="6484775" y="3770700"/>
              <a:ext cx="25665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B5394"/>
                  </a:solidFill>
                  <a:latin typeface="Source Code Pro"/>
                  <a:ea typeface="Source Code Pro"/>
                  <a:cs typeface="Source Code Pro"/>
                  <a:sym typeface="Source Code Pro"/>
                </a:rPr>
                <a:t>The number of friends</a:t>
              </a:r>
              <a:endParaRPr b="1" sz="1200">
                <a:solidFill>
                  <a:srgbClr val="0B5394"/>
                </a:solidFill>
                <a:latin typeface="Source Code Pro"/>
                <a:ea typeface="Source Code Pro"/>
                <a:cs typeface="Source Code Pro"/>
                <a:sym typeface="Source Code Pro"/>
              </a:endParaRPr>
            </a:p>
          </p:txBody>
        </p:sp>
        <p:sp>
          <p:nvSpPr>
            <p:cNvPr id="153" name="Google Shape;153;p26"/>
            <p:cNvSpPr/>
            <p:nvPr/>
          </p:nvSpPr>
          <p:spPr>
            <a:xfrm>
              <a:off x="5845300" y="3852075"/>
              <a:ext cx="627900" cy="2247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txBox="1"/>
            <p:nvPr/>
          </p:nvSpPr>
          <p:spPr>
            <a:xfrm>
              <a:off x="6484775" y="4563100"/>
              <a:ext cx="25665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B5394"/>
                  </a:solidFill>
                  <a:latin typeface="Source Code Pro"/>
                  <a:ea typeface="Source Code Pro"/>
                  <a:cs typeface="Source Code Pro"/>
                  <a:sym typeface="Source Code Pro"/>
                </a:rPr>
                <a:t>How many days with Yelp</a:t>
              </a:r>
              <a:endParaRPr b="1" sz="1200">
                <a:solidFill>
                  <a:srgbClr val="0B5394"/>
                </a:solidFill>
                <a:latin typeface="Source Code Pro"/>
                <a:ea typeface="Source Code Pro"/>
                <a:cs typeface="Source Code Pro"/>
                <a:sym typeface="Source Code Pro"/>
              </a:endParaRPr>
            </a:p>
          </p:txBody>
        </p:sp>
        <p:sp>
          <p:nvSpPr>
            <p:cNvPr id="155" name="Google Shape;155;p26"/>
            <p:cNvSpPr/>
            <p:nvPr/>
          </p:nvSpPr>
          <p:spPr>
            <a:xfrm>
              <a:off x="5845300" y="4644475"/>
              <a:ext cx="627900" cy="2247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a:off x="2013750" y="2185900"/>
              <a:ext cx="3743700" cy="3858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a:off x="2013750" y="3771525"/>
              <a:ext cx="3743700" cy="3858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2013750" y="4563925"/>
              <a:ext cx="3743700" cy="3858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7"/>
          <p:cNvPicPr preferRelativeResize="0"/>
          <p:nvPr/>
        </p:nvPicPr>
        <p:blipFill>
          <a:blip r:embed="rId3">
            <a:alphaModFix/>
          </a:blip>
          <a:stretch>
            <a:fillRect/>
          </a:stretch>
        </p:blipFill>
        <p:spPr>
          <a:xfrm>
            <a:off x="514824" y="0"/>
            <a:ext cx="8114352" cy="5143500"/>
          </a:xfrm>
          <a:prstGeom prst="rect">
            <a:avLst/>
          </a:prstGeom>
          <a:noFill/>
          <a:ln>
            <a:noFill/>
          </a:ln>
        </p:spPr>
      </p:pic>
      <p:sp>
        <p:nvSpPr>
          <p:cNvPr id="164" name="Google Shape;164;p27"/>
          <p:cNvSpPr/>
          <p:nvPr/>
        </p:nvSpPr>
        <p:spPr>
          <a:xfrm>
            <a:off x="1580575" y="3070925"/>
            <a:ext cx="700200" cy="6390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Dataset</a:t>
            </a:r>
            <a:endParaRPr/>
          </a:p>
        </p:txBody>
      </p:sp>
      <p:pic>
        <p:nvPicPr>
          <p:cNvPr id="170" name="Google Shape;170;p28"/>
          <p:cNvPicPr preferRelativeResize="0"/>
          <p:nvPr/>
        </p:nvPicPr>
        <p:blipFill>
          <a:blip r:embed="rId3">
            <a:alphaModFix/>
          </a:blip>
          <a:stretch>
            <a:fillRect/>
          </a:stretch>
        </p:blipFill>
        <p:spPr>
          <a:xfrm>
            <a:off x="274888" y="1523675"/>
            <a:ext cx="4356184" cy="2594823"/>
          </a:xfrm>
          <a:prstGeom prst="rect">
            <a:avLst/>
          </a:prstGeom>
          <a:noFill/>
          <a:ln>
            <a:noFill/>
          </a:ln>
        </p:spPr>
      </p:pic>
      <p:pic>
        <p:nvPicPr>
          <p:cNvPr id="171" name="Google Shape;171;p28"/>
          <p:cNvPicPr preferRelativeResize="0"/>
          <p:nvPr/>
        </p:nvPicPr>
        <p:blipFill>
          <a:blip r:embed="rId4">
            <a:alphaModFix/>
          </a:blip>
          <a:stretch>
            <a:fillRect/>
          </a:stretch>
        </p:blipFill>
        <p:spPr>
          <a:xfrm>
            <a:off x="4631069" y="1523675"/>
            <a:ext cx="4238043" cy="2594824"/>
          </a:xfrm>
          <a:prstGeom prst="rect">
            <a:avLst/>
          </a:prstGeom>
          <a:noFill/>
          <a:ln>
            <a:noFill/>
          </a:ln>
        </p:spPr>
      </p:pic>
      <p:sp>
        <p:nvSpPr>
          <p:cNvPr id="172" name="Google Shape;172;p28"/>
          <p:cNvSpPr txBox="1"/>
          <p:nvPr/>
        </p:nvSpPr>
        <p:spPr>
          <a:xfrm>
            <a:off x="731363" y="4159600"/>
            <a:ext cx="37023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8: Histogram of User’s Average Stars</a:t>
            </a:r>
            <a:endParaRPr b="1">
              <a:highlight>
                <a:schemeClr val="lt1"/>
              </a:highlight>
              <a:latin typeface="Times New Roman"/>
              <a:ea typeface="Times New Roman"/>
              <a:cs typeface="Times New Roman"/>
              <a:sym typeface="Times New Roman"/>
            </a:endParaRPr>
          </a:p>
        </p:txBody>
      </p:sp>
      <p:sp>
        <p:nvSpPr>
          <p:cNvPr id="173" name="Google Shape;173;p28"/>
          <p:cNvSpPr txBox="1"/>
          <p:nvPr/>
        </p:nvSpPr>
        <p:spPr>
          <a:xfrm>
            <a:off x="4884601" y="4159600"/>
            <a:ext cx="39477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9: Boxplot of</a:t>
            </a:r>
            <a:r>
              <a:rPr b="1" lang="en">
                <a:highlight>
                  <a:schemeClr val="lt1"/>
                </a:highlight>
                <a:latin typeface="Times New Roman"/>
                <a:ea typeface="Times New Roman"/>
                <a:cs typeface="Times New Roman"/>
                <a:sym typeface="Times New Roman"/>
              </a:rPr>
              <a:t> Review Stars and User Stars</a:t>
            </a:r>
            <a:endParaRPr b="1">
              <a:highlight>
                <a:schemeClr val="lt1"/>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Dataset</a:t>
            </a:r>
            <a:endParaRPr/>
          </a:p>
        </p:txBody>
      </p:sp>
      <p:graphicFrame>
        <p:nvGraphicFramePr>
          <p:cNvPr id="179" name="Google Shape;179;p29"/>
          <p:cNvGraphicFramePr/>
          <p:nvPr/>
        </p:nvGraphicFramePr>
        <p:xfrm>
          <a:off x="443700" y="1495075"/>
          <a:ext cx="3000000" cy="3000000"/>
        </p:xfrm>
        <a:graphic>
          <a:graphicData uri="http://schemas.openxmlformats.org/drawingml/2006/table">
            <a:tbl>
              <a:tblPr>
                <a:noFill/>
                <a:tableStyleId>{016FF9CB-F88E-4913-AD0D-20EF7DCA993E}</a:tableStyleId>
              </a:tblPr>
              <a:tblGrid>
                <a:gridCol w="1508175"/>
                <a:gridCol w="1851550"/>
              </a:tblGrid>
              <a:tr h="396200">
                <a:tc>
                  <a:txBody>
                    <a:bodyPr>
                      <a:noAutofit/>
                    </a:bodyPr>
                    <a:lstStyle/>
                    <a:p>
                      <a:pPr indent="0" lvl="0" marL="0" rtl="0" algn="l">
                        <a:spcBef>
                          <a:spcPts val="0"/>
                        </a:spcBef>
                        <a:spcAft>
                          <a:spcPts val="0"/>
                        </a:spcAft>
                        <a:buNone/>
                      </a:pPr>
                      <a:r>
                        <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Sample</a:t>
                      </a:r>
                      <a:endParaRPr>
                        <a:solidFill>
                          <a:schemeClr val="dk2"/>
                        </a:solidFill>
                        <a:latin typeface="Source Code Pro"/>
                        <a:ea typeface="Source Code Pro"/>
                        <a:cs typeface="Source Code Pro"/>
                        <a:sym typeface="Source Code Pro"/>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Business id</a:t>
                      </a:r>
                      <a:endParaRPr/>
                    </a:p>
                  </a:txBody>
                  <a:tcPr marT="91425" marB="91425" marR="91425" marL="91425" anchor="ctr"/>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ujmEBvifdJM6h6RLv4wQIg</a:t>
                      </a:r>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Coordinates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[-115.248798, 36.215546]</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Business ratings </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4.5</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Number of reviews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30</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Categories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["Mexican", "Gastropubs"]</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Opening hours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b="1" lang="en" sz="900">
                          <a:solidFill>
                            <a:schemeClr val="dk2"/>
                          </a:solidFill>
                          <a:latin typeface="Source Code Pro"/>
                          <a:ea typeface="Source Code Pro"/>
                          <a:cs typeface="Source Code Pro"/>
                          <a:sym typeface="Source Code Pro"/>
                        </a:rPr>
                        <a:t>{'Friday': '9:0-1:0', 'Sunday': '9:0-0:0', 'Tu…}</a:t>
                      </a:r>
                      <a:endParaRPr b="1" sz="900">
                        <a:solidFill>
                          <a:schemeClr val="dk2"/>
                        </a:solidFill>
                        <a:latin typeface="Source Code Pro"/>
                        <a:ea typeface="Source Code Pro"/>
                        <a:cs typeface="Source Code Pro"/>
                        <a:sym typeface="Source Code Pro"/>
                      </a:endParaRPr>
                    </a:p>
                  </a:txBody>
                  <a:tcPr marT="91425" marB="91425" marR="91425" marL="91425" anchor="ctr"/>
                </a:tc>
              </a:tr>
            </a:tbl>
          </a:graphicData>
        </a:graphic>
      </p:graphicFrame>
      <p:pic>
        <p:nvPicPr>
          <p:cNvPr id="180" name="Google Shape;180;p29"/>
          <p:cNvPicPr preferRelativeResize="0"/>
          <p:nvPr/>
        </p:nvPicPr>
        <p:blipFill>
          <a:blip r:embed="rId3">
            <a:alphaModFix/>
          </a:blip>
          <a:stretch>
            <a:fillRect/>
          </a:stretch>
        </p:blipFill>
        <p:spPr>
          <a:xfrm>
            <a:off x="3928063" y="1519825"/>
            <a:ext cx="5035775" cy="3002097"/>
          </a:xfrm>
          <a:prstGeom prst="rect">
            <a:avLst/>
          </a:prstGeom>
          <a:noFill/>
          <a:ln>
            <a:noFill/>
          </a:ln>
        </p:spPr>
      </p:pic>
      <p:sp>
        <p:nvSpPr>
          <p:cNvPr id="181" name="Google Shape;181;p29"/>
          <p:cNvSpPr txBox="1"/>
          <p:nvPr/>
        </p:nvSpPr>
        <p:spPr>
          <a:xfrm>
            <a:off x="4641025" y="4449525"/>
            <a:ext cx="38328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10: Opening hours during a typical week</a:t>
            </a:r>
            <a:endParaRPr b="1">
              <a:highlight>
                <a:schemeClr val="lt1"/>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30"/>
          <p:cNvPicPr preferRelativeResize="0"/>
          <p:nvPr/>
        </p:nvPicPr>
        <p:blipFill>
          <a:blip r:embed="rId3">
            <a:alphaModFix/>
          </a:blip>
          <a:stretch>
            <a:fillRect/>
          </a:stretch>
        </p:blipFill>
        <p:spPr>
          <a:xfrm>
            <a:off x="3928075" y="1572275"/>
            <a:ext cx="5035775" cy="2897185"/>
          </a:xfrm>
          <a:prstGeom prst="rect">
            <a:avLst/>
          </a:prstGeom>
          <a:noFill/>
          <a:ln>
            <a:noFill/>
          </a:ln>
        </p:spPr>
      </p:pic>
      <p:sp>
        <p:nvSpPr>
          <p:cNvPr id="187" name="Google Shape;187;p30"/>
          <p:cNvSpPr txBox="1"/>
          <p:nvPr/>
        </p:nvSpPr>
        <p:spPr>
          <a:xfrm>
            <a:off x="4641025" y="4449525"/>
            <a:ext cx="38328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11: Business stars vs. review stars</a:t>
            </a:r>
            <a:endParaRPr b="1">
              <a:highlight>
                <a:schemeClr val="lt1"/>
              </a:highlight>
              <a:latin typeface="Times New Roman"/>
              <a:ea typeface="Times New Roman"/>
              <a:cs typeface="Times New Roman"/>
              <a:sym typeface="Times New Roman"/>
            </a:endParaRPr>
          </a:p>
        </p:txBody>
      </p:sp>
      <p:sp>
        <p:nvSpPr>
          <p:cNvPr id="188" name="Google Shape;188;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Dataset</a:t>
            </a:r>
            <a:endParaRPr/>
          </a:p>
        </p:txBody>
      </p:sp>
      <p:graphicFrame>
        <p:nvGraphicFramePr>
          <p:cNvPr id="189" name="Google Shape;189;p30"/>
          <p:cNvGraphicFramePr/>
          <p:nvPr/>
        </p:nvGraphicFramePr>
        <p:xfrm>
          <a:off x="443700" y="1495075"/>
          <a:ext cx="3000000" cy="3000000"/>
        </p:xfrm>
        <a:graphic>
          <a:graphicData uri="http://schemas.openxmlformats.org/drawingml/2006/table">
            <a:tbl>
              <a:tblPr>
                <a:noFill/>
                <a:tableStyleId>{016FF9CB-F88E-4913-AD0D-20EF7DCA993E}</a:tableStyleId>
              </a:tblPr>
              <a:tblGrid>
                <a:gridCol w="1508175"/>
                <a:gridCol w="1851550"/>
              </a:tblGrid>
              <a:tr h="396200">
                <a:tc>
                  <a:txBody>
                    <a:bodyPr>
                      <a:noAutofit/>
                    </a:bodyPr>
                    <a:lstStyle/>
                    <a:p>
                      <a:pPr indent="0" lvl="0" marL="0" rtl="0" algn="l">
                        <a:spcBef>
                          <a:spcPts val="0"/>
                        </a:spcBef>
                        <a:spcAft>
                          <a:spcPts val="0"/>
                        </a:spcAft>
                        <a:buNone/>
                      </a:pPr>
                      <a:r>
                        <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Sample</a:t>
                      </a:r>
                      <a:endParaRPr>
                        <a:solidFill>
                          <a:schemeClr val="dk2"/>
                        </a:solidFill>
                        <a:latin typeface="Source Code Pro"/>
                        <a:ea typeface="Source Code Pro"/>
                        <a:cs typeface="Source Code Pro"/>
                        <a:sym typeface="Source Code Pro"/>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Business id</a:t>
                      </a:r>
                      <a:endParaRPr/>
                    </a:p>
                  </a:txBody>
                  <a:tcPr marT="91425" marB="91425" marR="91425" marL="91425" anchor="ctr"/>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ujmEBvifdJM6h6RLv4wQIg</a:t>
                      </a:r>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Coordinates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[-115.248798, 36.215546]</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Business ratings </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b="1" lang="en" sz="900">
                          <a:solidFill>
                            <a:schemeClr val="dk2"/>
                          </a:solidFill>
                          <a:latin typeface="Source Code Pro"/>
                          <a:ea typeface="Source Code Pro"/>
                          <a:cs typeface="Source Code Pro"/>
                          <a:sym typeface="Source Code Pro"/>
                        </a:rPr>
                        <a:t>4.5</a:t>
                      </a:r>
                      <a:endParaRPr b="1"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Number of reviews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30</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Categories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["Mexican", "Gastropubs"]</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Opening hours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{'Friday': '9:0-1:0', 'Sunday': '9:0-0:0', 'Tu…}</a:t>
                      </a:r>
                      <a:endParaRPr sz="900">
                        <a:solidFill>
                          <a:schemeClr val="dk2"/>
                        </a:solidFill>
                        <a:latin typeface="Source Code Pro"/>
                        <a:ea typeface="Source Code Pro"/>
                        <a:cs typeface="Source Code Pro"/>
                        <a:sym typeface="Source Code Pro"/>
                      </a:endParaRPr>
                    </a:p>
                  </a:txBody>
                  <a:tcPr marT="91425" marB="91425" marR="91425" marL="91425"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31"/>
          <p:cNvPicPr preferRelativeResize="0"/>
          <p:nvPr/>
        </p:nvPicPr>
        <p:blipFill>
          <a:blip r:embed="rId3">
            <a:alphaModFix/>
          </a:blip>
          <a:stretch>
            <a:fillRect/>
          </a:stretch>
        </p:blipFill>
        <p:spPr>
          <a:xfrm>
            <a:off x="3928075" y="1431525"/>
            <a:ext cx="5035775" cy="3026307"/>
          </a:xfrm>
          <a:prstGeom prst="rect">
            <a:avLst/>
          </a:prstGeom>
          <a:noFill/>
          <a:ln>
            <a:noFill/>
          </a:ln>
        </p:spPr>
      </p:pic>
      <p:sp>
        <p:nvSpPr>
          <p:cNvPr id="195" name="Google Shape;195;p31"/>
          <p:cNvSpPr txBox="1"/>
          <p:nvPr/>
        </p:nvSpPr>
        <p:spPr>
          <a:xfrm>
            <a:off x="4499425" y="4373325"/>
            <a:ext cx="40506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12: Amount of checkins vs. business stars</a:t>
            </a:r>
            <a:endParaRPr b="1">
              <a:highlight>
                <a:schemeClr val="lt1"/>
              </a:highlight>
              <a:latin typeface="Times New Roman"/>
              <a:ea typeface="Times New Roman"/>
              <a:cs typeface="Times New Roman"/>
              <a:sym typeface="Times New Roman"/>
            </a:endParaRPr>
          </a:p>
        </p:txBody>
      </p:sp>
      <p:sp>
        <p:nvSpPr>
          <p:cNvPr id="196" name="Google Shape;196;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Checkin &amp; Photo Dataset</a:t>
            </a:r>
            <a:endParaRPr/>
          </a:p>
        </p:txBody>
      </p:sp>
      <p:graphicFrame>
        <p:nvGraphicFramePr>
          <p:cNvPr id="197" name="Google Shape;197;p31"/>
          <p:cNvGraphicFramePr/>
          <p:nvPr/>
        </p:nvGraphicFramePr>
        <p:xfrm>
          <a:off x="443700" y="1571275"/>
          <a:ext cx="3000000" cy="3000000"/>
        </p:xfrm>
        <a:graphic>
          <a:graphicData uri="http://schemas.openxmlformats.org/drawingml/2006/table">
            <a:tbl>
              <a:tblPr>
                <a:noFill/>
                <a:tableStyleId>{016FF9CB-F88E-4913-AD0D-20EF7DCA993E}</a:tableStyleId>
              </a:tblPr>
              <a:tblGrid>
                <a:gridCol w="1508175"/>
                <a:gridCol w="1851550"/>
              </a:tblGrid>
              <a:tr h="4216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Sample</a:t>
                      </a:r>
                      <a:endParaRPr/>
                    </a:p>
                  </a:txBody>
                  <a:tcPr marT="91425" marB="91425" marR="91425" marL="91425"/>
                </a:tc>
              </a:tr>
              <a:tr h="41755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Business id</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ujmEBvifdJM6h6RLv4wQIg</a:t>
                      </a:r>
                      <a:endParaRPr sz="900">
                        <a:solidFill>
                          <a:schemeClr val="dk2"/>
                        </a:solidFill>
                        <a:latin typeface="Source Code Pro"/>
                        <a:ea typeface="Source Code Pro"/>
                        <a:cs typeface="Source Code Pro"/>
                        <a:sym typeface="Source Code Pro"/>
                      </a:endParaRPr>
                    </a:p>
                  </a:txBody>
                  <a:tcPr marT="91425" marB="91425" marR="91425" marL="91425" anchor="ctr"/>
                </a:tc>
              </a:tr>
              <a:tr h="41755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Checkins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[2017-12-05, 2017-12-15]</a:t>
                      </a:r>
                      <a:endParaRPr sz="900">
                        <a:solidFill>
                          <a:schemeClr val="dk2"/>
                        </a:solidFill>
                        <a:latin typeface="Source Code Pro"/>
                        <a:ea typeface="Source Code Pro"/>
                        <a:cs typeface="Source Code Pro"/>
                        <a:sym typeface="Source Code Pro"/>
                      </a:endParaRPr>
                    </a:p>
                  </a:txBody>
                  <a:tcPr marT="91425" marB="91425" marR="91425" marL="91425" anchor="ctr"/>
                </a:tc>
              </a:tr>
              <a:tr h="41755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Checkin Gaps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[10, 8, ...]</a:t>
                      </a:r>
                      <a:endParaRPr sz="900">
                        <a:solidFill>
                          <a:schemeClr val="dk2"/>
                        </a:solidFill>
                        <a:latin typeface="Source Code Pro"/>
                        <a:ea typeface="Source Code Pro"/>
                        <a:cs typeface="Source Code Pro"/>
                        <a:sym typeface="Source Code Pro"/>
                      </a:endParaRPr>
                    </a:p>
                  </a:txBody>
                  <a:tcPr marT="91425" marB="91425" marR="91425" marL="91425" anchor="ctr"/>
                </a:tc>
              </a:tr>
            </a:tbl>
          </a:graphicData>
        </a:graphic>
      </p:graphicFrame>
      <p:graphicFrame>
        <p:nvGraphicFramePr>
          <p:cNvPr id="198" name="Google Shape;198;p31"/>
          <p:cNvGraphicFramePr/>
          <p:nvPr/>
        </p:nvGraphicFramePr>
        <p:xfrm>
          <a:off x="443700" y="3353025"/>
          <a:ext cx="3000000" cy="3000000"/>
        </p:xfrm>
        <a:graphic>
          <a:graphicData uri="http://schemas.openxmlformats.org/drawingml/2006/table">
            <a:tbl>
              <a:tblPr>
                <a:noFill/>
                <a:tableStyleId>{016FF9CB-F88E-4913-AD0D-20EF7DCA993E}</a:tableStyleId>
              </a:tblPr>
              <a:tblGrid>
                <a:gridCol w="1508175"/>
                <a:gridCol w="1851550"/>
              </a:tblGrid>
              <a:tr h="44555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Sample</a:t>
                      </a:r>
                      <a:endParaRPr/>
                    </a:p>
                  </a:txBody>
                  <a:tcPr marT="91425" marB="91425" marR="91425" marL="91425"/>
                </a:tc>
              </a:tr>
              <a:tr h="44125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Business id</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ujmEBvifdJM6h6RLv4wQIg</a:t>
                      </a:r>
                      <a:endParaRPr sz="1050">
                        <a:highlight>
                          <a:srgbClr val="FFFFFF"/>
                        </a:highlight>
                      </a:endParaRPr>
                    </a:p>
                  </a:txBody>
                  <a:tcPr marT="91425" marB="91425" marR="91425" marL="91425" anchor="ctr"/>
                </a:tc>
              </a:tr>
              <a:tr h="44125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Labels </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[food, food, inside...]</a:t>
                      </a:r>
                      <a:endParaRPr/>
                    </a:p>
                  </a:txBody>
                  <a:tcPr marT="91425" marB="91425" marR="91425" marL="91425"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pic>
        <p:nvPicPr>
          <p:cNvPr id="69" name="Google Shape;69;p14"/>
          <p:cNvPicPr preferRelativeResize="0"/>
          <p:nvPr/>
        </p:nvPicPr>
        <p:blipFill>
          <a:blip r:embed="rId3">
            <a:alphaModFix/>
          </a:blip>
          <a:stretch>
            <a:fillRect/>
          </a:stretch>
        </p:blipFill>
        <p:spPr>
          <a:xfrm>
            <a:off x="311700" y="1501300"/>
            <a:ext cx="8520601" cy="3172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Modelling, </a:t>
            </a:r>
            <a:r>
              <a:rPr lang="en"/>
              <a:t>Conclusion &amp; Improvement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graphicFrame>
        <p:nvGraphicFramePr>
          <p:cNvPr id="209" name="Google Shape;209;p33"/>
          <p:cNvGraphicFramePr/>
          <p:nvPr/>
        </p:nvGraphicFramePr>
        <p:xfrm>
          <a:off x="411425" y="1563400"/>
          <a:ext cx="3000000" cy="3000000"/>
        </p:xfrm>
        <a:graphic>
          <a:graphicData uri="http://schemas.openxmlformats.org/drawingml/2006/table">
            <a:tbl>
              <a:tblPr>
                <a:noFill/>
                <a:tableStyleId>{3DE1FE3B-FC2B-4350-9C8E-89FBF6C6A248}</a:tableStyleId>
              </a:tblPr>
              <a:tblGrid>
                <a:gridCol w="824375"/>
                <a:gridCol w="824375"/>
                <a:gridCol w="824375"/>
                <a:gridCol w="824375"/>
                <a:gridCol w="931875"/>
                <a:gridCol w="812425"/>
                <a:gridCol w="800450"/>
                <a:gridCol w="848250"/>
                <a:gridCol w="824375"/>
                <a:gridCol w="764625"/>
              </a:tblGrid>
              <a:tr h="393700">
                <a:tc>
                  <a:txBody>
                    <a:bodyPr>
                      <a:noAutofit/>
                    </a:bodyPr>
                    <a:lstStyle/>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a:txBody>
                  <a:tcPr marT="63500" marB="63500" marR="63500" marL="63500"/>
                </a:tc>
                <a:tc gridSpan="2">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Review Features</a:t>
                      </a:r>
                      <a:endParaRPr sz="1200">
                        <a:highlight>
                          <a:srgbClr val="FFFFFF"/>
                        </a:highlight>
                        <a:latin typeface="Times New Roman"/>
                        <a:ea typeface="Times New Roman"/>
                        <a:cs typeface="Times New Roman"/>
                        <a:sym typeface="Times New Roman"/>
                      </a:endParaRPr>
                    </a:p>
                  </a:txBody>
                  <a:tcPr marT="63500" marB="63500" marR="63500" marL="63500"/>
                </a:tc>
                <a:tc hMerge="1"/>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User Features</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Business Features</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User &amp; Tip</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Business &amp; Tip</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Checkin Features</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Photo Features</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Target Value</a:t>
                      </a:r>
                      <a:endParaRPr b="1" sz="1200">
                        <a:highlight>
                          <a:srgbClr val="FFFFFF"/>
                        </a:highlight>
                        <a:latin typeface="Times New Roman"/>
                        <a:ea typeface="Times New Roman"/>
                        <a:cs typeface="Times New Roman"/>
                        <a:sym typeface="Times New Roman"/>
                      </a:endParaRPr>
                    </a:p>
                  </a:txBody>
                  <a:tcPr marT="63500" marB="63500" marR="63500" marL="63500"/>
                </a:tc>
              </a:tr>
              <a:tr h="431800">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Sample Field</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Review Score 1</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Review Score 2</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User Stars</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Business Stars</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Avg Tip Star</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Avg Tip Star (B)</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Checkin Counts</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Labels Count</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Review Stars</a:t>
                      </a:r>
                      <a:endParaRPr b="1" sz="1200">
                        <a:highlight>
                          <a:srgbClr val="FFFFFF"/>
                        </a:highlight>
                        <a:latin typeface="Times New Roman"/>
                        <a:ea typeface="Times New Roman"/>
                        <a:cs typeface="Times New Roman"/>
                        <a:sym typeface="Times New Roman"/>
                      </a:endParaRPr>
                    </a:p>
                  </a:txBody>
                  <a:tcPr marT="63500" marB="63500" marR="63500" marL="63500"/>
                </a:tc>
              </a:tr>
              <a:tr h="177800">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Sample</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0.80</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0.78</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3.6</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4.5</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4.2</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3.8</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29</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20</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4.0</a:t>
                      </a:r>
                      <a:endParaRPr b="1" sz="12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
        <p:nvSpPr>
          <p:cNvPr id="210" name="Google Shape;210;p33"/>
          <p:cNvSpPr txBox="1"/>
          <p:nvPr>
            <p:ph idx="1" type="body"/>
          </p:nvPr>
        </p:nvSpPr>
        <p:spPr>
          <a:xfrm>
            <a:off x="311700" y="2997325"/>
            <a:ext cx="8520600" cy="15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66 numeric features in total</a:t>
            </a:r>
            <a:endParaRPr/>
          </a:p>
          <a:p>
            <a:pPr indent="-342900" lvl="0" marL="457200" rtl="0" algn="l">
              <a:spcBef>
                <a:spcPts val="0"/>
              </a:spcBef>
              <a:spcAft>
                <a:spcPts val="0"/>
              </a:spcAft>
              <a:buSzPts val="1800"/>
              <a:buChar char="-"/>
            </a:pPr>
            <a:r>
              <a:rPr lang="en"/>
              <a:t>1 seemingly discrete but real-value target value</a:t>
            </a:r>
            <a:endParaRPr/>
          </a:p>
          <a:p>
            <a:pPr indent="-342900" lvl="0" marL="457200" rtl="0" algn="l">
              <a:lnSpc>
                <a:spcPct val="100000"/>
              </a:lnSpc>
              <a:spcBef>
                <a:spcPts val="0"/>
              </a:spcBef>
              <a:spcAft>
                <a:spcPts val="0"/>
              </a:spcAft>
              <a:buSzPts val="1800"/>
              <a:buChar char="-"/>
            </a:pPr>
            <a:r>
              <a:rPr lang="en"/>
              <a:t>6,685,898 rows</a:t>
            </a:r>
            <a:endParaRPr/>
          </a:p>
          <a:p>
            <a:pPr indent="-342900" lvl="0" marL="457200" rtl="0" algn="l">
              <a:lnSpc>
                <a:spcPct val="100000"/>
              </a:lnSpc>
              <a:spcBef>
                <a:spcPts val="0"/>
              </a:spcBef>
              <a:spcAft>
                <a:spcPts val="0"/>
              </a:spcAft>
              <a:buSzPts val="1800"/>
              <a:buChar char="-"/>
            </a:pPr>
            <a:r>
              <a:rPr lang="en"/>
              <a:t>8 GB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Noisy </a:t>
            </a:r>
            <a:r>
              <a:rPr lang="en"/>
              <a:t>Data Detection</a:t>
            </a:r>
            <a:endParaRPr/>
          </a:p>
        </p:txBody>
      </p:sp>
      <p:pic>
        <p:nvPicPr>
          <p:cNvPr id="216" name="Google Shape;216;p34"/>
          <p:cNvPicPr preferRelativeResize="0"/>
          <p:nvPr/>
        </p:nvPicPr>
        <p:blipFill>
          <a:blip r:embed="rId3">
            <a:alphaModFix/>
          </a:blip>
          <a:stretch>
            <a:fillRect/>
          </a:stretch>
        </p:blipFill>
        <p:spPr>
          <a:xfrm>
            <a:off x="2552313" y="1508175"/>
            <a:ext cx="4039375" cy="2636225"/>
          </a:xfrm>
          <a:prstGeom prst="rect">
            <a:avLst/>
          </a:prstGeom>
          <a:noFill/>
          <a:ln>
            <a:noFill/>
          </a:ln>
        </p:spPr>
      </p:pic>
      <p:sp>
        <p:nvSpPr>
          <p:cNvPr id="217" name="Google Shape;217;p34"/>
          <p:cNvSpPr txBox="1"/>
          <p:nvPr/>
        </p:nvSpPr>
        <p:spPr>
          <a:xfrm>
            <a:off x="2184750" y="4272550"/>
            <a:ext cx="4774500" cy="3909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lang="en" sz="1200">
                <a:highlight>
                  <a:srgbClr val="FFFFFF"/>
                </a:highlight>
                <a:latin typeface="Times New Roman"/>
                <a:ea typeface="Times New Roman"/>
                <a:cs typeface="Times New Roman"/>
                <a:sym typeface="Times New Roman"/>
              </a:rPr>
              <a:t>Using 2D PCA Components to show anomaly samples, only 7 outliers</a:t>
            </a:r>
            <a:endParaRPr>
              <a:latin typeface="Source Code Pro"/>
              <a:ea typeface="Source Code Pro"/>
              <a:cs typeface="Source Code Pro"/>
              <a:sym typeface="Source Code Pro"/>
            </a:endParaRPr>
          </a:p>
        </p:txBody>
      </p:sp>
      <p:sp>
        <p:nvSpPr>
          <p:cNvPr id="218" name="Google Shape;218;p34"/>
          <p:cNvSpPr/>
          <p:nvPr/>
        </p:nvSpPr>
        <p:spPr>
          <a:xfrm>
            <a:off x="4572000" y="1831700"/>
            <a:ext cx="405000" cy="1174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4"/>
          <p:cNvSpPr/>
          <p:nvPr/>
        </p:nvSpPr>
        <p:spPr>
          <a:xfrm>
            <a:off x="6043000" y="2302600"/>
            <a:ext cx="405000" cy="448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4"/>
          <p:cNvSpPr/>
          <p:nvPr/>
        </p:nvSpPr>
        <p:spPr>
          <a:xfrm>
            <a:off x="6043000" y="1479900"/>
            <a:ext cx="405000" cy="448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Parameter Setting</a:t>
            </a:r>
            <a:endParaRPr/>
          </a:p>
        </p:txBody>
      </p:sp>
      <p:sp>
        <p:nvSpPr>
          <p:cNvPr id="226" name="Google Shape;226;p3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Train/test ratio: 7:3</a:t>
            </a:r>
            <a:endParaRPr sz="1600"/>
          </a:p>
          <a:p>
            <a:pPr indent="-330200" lvl="0" marL="457200" rtl="0" algn="l">
              <a:spcBef>
                <a:spcPts val="0"/>
              </a:spcBef>
              <a:spcAft>
                <a:spcPts val="0"/>
              </a:spcAft>
              <a:buSzPts val="1600"/>
              <a:buChar char="-"/>
            </a:pPr>
            <a:r>
              <a:rPr lang="en" sz="1600"/>
              <a:t>Metrics</a:t>
            </a:r>
            <a:r>
              <a:rPr lang="en" sz="1600"/>
              <a:t>：</a:t>
            </a:r>
            <a:endParaRPr sz="1600"/>
          </a:p>
          <a:p>
            <a:pPr indent="0" lvl="0" marL="457200" rtl="0" algn="l">
              <a:spcBef>
                <a:spcPts val="1600"/>
              </a:spcBef>
              <a:spcAft>
                <a:spcPts val="0"/>
              </a:spcAft>
              <a:buNone/>
            </a:pPr>
            <a:r>
              <a:rPr lang="en" sz="1600"/>
              <a:t>1. </a:t>
            </a:r>
            <a:r>
              <a:rPr lang="en" sz="1600"/>
              <a:t>Precise Accuracy: sum(prediction.round(0) == test) / test</a:t>
            </a:r>
            <a:endParaRPr sz="1600"/>
          </a:p>
          <a:p>
            <a:pPr indent="0" lvl="0" marL="457200" rtl="0" algn="l">
              <a:spcBef>
                <a:spcPts val="1600"/>
              </a:spcBef>
              <a:spcAft>
                <a:spcPts val="0"/>
              </a:spcAft>
              <a:buNone/>
            </a:pPr>
            <a:r>
              <a:rPr lang="en" sz="1600"/>
              <a:t>2. Benefit Accuracy:</a:t>
            </a:r>
            <a:r>
              <a:rPr lang="en" sz="1600"/>
              <a:t> sum(prediction.round(0) &gt;= test) / test</a:t>
            </a:r>
            <a:endParaRPr sz="1600"/>
          </a:p>
          <a:p>
            <a:pPr indent="-330200" lvl="0" marL="457200" rtl="0" algn="l">
              <a:spcBef>
                <a:spcPts val="1600"/>
              </a:spcBef>
              <a:spcAft>
                <a:spcPts val="0"/>
              </a:spcAft>
              <a:buSzPts val="1600"/>
              <a:buChar char="-"/>
            </a:pPr>
            <a:r>
              <a:rPr lang="en" sz="1600"/>
              <a:t>Models: Random Forest &amp; Light Gradient Boosting Machine</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Regression</a:t>
            </a:r>
            <a:endParaRPr/>
          </a:p>
        </p:txBody>
      </p:sp>
      <p:pic>
        <p:nvPicPr>
          <p:cNvPr id="232" name="Google Shape;232;p36"/>
          <p:cNvPicPr preferRelativeResize="0"/>
          <p:nvPr/>
        </p:nvPicPr>
        <p:blipFill>
          <a:blip r:embed="rId3">
            <a:alphaModFix/>
          </a:blip>
          <a:stretch>
            <a:fillRect/>
          </a:stretch>
        </p:blipFill>
        <p:spPr>
          <a:xfrm>
            <a:off x="1898978" y="0"/>
            <a:ext cx="7245022" cy="5143500"/>
          </a:xfrm>
          <a:prstGeom prst="rect">
            <a:avLst/>
          </a:prstGeom>
          <a:noFill/>
          <a:ln>
            <a:noFill/>
          </a:ln>
        </p:spPr>
      </p:pic>
      <p:sp>
        <p:nvSpPr>
          <p:cNvPr id="233" name="Google Shape;233;p36"/>
          <p:cNvSpPr txBox="1"/>
          <p:nvPr>
            <p:ph idx="1" type="body"/>
          </p:nvPr>
        </p:nvSpPr>
        <p:spPr>
          <a:xfrm>
            <a:off x="311700" y="1468825"/>
            <a:ext cx="15234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 0.559</a:t>
            </a:r>
            <a:endParaRPr/>
          </a:p>
          <a:p>
            <a:pPr indent="0" lvl="0" marL="0" rtl="0" algn="l">
              <a:spcBef>
                <a:spcPts val="1600"/>
              </a:spcBef>
              <a:spcAft>
                <a:spcPts val="1600"/>
              </a:spcAft>
              <a:buNone/>
            </a:pPr>
            <a:r>
              <a:rPr lang="en"/>
              <a:t>BA: 0.789</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Regression</a:t>
            </a:r>
            <a:endParaRPr/>
          </a:p>
        </p:txBody>
      </p:sp>
      <p:pic>
        <p:nvPicPr>
          <p:cNvPr id="239" name="Google Shape;239;p37"/>
          <p:cNvPicPr preferRelativeResize="0"/>
          <p:nvPr/>
        </p:nvPicPr>
        <p:blipFill>
          <a:blip r:embed="rId3">
            <a:alphaModFix/>
          </a:blip>
          <a:stretch>
            <a:fillRect/>
          </a:stretch>
        </p:blipFill>
        <p:spPr>
          <a:xfrm>
            <a:off x="1898980" y="0"/>
            <a:ext cx="7245021" cy="5143500"/>
          </a:xfrm>
          <a:prstGeom prst="rect">
            <a:avLst/>
          </a:prstGeom>
          <a:noFill/>
          <a:ln>
            <a:noFill/>
          </a:ln>
        </p:spPr>
      </p:pic>
      <p:sp>
        <p:nvSpPr>
          <p:cNvPr id="240" name="Google Shape;240;p37"/>
          <p:cNvSpPr txBox="1"/>
          <p:nvPr>
            <p:ph idx="1" type="body"/>
          </p:nvPr>
        </p:nvSpPr>
        <p:spPr>
          <a:xfrm>
            <a:off x="311700" y="1468825"/>
            <a:ext cx="15234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 0.578</a:t>
            </a:r>
            <a:endParaRPr/>
          </a:p>
          <a:p>
            <a:pPr indent="0" lvl="0" marL="0" rtl="0" algn="l">
              <a:spcBef>
                <a:spcPts val="1600"/>
              </a:spcBef>
              <a:spcAft>
                <a:spcPts val="1600"/>
              </a:spcAft>
              <a:buNone/>
            </a:pPr>
            <a:r>
              <a:rPr lang="en"/>
              <a:t>BA: 0.785</a:t>
            </a:r>
            <a:endParaRPr/>
          </a:p>
        </p:txBody>
      </p:sp>
      <p:pic>
        <p:nvPicPr>
          <p:cNvPr id="241" name="Google Shape;241;p37"/>
          <p:cNvPicPr preferRelativeResize="0"/>
          <p:nvPr/>
        </p:nvPicPr>
        <p:blipFill rotWithShape="1">
          <a:blip r:embed="rId3">
            <a:alphaModFix/>
          </a:blip>
          <a:srcRect b="70229" l="0" r="72387" t="0"/>
          <a:stretch/>
        </p:blipFill>
        <p:spPr>
          <a:xfrm>
            <a:off x="4949225" y="1360026"/>
            <a:ext cx="3506100" cy="268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a:t>
            </a:r>
            <a:endParaRPr/>
          </a:p>
        </p:txBody>
      </p:sp>
      <p:sp>
        <p:nvSpPr>
          <p:cNvPr id="247" name="Google Shape;247;p3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Feature Engineering: </a:t>
            </a:r>
            <a:endParaRPr sz="1600"/>
          </a:p>
          <a:p>
            <a:pPr indent="0" lvl="0" marL="457200" rtl="0" algn="l">
              <a:spcBef>
                <a:spcPts val="1600"/>
              </a:spcBef>
              <a:spcAft>
                <a:spcPts val="0"/>
              </a:spcAft>
              <a:buNone/>
            </a:pPr>
            <a:r>
              <a:rPr lang="en" sz="1600"/>
              <a:t>1. </a:t>
            </a:r>
            <a:r>
              <a:rPr lang="en" sz="1600"/>
              <a:t>length of review</a:t>
            </a:r>
            <a:endParaRPr sz="1600"/>
          </a:p>
          <a:p>
            <a:pPr indent="0" lvl="0" marL="457200" rtl="0" algn="l">
              <a:spcBef>
                <a:spcPts val="1600"/>
              </a:spcBef>
              <a:spcAft>
                <a:spcPts val="0"/>
              </a:spcAft>
              <a:buNone/>
            </a:pPr>
            <a:r>
              <a:rPr lang="en" sz="1600"/>
              <a:t>2. business categories</a:t>
            </a:r>
            <a:endParaRPr sz="1600"/>
          </a:p>
          <a:p>
            <a:pPr indent="-330200" lvl="0" marL="457200" rtl="0" algn="l">
              <a:spcBef>
                <a:spcPts val="1600"/>
              </a:spcBef>
              <a:spcAft>
                <a:spcPts val="0"/>
              </a:spcAft>
              <a:buSzPts val="1600"/>
              <a:buChar char="-"/>
            </a:pPr>
            <a:r>
              <a:rPr lang="en" sz="1600"/>
              <a:t>Parameter Optimum: </a:t>
            </a:r>
            <a:r>
              <a:rPr lang="en" sz="1600"/>
              <a:t>grid search</a:t>
            </a:r>
            <a:endParaRPr sz="1600"/>
          </a:p>
          <a:p>
            <a:pPr indent="-330200" lvl="0" marL="457200" rtl="0" algn="l">
              <a:spcBef>
                <a:spcPts val="0"/>
              </a:spcBef>
              <a:spcAft>
                <a:spcPts val="0"/>
              </a:spcAft>
              <a:buSzPts val="1600"/>
              <a:buChar char="-"/>
            </a:pPr>
            <a:r>
              <a:rPr lang="en" sz="1600"/>
              <a:t>Ensemble Learning: stacking while time complexity grows</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9"/>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Can we improve Yelp's services by precise user-business match-up?</a:t>
            </a:r>
            <a:endParaRPr sz="4000"/>
          </a:p>
        </p:txBody>
      </p:sp>
      <p:sp>
        <p:nvSpPr>
          <p:cNvPr id="253" name="Google Shape;253;p39"/>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uFill>
                  <a:noFill/>
                </a:uFill>
                <a:hlinkClick r:id="rId3"/>
              </a:rPr>
              <a:t>https://github.com/LuJunru/MLC2019_Final_Project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Dataset</a:t>
            </a:r>
            <a:endParaRPr/>
          </a:p>
        </p:txBody>
      </p:sp>
      <p:graphicFrame>
        <p:nvGraphicFramePr>
          <p:cNvPr id="80" name="Google Shape;80;p16"/>
          <p:cNvGraphicFramePr/>
          <p:nvPr/>
        </p:nvGraphicFramePr>
        <p:xfrm>
          <a:off x="443700" y="1393500"/>
          <a:ext cx="3000000" cy="3000000"/>
        </p:xfrm>
        <a:graphic>
          <a:graphicData uri="http://schemas.openxmlformats.org/drawingml/2006/table">
            <a:tbl>
              <a:tblPr>
                <a:noFill/>
                <a:tableStyleId>{016FF9CB-F88E-4913-AD0D-20EF7DCA993E}</a:tableStyleId>
              </a:tblPr>
              <a:tblGrid>
                <a:gridCol w="1508175"/>
                <a:gridCol w="1851550"/>
              </a:tblGrid>
              <a:tr h="396200">
                <a:tc>
                  <a:txBody>
                    <a:bodyPr>
                      <a:noAutofit/>
                    </a:bodyPr>
                    <a:lstStyle/>
                    <a:p>
                      <a:pPr indent="0" lvl="0" marL="0" rtl="0" algn="l">
                        <a:spcBef>
                          <a:spcPts val="0"/>
                        </a:spcBef>
                        <a:spcAft>
                          <a:spcPts val="0"/>
                        </a:spcAft>
                        <a:buNone/>
                      </a:pPr>
                      <a:r>
                        <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Sample</a:t>
                      </a:r>
                      <a:endParaRPr>
                        <a:solidFill>
                          <a:schemeClr val="dk2"/>
                        </a:solidFill>
                        <a:latin typeface="Source Code Pro"/>
                        <a:ea typeface="Source Code Pro"/>
                        <a:cs typeface="Source Code Pro"/>
                        <a:sym typeface="Source Code Pro"/>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Business id</a:t>
                      </a:r>
                      <a:endParaRPr>
                        <a:solidFill>
                          <a:schemeClr val="dk2"/>
                        </a:solidFill>
                        <a:latin typeface="Source Code Pro"/>
                        <a:ea typeface="Source Code Pro"/>
                        <a:cs typeface="Source Code Pro"/>
                        <a:sym typeface="Source Code Pro"/>
                      </a:endParaRPr>
                    </a:p>
                  </a:txBody>
                  <a:tcPr marT="91425" marB="91425" marR="91425" marL="91425" anchor="ctr"/>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kKo73YIOPoverMeL867hoOw</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User id</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KMAI8qT7LUKFrZCqEMqFfA</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Review id</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KPUFLYyHDsaQC8ks1ZQwxQ</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Review star</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b="1" lang="en" sz="900">
                          <a:solidFill>
                            <a:schemeClr val="dk2"/>
                          </a:solidFill>
                          <a:latin typeface="Source Code Pro"/>
                          <a:ea typeface="Source Code Pro"/>
                          <a:cs typeface="Source Code Pro"/>
                          <a:sym typeface="Source Code Pro"/>
                        </a:rPr>
                        <a:t>5.0</a:t>
                      </a:r>
                      <a:endParaRPr b="1"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Text</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This place is fantastic, Ordered a dozen tre...</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Useful</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1</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Cool</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0</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Date</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2014-08-25-01:50:14</a:t>
                      </a:r>
                      <a:endParaRPr sz="900">
                        <a:solidFill>
                          <a:schemeClr val="dk2"/>
                        </a:solidFill>
                        <a:latin typeface="Source Code Pro"/>
                        <a:ea typeface="Source Code Pro"/>
                        <a:cs typeface="Source Code Pro"/>
                        <a:sym typeface="Source Code Pro"/>
                      </a:endParaRPr>
                    </a:p>
                  </a:txBody>
                  <a:tcPr marT="91425" marB="91425" marR="91425" marL="91425" anchor="ctr"/>
                </a:tc>
              </a:tr>
            </a:tbl>
          </a:graphicData>
        </a:graphic>
      </p:graphicFrame>
      <p:pic>
        <p:nvPicPr>
          <p:cNvPr id="81" name="Google Shape;81;p16"/>
          <p:cNvPicPr preferRelativeResize="0"/>
          <p:nvPr/>
        </p:nvPicPr>
        <p:blipFill>
          <a:blip r:embed="rId3">
            <a:alphaModFix/>
          </a:blip>
          <a:stretch>
            <a:fillRect/>
          </a:stretch>
        </p:blipFill>
        <p:spPr>
          <a:xfrm>
            <a:off x="4006250" y="1541362"/>
            <a:ext cx="4909200" cy="2869475"/>
          </a:xfrm>
          <a:prstGeom prst="rect">
            <a:avLst/>
          </a:prstGeom>
          <a:noFill/>
          <a:ln>
            <a:noFill/>
          </a:ln>
        </p:spPr>
      </p:pic>
      <p:sp>
        <p:nvSpPr>
          <p:cNvPr id="82" name="Google Shape;82;p16"/>
          <p:cNvSpPr txBox="1"/>
          <p:nvPr/>
        </p:nvSpPr>
        <p:spPr>
          <a:xfrm>
            <a:off x="4948875" y="4431988"/>
            <a:ext cx="3447300" cy="406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rgbClr val="FFFFFF"/>
                </a:highlight>
                <a:latin typeface="Times New Roman"/>
                <a:ea typeface="Times New Roman"/>
                <a:cs typeface="Times New Roman"/>
                <a:sym typeface="Times New Roman"/>
              </a:rPr>
              <a:t>Figure 1: the Distribution of Star Ratings</a:t>
            </a:r>
            <a:endParaRPr b="1">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Dataset</a:t>
            </a:r>
            <a:endParaRPr/>
          </a:p>
        </p:txBody>
      </p:sp>
      <p:graphicFrame>
        <p:nvGraphicFramePr>
          <p:cNvPr id="88" name="Google Shape;88;p17"/>
          <p:cNvGraphicFramePr/>
          <p:nvPr/>
        </p:nvGraphicFramePr>
        <p:xfrm>
          <a:off x="443700" y="1393500"/>
          <a:ext cx="3000000" cy="3000000"/>
        </p:xfrm>
        <a:graphic>
          <a:graphicData uri="http://schemas.openxmlformats.org/drawingml/2006/table">
            <a:tbl>
              <a:tblPr>
                <a:noFill/>
                <a:tableStyleId>{016FF9CB-F88E-4913-AD0D-20EF7DCA993E}</a:tableStyleId>
              </a:tblPr>
              <a:tblGrid>
                <a:gridCol w="1508175"/>
                <a:gridCol w="1851550"/>
              </a:tblGrid>
              <a:tr h="396200">
                <a:tc>
                  <a:txBody>
                    <a:bodyPr>
                      <a:noAutofit/>
                    </a:bodyPr>
                    <a:lstStyle/>
                    <a:p>
                      <a:pPr indent="0" lvl="0" marL="0" rtl="0" algn="l">
                        <a:spcBef>
                          <a:spcPts val="0"/>
                        </a:spcBef>
                        <a:spcAft>
                          <a:spcPts val="0"/>
                        </a:spcAft>
                        <a:buNone/>
                      </a:pPr>
                      <a:r>
                        <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Sample</a:t>
                      </a:r>
                      <a:endParaRPr>
                        <a:solidFill>
                          <a:schemeClr val="dk2"/>
                        </a:solidFill>
                        <a:latin typeface="Source Code Pro"/>
                        <a:ea typeface="Source Code Pro"/>
                        <a:cs typeface="Source Code Pro"/>
                        <a:sym typeface="Source Code Pro"/>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Business id</a:t>
                      </a:r>
                      <a:endParaRPr>
                        <a:solidFill>
                          <a:schemeClr val="dk2"/>
                        </a:solidFill>
                        <a:latin typeface="Source Code Pro"/>
                        <a:ea typeface="Source Code Pro"/>
                        <a:cs typeface="Source Code Pro"/>
                        <a:sym typeface="Source Code Pro"/>
                      </a:endParaRPr>
                    </a:p>
                  </a:txBody>
                  <a:tcPr marT="91425" marB="91425" marR="91425" marL="91425" anchor="ctr"/>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kKo73YIOPoverMeL867hoOw</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User id</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KMAI8qT7LUKFrZCqEMqFfA</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Review id</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KPUFLYyHDsaQC8ks1ZQwxQ</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Review star</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5.0</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Text</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b="1" lang="en" sz="900">
                          <a:solidFill>
                            <a:schemeClr val="dk2"/>
                          </a:solidFill>
                          <a:latin typeface="Source Code Pro"/>
                          <a:ea typeface="Source Code Pro"/>
                          <a:cs typeface="Source Code Pro"/>
                          <a:sym typeface="Source Code Pro"/>
                        </a:rPr>
                        <a:t>This place is fantastic, Ordered a dozen tre...</a:t>
                      </a:r>
                      <a:endParaRPr b="1"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Useful</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1</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Cool</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0</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Date</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2014-08-25-01:50:14</a:t>
                      </a:r>
                      <a:endParaRPr sz="900">
                        <a:solidFill>
                          <a:schemeClr val="dk2"/>
                        </a:solidFill>
                        <a:latin typeface="Source Code Pro"/>
                        <a:ea typeface="Source Code Pro"/>
                        <a:cs typeface="Source Code Pro"/>
                        <a:sym typeface="Source Code Pro"/>
                      </a:endParaRPr>
                    </a:p>
                  </a:txBody>
                  <a:tcPr marT="91425" marB="91425" marR="91425" marL="91425" anchor="ctr"/>
                </a:tc>
              </a:tr>
            </a:tbl>
          </a:graphicData>
        </a:graphic>
      </p:graphicFrame>
      <p:sp>
        <p:nvSpPr>
          <p:cNvPr id="89" name="Google Shape;89;p17"/>
          <p:cNvSpPr txBox="1"/>
          <p:nvPr>
            <p:ph idx="1" type="body"/>
          </p:nvPr>
        </p:nvSpPr>
        <p:spPr>
          <a:xfrm>
            <a:off x="4120825" y="1393525"/>
            <a:ext cx="4787700" cy="35925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AutoNum type="arabicPeriod"/>
            </a:pPr>
            <a:r>
              <a:rPr b="1" lang="en" sz="1300"/>
              <a:t>Lexicon-based sentiment analysis to get three sentiment scores of reviews</a:t>
            </a:r>
            <a:r>
              <a:rPr lang="en" sz="1200"/>
              <a:t>:</a:t>
            </a:r>
            <a:endParaRPr sz="1200"/>
          </a:p>
          <a:p>
            <a:pPr indent="0" lvl="0" marL="457200" rtl="0" algn="l">
              <a:lnSpc>
                <a:spcPct val="150000"/>
              </a:lnSpc>
              <a:spcBef>
                <a:spcPts val="0"/>
              </a:spcBef>
              <a:spcAft>
                <a:spcPts val="0"/>
              </a:spcAft>
              <a:buNone/>
            </a:pPr>
            <a:r>
              <a:rPr lang="en" sz="1200"/>
              <a:t>- TextBlob, VADER and AFINN Sentiment Scores:</a:t>
            </a:r>
            <a:endParaRPr sz="1200"/>
          </a:p>
          <a:p>
            <a:pPr indent="0" lvl="0" marL="457200" rtl="0" algn="l">
              <a:lnSpc>
                <a:spcPct val="150000"/>
              </a:lnSpc>
              <a:spcBef>
                <a:spcPts val="0"/>
              </a:spcBef>
              <a:spcAft>
                <a:spcPts val="0"/>
              </a:spcAft>
              <a:buNone/>
            </a:pPr>
            <a:r>
              <a:rPr lang="en" sz="1200"/>
              <a:t>  - punctuation, capitalization, conjunctions</a:t>
            </a:r>
            <a:endParaRPr sz="1200"/>
          </a:p>
          <a:p>
            <a:pPr indent="0" lvl="0" marL="457200" rtl="0" algn="l">
              <a:lnSpc>
                <a:spcPct val="150000"/>
              </a:lnSpc>
              <a:spcBef>
                <a:spcPts val="0"/>
              </a:spcBef>
              <a:spcAft>
                <a:spcPts val="0"/>
              </a:spcAft>
              <a:buNone/>
            </a:pPr>
            <a:r>
              <a:rPr lang="en" sz="1200"/>
              <a:t>  - emojis, slangs and acronyms</a:t>
            </a:r>
            <a:endParaRPr sz="1200"/>
          </a:p>
          <a:p>
            <a:pPr indent="0" lvl="0" marL="457200" rtl="0" algn="l">
              <a:lnSpc>
                <a:spcPct val="150000"/>
              </a:lnSpc>
              <a:spcBef>
                <a:spcPts val="0"/>
              </a:spcBef>
              <a:spcAft>
                <a:spcPts val="0"/>
              </a:spcAft>
              <a:buNone/>
            </a:pPr>
            <a:r>
              <a:t/>
            </a:r>
            <a:endParaRPr sz="1200"/>
          </a:p>
          <a:p>
            <a:pPr indent="-304800" lvl="0" marL="457200" rtl="0" algn="l">
              <a:lnSpc>
                <a:spcPct val="150000"/>
              </a:lnSpc>
              <a:spcBef>
                <a:spcPts val="0"/>
              </a:spcBef>
              <a:spcAft>
                <a:spcPts val="0"/>
              </a:spcAft>
              <a:buSzPts val="1200"/>
              <a:buAutoNum type="arabicPeriod"/>
            </a:pPr>
            <a:r>
              <a:rPr b="1" lang="en" sz="1300"/>
              <a:t>Review Length</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Dataset</a:t>
            </a:r>
            <a:endParaRPr/>
          </a:p>
        </p:txBody>
      </p:sp>
      <p:sp>
        <p:nvSpPr>
          <p:cNvPr id="95" name="Google Shape;95;p18"/>
          <p:cNvSpPr txBox="1"/>
          <p:nvPr/>
        </p:nvSpPr>
        <p:spPr>
          <a:xfrm>
            <a:off x="2442525" y="4353875"/>
            <a:ext cx="4437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highlight>
                  <a:srgbClr val="FFFFFF"/>
                </a:highlight>
                <a:latin typeface="Times New Roman"/>
                <a:ea typeface="Times New Roman"/>
                <a:cs typeface="Times New Roman"/>
                <a:sym typeface="Times New Roman"/>
              </a:rPr>
              <a:t>Figure 2: Distribution of  Reviews Sentiment Scores</a:t>
            </a:r>
            <a:endParaRPr b="1">
              <a:highlight>
                <a:srgbClr val="FFFFFF"/>
              </a:highlight>
              <a:latin typeface="Times New Roman"/>
              <a:ea typeface="Times New Roman"/>
              <a:cs typeface="Times New Roman"/>
              <a:sym typeface="Times New Roman"/>
            </a:endParaRPr>
          </a:p>
        </p:txBody>
      </p:sp>
      <p:pic>
        <p:nvPicPr>
          <p:cNvPr id="96" name="Google Shape;96;p18"/>
          <p:cNvPicPr preferRelativeResize="0"/>
          <p:nvPr/>
        </p:nvPicPr>
        <p:blipFill>
          <a:blip r:embed="rId3">
            <a:alphaModFix/>
          </a:blip>
          <a:stretch>
            <a:fillRect/>
          </a:stretch>
        </p:blipFill>
        <p:spPr>
          <a:xfrm>
            <a:off x="155850" y="1509025"/>
            <a:ext cx="8832300" cy="27742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311700" y="1540800"/>
            <a:ext cx="8520600" cy="2689997"/>
          </a:xfrm>
          <a:prstGeom prst="rect">
            <a:avLst/>
          </a:prstGeom>
          <a:noFill/>
          <a:ln>
            <a:noFill/>
          </a:ln>
        </p:spPr>
      </p:pic>
      <p:sp>
        <p:nvSpPr>
          <p:cNvPr id="102" name="Google Shape;102;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Dataset</a:t>
            </a:r>
            <a:endParaRPr/>
          </a:p>
        </p:txBody>
      </p:sp>
      <p:sp>
        <p:nvSpPr>
          <p:cNvPr id="103" name="Google Shape;103;p19"/>
          <p:cNvSpPr txBox="1"/>
          <p:nvPr/>
        </p:nvSpPr>
        <p:spPr>
          <a:xfrm>
            <a:off x="1951950" y="4353875"/>
            <a:ext cx="53934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3: Boxplots of Reviews Sentiment Scores over Review Stars</a:t>
            </a:r>
            <a:endParaRPr b="1">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488975" y="45550"/>
            <a:ext cx="8166051" cy="5052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Tip Dataset</a:t>
            </a:r>
            <a:endParaRPr/>
          </a:p>
        </p:txBody>
      </p:sp>
      <p:graphicFrame>
        <p:nvGraphicFramePr>
          <p:cNvPr id="114" name="Google Shape;114;p21"/>
          <p:cNvGraphicFramePr/>
          <p:nvPr/>
        </p:nvGraphicFramePr>
        <p:xfrm>
          <a:off x="435300" y="1455500"/>
          <a:ext cx="3000000" cy="3000000"/>
        </p:xfrm>
        <a:graphic>
          <a:graphicData uri="http://schemas.openxmlformats.org/drawingml/2006/table">
            <a:tbl>
              <a:tblPr>
                <a:noFill/>
                <a:tableStyleId>{016FF9CB-F88E-4913-AD0D-20EF7DCA993E}</a:tableStyleId>
              </a:tblPr>
              <a:tblGrid>
                <a:gridCol w="382850"/>
                <a:gridCol w="1928925"/>
                <a:gridCol w="1974600"/>
                <a:gridCol w="2178125"/>
                <a:gridCol w="984775"/>
                <a:gridCol w="901500"/>
              </a:tblGrid>
              <a:tr h="381000">
                <a:tc>
                  <a:txBody>
                    <a:bodyPr>
                      <a:noAutofit/>
                    </a:bodyPr>
                    <a:lstStyle/>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Business id</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User id</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Text </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Compliment count</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Date </a:t>
                      </a:r>
                      <a:endParaRPr sz="1200">
                        <a:highlight>
                          <a:srgbClr val="FFFFFF"/>
                        </a:highlight>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fknU3sWplCBn26b6HwJkQ</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xmNjAckgX7vZFnfqTsR5YQ</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Once you enter the parking lot… Turn around...</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2016-04-19 02:04:52</a:t>
                      </a:r>
                      <a:endParaRPr sz="1200">
                        <a:highlight>
                          <a:srgbClr val="FFFFFF"/>
                        </a:highlight>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1</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oWh3TnsN5WrmPn7VgQNsWA</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qCzx039NVrJkWnZEqQ1JKA</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Positive experience every time! Thank you!</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2013-06-10 17:05:24</a:t>
                      </a:r>
                      <a:endParaRPr sz="1200">
                        <a:highlight>
                          <a:srgbClr val="FFFFFF"/>
                        </a:highlight>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gVgSI9anfzYn8dMdmmFNsg</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B7NlilrOlwxxD_kiYMHT4g</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This place is great! You gotta go!</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2014-03-29 06:57:23</a:t>
                      </a:r>
                      <a:endParaRPr sz="1200">
                        <a:highlight>
                          <a:srgbClr val="FFFFFF"/>
                        </a:highlight>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3</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oz7PaA6zFtdi2nUxIYdlMg</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ZF2fPwWrPRlqhlY8SxButQ</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Spin class bikes fill up fast</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2010-07-06 16:10:41</a:t>
                      </a:r>
                      <a:endParaRPr sz="1200">
                        <a:highlight>
                          <a:srgbClr val="FFFFFF"/>
                        </a:highlight>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05959"/>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