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Source Code Pro"/>
      <p:regular r:id="rId29"/>
      <p:bold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9DBDF41-BA67-443E-97B4-69C2BC5B548A}">
  <a:tblStyle styleId="{19DBDF41-BA67-443E-97B4-69C2BC5B54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D49E29-AEF4-44F7-86B5-3400595ECA9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SourceCode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a223817e1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a223817e1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features</a:t>
            </a:r>
            <a:endParaRPr/>
          </a:p>
          <a:p>
            <a:pPr indent="0" lvl="0" marL="0" rtl="0" algn="l">
              <a:spcBef>
                <a:spcPts val="0"/>
              </a:spcBef>
              <a:spcAft>
                <a:spcPts val="0"/>
              </a:spcAft>
              <a:buNone/>
            </a:pPr>
            <a:r>
              <a:rPr lang="en"/>
              <a:t>3 features need preprocessing</a:t>
            </a:r>
            <a:endParaRPr/>
          </a:p>
          <a:p>
            <a:pPr indent="0" lvl="0" marL="0" rtl="0" algn="l">
              <a:spcBef>
                <a:spcPts val="0"/>
              </a:spcBef>
              <a:spcAft>
                <a:spcPts val="0"/>
              </a:spcAft>
              <a:buNone/>
            </a:pPr>
            <a:r>
              <a:rPr lang="en"/>
              <a:t>Transform the list of  Elite years to .../ the list of friends to.../ yelping since is the date user registered Yelp, we transform  it to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a223817e1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223817e1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User’s average stars, most reviews’ star are between 3.0-4.5,  Peak: 5</a:t>
            </a:r>
            <a:endParaRPr/>
          </a:p>
          <a:p>
            <a:pPr indent="0" lvl="0" marL="0" rtl="0" algn="l">
              <a:spcBef>
                <a:spcPts val="0"/>
              </a:spcBef>
              <a:spcAft>
                <a:spcPts val="0"/>
              </a:spcAft>
              <a:buNone/>
            </a:pPr>
            <a:r>
              <a:rPr lang="en"/>
              <a:t>The boxplot of review stars and user stars, a positive trend between user average stars and review stars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a223817e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a223817e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business data including 6 most useful features. We transfer the category list into the number of categories, and map the opening hours into a seven-column feature matrix of opening duration within a typical week.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223817e1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223817e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We check the correlation between business stars and review stars, which shows a positive trend.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223817e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223817e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For checkin and photo data, we calculate the gaps of every checkin dates, and based on that, give average and the variance of these gaps. For the photo data, there are five distinct labels, so we map them counts just as we map the opening hours before.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a223817e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a223817e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223817e1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223817e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all these merging, we get 66 numeric features in total. </a:t>
            </a:r>
            <a:endParaRPr/>
          </a:p>
          <a:p>
            <a:pPr indent="0" lvl="0" marL="0" rtl="0" algn="l">
              <a:spcBef>
                <a:spcPts val="0"/>
              </a:spcBef>
              <a:spcAft>
                <a:spcPts val="0"/>
              </a:spcAft>
              <a:buNone/>
            </a:pPr>
            <a:r>
              <a:rPr lang="en"/>
              <a:t>Also the target value. Review stars only have integer values in deed, but we cannot treat it as labels, since discrete labels will ignore the relative relations among them. So we treat them as real-values then round them into integers after prediction. We have such a massive dataset finally.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a223817e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a223817e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modelling, we shall check possible anomalies. Instead of time-consuming detection techs discussed in the class, we use a simple 2-D PCA tech to show anomaly samples, which shows only 7 outliers.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223817e1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223817e1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For the modelling, we set some parameters. Except for traditional accuracy, we create a benefit accuracy for this case. Because for business owner, higher prediction means they can improve their reputation even more from custo</a:t>
            </a:r>
            <a:r>
              <a:rPr lang="en" sz="1200">
                <a:highlight>
                  <a:srgbClr val="FFFFFF"/>
                </a:highlight>
                <a:latin typeface="Times New Roman"/>
                <a:ea typeface="Times New Roman"/>
                <a:cs typeface="Times New Roman"/>
                <a:sym typeface="Times New Roman"/>
              </a:rPr>
              <a:t>mers</a:t>
            </a:r>
            <a:r>
              <a:rPr lang="en" sz="1200">
                <a:highlight>
                  <a:srgbClr val="FFFFFF"/>
                </a:highlight>
                <a:latin typeface="Times New Roman"/>
                <a:ea typeface="Times New Roman"/>
                <a:cs typeface="Times New Roman"/>
                <a:sym typeface="Times New Roman"/>
              </a:rPr>
              <a:t>.</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We used two single models. One is RF, another is LGBM, which is an another tree-based gradient boosting framework. The LGBM using something called Leaf-wise algorithm, which can reduce more loss and training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a223817e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a223817e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RF result gives a precise accuracy of 56% on test set, and around 80% benefit accuracy. This means on the </a:t>
            </a:r>
            <a:r>
              <a:rPr lang="en" sz="1200">
                <a:highlight>
                  <a:srgbClr val="FFFFFF"/>
                </a:highlight>
                <a:latin typeface="Times New Roman"/>
                <a:ea typeface="Times New Roman"/>
                <a:cs typeface="Times New Roman"/>
                <a:sym typeface="Times New Roman"/>
              </a:rPr>
              <a:t>this accuracy that a business can use the model to get a precise or higher rating expectation on any potential review.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223817e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223817e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a223817e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a223817e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LGBM model gives even better results. What’s more, t</a:t>
            </a:r>
            <a:r>
              <a:rPr lang="en"/>
              <a:t>he contribution of top features are consistent with our intuition as well as the analysis we have done just before.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223817e1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a223817e1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Improvement on feature engineering: change length of characters into words, and use specific infos in business categories</a:t>
            </a:r>
            <a:endParaRPr/>
          </a:p>
          <a:p>
            <a:pPr indent="0" lvl="0" marL="0" rtl="0" algn="l">
              <a:spcBef>
                <a:spcPts val="0"/>
              </a:spcBef>
              <a:spcAft>
                <a:spcPts val="0"/>
              </a:spcAft>
              <a:buNone/>
            </a:pPr>
            <a:r>
              <a:rPr lang="en"/>
              <a:t>2. Using grid search to find the best combination of parameters. We currently only get some overfitting result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a223817e1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a223817e1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a223817e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a223817e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223817e1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223817e1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223817e1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223817e1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a223817e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a223817e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223817e1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223817e1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a223817e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a223817e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a223817e1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a223817e1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E0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E0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github.com/LuJunru/MLC2019_Final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Can we improve Yelp's services by precise user-business match-up?</a:t>
            </a:r>
            <a:endParaRPr sz="40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Chang Du, Hanxing Li, Junru Lu, Shijia Gu</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aphicFrame>
        <p:nvGraphicFramePr>
          <p:cNvPr id="122" name="Google Shape;122;p22"/>
          <p:cNvGraphicFramePr/>
          <p:nvPr/>
        </p:nvGraphicFramePr>
        <p:xfrm>
          <a:off x="443700" y="1393500"/>
          <a:ext cx="3000000" cy="3000000"/>
        </p:xfrm>
        <a:graphic>
          <a:graphicData uri="http://schemas.openxmlformats.org/drawingml/2006/table">
            <a:tbl>
              <a:tblPr>
                <a:noFill/>
                <a:tableStyleId>{19DBDF41-BA67-443E-97B4-69C2BC5B548A}</a:tableStyleId>
              </a:tblPr>
              <a:tblGrid>
                <a:gridCol w="1570050"/>
                <a:gridCol w="1989500"/>
                <a:gridCol w="1754275"/>
              </a:tblGrid>
              <a:tr h="3962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nchor="ctr"/>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stars</a:t>
                      </a:r>
                      <a:endParaRPr>
                        <a:solidFill>
                          <a:schemeClr val="dk2"/>
                        </a:solidFill>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4.03</a:t>
                      </a:r>
                      <a:endParaRPr sz="900">
                        <a:solidFill>
                          <a:schemeClr val="dk2"/>
                        </a:solidFill>
                        <a:latin typeface="Source Code Pro"/>
                        <a:ea typeface="Source Code Pro"/>
                        <a:cs typeface="Source Code Pro"/>
                        <a:sym typeface="Source Code Pro"/>
                      </a:endParaRPr>
                    </a:p>
                  </a:txBody>
                  <a:tcPr marT="91425" marB="91425" marR="91425" marL="91425" anchor="ctr">
                    <a:lnB cap="flat" cmpd="sng" w="9525">
                      <a:solidFill>
                        <a:srgbClr val="9E9E9E"/>
                      </a:solidFill>
                      <a:prstDash val="solid"/>
                      <a:round/>
                      <a:headEnd len="sm" w="sm" type="none"/>
                      <a:tailEnd len="sm" w="sm" type="none"/>
                    </a:lnB>
                  </a:tcP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Elite</a:t>
                      </a:r>
                      <a:endParaRPr>
                        <a:solidFill>
                          <a:schemeClr val="dk2"/>
                        </a:solidFill>
                        <a:latin typeface="Source Code Pro"/>
                        <a:ea typeface="Source Code Pro"/>
                        <a:cs typeface="Source Code Pro"/>
                        <a:sym typeface="Source Code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2015, 2016, 2017, 2018</a:t>
                      </a:r>
                      <a:endParaRPr b="1" sz="900">
                        <a:solidFill>
                          <a:schemeClr val="dk2"/>
                        </a:solidFill>
                        <a:latin typeface="Source Code Pro"/>
                        <a:ea typeface="Source Code Pro"/>
                        <a:cs typeface="Source Code Pro"/>
                        <a:sym typeface="Source Code Pr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Compliments</a:t>
                      </a:r>
                      <a:endParaRPr>
                        <a:solidFill>
                          <a:schemeClr val="dk2"/>
                        </a:solidFill>
                        <a:latin typeface="Source Code Pro"/>
                        <a:ea typeface="Source Code Pro"/>
                        <a:cs typeface="Source Code Pro"/>
                        <a:sym typeface="Source Code Pro"/>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Compliment cool</a:t>
                      </a:r>
                      <a:endParaRPr>
                        <a:solidFill>
                          <a:schemeClr val="dk2"/>
                        </a:solidFill>
                        <a:latin typeface="Source Code Pro"/>
                        <a:ea typeface="Source Code Pro"/>
                        <a:cs typeface="Source Code Pro"/>
                        <a:sym typeface="Source Code Pro"/>
                      </a:endParaRPr>
                    </a:p>
                  </a:txBody>
                  <a:tcPr marT="91425" marB="91425" marR="91425" marL="91425" anchor="ctr">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lnT cap="flat" cmpd="sng" w="9525">
                      <a:solidFill>
                        <a:srgbClr val="9E9E9E"/>
                      </a:solidFill>
                      <a:prstDash val="solid"/>
                      <a:round/>
                      <a:headEnd len="sm" w="sm" type="none"/>
                      <a:tailEnd len="sm" w="sm" type="none"/>
                    </a:lnT>
                  </a:tcPr>
                </a:tc>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tags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Funny</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17</a:t>
                      </a:r>
                      <a:endParaRPr sz="900">
                        <a:solidFill>
                          <a:schemeClr val="dk2"/>
                        </a:solidFill>
                        <a:latin typeface="Source Code Pro"/>
                        <a:ea typeface="Source Code Pro"/>
                        <a:cs typeface="Source Code Pro"/>
                        <a:sym typeface="Source Code Pro"/>
                      </a:endParaRPr>
                    </a:p>
                  </a:txBody>
                  <a:tcPr marT="91425" marB="91425" marR="91425" marL="91425" anchor="ctr"/>
                </a:tc>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Fans</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5</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Friends</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c78V-rj8NQcQjOI8KP3UEA, aIRMgPcngYSCJ5raFRBz5g...</a:t>
                      </a:r>
                      <a:endParaRPr b="1"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count</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95</a:t>
                      </a:r>
                      <a:endParaRPr sz="900">
                        <a:solidFill>
                          <a:schemeClr val="dk2"/>
                        </a:solidFill>
                        <a:latin typeface="Source Code Pro"/>
                        <a:ea typeface="Source Code Pro"/>
                        <a:cs typeface="Source Code Pro"/>
                        <a:sym typeface="Source Code Pro"/>
                      </a:endParaRPr>
                    </a:p>
                  </a:txBody>
                  <a:tcPr marT="91425" marB="91425" marR="91425" marL="91425" anchor="ctr"/>
                </a:tc>
                <a:tc hMerge="1"/>
              </a:tr>
              <a:tr h="3962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Yelping since</a:t>
                      </a:r>
                      <a:endParaRPr>
                        <a:solidFill>
                          <a:schemeClr val="dk2"/>
                        </a:solidFill>
                        <a:latin typeface="Source Code Pro"/>
                        <a:ea typeface="Source Code Pro"/>
                        <a:cs typeface="Source Code Pro"/>
                        <a:sym typeface="Source Code Pro"/>
                      </a:endParaRPr>
                    </a:p>
                  </a:txBody>
                  <a:tcPr marT="91425" marB="91425" marR="91425" marL="91425"/>
                </a:tc>
                <a:tc gridSpan="2">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2013-10-06 23:11:33</a:t>
                      </a:r>
                      <a:endParaRPr b="1" sz="900">
                        <a:solidFill>
                          <a:schemeClr val="dk2"/>
                        </a:solidFill>
                        <a:latin typeface="Source Code Pro"/>
                        <a:ea typeface="Source Code Pro"/>
                        <a:cs typeface="Source Code Pro"/>
                        <a:sym typeface="Source Code Pro"/>
                      </a:endParaRPr>
                    </a:p>
                  </a:txBody>
                  <a:tcPr marT="91425" marB="91425" marR="91425" marL="91425" anchor="ctr"/>
                </a:tc>
                <a:tc hMerge="1"/>
              </a:tr>
            </a:tbl>
          </a:graphicData>
        </a:graphic>
      </p:graphicFrame>
      <p:sp>
        <p:nvSpPr>
          <p:cNvPr id="123" name="Google Shape;123;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Dataset</a:t>
            </a:r>
            <a:endParaRPr/>
          </a:p>
        </p:txBody>
      </p:sp>
      <p:grpSp>
        <p:nvGrpSpPr>
          <p:cNvPr id="124" name="Google Shape;124;p22"/>
          <p:cNvGrpSpPr/>
          <p:nvPr/>
        </p:nvGrpSpPr>
        <p:grpSpPr>
          <a:xfrm>
            <a:off x="2013750" y="2185900"/>
            <a:ext cx="7037525" cy="2763825"/>
            <a:chOff x="2013750" y="2185900"/>
            <a:chExt cx="7037525" cy="2763825"/>
          </a:xfrm>
        </p:grpSpPr>
        <p:sp>
          <p:nvSpPr>
            <p:cNvPr id="125" name="Google Shape;125;p22"/>
            <p:cNvSpPr txBox="1"/>
            <p:nvPr/>
          </p:nvSpPr>
          <p:spPr>
            <a:xfrm>
              <a:off x="6484775" y="21859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The number of elite years</a:t>
              </a:r>
              <a:endParaRPr b="1" sz="1200">
                <a:solidFill>
                  <a:srgbClr val="0B5394"/>
                </a:solidFill>
                <a:latin typeface="Source Code Pro"/>
                <a:ea typeface="Source Code Pro"/>
                <a:cs typeface="Source Code Pro"/>
                <a:sym typeface="Source Code Pro"/>
              </a:endParaRPr>
            </a:p>
          </p:txBody>
        </p:sp>
        <p:sp>
          <p:nvSpPr>
            <p:cNvPr id="126" name="Google Shape;126;p22"/>
            <p:cNvSpPr/>
            <p:nvPr/>
          </p:nvSpPr>
          <p:spPr>
            <a:xfrm>
              <a:off x="5845300" y="22672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6484775" y="37707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The number of friends</a:t>
              </a:r>
              <a:endParaRPr b="1" sz="1200">
                <a:solidFill>
                  <a:srgbClr val="0B5394"/>
                </a:solidFill>
                <a:latin typeface="Source Code Pro"/>
                <a:ea typeface="Source Code Pro"/>
                <a:cs typeface="Source Code Pro"/>
                <a:sym typeface="Source Code Pro"/>
              </a:endParaRPr>
            </a:p>
          </p:txBody>
        </p:sp>
        <p:sp>
          <p:nvSpPr>
            <p:cNvPr id="128" name="Google Shape;128;p22"/>
            <p:cNvSpPr/>
            <p:nvPr/>
          </p:nvSpPr>
          <p:spPr>
            <a:xfrm>
              <a:off x="5845300" y="38520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484775" y="4563100"/>
              <a:ext cx="25665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B5394"/>
                  </a:solidFill>
                  <a:latin typeface="Source Code Pro"/>
                  <a:ea typeface="Source Code Pro"/>
                  <a:cs typeface="Source Code Pro"/>
                  <a:sym typeface="Source Code Pro"/>
                </a:rPr>
                <a:t>How many days with Yelp</a:t>
              </a:r>
              <a:endParaRPr b="1" sz="1200">
                <a:solidFill>
                  <a:srgbClr val="0B5394"/>
                </a:solidFill>
                <a:latin typeface="Source Code Pro"/>
                <a:ea typeface="Source Code Pro"/>
                <a:cs typeface="Source Code Pro"/>
                <a:sym typeface="Source Code Pro"/>
              </a:endParaRPr>
            </a:p>
          </p:txBody>
        </p:sp>
        <p:sp>
          <p:nvSpPr>
            <p:cNvPr id="130" name="Google Shape;130;p22"/>
            <p:cNvSpPr/>
            <p:nvPr/>
          </p:nvSpPr>
          <p:spPr>
            <a:xfrm>
              <a:off x="5845300" y="4644475"/>
              <a:ext cx="627900" cy="2247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2013750" y="2185900"/>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2013750" y="3771525"/>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013750" y="4563925"/>
              <a:ext cx="3743700" cy="3858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Dataset</a:t>
            </a:r>
            <a:endParaRPr/>
          </a:p>
        </p:txBody>
      </p:sp>
      <p:pic>
        <p:nvPicPr>
          <p:cNvPr id="139" name="Google Shape;139;p23"/>
          <p:cNvPicPr preferRelativeResize="0"/>
          <p:nvPr/>
        </p:nvPicPr>
        <p:blipFill>
          <a:blip r:embed="rId3">
            <a:alphaModFix/>
          </a:blip>
          <a:stretch>
            <a:fillRect/>
          </a:stretch>
        </p:blipFill>
        <p:spPr>
          <a:xfrm>
            <a:off x="274888" y="1523675"/>
            <a:ext cx="4356184" cy="2594823"/>
          </a:xfrm>
          <a:prstGeom prst="rect">
            <a:avLst/>
          </a:prstGeom>
          <a:noFill/>
          <a:ln>
            <a:noFill/>
          </a:ln>
        </p:spPr>
      </p:pic>
      <p:pic>
        <p:nvPicPr>
          <p:cNvPr id="140" name="Google Shape;140;p23"/>
          <p:cNvPicPr preferRelativeResize="0"/>
          <p:nvPr/>
        </p:nvPicPr>
        <p:blipFill>
          <a:blip r:embed="rId4">
            <a:alphaModFix/>
          </a:blip>
          <a:stretch>
            <a:fillRect/>
          </a:stretch>
        </p:blipFill>
        <p:spPr>
          <a:xfrm>
            <a:off x="4631069" y="1523675"/>
            <a:ext cx="4238043" cy="2594824"/>
          </a:xfrm>
          <a:prstGeom prst="rect">
            <a:avLst/>
          </a:prstGeom>
          <a:noFill/>
          <a:ln>
            <a:noFill/>
          </a:ln>
        </p:spPr>
      </p:pic>
      <p:sp>
        <p:nvSpPr>
          <p:cNvPr id="141" name="Google Shape;141;p23"/>
          <p:cNvSpPr txBox="1"/>
          <p:nvPr/>
        </p:nvSpPr>
        <p:spPr>
          <a:xfrm>
            <a:off x="731363" y="4159600"/>
            <a:ext cx="37023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5: Histogram of User’s Average Stars</a:t>
            </a:r>
            <a:endParaRPr b="1">
              <a:highlight>
                <a:schemeClr val="lt1"/>
              </a:highlight>
              <a:latin typeface="Times New Roman"/>
              <a:ea typeface="Times New Roman"/>
              <a:cs typeface="Times New Roman"/>
              <a:sym typeface="Times New Roman"/>
            </a:endParaRPr>
          </a:p>
        </p:txBody>
      </p:sp>
      <p:sp>
        <p:nvSpPr>
          <p:cNvPr id="142" name="Google Shape;142;p23"/>
          <p:cNvSpPr txBox="1"/>
          <p:nvPr/>
        </p:nvSpPr>
        <p:spPr>
          <a:xfrm>
            <a:off x="4884601" y="4159600"/>
            <a:ext cx="39477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6: Boxplot of</a:t>
            </a:r>
            <a:r>
              <a:rPr b="1" lang="en">
                <a:highlight>
                  <a:schemeClr val="lt1"/>
                </a:highlight>
                <a:latin typeface="Times New Roman"/>
                <a:ea typeface="Times New Roman"/>
                <a:cs typeface="Times New Roman"/>
                <a:sym typeface="Times New Roman"/>
              </a:rPr>
              <a:t> Review Stars and User Stars</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Dataset</a:t>
            </a:r>
            <a:endParaRPr/>
          </a:p>
        </p:txBody>
      </p:sp>
      <p:graphicFrame>
        <p:nvGraphicFramePr>
          <p:cNvPr id="148" name="Google Shape;148;p24"/>
          <p:cNvGraphicFramePr/>
          <p:nvPr/>
        </p:nvGraphicFramePr>
        <p:xfrm>
          <a:off x="443700" y="1495075"/>
          <a:ext cx="3000000" cy="3000000"/>
        </p:xfrm>
        <a:graphic>
          <a:graphicData uri="http://schemas.openxmlformats.org/drawingml/2006/table">
            <a:tbl>
              <a:tblPr>
                <a:noFill/>
                <a:tableStyleId>{19DBDF41-BA67-443E-97B4-69C2BC5B548A}</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Coordinates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[-115.248798, 36.215546]</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Business ratings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4.5</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Number of reviews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30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Categories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["Mexican", "Gastropubs"]</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Opening hours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{'Friday': '9:0-1:0', 'Sunday': '9:0-0:0', 'Tu…}</a:t>
                      </a:r>
                      <a:endParaRPr b="1"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pic>
        <p:nvPicPr>
          <p:cNvPr id="149" name="Google Shape;149;p24"/>
          <p:cNvPicPr preferRelativeResize="0"/>
          <p:nvPr/>
        </p:nvPicPr>
        <p:blipFill>
          <a:blip r:embed="rId3">
            <a:alphaModFix/>
          </a:blip>
          <a:stretch>
            <a:fillRect/>
          </a:stretch>
        </p:blipFill>
        <p:spPr>
          <a:xfrm>
            <a:off x="3928063" y="1519825"/>
            <a:ext cx="5035775" cy="3002097"/>
          </a:xfrm>
          <a:prstGeom prst="rect">
            <a:avLst/>
          </a:prstGeom>
          <a:noFill/>
          <a:ln>
            <a:noFill/>
          </a:ln>
        </p:spPr>
      </p:pic>
      <p:sp>
        <p:nvSpPr>
          <p:cNvPr id="150" name="Google Shape;150;p24"/>
          <p:cNvSpPr txBox="1"/>
          <p:nvPr/>
        </p:nvSpPr>
        <p:spPr>
          <a:xfrm>
            <a:off x="4641025" y="4449525"/>
            <a:ext cx="38328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7: Opening hours during a typical week</a:t>
            </a:r>
            <a:endParaRPr b="1">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3928075" y="1572275"/>
            <a:ext cx="5035775" cy="2897185"/>
          </a:xfrm>
          <a:prstGeom prst="rect">
            <a:avLst/>
          </a:prstGeom>
          <a:noFill/>
          <a:ln>
            <a:noFill/>
          </a:ln>
        </p:spPr>
      </p:pic>
      <p:sp>
        <p:nvSpPr>
          <p:cNvPr id="156" name="Google Shape;156;p25"/>
          <p:cNvSpPr txBox="1"/>
          <p:nvPr/>
        </p:nvSpPr>
        <p:spPr>
          <a:xfrm>
            <a:off x="4641025" y="4449525"/>
            <a:ext cx="38328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8: Business stars vs. review stars</a:t>
            </a:r>
            <a:endParaRPr b="1">
              <a:highlight>
                <a:schemeClr val="lt1"/>
              </a:highlight>
              <a:latin typeface="Times New Roman"/>
              <a:ea typeface="Times New Roman"/>
              <a:cs typeface="Times New Roman"/>
              <a:sym typeface="Times New Roman"/>
            </a:endParaRPr>
          </a:p>
        </p:txBody>
      </p:sp>
      <p:sp>
        <p:nvSpPr>
          <p:cNvPr id="157" name="Google Shape;157;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Dataset</a:t>
            </a:r>
            <a:endParaRPr/>
          </a:p>
        </p:txBody>
      </p:sp>
      <p:graphicFrame>
        <p:nvGraphicFramePr>
          <p:cNvPr id="158" name="Google Shape;158;p25"/>
          <p:cNvGraphicFramePr/>
          <p:nvPr/>
        </p:nvGraphicFramePr>
        <p:xfrm>
          <a:off x="443700" y="1495075"/>
          <a:ext cx="3000000" cy="3000000"/>
        </p:xfrm>
        <a:graphic>
          <a:graphicData uri="http://schemas.openxmlformats.org/drawingml/2006/table">
            <a:tbl>
              <a:tblPr>
                <a:noFill/>
                <a:tableStyleId>{19DBDF41-BA67-443E-97B4-69C2BC5B548A}</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Coordinates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[-115.248798, 36.215546]</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Business ratings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4.5</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Number of reviews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30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Categories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["Mexican", "Gastropubs"]</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Opening hours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{'Friday': '9:0-1:0', 'Sunday': '9:0-0:0', 'Tu…}</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3928075" y="1431525"/>
            <a:ext cx="5035775" cy="3026307"/>
          </a:xfrm>
          <a:prstGeom prst="rect">
            <a:avLst/>
          </a:prstGeom>
          <a:noFill/>
          <a:ln>
            <a:noFill/>
          </a:ln>
        </p:spPr>
      </p:pic>
      <p:sp>
        <p:nvSpPr>
          <p:cNvPr id="164" name="Google Shape;164;p26"/>
          <p:cNvSpPr txBox="1"/>
          <p:nvPr/>
        </p:nvSpPr>
        <p:spPr>
          <a:xfrm>
            <a:off x="4499425" y="4373325"/>
            <a:ext cx="40506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9: Amount of checkins vs. business stars</a:t>
            </a:r>
            <a:endParaRPr b="1">
              <a:highlight>
                <a:schemeClr val="lt1"/>
              </a:highlight>
              <a:latin typeface="Times New Roman"/>
              <a:ea typeface="Times New Roman"/>
              <a:cs typeface="Times New Roman"/>
              <a:sym typeface="Times New Roman"/>
            </a:endParaRPr>
          </a:p>
        </p:txBody>
      </p:sp>
      <p:sp>
        <p:nvSpPr>
          <p:cNvPr id="165" name="Google Shape;165;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 &amp; Photo Dataset</a:t>
            </a:r>
            <a:endParaRPr/>
          </a:p>
        </p:txBody>
      </p:sp>
      <p:graphicFrame>
        <p:nvGraphicFramePr>
          <p:cNvPr id="166" name="Google Shape;166;p26"/>
          <p:cNvGraphicFramePr/>
          <p:nvPr/>
        </p:nvGraphicFramePr>
        <p:xfrm>
          <a:off x="443700" y="1571275"/>
          <a:ext cx="3000000" cy="3000000"/>
        </p:xfrm>
        <a:graphic>
          <a:graphicData uri="http://schemas.openxmlformats.org/drawingml/2006/table">
            <a:tbl>
              <a:tblPr>
                <a:noFill/>
                <a:tableStyleId>{19DBDF41-BA67-443E-97B4-69C2BC5B548A}</a:tableStyleId>
              </a:tblPr>
              <a:tblGrid>
                <a:gridCol w="1508175"/>
                <a:gridCol w="1851550"/>
              </a:tblGrid>
              <a:tr h="4216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p>
                  </a:txBody>
                  <a:tcPr marT="91425" marB="91425" marR="91425" marL="91425"/>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sz="900">
                        <a:solidFill>
                          <a:schemeClr val="dk2"/>
                        </a:solidFill>
                        <a:latin typeface="Source Code Pro"/>
                        <a:ea typeface="Source Code Pro"/>
                        <a:cs typeface="Source Code Pro"/>
                        <a:sym typeface="Source Code Pro"/>
                      </a:endParaRPr>
                    </a:p>
                  </a:txBody>
                  <a:tcPr marT="91425" marB="91425" marR="91425" marL="91425" anchor="ctr"/>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Checkins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[2017-12-05, 2017-12-15]</a:t>
                      </a:r>
                      <a:endParaRPr sz="900">
                        <a:solidFill>
                          <a:schemeClr val="dk2"/>
                        </a:solidFill>
                        <a:latin typeface="Source Code Pro"/>
                        <a:ea typeface="Source Code Pro"/>
                        <a:cs typeface="Source Code Pro"/>
                        <a:sym typeface="Source Code Pro"/>
                      </a:endParaRPr>
                    </a:p>
                  </a:txBody>
                  <a:tcPr marT="91425" marB="91425" marR="91425" marL="91425" anchor="ctr"/>
                </a:tc>
              </a:tr>
              <a:tr h="4175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Checkin Gaps</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[10, 8, ...]</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graphicFrame>
        <p:nvGraphicFramePr>
          <p:cNvPr id="167" name="Google Shape;167;p26"/>
          <p:cNvGraphicFramePr/>
          <p:nvPr/>
        </p:nvGraphicFramePr>
        <p:xfrm>
          <a:off x="443700" y="3353025"/>
          <a:ext cx="3000000" cy="3000000"/>
        </p:xfrm>
        <a:graphic>
          <a:graphicData uri="http://schemas.openxmlformats.org/drawingml/2006/table">
            <a:tbl>
              <a:tblPr>
                <a:noFill/>
                <a:tableStyleId>{19DBDF41-BA67-443E-97B4-69C2BC5B548A}</a:tableStyleId>
              </a:tblPr>
              <a:tblGrid>
                <a:gridCol w="1508175"/>
                <a:gridCol w="1851550"/>
              </a:tblGrid>
              <a:tr h="44555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p>
                  </a:txBody>
                  <a:tcPr marT="91425" marB="91425" marR="91425" marL="91425"/>
                </a:tc>
              </a:tr>
              <a:tr h="4412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ujmEBvifdJM6h6RLv4wQIg</a:t>
                      </a:r>
                      <a:endParaRPr sz="1050">
                        <a:highlight>
                          <a:srgbClr val="FFFFFF"/>
                        </a:highlight>
                      </a:endParaRPr>
                    </a:p>
                  </a:txBody>
                  <a:tcPr marT="91425" marB="91425" marR="91425" marL="91425" anchor="ctr"/>
                </a:tc>
              </a:tr>
              <a:tr h="44125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Labels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[food, food, inside...]</a:t>
                      </a:r>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Modelling, </a:t>
            </a:r>
            <a:r>
              <a:rPr lang="en"/>
              <a:t>Conclusion &amp; Improvement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graphicFrame>
        <p:nvGraphicFramePr>
          <p:cNvPr id="178" name="Google Shape;178;p28"/>
          <p:cNvGraphicFramePr/>
          <p:nvPr/>
        </p:nvGraphicFramePr>
        <p:xfrm>
          <a:off x="411425" y="1563400"/>
          <a:ext cx="3000000" cy="3000000"/>
        </p:xfrm>
        <a:graphic>
          <a:graphicData uri="http://schemas.openxmlformats.org/drawingml/2006/table">
            <a:tbl>
              <a:tblPr>
                <a:noFill/>
                <a:tableStyleId>{B1D49E29-AEF4-44F7-86B5-3400595ECA9D}</a:tableStyleId>
              </a:tblPr>
              <a:tblGrid>
                <a:gridCol w="824375"/>
                <a:gridCol w="824375"/>
                <a:gridCol w="824375"/>
                <a:gridCol w="824375"/>
                <a:gridCol w="931875"/>
                <a:gridCol w="812425"/>
                <a:gridCol w="800450"/>
                <a:gridCol w="848250"/>
                <a:gridCol w="824375"/>
                <a:gridCol w="764625"/>
              </a:tblGrid>
              <a:tr h="393700">
                <a:tc>
                  <a:txBody>
                    <a:bodyPr>
                      <a:noAutofit/>
                    </a:bodyPr>
                    <a:lstStyle/>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63500" marB="63500" marR="63500" marL="63500"/>
                </a:tc>
                <a:tc gridSpan="2">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Features</a:t>
                      </a:r>
                      <a:endParaRPr sz="1200">
                        <a:highlight>
                          <a:srgbClr val="FFFFFF"/>
                        </a:highlight>
                        <a:latin typeface="Times New Roman"/>
                        <a:ea typeface="Times New Roman"/>
                        <a:cs typeface="Times New Roman"/>
                        <a:sym typeface="Times New Roman"/>
                      </a:endParaRPr>
                    </a:p>
                  </a:txBody>
                  <a:tcPr marT="63500" marB="63500" marR="63500" marL="63500"/>
                </a:tc>
                <a:tc hMerge="1"/>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&amp; Tip</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&amp; Tip</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Checkin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Photo Features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Target Value</a:t>
                      </a:r>
                      <a:endParaRPr b="1" sz="1200">
                        <a:highlight>
                          <a:srgbClr val="FFFFFF"/>
                        </a:highlight>
                        <a:latin typeface="Times New Roman"/>
                        <a:ea typeface="Times New Roman"/>
                        <a:cs typeface="Times New Roman"/>
                        <a:sym typeface="Times New Roman"/>
                      </a:endParaRPr>
                    </a:p>
                  </a:txBody>
                  <a:tcPr marT="63500" marB="63500" marR="63500" marL="63500"/>
                </a:tc>
              </a:tr>
              <a:tr h="4318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Sample Field</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Score 1</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Review Score 2</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Stars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Stars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Avg Tip Star</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Avg Tip Star (B)</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Checkin Counts</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Labels Count</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Review Stars</a:t>
                      </a:r>
                      <a:endParaRPr b="1" sz="1200">
                        <a:highlight>
                          <a:srgbClr val="FFFFFF"/>
                        </a:highlight>
                        <a:latin typeface="Times New Roman"/>
                        <a:ea typeface="Times New Roman"/>
                        <a:cs typeface="Times New Roman"/>
                        <a:sym typeface="Times New Roman"/>
                      </a:endParaRPr>
                    </a:p>
                  </a:txBody>
                  <a:tcPr marT="63500" marB="63500" marR="63500" marL="63500"/>
                </a:tc>
              </a:tr>
              <a:tr h="1778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Sample</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0.80</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0.78</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3.6</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4.5</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4.2</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3.8</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29</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a:t>
                      </a:r>
                      <a:endParaRPr sz="1200">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4.0</a:t>
                      </a:r>
                      <a:endParaRPr b="1"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79" name="Google Shape;179;p28"/>
          <p:cNvSpPr txBox="1"/>
          <p:nvPr>
            <p:ph idx="1" type="body"/>
          </p:nvPr>
        </p:nvSpPr>
        <p:spPr>
          <a:xfrm>
            <a:off x="311700" y="2997325"/>
            <a:ext cx="8520600" cy="15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66 numeric features in total</a:t>
            </a:r>
            <a:endParaRPr/>
          </a:p>
          <a:p>
            <a:pPr indent="-342900" lvl="0" marL="457200" rtl="0" algn="l">
              <a:spcBef>
                <a:spcPts val="0"/>
              </a:spcBef>
              <a:spcAft>
                <a:spcPts val="0"/>
              </a:spcAft>
              <a:buSzPts val="1800"/>
              <a:buChar char="-"/>
            </a:pPr>
            <a:r>
              <a:rPr lang="en"/>
              <a:t>1 seemingly discrete but real-value target value</a:t>
            </a:r>
            <a:endParaRPr/>
          </a:p>
          <a:p>
            <a:pPr indent="-342900" lvl="0" marL="457200" rtl="0" algn="l">
              <a:lnSpc>
                <a:spcPct val="100000"/>
              </a:lnSpc>
              <a:spcBef>
                <a:spcPts val="0"/>
              </a:spcBef>
              <a:spcAft>
                <a:spcPts val="0"/>
              </a:spcAft>
              <a:buSzPts val="1800"/>
              <a:buChar char="-"/>
            </a:pPr>
            <a:r>
              <a:rPr lang="en"/>
              <a:t>6,685,898 rows</a:t>
            </a:r>
            <a:endParaRPr/>
          </a:p>
          <a:p>
            <a:pPr indent="-342900" lvl="0" marL="457200" rtl="0" algn="l">
              <a:lnSpc>
                <a:spcPct val="100000"/>
              </a:lnSpc>
              <a:spcBef>
                <a:spcPts val="0"/>
              </a:spcBef>
              <a:spcAft>
                <a:spcPts val="0"/>
              </a:spcAft>
              <a:buSzPts val="1800"/>
              <a:buChar char="-"/>
            </a:pPr>
            <a:r>
              <a:rPr lang="en"/>
              <a:t>8 GB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Noisy </a:t>
            </a:r>
            <a:r>
              <a:rPr lang="en"/>
              <a:t>Data Detection</a:t>
            </a:r>
            <a:endParaRPr/>
          </a:p>
        </p:txBody>
      </p:sp>
      <p:pic>
        <p:nvPicPr>
          <p:cNvPr id="185" name="Google Shape;185;p29"/>
          <p:cNvPicPr preferRelativeResize="0"/>
          <p:nvPr/>
        </p:nvPicPr>
        <p:blipFill>
          <a:blip r:embed="rId3">
            <a:alphaModFix/>
          </a:blip>
          <a:stretch>
            <a:fillRect/>
          </a:stretch>
        </p:blipFill>
        <p:spPr>
          <a:xfrm>
            <a:off x="2552313" y="1508175"/>
            <a:ext cx="4039375" cy="2636225"/>
          </a:xfrm>
          <a:prstGeom prst="rect">
            <a:avLst/>
          </a:prstGeom>
          <a:noFill/>
          <a:ln>
            <a:noFill/>
          </a:ln>
        </p:spPr>
      </p:pic>
      <p:sp>
        <p:nvSpPr>
          <p:cNvPr id="186" name="Google Shape;186;p29"/>
          <p:cNvSpPr txBox="1"/>
          <p:nvPr/>
        </p:nvSpPr>
        <p:spPr>
          <a:xfrm>
            <a:off x="1562100" y="4281800"/>
            <a:ext cx="6424800" cy="3909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10: Using 2D PCA Components to show anomaly samples, only 7 outliers</a:t>
            </a:r>
            <a:endParaRPr b="1">
              <a:highlight>
                <a:schemeClr val="lt1"/>
              </a:highlight>
              <a:latin typeface="Times New Roman"/>
              <a:ea typeface="Times New Roman"/>
              <a:cs typeface="Times New Roman"/>
              <a:sym typeface="Times New Roman"/>
            </a:endParaRPr>
          </a:p>
        </p:txBody>
      </p:sp>
      <p:sp>
        <p:nvSpPr>
          <p:cNvPr id="187" name="Google Shape;187;p29"/>
          <p:cNvSpPr/>
          <p:nvPr/>
        </p:nvSpPr>
        <p:spPr>
          <a:xfrm>
            <a:off x="4572000" y="1831700"/>
            <a:ext cx="405000" cy="1174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6043000" y="2302600"/>
            <a:ext cx="405000" cy="448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6043000" y="1479900"/>
            <a:ext cx="405000" cy="448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Setting</a:t>
            </a:r>
            <a:endParaRPr/>
          </a:p>
        </p:txBody>
      </p:sp>
      <p:sp>
        <p:nvSpPr>
          <p:cNvPr id="195" name="Google Shape;195;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Train/test ratio: 7:3</a:t>
            </a:r>
            <a:endParaRPr sz="1600"/>
          </a:p>
          <a:p>
            <a:pPr indent="-330200" lvl="0" marL="457200" rtl="0" algn="l">
              <a:spcBef>
                <a:spcPts val="0"/>
              </a:spcBef>
              <a:spcAft>
                <a:spcPts val="0"/>
              </a:spcAft>
              <a:buSzPts val="1600"/>
              <a:buChar char="-"/>
            </a:pPr>
            <a:r>
              <a:rPr lang="en" sz="1600"/>
              <a:t>Metrics</a:t>
            </a:r>
            <a:r>
              <a:rPr lang="en" sz="1600"/>
              <a:t>：</a:t>
            </a:r>
            <a:endParaRPr sz="1600"/>
          </a:p>
          <a:p>
            <a:pPr indent="0" lvl="0" marL="457200" rtl="0" algn="l">
              <a:spcBef>
                <a:spcPts val="1600"/>
              </a:spcBef>
              <a:spcAft>
                <a:spcPts val="0"/>
              </a:spcAft>
              <a:buNone/>
            </a:pPr>
            <a:r>
              <a:rPr lang="en" sz="1600"/>
              <a:t>1. </a:t>
            </a:r>
            <a:r>
              <a:rPr lang="en" sz="1600"/>
              <a:t>Precise Accuracy: sum(prediction.round(0) == test) / test</a:t>
            </a:r>
            <a:endParaRPr sz="1600"/>
          </a:p>
          <a:p>
            <a:pPr indent="0" lvl="0" marL="457200" rtl="0" algn="l">
              <a:spcBef>
                <a:spcPts val="1600"/>
              </a:spcBef>
              <a:spcAft>
                <a:spcPts val="0"/>
              </a:spcAft>
              <a:buNone/>
            </a:pPr>
            <a:r>
              <a:rPr lang="en" sz="1600"/>
              <a:t>2. Benefit Accuracy:</a:t>
            </a:r>
            <a:r>
              <a:rPr lang="en" sz="1600"/>
              <a:t> sum(prediction.round(0) &gt;= test) / test</a:t>
            </a:r>
            <a:endParaRPr sz="1600"/>
          </a:p>
          <a:p>
            <a:pPr indent="-330200" lvl="0" marL="457200" rtl="0" algn="l">
              <a:spcBef>
                <a:spcPts val="1600"/>
              </a:spcBef>
              <a:spcAft>
                <a:spcPts val="0"/>
              </a:spcAft>
              <a:buSzPts val="1600"/>
              <a:buChar char="-"/>
            </a:pPr>
            <a:r>
              <a:rPr lang="en" sz="1600"/>
              <a:t>Models: Random Forest &amp; Light Gradient Boosting Machine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pic>
        <p:nvPicPr>
          <p:cNvPr id="201" name="Google Shape;201;p31"/>
          <p:cNvPicPr preferRelativeResize="0"/>
          <p:nvPr/>
        </p:nvPicPr>
        <p:blipFill>
          <a:blip r:embed="rId3">
            <a:alphaModFix/>
          </a:blip>
          <a:stretch>
            <a:fillRect/>
          </a:stretch>
        </p:blipFill>
        <p:spPr>
          <a:xfrm>
            <a:off x="1898978" y="0"/>
            <a:ext cx="7245022" cy="5143500"/>
          </a:xfrm>
          <a:prstGeom prst="rect">
            <a:avLst/>
          </a:prstGeom>
          <a:noFill/>
          <a:ln>
            <a:noFill/>
          </a:ln>
        </p:spPr>
      </p:pic>
      <p:sp>
        <p:nvSpPr>
          <p:cNvPr id="202" name="Google Shape;202;p31"/>
          <p:cNvSpPr txBox="1"/>
          <p:nvPr>
            <p:ph idx="1" type="body"/>
          </p:nvPr>
        </p:nvSpPr>
        <p:spPr>
          <a:xfrm>
            <a:off x="311700" y="1468825"/>
            <a:ext cx="15234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 0.559</a:t>
            </a:r>
            <a:endParaRPr/>
          </a:p>
          <a:p>
            <a:pPr indent="0" lvl="0" marL="0" rtl="0" algn="l">
              <a:spcBef>
                <a:spcPts val="1600"/>
              </a:spcBef>
              <a:spcAft>
                <a:spcPts val="1600"/>
              </a:spcAft>
              <a:buNone/>
            </a:pPr>
            <a:r>
              <a:rPr lang="en"/>
              <a:t>BA: 0.789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pic>
        <p:nvPicPr>
          <p:cNvPr id="69" name="Google Shape;69;p14"/>
          <p:cNvPicPr preferRelativeResize="0"/>
          <p:nvPr/>
        </p:nvPicPr>
        <p:blipFill>
          <a:blip r:embed="rId3">
            <a:alphaModFix/>
          </a:blip>
          <a:stretch>
            <a:fillRect/>
          </a:stretch>
        </p:blipFill>
        <p:spPr>
          <a:xfrm>
            <a:off x="311700" y="1501300"/>
            <a:ext cx="8520601" cy="317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pic>
        <p:nvPicPr>
          <p:cNvPr id="208" name="Google Shape;208;p32"/>
          <p:cNvPicPr preferRelativeResize="0"/>
          <p:nvPr/>
        </p:nvPicPr>
        <p:blipFill>
          <a:blip r:embed="rId3">
            <a:alphaModFix/>
          </a:blip>
          <a:stretch>
            <a:fillRect/>
          </a:stretch>
        </p:blipFill>
        <p:spPr>
          <a:xfrm>
            <a:off x="1898980" y="0"/>
            <a:ext cx="7245021" cy="5143500"/>
          </a:xfrm>
          <a:prstGeom prst="rect">
            <a:avLst/>
          </a:prstGeom>
          <a:noFill/>
          <a:ln>
            <a:noFill/>
          </a:ln>
        </p:spPr>
      </p:pic>
      <p:sp>
        <p:nvSpPr>
          <p:cNvPr id="209" name="Google Shape;209;p32"/>
          <p:cNvSpPr txBox="1"/>
          <p:nvPr>
            <p:ph idx="1" type="body"/>
          </p:nvPr>
        </p:nvSpPr>
        <p:spPr>
          <a:xfrm>
            <a:off x="311700" y="1468825"/>
            <a:ext cx="15234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 0.578</a:t>
            </a:r>
            <a:endParaRPr/>
          </a:p>
          <a:p>
            <a:pPr indent="0" lvl="0" marL="0" rtl="0" algn="l">
              <a:spcBef>
                <a:spcPts val="1600"/>
              </a:spcBef>
              <a:spcAft>
                <a:spcPts val="1600"/>
              </a:spcAft>
              <a:buNone/>
            </a:pPr>
            <a:r>
              <a:rPr lang="en"/>
              <a:t>BA: 0.785</a:t>
            </a:r>
            <a:endParaRPr/>
          </a:p>
        </p:txBody>
      </p:sp>
      <p:pic>
        <p:nvPicPr>
          <p:cNvPr id="210" name="Google Shape;210;p32"/>
          <p:cNvPicPr preferRelativeResize="0"/>
          <p:nvPr/>
        </p:nvPicPr>
        <p:blipFill rotWithShape="1">
          <a:blip r:embed="rId3">
            <a:alphaModFix/>
          </a:blip>
          <a:srcRect b="70229" l="0" r="72387" t="0"/>
          <a:stretch/>
        </p:blipFill>
        <p:spPr>
          <a:xfrm>
            <a:off x="4949225" y="1360026"/>
            <a:ext cx="3506100" cy="26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216" name="Google Shape;216;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Feature Engineering: </a:t>
            </a:r>
            <a:endParaRPr sz="1600"/>
          </a:p>
          <a:p>
            <a:pPr indent="0" lvl="0" marL="457200" rtl="0" algn="l">
              <a:spcBef>
                <a:spcPts val="1600"/>
              </a:spcBef>
              <a:spcAft>
                <a:spcPts val="0"/>
              </a:spcAft>
              <a:buNone/>
            </a:pPr>
            <a:r>
              <a:rPr lang="en" sz="1600"/>
              <a:t>1. </a:t>
            </a:r>
            <a:r>
              <a:rPr lang="en" sz="1600"/>
              <a:t>length of review</a:t>
            </a:r>
            <a:endParaRPr sz="1600"/>
          </a:p>
          <a:p>
            <a:pPr indent="0" lvl="0" marL="457200" rtl="0" algn="l">
              <a:spcBef>
                <a:spcPts val="1600"/>
              </a:spcBef>
              <a:spcAft>
                <a:spcPts val="0"/>
              </a:spcAft>
              <a:buNone/>
            </a:pPr>
            <a:r>
              <a:rPr lang="en" sz="1600"/>
              <a:t>2. business categories</a:t>
            </a:r>
            <a:endParaRPr sz="1600"/>
          </a:p>
          <a:p>
            <a:pPr indent="-330200" lvl="0" marL="457200" rtl="0" algn="l">
              <a:spcBef>
                <a:spcPts val="1600"/>
              </a:spcBef>
              <a:spcAft>
                <a:spcPts val="0"/>
              </a:spcAft>
              <a:buSzPts val="1600"/>
              <a:buChar char="-"/>
            </a:pPr>
            <a:r>
              <a:rPr lang="en" sz="1600"/>
              <a:t>Parameter Optimum: </a:t>
            </a:r>
            <a:r>
              <a:rPr lang="en" sz="1600"/>
              <a:t>grid search</a:t>
            </a:r>
            <a:endParaRPr sz="1600"/>
          </a:p>
          <a:p>
            <a:pPr indent="-330200" lvl="0" marL="457200" rtl="0" algn="l">
              <a:spcBef>
                <a:spcPts val="0"/>
              </a:spcBef>
              <a:spcAft>
                <a:spcPts val="0"/>
              </a:spcAft>
              <a:buSzPts val="1600"/>
              <a:buChar char="-"/>
            </a:pPr>
            <a:r>
              <a:rPr lang="en" sz="1600"/>
              <a:t>Ensemble Learning: stacking while time complexity grows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Can we improve Yelp's services by precise user-business match-up?</a:t>
            </a:r>
            <a:endParaRPr sz="4000"/>
          </a:p>
        </p:txBody>
      </p:sp>
      <p:sp>
        <p:nvSpPr>
          <p:cNvPr id="222" name="Google Shape;222;p3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uFill>
                  <a:noFill/>
                </a:uFill>
                <a:hlinkClick r:id="rId3"/>
              </a:rPr>
              <a:t>https://github.com/LuJunru/MLC2019_Final_Project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graphicFrame>
        <p:nvGraphicFramePr>
          <p:cNvPr id="80" name="Google Shape;80;p16"/>
          <p:cNvGraphicFramePr/>
          <p:nvPr/>
        </p:nvGraphicFramePr>
        <p:xfrm>
          <a:off x="443700" y="1393500"/>
          <a:ext cx="3000000" cy="3000000"/>
        </p:xfrm>
        <a:graphic>
          <a:graphicData uri="http://schemas.openxmlformats.org/drawingml/2006/table">
            <a:tbl>
              <a:tblPr>
                <a:noFill/>
                <a:tableStyleId>{19DBDF41-BA67-443E-97B4-69C2BC5B548A}</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kKo73YIOPoverMeL867hoOw</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KPUFLYyHDsaQC8ks1ZQwxQ</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star</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b="1" lang="en" sz="900">
                          <a:solidFill>
                            <a:schemeClr val="dk2"/>
                          </a:solidFill>
                          <a:latin typeface="Source Code Pro"/>
                          <a:ea typeface="Source Code Pro"/>
                          <a:cs typeface="Source Code Pro"/>
                          <a:sym typeface="Source Code Pro"/>
                        </a:rPr>
                        <a:t>5.0</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Text</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This place is fantastic, Ordered a dozen tre...</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Useful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Funny</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pic>
        <p:nvPicPr>
          <p:cNvPr id="81" name="Google Shape;81;p16"/>
          <p:cNvPicPr preferRelativeResize="0"/>
          <p:nvPr/>
        </p:nvPicPr>
        <p:blipFill>
          <a:blip r:embed="rId3">
            <a:alphaModFix/>
          </a:blip>
          <a:stretch>
            <a:fillRect/>
          </a:stretch>
        </p:blipFill>
        <p:spPr>
          <a:xfrm>
            <a:off x="4006250" y="1541362"/>
            <a:ext cx="4909200" cy="2869475"/>
          </a:xfrm>
          <a:prstGeom prst="rect">
            <a:avLst/>
          </a:prstGeom>
          <a:noFill/>
          <a:ln>
            <a:noFill/>
          </a:ln>
        </p:spPr>
      </p:pic>
      <p:sp>
        <p:nvSpPr>
          <p:cNvPr id="82" name="Google Shape;82;p16"/>
          <p:cNvSpPr txBox="1"/>
          <p:nvPr/>
        </p:nvSpPr>
        <p:spPr>
          <a:xfrm>
            <a:off x="4948875" y="4431988"/>
            <a:ext cx="3447300" cy="406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rgbClr val="FFFFFF"/>
                </a:highlight>
                <a:latin typeface="Times New Roman"/>
                <a:ea typeface="Times New Roman"/>
                <a:cs typeface="Times New Roman"/>
                <a:sym typeface="Times New Roman"/>
              </a:rPr>
              <a:t>Figure 1: the Distribution of Star Ratings</a:t>
            </a:r>
            <a:endParaRPr b="1">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graphicFrame>
        <p:nvGraphicFramePr>
          <p:cNvPr id="88" name="Google Shape;88;p17"/>
          <p:cNvGraphicFramePr/>
          <p:nvPr/>
        </p:nvGraphicFramePr>
        <p:xfrm>
          <a:off x="443700" y="1393500"/>
          <a:ext cx="3000000" cy="3000000"/>
        </p:xfrm>
        <a:graphic>
          <a:graphicData uri="http://schemas.openxmlformats.org/drawingml/2006/table">
            <a:tbl>
              <a:tblPr>
                <a:noFill/>
                <a:tableStyleId>{19DBDF41-BA67-443E-97B4-69C2BC5B548A}</a:tableStyleId>
              </a:tblPr>
              <a:tblGrid>
                <a:gridCol w="1508175"/>
                <a:gridCol w="1851550"/>
              </a:tblGrid>
              <a:tr h="396200">
                <a:tc>
                  <a:txBody>
                    <a:bodyPr>
                      <a:noAutofit/>
                    </a:bodyPr>
                    <a:lstStyle/>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Sample</a:t>
                      </a:r>
                      <a:endParaRPr>
                        <a:solidFill>
                          <a:schemeClr val="dk2"/>
                        </a:solidFill>
                        <a:latin typeface="Source Code Pro"/>
                        <a:ea typeface="Source Code Pro"/>
                        <a:cs typeface="Source Code Pro"/>
                        <a:sym typeface="Source Code Pro"/>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Business id</a:t>
                      </a:r>
                      <a:endParaRPr>
                        <a:solidFill>
                          <a:schemeClr val="dk2"/>
                        </a:solidFill>
                        <a:latin typeface="Source Code Pro"/>
                        <a:ea typeface="Source Code Pro"/>
                        <a:cs typeface="Source Code Pro"/>
                        <a:sym typeface="Source Code Pro"/>
                      </a:endParaRPr>
                    </a:p>
                  </a:txBody>
                  <a:tcPr marT="91425" marB="91425" marR="91425" marL="91425" anchor="ctr"/>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kKo73YIOPoverMeL867hoOw</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User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KMAI8qT7LUKFrZCqEMqFfA</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id</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KPUFLYyHDsaQC8ks1ZQwxQ</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Review star</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marR="0" rtl="0" algn="l">
                        <a:lnSpc>
                          <a:spcPct val="100000"/>
                        </a:lnSpc>
                        <a:spcBef>
                          <a:spcPts val="0"/>
                        </a:spcBef>
                        <a:spcAft>
                          <a:spcPts val="0"/>
                        </a:spcAft>
                        <a:buNone/>
                      </a:pPr>
                      <a:r>
                        <a:rPr lang="en" sz="900">
                          <a:solidFill>
                            <a:schemeClr val="dk2"/>
                          </a:solidFill>
                          <a:latin typeface="Source Code Pro"/>
                          <a:ea typeface="Source Code Pro"/>
                          <a:cs typeface="Source Code Pro"/>
                          <a:sym typeface="Source Code Pro"/>
                        </a:rPr>
                        <a:t>5.0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Text</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b="1" lang="en" sz="900">
                          <a:solidFill>
                            <a:schemeClr val="dk2"/>
                          </a:solidFill>
                          <a:latin typeface="Source Code Pro"/>
                          <a:ea typeface="Source Code Pro"/>
                          <a:cs typeface="Source Code Pro"/>
                          <a:sym typeface="Source Code Pro"/>
                        </a:rPr>
                        <a:t>This place is fantastic, Ordered a dozen tre...</a:t>
                      </a:r>
                      <a:endParaRPr b="1"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Useful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1</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Cool</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0</a:t>
                      </a:r>
                      <a:endParaRPr sz="900">
                        <a:solidFill>
                          <a:schemeClr val="dk2"/>
                        </a:solidFill>
                        <a:latin typeface="Source Code Pro"/>
                        <a:ea typeface="Source Code Pro"/>
                        <a:cs typeface="Source Code Pro"/>
                        <a:sym typeface="Source Code Pro"/>
                      </a:endParaRPr>
                    </a:p>
                  </a:txBody>
                  <a:tcPr marT="91425" marB="91425" marR="91425" marL="91425" anchor="ctr"/>
                </a:tc>
              </a:tr>
              <a:tr h="381000">
                <a:tc>
                  <a:txBody>
                    <a:bodyPr>
                      <a:noAutofit/>
                    </a:bodyPr>
                    <a:lstStyle/>
                    <a:p>
                      <a:pPr indent="0" lvl="0" marL="0" marR="0" rtl="0" algn="l">
                        <a:lnSpc>
                          <a:spcPct val="100000"/>
                        </a:lnSpc>
                        <a:spcBef>
                          <a:spcPts val="0"/>
                        </a:spcBef>
                        <a:spcAft>
                          <a:spcPts val="0"/>
                        </a:spcAft>
                        <a:buNone/>
                      </a:pPr>
                      <a:r>
                        <a:rPr lang="en">
                          <a:solidFill>
                            <a:schemeClr val="dk2"/>
                          </a:solidFill>
                          <a:latin typeface="Source Code Pro"/>
                          <a:ea typeface="Source Code Pro"/>
                          <a:cs typeface="Source Code Pro"/>
                          <a:sym typeface="Source Code Pro"/>
                        </a:rPr>
                        <a:t>Funny</a:t>
                      </a:r>
                      <a:endParaRPr>
                        <a:solidFill>
                          <a:schemeClr val="dk2"/>
                        </a:solidFill>
                        <a:latin typeface="Source Code Pro"/>
                        <a:ea typeface="Source Code Pro"/>
                        <a:cs typeface="Source Code Pro"/>
                        <a:sym typeface="Source Code Pro"/>
                      </a:endParaRPr>
                    </a:p>
                  </a:txBody>
                  <a:tcPr marT="91425" marB="91425" marR="91425" marL="91425"/>
                </a:tc>
                <a:tc>
                  <a:txBody>
                    <a:bodyPr>
                      <a:noAutofit/>
                    </a:bodyPr>
                    <a:lstStyle/>
                    <a:p>
                      <a:pPr indent="0" lvl="0" marL="0" rtl="0" algn="l">
                        <a:spcBef>
                          <a:spcPts val="0"/>
                        </a:spcBef>
                        <a:spcAft>
                          <a:spcPts val="0"/>
                        </a:spcAft>
                        <a:buNone/>
                      </a:pPr>
                      <a:r>
                        <a:rPr lang="en" sz="900">
                          <a:solidFill>
                            <a:schemeClr val="dk2"/>
                          </a:solidFill>
                          <a:latin typeface="Source Code Pro"/>
                          <a:ea typeface="Source Code Pro"/>
                          <a:cs typeface="Source Code Pro"/>
                          <a:sym typeface="Source Code Pro"/>
                        </a:rPr>
                        <a:t>2</a:t>
                      </a:r>
                      <a:endParaRPr sz="900">
                        <a:solidFill>
                          <a:schemeClr val="dk2"/>
                        </a:solidFill>
                        <a:latin typeface="Source Code Pro"/>
                        <a:ea typeface="Source Code Pro"/>
                        <a:cs typeface="Source Code Pro"/>
                        <a:sym typeface="Source Code Pro"/>
                      </a:endParaRPr>
                    </a:p>
                  </a:txBody>
                  <a:tcPr marT="91425" marB="91425" marR="91425" marL="91425" anchor="ctr"/>
                </a:tc>
              </a:tr>
            </a:tbl>
          </a:graphicData>
        </a:graphic>
      </p:graphicFrame>
      <p:sp>
        <p:nvSpPr>
          <p:cNvPr id="89" name="Google Shape;89;p17"/>
          <p:cNvSpPr txBox="1"/>
          <p:nvPr>
            <p:ph idx="1" type="body"/>
          </p:nvPr>
        </p:nvSpPr>
        <p:spPr>
          <a:xfrm>
            <a:off x="4120825" y="1393525"/>
            <a:ext cx="4787700" cy="3592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b="1" lang="en" sz="1300"/>
              <a:t>Lexicon-based sentiment analysis to get three sentiment scores of reviews</a:t>
            </a:r>
            <a:r>
              <a:rPr lang="en" sz="1200"/>
              <a:t>:</a:t>
            </a:r>
            <a:endParaRPr sz="1200"/>
          </a:p>
          <a:p>
            <a:pPr indent="0" lvl="0" marL="457200" rtl="0" algn="l">
              <a:lnSpc>
                <a:spcPct val="150000"/>
              </a:lnSpc>
              <a:spcBef>
                <a:spcPts val="0"/>
              </a:spcBef>
              <a:spcAft>
                <a:spcPts val="0"/>
              </a:spcAft>
              <a:buNone/>
            </a:pPr>
            <a:r>
              <a:rPr lang="en" sz="1200"/>
              <a:t>- TextBlob, VADER and AFINN Sentiment Scores:</a:t>
            </a:r>
            <a:endParaRPr sz="1200"/>
          </a:p>
          <a:p>
            <a:pPr indent="0" lvl="0" marL="457200" rtl="0" algn="l">
              <a:lnSpc>
                <a:spcPct val="150000"/>
              </a:lnSpc>
              <a:spcBef>
                <a:spcPts val="0"/>
              </a:spcBef>
              <a:spcAft>
                <a:spcPts val="0"/>
              </a:spcAft>
              <a:buNone/>
            </a:pPr>
            <a:r>
              <a:rPr lang="en" sz="1200"/>
              <a:t>  - punctuation, capitalization, conjunctions</a:t>
            </a:r>
            <a:endParaRPr sz="1200"/>
          </a:p>
          <a:p>
            <a:pPr indent="0" lvl="0" marL="457200" rtl="0" algn="l">
              <a:lnSpc>
                <a:spcPct val="150000"/>
              </a:lnSpc>
              <a:spcBef>
                <a:spcPts val="0"/>
              </a:spcBef>
              <a:spcAft>
                <a:spcPts val="0"/>
              </a:spcAft>
              <a:buNone/>
            </a:pPr>
            <a:r>
              <a:rPr lang="en" sz="1200"/>
              <a:t>  - emojis, slangs and acronyms</a:t>
            </a:r>
            <a:endParaRPr sz="1200"/>
          </a:p>
          <a:p>
            <a:pPr indent="0" lvl="0" marL="457200" rtl="0" algn="l">
              <a:lnSpc>
                <a:spcPct val="150000"/>
              </a:lnSpc>
              <a:spcBef>
                <a:spcPts val="0"/>
              </a:spcBef>
              <a:spcAft>
                <a:spcPts val="0"/>
              </a:spcAft>
              <a:buNone/>
            </a:pPr>
            <a:r>
              <a:t/>
            </a:r>
            <a:endParaRPr sz="1200"/>
          </a:p>
          <a:p>
            <a:pPr indent="-304800" lvl="0" marL="457200" rtl="0" algn="l">
              <a:lnSpc>
                <a:spcPct val="150000"/>
              </a:lnSpc>
              <a:spcBef>
                <a:spcPts val="0"/>
              </a:spcBef>
              <a:spcAft>
                <a:spcPts val="0"/>
              </a:spcAft>
              <a:buSzPts val="1200"/>
              <a:buAutoNum type="arabicPeriod"/>
            </a:pPr>
            <a:r>
              <a:rPr b="1" lang="en" sz="1300"/>
              <a:t>Review Length</a:t>
            </a:r>
            <a:endParaRPr b="1" sz="1300"/>
          </a:p>
          <a:p>
            <a:pPr indent="-304800" lvl="0" marL="457200" rtl="0" algn="l">
              <a:lnSpc>
                <a:spcPct val="150000"/>
              </a:lnSpc>
              <a:spcBef>
                <a:spcPts val="0"/>
              </a:spcBef>
              <a:spcAft>
                <a:spcPts val="0"/>
              </a:spcAft>
              <a:buSzPts val="1200"/>
              <a:buAutoNum type="arabicPeriod"/>
            </a:pPr>
            <a:r>
              <a:rPr b="1" lang="en" sz="1300"/>
              <a:t>Useful</a:t>
            </a:r>
            <a:endParaRPr b="1" sz="1300"/>
          </a:p>
          <a:p>
            <a:pPr indent="-304800" lvl="0" marL="457200" rtl="0" algn="l">
              <a:lnSpc>
                <a:spcPct val="150000"/>
              </a:lnSpc>
              <a:spcBef>
                <a:spcPts val="0"/>
              </a:spcBef>
              <a:spcAft>
                <a:spcPts val="0"/>
              </a:spcAft>
              <a:buSzPts val="1200"/>
              <a:buAutoNum type="arabicPeriod"/>
            </a:pPr>
            <a:r>
              <a:rPr b="1" lang="en" sz="1300"/>
              <a:t>Cool</a:t>
            </a:r>
            <a:endParaRPr b="1" sz="1300"/>
          </a:p>
          <a:p>
            <a:pPr indent="-304800" lvl="0" marL="457200" rtl="0" algn="l">
              <a:lnSpc>
                <a:spcPct val="150000"/>
              </a:lnSpc>
              <a:spcBef>
                <a:spcPts val="0"/>
              </a:spcBef>
              <a:spcAft>
                <a:spcPts val="0"/>
              </a:spcAft>
              <a:buSzPts val="1200"/>
              <a:buAutoNum type="arabicPeriod"/>
            </a:pPr>
            <a:r>
              <a:rPr b="1" lang="en" sz="1300"/>
              <a:t>Funny</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sp>
        <p:nvSpPr>
          <p:cNvPr id="95" name="Google Shape;95;p18"/>
          <p:cNvSpPr txBox="1"/>
          <p:nvPr/>
        </p:nvSpPr>
        <p:spPr>
          <a:xfrm>
            <a:off x="2442525" y="4353875"/>
            <a:ext cx="4437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FFFF"/>
                </a:highlight>
                <a:latin typeface="Times New Roman"/>
                <a:ea typeface="Times New Roman"/>
                <a:cs typeface="Times New Roman"/>
                <a:sym typeface="Times New Roman"/>
              </a:rPr>
              <a:t>Figure 2: Distribution of  Reviews Sentiment Scores</a:t>
            </a:r>
            <a:endParaRPr b="1">
              <a:highlight>
                <a:srgbClr val="FFFFFF"/>
              </a:highlight>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55850" y="1509025"/>
            <a:ext cx="8832300" cy="27742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311700" y="1540800"/>
            <a:ext cx="8520600" cy="2689997"/>
          </a:xfrm>
          <a:prstGeom prst="rect">
            <a:avLst/>
          </a:prstGeom>
          <a:noFill/>
          <a:ln>
            <a:noFill/>
          </a:ln>
        </p:spPr>
      </p:pic>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Dataset</a:t>
            </a:r>
            <a:endParaRPr/>
          </a:p>
        </p:txBody>
      </p:sp>
      <p:sp>
        <p:nvSpPr>
          <p:cNvPr id="103" name="Google Shape;103;p19"/>
          <p:cNvSpPr txBox="1"/>
          <p:nvPr/>
        </p:nvSpPr>
        <p:spPr>
          <a:xfrm>
            <a:off x="1951950" y="4353875"/>
            <a:ext cx="53934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3: Boxplots of Reviews Sentiment Scores over Review Stars</a:t>
            </a:r>
            <a:endParaRPr b="1">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graphicFrame>
        <p:nvGraphicFramePr>
          <p:cNvPr id="109" name="Google Shape;109;p20"/>
          <p:cNvGraphicFramePr/>
          <p:nvPr/>
        </p:nvGraphicFramePr>
        <p:xfrm>
          <a:off x="435300" y="1455500"/>
          <a:ext cx="3000000" cy="3000000"/>
        </p:xfrm>
        <a:graphic>
          <a:graphicData uri="http://schemas.openxmlformats.org/drawingml/2006/table">
            <a:tbl>
              <a:tblPr>
                <a:noFill/>
                <a:tableStyleId>{19DBDF41-BA67-443E-97B4-69C2BC5B548A}</a:tableStyleId>
              </a:tblPr>
              <a:tblGrid>
                <a:gridCol w="382850"/>
                <a:gridCol w="1928925"/>
                <a:gridCol w="1974600"/>
                <a:gridCol w="2178125"/>
                <a:gridCol w="984775"/>
                <a:gridCol w="901500"/>
              </a:tblGrid>
              <a:tr h="381000">
                <a:tc>
                  <a:txBody>
                    <a:bodyPr>
                      <a:noAutofit/>
                    </a:bodyPr>
                    <a:lstStyle/>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Business id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User id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Text </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Compliment count</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Date </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fknU3sWplCBn26b6HwJkQ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xmNjAckgX7vZFnfqTsR5YQ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Once you enter the parking lot… Turn around...</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2016-04-19 02:04:52</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oWh3TnsN5WrmPn7VgQNsWA</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qCzx039NVrJkWnZEqQ1JKA</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Positive experience every time! Thank you!</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2013-06-10 17:05:24</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gVgSI9anfzYn8dMdmmFNsg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B7NlilrOlwxxD_kiYMHT4g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This place is great! You gotta go!</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2014-03-29 06:57:23</a:t>
                      </a:r>
                      <a:endParaRPr sz="1200">
                        <a:highlight>
                          <a:srgbClr val="FFFFFF"/>
                        </a:highlight>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oz7PaA6zFtdi2nUxIYdlMg</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ZF2fPwWrPRlqhlY8SxButQ</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Spin class bikes fill up fast</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91425" marB="91425" marR="91425" marL="91425"/>
                </a:tc>
                <a:tc>
                  <a:txBody>
                    <a:bodyPr>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2010-07-06 16:10:41</a:t>
                      </a:r>
                      <a:endParaRPr sz="1200">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3">
            <a:alphaModFix/>
          </a:blip>
          <a:srcRect b="0" l="0" r="67234" t="0"/>
          <a:stretch/>
        </p:blipFill>
        <p:spPr>
          <a:xfrm>
            <a:off x="1485250" y="1518700"/>
            <a:ext cx="2657000" cy="2690000"/>
          </a:xfrm>
          <a:prstGeom prst="rect">
            <a:avLst/>
          </a:prstGeom>
          <a:noFill/>
          <a:ln>
            <a:noFill/>
          </a:ln>
        </p:spPr>
      </p:pic>
      <p:sp>
        <p:nvSpPr>
          <p:cNvPr id="115" name="Google Shape;115;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Tip Dataset</a:t>
            </a:r>
            <a:endParaRPr/>
          </a:p>
        </p:txBody>
      </p:sp>
      <p:sp>
        <p:nvSpPr>
          <p:cNvPr id="116" name="Google Shape;116;p21"/>
          <p:cNvSpPr txBox="1"/>
          <p:nvPr/>
        </p:nvSpPr>
        <p:spPr>
          <a:xfrm>
            <a:off x="789000" y="4326125"/>
            <a:ext cx="7566000" cy="457200"/>
          </a:xfrm>
          <a:prstGeom prst="rect">
            <a:avLst/>
          </a:prstGeom>
          <a:noFill/>
          <a:ln>
            <a:noFill/>
          </a:ln>
        </p:spPr>
        <p:txBody>
          <a:bodyPr anchorCtr="0" anchor="t" bIns="91425" lIns="91425" spcFirstLastPara="1" rIns="91425" wrap="square" tIns="91425">
            <a:noAutofit/>
          </a:bodyPr>
          <a:lstStyle/>
          <a:p>
            <a:pPr indent="0" lvl="0" marL="0" rtl="0" algn="ctr">
              <a:lnSpc>
                <a:spcPct val="163636"/>
              </a:lnSpc>
              <a:spcBef>
                <a:spcPts val="0"/>
              </a:spcBef>
              <a:spcAft>
                <a:spcPts val="0"/>
              </a:spcAft>
              <a:buNone/>
            </a:pPr>
            <a:r>
              <a:rPr b="1" lang="en">
                <a:highlight>
                  <a:schemeClr val="lt1"/>
                </a:highlight>
                <a:latin typeface="Times New Roman"/>
                <a:ea typeface="Times New Roman"/>
                <a:cs typeface="Times New Roman"/>
                <a:sym typeface="Times New Roman"/>
              </a:rPr>
              <a:t>Figure 4: Distribution of  Tips Sentiment Scores based on User id and Business id aggregation</a:t>
            </a:r>
            <a:endParaRPr b="1">
              <a:highlight>
                <a:schemeClr val="lt1"/>
              </a:highlight>
              <a:latin typeface="Times New Roman"/>
              <a:ea typeface="Times New Roman"/>
              <a:cs typeface="Times New Roman"/>
              <a:sym typeface="Times New Roman"/>
            </a:endParaRPr>
          </a:p>
        </p:txBody>
      </p:sp>
      <p:pic>
        <p:nvPicPr>
          <p:cNvPr id="117" name="Google Shape;117;p21"/>
          <p:cNvPicPr preferRelativeResize="0"/>
          <p:nvPr/>
        </p:nvPicPr>
        <p:blipFill rotWithShape="1">
          <a:blip r:embed="rId4">
            <a:alphaModFix/>
          </a:blip>
          <a:srcRect b="0" l="0" r="65965" t="0"/>
          <a:stretch/>
        </p:blipFill>
        <p:spPr>
          <a:xfrm>
            <a:off x="4572000" y="1531700"/>
            <a:ext cx="2759851" cy="266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05959"/>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