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Average"/>
      <p:regular r:id="rId42"/>
    </p:embeddedFont>
    <p:embeddedFont>
      <p:font typeface="Ubuntu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Average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44" Type="http://schemas.openxmlformats.org/officeDocument/2006/relationships/font" Target="fonts/UbuntuMono-bold.fntdata"/><Relationship Id="rId21" Type="http://schemas.openxmlformats.org/officeDocument/2006/relationships/slide" Target="slides/slide16.xml"/><Relationship Id="rId43" Type="http://schemas.openxmlformats.org/officeDocument/2006/relationships/font" Target="fonts/UbuntuMono-regular.fntdata"/><Relationship Id="rId24" Type="http://schemas.openxmlformats.org/officeDocument/2006/relationships/slide" Target="slides/slide19.xml"/><Relationship Id="rId46" Type="http://schemas.openxmlformats.org/officeDocument/2006/relationships/font" Target="fonts/Ubuntu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Ubuntu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8a83eff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f8a83eff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8a83eff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f8a83eff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8a83eff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f8a83eff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8f7fafee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f8f7fafe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9bcd19f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9bcd19f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b048b9b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b048b9b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8a83eff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f8a83eff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  <a:defRPr>
                <a:latin typeface="Average"/>
                <a:ea typeface="Average"/>
                <a:cs typeface="Average"/>
                <a:sym typeface="Average"/>
              </a:defRPr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○"/>
              <a:defRPr sz="1800">
                <a:latin typeface="Average"/>
                <a:ea typeface="Average"/>
                <a:cs typeface="Average"/>
                <a:sym typeface="Average"/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■"/>
              <a:defRPr sz="1800">
                <a:latin typeface="Average"/>
                <a:ea typeface="Average"/>
                <a:cs typeface="Average"/>
                <a:sym typeface="Average"/>
              </a:defRPr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  <a:defRPr sz="1800">
                <a:latin typeface="Average"/>
                <a:ea typeface="Average"/>
                <a:cs typeface="Average"/>
                <a:sym typeface="Average"/>
              </a:defRPr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○"/>
              <a:defRPr sz="1800">
                <a:latin typeface="Average"/>
                <a:ea typeface="Average"/>
                <a:cs typeface="Average"/>
                <a:sym typeface="Average"/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■"/>
              <a:defRPr sz="1800">
                <a:latin typeface="Average"/>
                <a:ea typeface="Average"/>
                <a:cs typeface="Average"/>
                <a:sym typeface="Average"/>
              </a:defRPr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  <a:defRPr sz="1800">
                <a:latin typeface="Average"/>
                <a:ea typeface="Average"/>
                <a:cs typeface="Average"/>
                <a:sym typeface="Average"/>
              </a:defRPr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○"/>
              <a:defRPr sz="1800">
                <a:latin typeface="Average"/>
                <a:ea typeface="Average"/>
                <a:cs typeface="Average"/>
                <a:sym typeface="Average"/>
              </a:defRPr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Average"/>
              <a:buChar char="■"/>
              <a:defRPr sz="1800"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google/sanitizers/wiki/AddressSanitize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cc.gnu.org/onlinedocs/gcc/Optimize-Option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/>
              <a:t>C/C++ Programming Tools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200"/>
              <a:t>Parallel Programming Lab2-1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5116750" y="1144950"/>
            <a:ext cx="36051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7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.PHONY</a:t>
            </a: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: all</a:t>
            </a:r>
            <a:br>
              <a:rPr lang="zh-TW" sz="17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all: </a:t>
            </a:r>
            <a:r>
              <a:rPr lang="zh-TW" sz="17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hello world</a:t>
            </a:r>
            <a:endParaRPr sz="17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zh-TW" sz="17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hello</a:t>
            </a: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: hello.c</a:t>
            </a:r>
            <a:br>
              <a:rPr lang="zh-TW" sz="17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	gcc -o hello -O3 hello.c</a:t>
            </a:r>
            <a:endParaRPr sz="17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zh-TW" sz="17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world</a:t>
            </a: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: world.c</a:t>
            </a:r>
            <a:br>
              <a:rPr lang="zh-TW" sz="17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	gcc -o world -O3 world.c</a:t>
            </a:r>
            <a:endParaRPr sz="17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.PHONY: clean</a:t>
            </a:r>
            <a:br>
              <a:rPr lang="zh-TW" sz="17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clean:</a:t>
            </a:r>
            <a:br>
              <a:rPr lang="zh-TW" sz="17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	rm -f hello world</a:t>
            </a:r>
            <a:endParaRPr sz="17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2400250" y="1211350"/>
            <a:ext cx="27165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verage"/>
                <a:ea typeface="Average"/>
                <a:cs typeface="Average"/>
                <a:sym typeface="Average"/>
              </a:rPr>
              <a:t>-  Makefile rule format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target: requirements</a:t>
            </a:r>
            <a:endParaRPr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	command</a:t>
            </a:r>
            <a:endParaRPr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-  </a:t>
            </a:r>
            <a:r>
              <a:rPr lang="zh-TW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.PHONY</a:t>
            </a:r>
            <a:r>
              <a:rPr lang="zh-TW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: specify phony target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$ make (= make all)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gcc -o hello -O3 hello.c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gcc -o world -O3 world.c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$ make clean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rm -f hello world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2400250" y="1211350"/>
            <a:ext cx="27165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verage"/>
                <a:ea typeface="Average"/>
                <a:cs typeface="Average"/>
                <a:sym typeface="Average"/>
              </a:rPr>
              <a:t>-  Variable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verage"/>
                <a:ea typeface="Average"/>
                <a:cs typeface="Average"/>
                <a:sym typeface="Average"/>
              </a:rPr>
              <a:t>-  </a:t>
            </a:r>
            <a:r>
              <a:rPr lang="zh-TW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%</a:t>
            </a:r>
            <a:r>
              <a:rPr lang="zh-TW">
                <a:latin typeface="Average"/>
                <a:ea typeface="Average"/>
                <a:cs typeface="Average"/>
                <a:sym typeface="Average"/>
              </a:rPr>
              <a:t> : stem part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verage"/>
                <a:ea typeface="Average"/>
                <a:cs typeface="Average"/>
                <a:sym typeface="Average"/>
              </a:rPr>
              <a:t>-  </a:t>
            </a:r>
            <a:r>
              <a:rPr lang="zh-TW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$@</a:t>
            </a:r>
            <a:r>
              <a:rPr lang="zh-TW">
                <a:latin typeface="Average"/>
                <a:ea typeface="Average"/>
                <a:cs typeface="Average"/>
                <a:sym typeface="Average"/>
              </a:rPr>
              <a:t> : the target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verage"/>
                <a:ea typeface="Average"/>
                <a:cs typeface="Average"/>
                <a:sym typeface="Average"/>
              </a:rPr>
              <a:t>-  </a:t>
            </a:r>
            <a:r>
              <a:rPr lang="zh-TW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$^</a:t>
            </a:r>
            <a:r>
              <a:rPr lang="zh-TW">
                <a:latin typeface="Average"/>
                <a:ea typeface="Average"/>
                <a:cs typeface="Average"/>
                <a:sym typeface="Average"/>
              </a:rPr>
              <a:t> : all requirements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verage"/>
                <a:ea typeface="Average"/>
                <a:cs typeface="Average"/>
                <a:sym typeface="Average"/>
              </a:rPr>
              <a:t>-  </a:t>
            </a:r>
            <a:r>
              <a:rPr lang="zh-TW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$&lt;</a:t>
            </a:r>
            <a:r>
              <a:rPr lang="zh-TW">
                <a:latin typeface="Average"/>
                <a:ea typeface="Average"/>
                <a:cs typeface="Average"/>
                <a:sym typeface="Average"/>
              </a:rPr>
              <a:t> : the first requirement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5609600" y="1144950"/>
            <a:ext cx="29301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TARGETS = hello world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all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all: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$(TARGETS)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%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: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%.c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gcc -o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$@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-O3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$&lt;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clean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clean: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rm -f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$(TARGETS)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5296325" y="685950"/>
            <a:ext cx="35421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CC = gcc</a:t>
            </a:r>
            <a:b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CFLAGS = -O3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TARGETS = hello world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all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all: $(TARGETS)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%: %.c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$(CC)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-o $@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$(CFLAGS)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$&lt;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clean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clean: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rm -f $(TARGETS)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5347500" y="1144950"/>
            <a:ext cx="3384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CC = gcc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CFLAGS = -O3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TARGETS = hello world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all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all: $(TARGETS)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clean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clean: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rm -f $(TARGETS)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/>
              <a:t>2. Debugging Tools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Debugging Tools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Turn on compiler warnings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AddressSanitizer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Clang static analyzer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Study by yourself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gdb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Using this in parallel environments is super complex so we’re not going to cover 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Turn on compiler warnings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Just add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-Wall</a:t>
            </a:r>
            <a:r>
              <a:rPr lang="zh-TW"/>
              <a:t> to the list of compiler flags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Compiler warnings off vs on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725" y="1289975"/>
            <a:ext cx="68389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AddressSanitizer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Asks the compiler to inject code to </a:t>
            </a:r>
            <a:r>
              <a:rPr lang="zh-TW">
                <a:solidFill>
                  <a:schemeClr val="dk1"/>
                </a:solidFill>
              </a:rPr>
              <a:t>check memory access</a:t>
            </a:r>
            <a:r>
              <a:rPr lang="zh-TW"/>
              <a:t> during execution.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https://github.com/google/sanitizers/wiki/AddressSanitizer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AddressSanitizer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Add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-fsanitize=address -g</a:t>
            </a:r>
            <a:r>
              <a:rPr lang="zh-TW"/>
              <a:t> to the compiler. Then run your code as usual. Asan will crash your program if something wrong happened.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AddressSanitizer works with either GCC or Clang.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</a:rPr>
              <a:t>Enabling Asan would harm performance!</a:t>
            </a:r>
            <a:r>
              <a:rPr lang="zh-TW"/>
              <a:t> Only use it for debugging, don’t submit your code with Asan enabled.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Compilers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GCC family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gcc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g++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LLVM/Clang family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clang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clang++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513" y="2952500"/>
            <a:ext cx="1529925" cy="1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225" y="1734275"/>
            <a:ext cx="9525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38" y="852488"/>
            <a:ext cx="67151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238" y="1395413"/>
            <a:ext cx="68675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238" y="1395413"/>
            <a:ext cx="68675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/>
          <p:nvPr/>
        </p:nvSpPr>
        <p:spPr>
          <a:xfrm>
            <a:off x="1044875" y="2500325"/>
            <a:ext cx="507600" cy="27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1817525" y="2500325"/>
            <a:ext cx="557100" cy="27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4459175" y="2733775"/>
            <a:ext cx="905100" cy="27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4055875" y="2051450"/>
            <a:ext cx="1838100" cy="27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38" y="852488"/>
            <a:ext cx="671512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/>
          <p:nvPr/>
        </p:nvSpPr>
        <p:spPr>
          <a:xfrm>
            <a:off x="6141600" y="4065275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sizeof(arr) / sizeof(int)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09" name="Google Shape;209;p35"/>
          <p:cNvCxnSpPr/>
          <p:nvPr/>
        </p:nvCxnSpPr>
        <p:spPr>
          <a:xfrm>
            <a:off x="6615150" y="3934125"/>
            <a:ext cx="91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5"/>
          <p:cNvSpPr/>
          <p:nvPr/>
        </p:nvSpPr>
        <p:spPr>
          <a:xfrm>
            <a:off x="1302425" y="2203975"/>
            <a:ext cx="3826500" cy="27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2400250" y="1936350"/>
            <a:ext cx="6321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700"/>
              <a:t>Study by yourself</a:t>
            </a:r>
            <a:endParaRPr sz="3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Clang static analyzer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Perform more complex compile-time static analysis than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-Wall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Clang static analyzer: usage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Use one of the following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Compile with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clang --analyze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Use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scan-build -o 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outputpath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 make</a:t>
            </a:r>
            <a:r>
              <a:rPr lang="zh-TW"/>
              <a:t> instead of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make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Then, you can either: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Run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scan-view --host 0.0.0.0 --allow-all-host 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outputpath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/XXX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Or download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outputpath/XXX</a:t>
            </a:r>
            <a:r>
              <a:rPr lang="zh-TW"/>
              <a:t> and view locally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950" y="628650"/>
            <a:ext cx="61341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088" y="1627250"/>
            <a:ext cx="58578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GCC vs Clang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They have mostly the same usage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Flags (options) supported on one should mostly work out-of-the-box on the other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Initially Clang put a lot of effort on providing better error messages, and but now GCC has catched 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We suggest trying to use Clang if you cannot understand GCC’s error messages, and vice versa.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Also </a:t>
            </a:r>
            <a:r>
              <a:rPr lang="zh-TW">
                <a:solidFill>
                  <a:schemeClr val="dk1"/>
                </a:solidFill>
              </a:rPr>
              <a:t>they sometimes produce faster executables than each other</a:t>
            </a:r>
            <a:r>
              <a:rPr lang="zh-TW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MPI Compiler Wrapper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mpicc</a:t>
            </a:r>
            <a:r>
              <a:rPr lang="zh-TW"/>
              <a:t> calls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gcc</a:t>
            </a:r>
            <a:r>
              <a:rPr lang="zh-TW"/>
              <a:t> under the hood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mpicxx</a:t>
            </a:r>
            <a:r>
              <a:rPr lang="zh-TW"/>
              <a:t> calls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g++</a:t>
            </a:r>
            <a:r>
              <a:rPr lang="zh-TW"/>
              <a:t> under the hood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To use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mpicc</a:t>
            </a:r>
            <a:r>
              <a:rPr lang="zh-TW"/>
              <a:t> with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clang</a:t>
            </a:r>
            <a:r>
              <a:rPr lang="zh-TW"/>
              <a:t>, call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mpicc -cc=clang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/>
              <a:t>To use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mpicxx</a:t>
            </a:r>
            <a:r>
              <a:rPr lang="zh-TW"/>
              <a:t> with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clang++</a:t>
            </a:r>
            <a:r>
              <a:rPr lang="zh-TW"/>
              <a:t>, call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mpicxx -cxx=clang++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GCC/Clang optimization flags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-O2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Turns on most optimizations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-O3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Turns on all optimizations in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-O2</a:t>
            </a:r>
            <a:r>
              <a:rPr lang="zh-TW"/>
              <a:t>, plus optimizations that trade off code size for execution 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https://gcc.gnu.org/onlinedocs/gcc/Optimize-Options.html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GCC/Clang other flags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-l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XXX</a:t>
            </a:r>
            <a:br>
              <a:rPr lang="zh-TW"/>
            </a:br>
            <a:r>
              <a:rPr lang="zh-TW"/>
              <a:t>Link the 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XXX</a:t>
            </a:r>
            <a:r>
              <a:rPr lang="zh-TW"/>
              <a:t> library.</a:t>
            </a:r>
            <a:br>
              <a:rPr lang="zh-TW"/>
            </a:br>
            <a:r>
              <a:rPr lang="zh-TW"/>
              <a:t>For example,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-lm</a:t>
            </a:r>
            <a:r>
              <a:rPr lang="zh-TW"/>
              <a:t> links the math library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libm.so</a:t>
            </a:r>
            <a:br>
              <a:rPr lang="zh-TW"/>
            </a:b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mpicc</a:t>
            </a:r>
            <a:r>
              <a:rPr lang="zh-TW"/>
              <a:t> automatically adds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-lmpi</a:t>
            </a:r>
            <a:r>
              <a:rPr lang="zh-TW"/>
              <a:t> for you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-o 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XXX</a:t>
            </a:r>
            <a:br>
              <a:rPr lang="zh-TW"/>
            </a:br>
            <a:r>
              <a:rPr lang="zh-TW"/>
              <a:t>Set the output executable filename to 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XXX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-g</a:t>
            </a:r>
            <a:br>
              <a:rPr lang="zh-TW"/>
            </a:br>
            <a:r>
              <a:rPr lang="zh-TW"/>
              <a:t>Generate debug information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zh-TW"/>
              <a:t>Makefile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Makefile: a very brief introduction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Used to tell the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make</a:t>
            </a:r>
            <a:r>
              <a:rPr lang="zh-TW"/>
              <a:t> command how to build executables from sources.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Makefile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We acknowledge make is not a good build system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But it’s most commonly used / known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So as an unfortunate outcome, we still use Makefiles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We ask you to submit Makefiles in homeworks because </a:t>
            </a:r>
            <a:r>
              <a:rPr lang="zh-TW">
                <a:solidFill>
                  <a:schemeClr val="dk1"/>
                </a:solidFill>
              </a:rPr>
              <a:t>we encourage you to try different compiler options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