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20500000000000000" charset="0"/>
      <p:regular r:id="rId19"/>
    </p:embeddedFont>
    <p:embeddedFont>
      <p:font typeface="Inconsolata" panose="02020500000000000000" charset="0"/>
      <p:regular r:id="rId20"/>
      <p:bold r:id="rId21"/>
    </p:embeddedFont>
    <p:embeddedFont>
      <p:font typeface="Oswald" panose="02020500000000000000" charset="0"/>
      <p:regular r:id="rId22"/>
      <p:bold r:id="rId23"/>
    </p:embeddedFont>
    <p:embeddedFont>
      <p:font typeface="Overpass" panose="02020500000000000000" charset="0"/>
      <p:regular r:id="rId24"/>
      <p:bold r:id="rId25"/>
      <p:italic r:id="rId26"/>
      <p:boldItalic r:id="rId27"/>
    </p:embeddedFont>
    <p:embeddedFont>
      <p:font typeface="Source Code Pro" panose="02020500000000000000" charset="0"/>
      <p:regular r:id="rId28"/>
      <p:bold r:id="rId29"/>
      <p:italic r:id="rId30"/>
      <p:boldItalic r:id="rId31"/>
    </p:embeddedFont>
    <p:embeddedFont>
      <p:font typeface="Ubuntu Mono" panose="0202050000000000000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od1wGa0AWjH0006nXvZKd48kL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28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5" name="Google Shape;5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21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.cs.nthu.edu.tw/pp23/scoreboard/lab2_pthre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ollo.cs.nthu.edu.tw/pp23/scoreboard/lab2_hybrid/" TargetMode="External"/><Relationship Id="rId4" Type="http://schemas.openxmlformats.org/officeDocument/2006/relationships/hyperlink" Target="https://apollo.cs.nthu.edu.tw/pp23/scoreboard/lab2_om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4800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900">
                <a:latin typeface="Overpass"/>
                <a:ea typeface="Overpass"/>
                <a:cs typeface="Overpass"/>
                <a:sym typeface="Overpass"/>
              </a:rPr>
              <a:t>Pthread &amp; OpenMP</a:t>
            </a:r>
            <a:endParaRPr sz="59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100">
                <a:latin typeface="Overpass"/>
                <a:ea typeface="Overpass"/>
                <a:cs typeface="Overpass"/>
                <a:sym typeface="Overpass"/>
              </a:rPr>
              <a:t>Parallel Programming Lab2-2</a:t>
            </a:r>
            <a:endParaRPr sz="3100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1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[Practice 1]</a:t>
            </a:r>
            <a:r>
              <a:rPr lang="en"/>
              <a:t> Approximate pixels using pthread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9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>
                <a:latin typeface="Average"/>
                <a:ea typeface="Average"/>
                <a:cs typeface="Average"/>
                <a:sym typeface="Average"/>
              </a:rPr>
              <a:t>⭐ Modify the sequential code </a:t>
            </a:r>
            <a:r>
              <a:rPr lang="en" sz="2000" b="1" dirty="0">
                <a:latin typeface="Inconsolata"/>
                <a:ea typeface="Inconsolata"/>
                <a:cs typeface="Inconsolata"/>
                <a:sym typeface="Inconsolata"/>
              </a:rPr>
              <a:t>lab2_pthread.cc</a:t>
            </a:r>
            <a:r>
              <a:rPr lang="en" sz="2000" dirty="0"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lang="en" sz="20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latin typeface="Inconsolata"/>
                <a:ea typeface="Inconsolata"/>
                <a:cs typeface="Inconsolata"/>
                <a:sym typeface="Inconsolata"/>
              </a:rPr>
              <a:t>g++ 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lab2</a:t>
            </a:r>
            <a:r>
              <a:rPr lang="en" sz="1800" b="1" dirty="0">
                <a:latin typeface="Inconsolata"/>
                <a:ea typeface="Inconsolata"/>
                <a:cs typeface="Inconsolata"/>
                <a:sym typeface="Inconsolata"/>
              </a:rPr>
              <a:t>_pthread.cc -o 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lab2</a:t>
            </a:r>
            <a:r>
              <a:rPr lang="en" sz="1800" b="1" dirty="0">
                <a:latin typeface="Inconsolata"/>
                <a:ea typeface="Inconsolata"/>
                <a:cs typeface="Inconsolata"/>
                <a:sym typeface="Inconsolata"/>
              </a:rPr>
              <a:t>_pthread -pthread -lm</a:t>
            </a:r>
            <a:endParaRPr sz="1800" b="1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latin typeface="Inconsolata"/>
                <a:ea typeface="Inconsolata"/>
                <a:cs typeface="Inconsolata"/>
                <a:sym typeface="Inconsolata"/>
              </a:rPr>
              <a:t>srun -c4 -n1 ./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lab2</a:t>
            </a:r>
            <a:r>
              <a:rPr lang="en" sz="1800" b="1" dirty="0">
                <a:latin typeface="Inconsolata"/>
                <a:ea typeface="Inconsolata"/>
                <a:cs typeface="Inconsolata"/>
                <a:sym typeface="Inconsolata"/>
              </a:rPr>
              <a:t>_pthread r k</a:t>
            </a:r>
            <a:endParaRPr sz="1800" b="1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You can also use 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Makefile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to compile your code!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650" y="2249925"/>
            <a:ext cx="1829050" cy="15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MPI + OpenMP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OpenMP programs on apollo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Example code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hello_omp.cc</a:t>
            </a:r>
            <a:endParaRPr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 dirty="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g++ hello_omp.cc -o hello_omp </a:t>
            </a:r>
            <a:r>
              <a:rPr lang="en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endParaRPr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 dirty="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dirty="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srun -c4 -n1 ./hello_omp</a:t>
            </a:r>
            <a:br>
              <a:rPr lang="en" sz="2000" dirty="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2000" dirty="0">
                <a:latin typeface="Average"/>
                <a:ea typeface="Average"/>
                <a:cs typeface="Average"/>
                <a:sym typeface="Average"/>
              </a:rPr>
            </a:b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Try different number of threads!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5748150" y="2236624"/>
            <a:ext cx="2877000" cy="1390200"/>
          </a:xfrm>
          <a:prstGeom prst="wedgeRoundRectCallout">
            <a:avLst>
              <a:gd name="adj1" fmla="val -112546"/>
              <a:gd name="adj2" fmla="val 35421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OpenMP automatically detects number of CPUs from SLURM (affinity)</a:t>
            </a:r>
            <a:endParaRPr sz="1400" b="1" i="0" u="none" strike="noStrike" cap="none" dirty="0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So we don’t have to specify it again</a:t>
            </a:r>
            <a:endParaRPr sz="1400" b="1" i="0" u="none" strike="noStrike" cap="none" dirty="0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3699" y="3820849"/>
            <a:ext cx="4312475" cy="7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[Practice 2] </a:t>
            </a:r>
            <a:r>
              <a:rPr lang="en"/>
              <a:t>Approximate pixels using OpenMP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Modify the sequential code </a:t>
            </a:r>
            <a:r>
              <a:rPr lang="en" sz="2000" b="1">
                <a:latin typeface="Inconsolata"/>
                <a:ea typeface="Inconsolata"/>
                <a:cs typeface="Inconsolata"/>
                <a:sym typeface="Inconsolata"/>
              </a:rPr>
              <a:t>lab2_omp.cc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</a:t>
            </a:r>
            <a:endParaRPr sz="2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Try yourself to see the effect of changing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✦ dynamic/static scheduling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✦ chunk size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✦ number of threads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 b="1">
                <a:latin typeface="Inconsolata"/>
                <a:ea typeface="Inconsolata"/>
                <a:cs typeface="Inconsolata"/>
                <a:sym typeface="Inconsolata"/>
              </a:rPr>
              <a:t>g++ lab2_omp.cc -o lab2_omp -fopenmp -lm</a:t>
            </a:r>
            <a:br>
              <a:rPr lang="en" sz="2000" b="1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 b="1">
                <a:latin typeface="Inconsolata"/>
                <a:ea typeface="Inconsolata"/>
                <a:cs typeface="Inconsolata"/>
                <a:sym typeface="Inconsolata"/>
              </a:rPr>
              <a:t>srun -c4 -n1 ./lab2_omp r k</a:t>
            </a:r>
            <a:endParaRPr sz="20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3325" y="2071350"/>
            <a:ext cx="1625975" cy="13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MPI + OpenMP</a:t>
            </a: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Hybrid MPI and OpenMP programs on apollo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Example code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hello_hybrid.cc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mpicxx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 hello_hybrid.cc -o hello_hybrid </a:t>
            </a: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srun -c3 -n2 ./hello_hybrid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584300" y="3966025"/>
            <a:ext cx="1152000" cy="434400"/>
          </a:xfrm>
          <a:prstGeom prst="wedgeRoundRectCallout">
            <a:avLst>
              <a:gd name="adj1" fmla="val 39714"/>
              <a:gd name="adj2" fmla="val -106000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3 threads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2023650" y="3966025"/>
            <a:ext cx="1242000" cy="434400"/>
          </a:xfrm>
          <a:prstGeom prst="wedgeRoundRectCallout">
            <a:avLst>
              <a:gd name="adj1" fmla="val -41653"/>
              <a:gd name="adj2" fmla="val -101111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2 processes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1376925" y="2147050"/>
            <a:ext cx="1675800" cy="364200"/>
          </a:xfrm>
          <a:prstGeom prst="wedgeRoundRectCallout">
            <a:avLst>
              <a:gd name="adj1" fmla="val -49999"/>
              <a:gd name="adj2" fmla="val 90616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MPI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5338250" y="2039438"/>
            <a:ext cx="1903500" cy="364200"/>
          </a:xfrm>
          <a:prstGeom prst="wedgeRoundRectCallout">
            <a:avLst>
              <a:gd name="adj1" fmla="val -26550"/>
              <a:gd name="adj2" fmla="val 114165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OpenMP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524" y="3337075"/>
            <a:ext cx="4329351" cy="10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3214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[Practice 3] </a:t>
            </a:r>
            <a:r>
              <a:rPr lang="en"/>
              <a:t>Approximate pixels using MPI and OpenMP</a:t>
            </a:r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⭐ Modify the sequential code </a:t>
            </a:r>
            <a:r>
              <a:rPr lang="en" sz="2000" b="1">
                <a:latin typeface="Inconsolata"/>
                <a:ea typeface="Inconsolata"/>
                <a:cs typeface="Inconsolata"/>
                <a:sym typeface="Inconsolata"/>
              </a:rPr>
              <a:t>lab2_hybrid.cc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 with </a:t>
            </a: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MPI and 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✦ You can refer to your code in lab1!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 b="1">
                <a:latin typeface="Inconsolata"/>
                <a:ea typeface="Inconsolata"/>
                <a:cs typeface="Inconsolata"/>
                <a:sym typeface="Inconsolata"/>
              </a:rPr>
              <a:t>mpicxx lab2_hybrid.cc -o lab2_hybrid -fopenmp -lm</a:t>
            </a:r>
            <a:br>
              <a:rPr lang="en" sz="2000" b="1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 b="1">
                <a:latin typeface="Inconsolata"/>
                <a:ea typeface="Inconsolata"/>
                <a:cs typeface="Inconsolata"/>
                <a:sym typeface="Inconsolata"/>
              </a:rPr>
              <a:t>srun -N2 -n6 -c4 ./lab2_hybrid r k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8975" y="2234400"/>
            <a:ext cx="1694225" cy="1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Lab2 Tasks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4162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We are going to </a:t>
            </a: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approximate pixels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using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pthread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OpenMP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hybrid of MPI and OpenMP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in this lab</a:t>
            </a:r>
            <a:br>
              <a:rPr lang="en" dirty="0">
                <a:latin typeface="Average"/>
                <a:ea typeface="Average"/>
                <a:cs typeface="Average"/>
                <a:sym typeface="Average"/>
              </a:rPr>
            </a:b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---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Deadline of the Lab2 is 11/2 23:59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All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sample codes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test cases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are provided at 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/home/pp23/share/lab2</a:t>
            </a:r>
            <a:endParaRPr b="1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testcases_1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is for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practice 1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testcases_2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 is for </a:t>
            </a:r>
            <a:r>
              <a:rPr lang="en" u="sng" dirty="0">
                <a:latin typeface="Average"/>
                <a:ea typeface="Average"/>
                <a:cs typeface="Average"/>
                <a:sym typeface="Average"/>
              </a:rPr>
              <a:t>practice 2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, and so on.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Check your codes with 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lab2_pthread-judge</a:t>
            </a: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、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lab2_omp-judge</a:t>
            </a: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、</a:t>
            </a:r>
            <a:r>
              <a:rPr lang="en" b="1" dirty="0">
                <a:latin typeface="Inconsolata"/>
                <a:ea typeface="Inconsolata"/>
                <a:cs typeface="Inconsolata"/>
                <a:sym typeface="Inconsolata"/>
              </a:rPr>
              <a:t>lab2_hybrid-judge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Scoreboard: </a:t>
            </a:r>
            <a:r>
              <a:rPr lang="en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pthread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OpenMP</a:t>
            </a: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hybrid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verage"/>
                <a:ea typeface="Average"/>
                <a:cs typeface="Average"/>
                <a:sym typeface="Average"/>
              </a:rPr>
              <a:t>Hand in your code(three files) to eeclass. TA will check your code after deadline.</a:t>
            </a: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SLURM quick reference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391100" y="1468825"/>
            <a:ext cx="38055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[flags] ./prog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============ or ============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#!/bin/bash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#SBATCH [flags]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./prog  # (MPI)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./prog       # (non-MPI)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--------- run with: --------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sbatch job.sh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[flags]: 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-N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nodes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-n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processes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-c	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CPUs per process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-t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additional time limit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-J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name of job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950" y="319900"/>
            <a:ext cx="1491400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MPI + OpenMP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pthread programs on apollo</a:t>
            </a: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SYNOPSIS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#include &lt;pthread.h&gt;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int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pthread_create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    pthread_t 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, const pthread_attr_t 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attr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    void *(*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start_routine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 (void *), void 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arg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Compile and link with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4132450" y="1573150"/>
            <a:ext cx="4603500" cy="345000"/>
          </a:xfrm>
          <a:prstGeom prst="wedgeRoundRectCallout">
            <a:avLst>
              <a:gd name="adj1" fmla="val -42272"/>
              <a:gd name="adj2" fmla="val 104638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Type `man pthread_create` in terminal to see this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Running pthread programs on apollo</a:t>
            </a:r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Example code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/home/pp23/share/lab2/sample/hello_pthread.cc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g++ hello_pthread.cc -o hello_pthread </a:t>
            </a:r>
            <a:r>
              <a:rPr lang="en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b="1">
                <a:latin typeface="Inconsolata"/>
                <a:ea typeface="Inconsolata"/>
                <a:cs typeface="Inconsolata"/>
                <a:sym typeface="Inconsolata"/>
              </a:rPr>
              <a:t>srun -c4 -n1 ./hello_pthread 4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-c4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4 CPUs per process</a:t>
            </a:r>
            <a:br>
              <a:rPr lang="en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-n1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1 process</a:t>
            </a:r>
            <a:br>
              <a:rPr lang="en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You can use sbatch as well!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684025" y="2440650"/>
            <a:ext cx="1497600" cy="429300"/>
          </a:xfrm>
          <a:prstGeom prst="wedgeRoundRectCallout">
            <a:avLst>
              <a:gd name="adj1" fmla="val -77950"/>
              <a:gd name="adj2" fmla="val 26363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NOT -lpthread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406" y="3648225"/>
            <a:ext cx="3714899" cy="11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MPI + OpenMP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276" y="288262"/>
            <a:ext cx="6717451" cy="4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#include &lt;pthread.h&gt;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pthread_mutex_t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mutex =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PTHREAD_MUTEX_INITIALIZER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pthread_mutex_lock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pthread_mutex_trylock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pthread_mutex_unlock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lang="en" sz="1800" b="1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4391125" y="1123825"/>
            <a:ext cx="2213700" cy="345000"/>
          </a:xfrm>
          <a:prstGeom prst="wedgeRoundRectCallout">
            <a:avLst>
              <a:gd name="adj1" fmla="val -38568"/>
              <a:gd name="adj2" fmla="val 145659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man pthread_mutex_init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145075" y="4139975"/>
            <a:ext cx="2213700" cy="345000"/>
          </a:xfrm>
          <a:prstGeom prst="wedgeRoundRectCallout">
            <a:avLst>
              <a:gd name="adj1" fmla="val -42752"/>
              <a:gd name="adj2" fmla="val -181406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man pthread_mutex_lock</a:t>
            </a:r>
            <a:endParaRPr sz="1400" b="1" i="0" u="none" strike="noStrike" cap="none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824</Words>
  <Application>Microsoft Office PowerPoint</Application>
  <PresentationFormat>如螢幕大小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Overpass</vt:lpstr>
      <vt:lpstr>Arial</vt:lpstr>
      <vt:lpstr>Ubuntu Mono</vt:lpstr>
      <vt:lpstr>Oswald</vt:lpstr>
      <vt:lpstr>Source Code Pro</vt:lpstr>
      <vt:lpstr>Inconsolata</vt:lpstr>
      <vt:lpstr>Average</vt:lpstr>
      <vt:lpstr>Modern Writer</vt:lpstr>
      <vt:lpstr> Pthread &amp; OpenMP</vt:lpstr>
      <vt:lpstr>Lab2 Tasks</vt:lpstr>
      <vt:lpstr>SLURM quick reference</vt:lpstr>
      <vt:lpstr>Outline</vt:lpstr>
      <vt:lpstr>Running pthread programs on apollo</vt:lpstr>
      <vt:lpstr>Running pthread programs on apollo</vt:lpstr>
      <vt:lpstr>Outline</vt:lpstr>
      <vt:lpstr>PowerPoint 簡報</vt:lpstr>
      <vt:lpstr>Mutex</vt:lpstr>
      <vt:lpstr>[Practice 1] Approximate pixels using pthread</vt:lpstr>
      <vt:lpstr>Outline</vt:lpstr>
      <vt:lpstr>Running OpenMP programs on apollo</vt:lpstr>
      <vt:lpstr>[Practice 2] Approximate pixels using OpenMP</vt:lpstr>
      <vt:lpstr>Outline</vt:lpstr>
      <vt:lpstr>Running Hybrid MPI and OpenMP programs on apollo</vt:lpstr>
      <vt:lpstr>[Practice 3] Approximate pixels using MPI and OpenMP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Pthread &amp; OpenMP</dc:title>
  <cp:lastModifiedBy>張騰午</cp:lastModifiedBy>
  <cp:revision>2</cp:revision>
  <dcterms:modified xsi:type="dcterms:W3CDTF">2023-10-27T07:03:23Z</dcterms:modified>
</cp:coreProperties>
</file>