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rts/chart1.xml" ContentType="application/vnd.openxmlformats-officedocument.drawingml.char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61"/>
  </p:notesMasterIdLst>
  <p:handoutMasterIdLst>
    <p:handoutMasterId r:id="rId62"/>
  </p:handoutMasterIdLst>
  <p:sldIdLst>
    <p:sldId id="362" r:id="rId2"/>
    <p:sldId id="258" r:id="rId3"/>
    <p:sldId id="390" r:id="rId4"/>
    <p:sldId id="546" r:id="rId5"/>
    <p:sldId id="601" r:id="rId6"/>
    <p:sldId id="602" r:id="rId7"/>
    <p:sldId id="605" r:id="rId8"/>
    <p:sldId id="515" r:id="rId9"/>
    <p:sldId id="578" r:id="rId10"/>
    <p:sldId id="387" r:id="rId11"/>
    <p:sldId id="579" r:id="rId12"/>
    <p:sldId id="509" r:id="rId13"/>
    <p:sldId id="516" r:id="rId14"/>
    <p:sldId id="518" r:id="rId15"/>
    <p:sldId id="594" r:id="rId16"/>
    <p:sldId id="595" r:id="rId17"/>
    <p:sldId id="525" r:id="rId18"/>
    <p:sldId id="549" r:id="rId19"/>
    <p:sldId id="556" r:id="rId20"/>
    <p:sldId id="550" r:id="rId21"/>
    <p:sldId id="596" r:id="rId22"/>
    <p:sldId id="557" r:id="rId23"/>
    <p:sldId id="558" r:id="rId24"/>
    <p:sldId id="559" r:id="rId25"/>
    <p:sldId id="560" r:id="rId26"/>
    <p:sldId id="561" r:id="rId27"/>
    <p:sldId id="562" r:id="rId28"/>
    <p:sldId id="563" r:id="rId29"/>
    <p:sldId id="564" r:id="rId30"/>
    <p:sldId id="566" r:id="rId31"/>
    <p:sldId id="567" r:id="rId32"/>
    <p:sldId id="580" r:id="rId33"/>
    <p:sldId id="568" r:id="rId34"/>
    <p:sldId id="569" r:id="rId35"/>
    <p:sldId id="603" r:id="rId36"/>
    <p:sldId id="570" r:id="rId37"/>
    <p:sldId id="571" r:id="rId38"/>
    <p:sldId id="572" r:id="rId39"/>
    <p:sldId id="604" r:id="rId40"/>
    <p:sldId id="552" r:id="rId41"/>
    <p:sldId id="553" r:id="rId42"/>
    <p:sldId id="554" r:id="rId43"/>
    <p:sldId id="555" r:id="rId44"/>
    <p:sldId id="597" r:id="rId45"/>
    <p:sldId id="539" r:id="rId46"/>
    <p:sldId id="575" r:id="rId47"/>
    <p:sldId id="542" r:id="rId48"/>
    <p:sldId id="541" r:id="rId49"/>
    <p:sldId id="577" r:id="rId50"/>
    <p:sldId id="543" r:id="rId51"/>
    <p:sldId id="576" r:id="rId52"/>
    <p:sldId id="583" r:id="rId53"/>
    <p:sldId id="408" r:id="rId54"/>
    <p:sldId id="399" r:id="rId55"/>
    <p:sldId id="584" r:id="rId56"/>
    <p:sldId id="394" r:id="rId57"/>
    <p:sldId id="585" r:id="rId58"/>
    <p:sldId id="586" r:id="rId59"/>
    <p:sldId id="598" r:id="rId60"/>
  </p:sldIdLst>
  <p:sldSz cx="9144000" cy="6858000" type="screen4x3"/>
  <p:notesSz cx="6858000" cy="9144000"/>
  <p:custDataLst>
    <p:tags r:id="rId63"/>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1700"/>
    <a:srgbClr val="FFC000"/>
    <a:srgbClr val="C60202"/>
    <a:srgbClr val="F79646"/>
    <a:srgbClr val="9D51CB"/>
    <a:srgbClr val="9751CB"/>
    <a:srgbClr val="6699FF"/>
    <a:srgbClr val="4BACC6"/>
    <a:srgbClr val="7030A0"/>
    <a:srgbClr val="9BBB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9098" autoAdjust="0"/>
    <p:restoredTop sz="97619" autoAdjust="0"/>
  </p:normalViewPr>
  <p:slideViewPr>
    <p:cSldViewPr>
      <p:cViewPr varScale="1">
        <p:scale>
          <a:sx n="75" d="100"/>
          <a:sy n="75" d="100"/>
        </p:scale>
        <p:origin x="1500"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78"/>
    </p:cViewPr>
  </p:sorterViewPr>
  <p:notesViewPr>
    <p:cSldViewPr>
      <p:cViewPr varScale="1">
        <p:scale>
          <a:sx n="53" d="100"/>
          <a:sy n="53" d="100"/>
        </p:scale>
        <p:origin x="-286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1"/>
    </c:view3D>
    <c:floor>
      <c:thickness val="0"/>
    </c:floor>
    <c:sideWall>
      <c:thickness val="0"/>
    </c:sideWall>
    <c:backWall>
      <c:thickness val="0"/>
    </c:backWall>
    <c:plotArea>
      <c:layout/>
      <c:bar3DChart>
        <c:barDir val="col"/>
        <c:grouping val="stack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150"/>
        <c:shape val="box"/>
        <c:axId val="379471416"/>
        <c:axId val="205355112"/>
        <c:axId val="0"/>
      </c:bar3DChart>
      <c:catAx>
        <c:axId val="379471416"/>
        <c:scaling>
          <c:orientation val="minMax"/>
        </c:scaling>
        <c:delete val="0"/>
        <c:axPos val="b"/>
        <c:numFmt formatCode="General" sourceLinked="0"/>
        <c:majorTickMark val="out"/>
        <c:minorTickMark val="none"/>
        <c:tickLblPos val="nextTo"/>
        <c:txPr>
          <a:bodyPr/>
          <a:lstStyle/>
          <a:p>
            <a:pPr>
              <a:defRPr lang="en-MY"/>
            </a:pPr>
            <a:endParaRPr lang="en-US"/>
          </a:p>
        </c:txPr>
        <c:crossAx val="205355112"/>
        <c:crosses val="autoZero"/>
        <c:auto val="1"/>
        <c:lblAlgn val="ctr"/>
        <c:lblOffset val="100"/>
        <c:noMultiLvlLbl val="0"/>
      </c:catAx>
      <c:valAx>
        <c:axId val="205355112"/>
        <c:scaling>
          <c:orientation val="minMax"/>
        </c:scaling>
        <c:delete val="0"/>
        <c:axPos val="l"/>
        <c:majorGridlines/>
        <c:numFmt formatCode="General" sourceLinked="1"/>
        <c:majorTickMark val="out"/>
        <c:minorTickMark val="none"/>
        <c:tickLblPos val="nextTo"/>
        <c:txPr>
          <a:bodyPr/>
          <a:lstStyle/>
          <a:p>
            <a:pPr>
              <a:defRPr lang="en-MY"/>
            </a:pPr>
            <a:endParaRPr lang="en-US"/>
          </a:p>
        </c:txPr>
        <c:crossAx val="379471416"/>
        <c:crosses val="autoZero"/>
        <c:crossBetween val="between"/>
      </c:valAx>
    </c:plotArea>
    <c:legend>
      <c:legendPos val="r"/>
      <c:overlay val="0"/>
      <c:txPr>
        <a:bodyPr/>
        <a:lstStyle/>
        <a:p>
          <a:pPr>
            <a:defRPr lang="en-MY"/>
          </a:pPr>
          <a:endParaRPr lang="en-US"/>
        </a:p>
      </c:txPr>
    </c:legend>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1#2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A39E70-B6C1-460A-A6B0-B54F586C3E3D}" type="doc">
      <dgm:prSet loTypeId="urn:microsoft.com/office/officeart/2005/8/layout/hList3" loCatId="list" qsTypeId="urn:microsoft.com/office/officeart/2005/8/quickstyle/simple1" qsCatId="simple" csTypeId="urn:microsoft.com/office/officeart/2005/8/colors/colorful1#22" csCatId="colorful" phldr="1"/>
      <dgm:spPr/>
      <dgm:t>
        <a:bodyPr/>
        <a:lstStyle/>
        <a:p>
          <a:endParaRPr lang="en-MY"/>
        </a:p>
      </dgm:t>
    </dgm:pt>
    <dgm:pt modelId="{36726965-56FB-426F-B949-52761AD28AE6}">
      <dgm:prSet phldrT="[Text]" phldr="1"/>
      <dgm:spPr/>
      <dgm:t>
        <a:bodyPr/>
        <a:lstStyle/>
        <a:p>
          <a:endParaRPr lang="en-MY" dirty="0"/>
        </a:p>
      </dgm:t>
    </dgm:pt>
    <dgm:pt modelId="{FE2C9847-5EBF-4B00-8892-AD725F0099BC}" type="parTrans" cxnId="{2E6A921C-3301-4F71-8603-8984D57E73BE}">
      <dgm:prSet/>
      <dgm:spPr/>
      <dgm:t>
        <a:bodyPr/>
        <a:lstStyle/>
        <a:p>
          <a:endParaRPr lang="en-MY"/>
        </a:p>
      </dgm:t>
    </dgm:pt>
    <dgm:pt modelId="{281FD587-DBA1-49E4-8444-51F0C5A9A7C4}" type="sibTrans" cxnId="{2E6A921C-3301-4F71-8603-8984D57E73BE}">
      <dgm:prSet/>
      <dgm:spPr/>
      <dgm:t>
        <a:bodyPr/>
        <a:lstStyle/>
        <a:p>
          <a:endParaRPr lang="en-MY"/>
        </a:p>
      </dgm:t>
    </dgm:pt>
    <dgm:pt modelId="{90DCE33A-A5F3-4720-8336-120D658B3104}">
      <dgm:prSet phldrT="[Text]" phldr="1"/>
      <dgm:spPr>
        <a:solidFill>
          <a:srgbClr val="0083E6"/>
        </a:solidFill>
      </dgm:spPr>
      <dgm:t>
        <a:bodyPr/>
        <a:lstStyle/>
        <a:p>
          <a:endParaRPr lang="en-MY" dirty="0"/>
        </a:p>
      </dgm:t>
    </dgm:pt>
    <dgm:pt modelId="{6CBF6C41-847A-4BF1-86C1-74BC6368FC37}" type="parTrans" cxnId="{6074639E-D232-4DC1-AAC2-10B088CA3549}">
      <dgm:prSet/>
      <dgm:spPr/>
      <dgm:t>
        <a:bodyPr/>
        <a:lstStyle/>
        <a:p>
          <a:endParaRPr lang="en-MY"/>
        </a:p>
      </dgm:t>
    </dgm:pt>
    <dgm:pt modelId="{57226E3D-CF5D-4FEF-9E47-F21067282FEC}" type="sibTrans" cxnId="{6074639E-D232-4DC1-AAC2-10B088CA3549}">
      <dgm:prSet/>
      <dgm:spPr/>
      <dgm:t>
        <a:bodyPr/>
        <a:lstStyle/>
        <a:p>
          <a:endParaRPr lang="en-MY"/>
        </a:p>
      </dgm:t>
    </dgm:pt>
    <dgm:pt modelId="{06108F1A-F19A-4AD3-A8B1-CE52FFEA39FE}">
      <dgm:prSet phldrT="[Text]" phldr="1"/>
      <dgm:spPr/>
      <dgm:t>
        <a:bodyPr/>
        <a:lstStyle/>
        <a:p>
          <a:endParaRPr lang="en-MY" dirty="0"/>
        </a:p>
      </dgm:t>
    </dgm:pt>
    <dgm:pt modelId="{BD29A819-2885-4FE0-9DBB-CCB6C57478FD}" type="parTrans" cxnId="{42C84143-7FFC-461E-BC5D-114C976B1056}">
      <dgm:prSet/>
      <dgm:spPr/>
      <dgm:t>
        <a:bodyPr/>
        <a:lstStyle/>
        <a:p>
          <a:endParaRPr lang="en-MY"/>
        </a:p>
      </dgm:t>
    </dgm:pt>
    <dgm:pt modelId="{F534636E-8426-4FC2-9688-E66783120F56}" type="sibTrans" cxnId="{42C84143-7FFC-461E-BC5D-114C976B1056}">
      <dgm:prSet/>
      <dgm:spPr/>
      <dgm:t>
        <a:bodyPr/>
        <a:lstStyle/>
        <a:p>
          <a:endParaRPr lang="en-MY"/>
        </a:p>
      </dgm:t>
    </dgm:pt>
    <dgm:pt modelId="{421E492A-01F1-457C-9917-5B7638AD1954}">
      <dgm:prSet phldrT="[Text]" phldr="1"/>
      <dgm:spPr/>
      <dgm:t>
        <a:bodyPr/>
        <a:lstStyle/>
        <a:p>
          <a:endParaRPr lang="en-MY" dirty="0"/>
        </a:p>
      </dgm:t>
    </dgm:pt>
    <dgm:pt modelId="{A05DBAB9-4F82-4EE3-945E-4FC4B16DC7F6}" type="parTrans" cxnId="{C6F20045-FB22-4D20-AF3C-2555F2C34019}">
      <dgm:prSet/>
      <dgm:spPr/>
      <dgm:t>
        <a:bodyPr/>
        <a:lstStyle/>
        <a:p>
          <a:endParaRPr lang="en-MY"/>
        </a:p>
      </dgm:t>
    </dgm:pt>
    <dgm:pt modelId="{53C416FD-4429-4562-AF46-98477350151C}" type="sibTrans" cxnId="{C6F20045-FB22-4D20-AF3C-2555F2C34019}">
      <dgm:prSet/>
      <dgm:spPr/>
      <dgm:t>
        <a:bodyPr/>
        <a:lstStyle/>
        <a:p>
          <a:endParaRPr lang="en-MY"/>
        </a:p>
      </dgm:t>
    </dgm:pt>
    <dgm:pt modelId="{D9762CF6-5B2B-4652-938A-C79754129932}" type="pres">
      <dgm:prSet presAssocID="{6CA39E70-B6C1-460A-A6B0-B54F586C3E3D}" presName="composite" presStyleCnt="0">
        <dgm:presLayoutVars>
          <dgm:chMax val="1"/>
          <dgm:dir/>
          <dgm:resizeHandles val="exact"/>
        </dgm:presLayoutVars>
      </dgm:prSet>
      <dgm:spPr/>
      <dgm:t>
        <a:bodyPr/>
        <a:lstStyle/>
        <a:p>
          <a:endParaRPr lang="en-MY"/>
        </a:p>
      </dgm:t>
    </dgm:pt>
    <dgm:pt modelId="{DDB46FD9-CB06-40B5-BA05-BFE2B281515C}" type="pres">
      <dgm:prSet presAssocID="{36726965-56FB-426F-B949-52761AD28AE6}" presName="roof" presStyleLbl="dkBgShp" presStyleIdx="0" presStyleCnt="2"/>
      <dgm:spPr/>
      <dgm:t>
        <a:bodyPr/>
        <a:lstStyle/>
        <a:p>
          <a:endParaRPr lang="en-MY"/>
        </a:p>
      </dgm:t>
    </dgm:pt>
    <dgm:pt modelId="{1A350149-8764-4F58-A23A-55DBD4986B48}" type="pres">
      <dgm:prSet presAssocID="{36726965-56FB-426F-B949-52761AD28AE6}" presName="pillars" presStyleCnt="0"/>
      <dgm:spPr/>
    </dgm:pt>
    <dgm:pt modelId="{5A946CB4-366C-408A-855B-17315F664E33}" type="pres">
      <dgm:prSet presAssocID="{36726965-56FB-426F-B949-52761AD28AE6}" presName="pillar1" presStyleLbl="node1" presStyleIdx="0" presStyleCnt="3">
        <dgm:presLayoutVars>
          <dgm:bulletEnabled val="1"/>
        </dgm:presLayoutVars>
      </dgm:prSet>
      <dgm:spPr/>
      <dgm:t>
        <a:bodyPr/>
        <a:lstStyle/>
        <a:p>
          <a:endParaRPr lang="en-MY"/>
        </a:p>
      </dgm:t>
    </dgm:pt>
    <dgm:pt modelId="{BC6DE906-997B-4868-B25C-248E8F7CC21A}" type="pres">
      <dgm:prSet presAssocID="{06108F1A-F19A-4AD3-A8B1-CE52FFEA39FE}" presName="pillarX" presStyleLbl="node1" presStyleIdx="1" presStyleCnt="3">
        <dgm:presLayoutVars>
          <dgm:bulletEnabled val="1"/>
        </dgm:presLayoutVars>
      </dgm:prSet>
      <dgm:spPr/>
      <dgm:t>
        <a:bodyPr/>
        <a:lstStyle/>
        <a:p>
          <a:endParaRPr lang="en-MY"/>
        </a:p>
      </dgm:t>
    </dgm:pt>
    <dgm:pt modelId="{144FAE67-6074-4E5F-90EB-A76B1F8DFDA8}" type="pres">
      <dgm:prSet presAssocID="{421E492A-01F1-457C-9917-5B7638AD1954}" presName="pillarX" presStyleLbl="node1" presStyleIdx="2" presStyleCnt="3">
        <dgm:presLayoutVars>
          <dgm:bulletEnabled val="1"/>
        </dgm:presLayoutVars>
      </dgm:prSet>
      <dgm:spPr/>
      <dgm:t>
        <a:bodyPr/>
        <a:lstStyle/>
        <a:p>
          <a:endParaRPr lang="en-MY"/>
        </a:p>
      </dgm:t>
    </dgm:pt>
    <dgm:pt modelId="{03705A67-A7D7-4E9C-9C98-9697ECAC685A}" type="pres">
      <dgm:prSet presAssocID="{36726965-56FB-426F-B949-52761AD28AE6}" presName="base" presStyleLbl="dkBgShp" presStyleIdx="1" presStyleCnt="2"/>
      <dgm:spPr/>
    </dgm:pt>
  </dgm:ptLst>
  <dgm:cxnLst>
    <dgm:cxn modelId="{42C84143-7FFC-461E-BC5D-114C976B1056}" srcId="{36726965-56FB-426F-B949-52761AD28AE6}" destId="{06108F1A-F19A-4AD3-A8B1-CE52FFEA39FE}" srcOrd="1" destOrd="0" parTransId="{BD29A819-2885-4FE0-9DBB-CCB6C57478FD}" sibTransId="{F534636E-8426-4FC2-9688-E66783120F56}"/>
    <dgm:cxn modelId="{E88DA03C-553E-4576-A779-517DFD46F566}" type="presOf" srcId="{06108F1A-F19A-4AD3-A8B1-CE52FFEA39FE}" destId="{BC6DE906-997B-4868-B25C-248E8F7CC21A}" srcOrd="0" destOrd="0" presId="urn:microsoft.com/office/officeart/2005/8/layout/hList3"/>
    <dgm:cxn modelId="{84A71D5C-5E55-4970-BD98-3EAEA5C5A2F5}" type="presOf" srcId="{36726965-56FB-426F-B949-52761AD28AE6}" destId="{DDB46FD9-CB06-40B5-BA05-BFE2B281515C}" srcOrd="0" destOrd="0" presId="urn:microsoft.com/office/officeart/2005/8/layout/hList3"/>
    <dgm:cxn modelId="{147BDBB4-C41D-43F3-9C62-032A3D84186D}" type="presOf" srcId="{90DCE33A-A5F3-4720-8336-120D658B3104}" destId="{5A946CB4-366C-408A-855B-17315F664E33}" srcOrd="0" destOrd="0" presId="urn:microsoft.com/office/officeart/2005/8/layout/hList3"/>
    <dgm:cxn modelId="{DEB92683-59F9-4634-A4E5-5AD0079515D2}" type="presOf" srcId="{421E492A-01F1-457C-9917-5B7638AD1954}" destId="{144FAE67-6074-4E5F-90EB-A76B1F8DFDA8}" srcOrd="0" destOrd="0" presId="urn:microsoft.com/office/officeart/2005/8/layout/hList3"/>
    <dgm:cxn modelId="{C6F20045-FB22-4D20-AF3C-2555F2C34019}" srcId="{36726965-56FB-426F-B949-52761AD28AE6}" destId="{421E492A-01F1-457C-9917-5B7638AD1954}" srcOrd="2" destOrd="0" parTransId="{A05DBAB9-4F82-4EE3-945E-4FC4B16DC7F6}" sibTransId="{53C416FD-4429-4562-AF46-98477350151C}"/>
    <dgm:cxn modelId="{6074639E-D232-4DC1-AAC2-10B088CA3549}" srcId="{36726965-56FB-426F-B949-52761AD28AE6}" destId="{90DCE33A-A5F3-4720-8336-120D658B3104}" srcOrd="0" destOrd="0" parTransId="{6CBF6C41-847A-4BF1-86C1-74BC6368FC37}" sibTransId="{57226E3D-CF5D-4FEF-9E47-F21067282FEC}"/>
    <dgm:cxn modelId="{2E6A921C-3301-4F71-8603-8984D57E73BE}" srcId="{6CA39E70-B6C1-460A-A6B0-B54F586C3E3D}" destId="{36726965-56FB-426F-B949-52761AD28AE6}" srcOrd="0" destOrd="0" parTransId="{FE2C9847-5EBF-4B00-8892-AD725F0099BC}" sibTransId="{281FD587-DBA1-49E4-8444-51F0C5A9A7C4}"/>
    <dgm:cxn modelId="{E69E83C3-529F-4831-9F51-1003A3D428BC}" type="presOf" srcId="{6CA39E70-B6C1-460A-A6B0-B54F586C3E3D}" destId="{D9762CF6-5B2B-4652-938A-C79754129932}" srcOrd="0" destOrd="0" presId="urn:microsoft.com/office/officeart/2005/8/layout/hList3"/>
    <dgm:cxn modelId="{D35FD9FA-A04C-4D51-9CFC-F4DD1BC72118}" type="presParOf" srcId="{D9762CF6-5B2B-4652-938A-C79754129932}" destId="{DDB46FD9-CB06-40B5-BA05-BFE2B281515C}" srcOrd="0" destOrd="0" presId="urn:microsoft.com/office/officeart/2005/8/layout/hList3"/>
    <dgm:cxn modelId="{0E6A1BE0-869B-43B3-B8E4-619EE4CA073C}" type="presParOf" srcId="{D9762CF6-5B2B-4652-938A-C79754129932}" destId="{1A350149-8764-4F58-A23A-55DBD4986B48}" srcOrd="1" destOrd="0" presId="urn:microsoft.com/office/officeart/2005/8/layout/hList3"/>
    <dgm:cxn modelId="{90D12F1B-5600-485B-B787-9C86C7F896E7}" type="presParOf" srcId="{1A350149-8764-4F58-A23A-55DBD4986B48}" destId="{5A946CB4-366C-408A-855B-17315F664E33}" srcOrd="0" destOrd="0" presId="urn:microsoft.com/office/officeart/2005/8/layout/hList3"/>
    <dgm:cxn modelId="{25F514A4-7AB7-41C2-ADA2-BDD59FA83A88}" type="presParOf" srcId="{1A350149-8764-4F58-A23A-55DBD4986B48}" destId="{BC6DE906-997B-4868-B25C-248E8F7CC21A}" srcOrd="1" destOrd="0" presId="urn:microsoft.com/office/officeart/2005/8/layout/hList3"/>
    <dgm:cxn modelId="{1C2D3132-B6BE-4802-B926-20D3EF33C781}" type="presParOf" srcId="{1A350149-8764-4F58-A23A-55DBD4986B48}" destId="{144FAE67-6074-4E5F-90EB-A76B1F8DFDA8}" srcOrd="2" destOrd="0" presId="urn:microsoft.com/office/officeart/2005/8/layout/hList3"/>
    <dgm:cxn modelId="{9C457714-AE10-4111-95DA-389CBD3A568E}" type="presParOf" srcId="{D9762CF6-5B2B-4652-938A-C79754129932}" destId="{03705A67-A7D7-4E9C-9C98-9697ECAC685A}"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CF43C6-A167-40DA-BDEE-4D4049D02F2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6215779-0F0B-4635-9548-264EC3208980}">
      <dgm:prSet custT="1"/>
      <dgm:spPr/>
      <dgm:t>
        <a:bodyPr/>
        <a:lstStyle/>
        <a:p>
          <a:r>
            <a:rPr lang="en-US" sz="1800" dirty="0" smtClean="0"/>
            <a:t>What must be considered when making the decision on the division between project initiation and planning (PIP) and analysis?</a:t>
          </a:r>
          <a:endParaRPr lang="en-US" sz="1800" dirty="0"/>
        </a:p>
      </dgm:t>
    </dgm:pt>
    <dgm:pt modelId="{4B33EFFB-2EBF-43E1-BA15-C4951C8D7C2A}" type="parTrans" cxnId="{A9411312-91DA-4210-9650-E299F646959E}">
      <dgm:prSet/>
      <dgm:spPr/>
      <dgm:t>
        <a:bodyPr/>
        <a:lstStyle/>
        <a:p>
          <a:endParaRPr lang="en-US"/>
        </a:p>
      </dgm:t>
    </dgm:pt>
    <dgm:pt modelId="{2B94569C-3150-49BE-995E-B9E98931CF22}" type="sibTrans" cxnId="{A9411312-91DA-4210-9650-E299F646959E}">
      <dgm:prSet/>
      <dgm:spPr/>
      <dgm:t>
        <a:bodyPr/>
        <a:lstStyle/>
        <a:p>
          <a:endParaRPr lang="en-US"/>
        </a:p>
      </dgm:t>
    </dgm:pt>
    <dgm:pt modelId="{FC7D3183-24FF-4918-96D5-75E1B793A998}" type="pres">
      <dgm:prSet presAssocID="{84CF43C6-A167-40DA-BDEE-4D4049D02F2A}" presName="linear" presStyleCnt="0">
        <dgm:presLayoutVars>
          <dgm:animLvl val="lvl"/>
          <dgm:resizeHandles val="exact"/>
        </dgm:presLayoutVars>
      </dgm:prSet>
      <dgm:spPr/>
      <dgm:t>
        <a:bodyPr/>
        <a:lstStyle/>
        <a:p>
          <a:endParaRPr lang="en-US"/>
        </a:p>
      </dgm:t>
    </dgm:pt>
    <dgm:pt modelId="{B7001B02-6E6F-4910-8C4D-8A4DA11F50CF}" type="pres">
      <dgm:prSet presAssocID="{26215779-0F0B-4635-9548-264EC3208980}" presName="parentText" presStyleLbl="node1" presStyleIdx="0" presStyleCnt="1" custLinFactNeighborY="11442">
        <dgm:presLayoutVars>
          <dgm:chMax val="0"/>
          <dgm:bulletEnabled val="1"/>
        </dgm:presLayoutVars>
      </dgm:prSet>
      <dgm:spPr/>
      <dgm:t>
        <a:bodyPr/>
        <a:lstStyle/>
        <a:p>
          <a:endParaRPr lang="en-US"/>
        </a:p>
      </dgm:t>
    </dgm:pt>
  </dgm:ptLst>
  <dgm:cxnLst>
    <dgm:cxn modelId="{A9411312-91DA-4210-9650-E299F646959E}" srcId="{84CF43C6-A167-40DA-BDEE-4D4049D02F2A}" destId="{26215779-0F0B-4635-9548-264EC3208980}" srcOrd="0" destOrd="0" parTransId="{4B33EFFB-2EBF-43E1-BA15-C4951C8D7C2A}" sibTransId="{2B94569C-3150-49BE-995E-B9E98931CF22}"/>
    <dgm:cxn modelId="{8F55B8B9-F1C0-4364-97A7-40BAB5E3C8A7}" type="presOf" srcId="{26215779-0F0B-4635-9548-264EC3208980}" destId="{B7001B02-6E6F-4910-8C4D-8A4DA11F50CF}" srcOrd="0" destOrd="0" presId="urn:microsoft.com/office/officeart/2005/8/layout/vList2"/>
    <dgm:cxn modelId="{B6D7CDEE-2C06-4197-95D5-1CFE58F37FB0}" type="presOf" srcId="{84CF43C6-A167-40DA-BDEE-4D4049D02F2A}" destId="{FC7D3183-24FF-4918-96D5-75E1B793A998}" srcOrd="0" destOrd="0" presId="urn:microsoft.com/office/officeart/2005/8/layout/vList2"/>
    <dgm:cxn modelId="{E181AE5E-3639-4651-9B3A-5542D29FC465}" type="presParOf" srcId="{FC7D3183-24FF-4918-96D5-75E1B793A998}" destId="{B7001B02-6E6F-4910-8C4D-8A4DA11F50CF}"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4CF43C6-A167-40DA-BDEE-4D4049D02F2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6215779-0F0B-4635-9548-264EC3208980}">
      <dgm:prSet custT="1"/>
      <dgm:spPr/>
      <dgm:t>
        <a:bodyPr/>
        <a:lstStyle/>
        <a:p>
          <a:r>
            <a:rPr lang="en-US" sz="1800" dirty="0" smtClean="0"/>
            <a:t>What must be considered when making the decision on the division between project initiation and planning (PIP) and analysis?</a:t>
          </a:r>
          <a:endParaRPr lang="en-US" sz="1800" dirty="0"/>
        </a:p>
      </dgm:t>
    </dgm:pt>
    <dgm:pt modelId="{4B33EFFB-2EBF-43E1-BA15-C4951C8D7C2A}" type="parTrans" cxnId="{A9411312-91DA-4210-9650-E299F646959E}">
      <dgm:prSet/>
      <dgm:spPr/>
      <dgm:t>
        <a:bodyPr/>
        <a:lstStyle/>
        <a:p>
          <a:endParaRPr lang="en-US"/>
        </a:p>
      </dgm:t>
    </dgm:pt>
    <dgm:pt modelId="{2B94569C-3150-49BE-995E-B9E98931CF22}" type="sibTrans" cxnId="{A9411312-91DA-4210-9650-E299F646959E}">
      <dgm:prSet/>
      <dgm:spPr/>
      <dgm:t>
        <a:bodyPr/>
        <a:lstStyle/>
        <a:p>
          <a:endParaRPr lang="en-US"/>
        </a:p>
      </dgm:t>
    </dgm:pt>
    <dgm:pt modelId="{FC7D3183-24FF-4918-96D5-75E1B793A998}" type="pres">
      <dgm:prSet presAssocID="{84CF43C6-A167-40DA-BDEE-4D4049D02F2A}" presName="linear" presStyleCnt="0">
        <dgm:presLayoutVars>
          <dgm:animLvl val="lvl"/>
          <dgm:resizeHandles val="exact"/>
        </dgm:presLayoutVars>
      </dgm:prSet>
      <dgm:spPr/>
      <dgm:t>
        <a:bodyPr/>
        <a:lstStyle/>
        <a:p>
          <a:endParaRPr lang="en-US"/>
        </a:p>
      </dgm:t>
    </dgm:pt>
    <dgm:pt modelId="{B7001B02-6E6F-4910-8C4D-8A4DA11F50CF}" type="pres">
      <dgm:prSet presAssocID="{26215779-0F0B-4635-9548-264EC3208980}" presName="parentText" presStyleLbl="node1" presStyleIdx="0" presStyleCnt="1" custLinFactNeighborY="11442">
        <dgm:presLayoutVars>
          <dgm:chMax val="0"/>
          <dgm:bulletEnabled val="1"/>
        </dgm:presLayoutVars>
      </dgm:prSet>
      <dgm:spPr/>
      <dgm:t>
        <a:bodyPr/>
        <a:lstStyle/>
        <a:p>
          <a:endParaRPr lang="en-US"/>
        </a:p>
      </dgm:t>
    </dgm:pt>
  </dgm:ptLst>
  <dgm:cxnLst>
    <dgm:cxn modelId="{A9411312-91DA-4210-9650-E299F646959E}" srcId="{84CF43C6-A167-40DA-BDEE-4D4049D02F2A}" destId="{26215779-0F0B-4635-9548-264EC3208980}" srcOrd="0" destOrd="0" parTransId="{4B33EFFB-2EBF-43E1-BA15-C4951C8D7C2A}" sibTransId="{2B94569C-3150-49BE-995E-B9E98931CF22}"/>
    <dgm:cxn modelId="{5AE823CF-9F19-4D27-B7FB-D074D08ED25C}" type="presOf" srcId="{26215779-0F0B-4635-9548-264EC3208980}" destId="{B7001B02-6E6F-4910-8C4D-8A4DA11F50CF}" srcOrd="0" destOrd="0" presId="urn:microsoft.com/office/officeart/2005/8/layout/vList2"/>
    <dgm:cxn modelId="{F2EDC35C-BBDF-4C1C-869C-C562C7068922}" type="presOf" srcId="{84CF43C6-A167-40DA-BDEE-4D4049D02F2A}" destId="{FC7D3183-24FF-4918-96D5-75E1B793A998}" srcOrd="0" destOrd="0" presId="urn:microsoft.com/office/officeart/2005/8/layout/vList2"/>
    <dgm:cxn modelId="{ECE0701D-8A11-481D-862C-4F086AE8DF3B}" type="presParOf" srcId="{FC7D3183-24FF-4918-96D5-75E1B793A998}" destId="{B7001B02-6E6F-4910-8C4D-8A4DA11F50C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4CF43C6-A167-40DA-BDEE-4D4049D02F2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6215779-0F0B-4635-9548-264EC3208980}">
      <dgm:prSet custT="1"/>
      <dgm:spPr/>
      <dgm:t>
        <a:bodyPr/>
        <a:lstStyle/>
        <a:p>
          <a:r>
            <a:rPr lang="en-US" sz="1800" dirty="0" smtClean="0"/>
            <a:t>What must be considered when making the decision on the division between project initiation and planning (PIP) and analysis?</a:t>
          </a:r>
          <a:endParaRPr lang="en-US" sz="1800" dirty="0"/>
        </a:p>
      </dgm:t>
    </dgm:pt>
    <dgm:pt modelId="{4B33EFFB-2EBF-43E1-BA15-C4951C8D7C2A}" type="parTrans" cxnId="{A9411312-91DA-4210-9650-E299F646959E}">
      <dgm:prSet/>
      <dgm:spPr/>
      <dgm:t>
        <a:bodyPr/>
        <a:lstStyle/>
        <a:p>
          <a:endParaRPr lang="en-US"/>
        </a:p>
      </dgm:t>
    </dgm:pt>
    <dgm:pt modelId="{2B94569C-3150-49BE-995E-B9E98931CF22}" type="sibTrans" cxnId="{A9411312-91DA-4210-9650-E299F646959E}">
      <dgm:prSet/>
      <dgm:spPr/>
      <dgm:t>
        <a:bodyPr/>
        <a:lstStyle/>
        <a:p>
          <a:endParaRPr lang="en-US"/>
        </a:p>
      </dgm:t>
    </dgm:pt>
    <dgm:pt modelId="{FC7D3183-24FF-4918-96D5-75E1B793A998}" type="pres">
      <dgm:prSet presAssocID="{84CF43C6-A167-40DA-BDEE-4D4049D02F2A}" presName="linear" presStyleCnt="0">
        <dgm:presLayoutVars>
          <dgm:animLvl val="lvl"/>
          <dgm:resizeHandles val="exact"/>
        </dgm:presLayoutVars>
      </dgm:prSet>
      <dgm:spPr/>
      <dgm:t>
        <a:bodyPr/>
        <a:lstStyle/>
        <a:p>
          <a:endParaRPr lang="en-US"/>
        </a:p>
      </dgm:t>
    </dgm:pt>
    <dgm:pt modelId="{B7001B02-6E6F-4910-8C4D-8A4DA11F50CF}" type="pres">
      <dgm:prSet presAssocID="{26215779-0F0B-4635-9548-264EC3208980}" presName="parentText" presStyleLbl="node1" presStyleIdx="0" presStyleCnt="1" custLinFactNeighborY="11442">
        <dgm:presLayoutVars>
          <dgm:chMax val="0"/>
          <dgm:bulletEnabled val="1"/>
        </dgm:presLayoutVars>
      </dgm:prSet>
      <dgm:spPr/>
      <dgm:t>
        <a:bodyPr/>
        <a:lstStyle/>
        <a:p>
          <a:endParaRPr lang="en-US"/>
        </a:p>
      </dgm:t>
    </dgm:pt>
  </dgm:ptLst>
  <dgm:cxnLst>
    <dgm:cxn modelId="{A9411312-91DA-4210-9650-E299F646959E}" srcId="{84CF43C6-A167-40DA-BDEE-4D4049D02F2A}" destId="{26215779-0F0B-4635-9548-264EC3208980}" srcOrd="0" destOrd="0" parTransId="{4B33EFFB-2EBF-43E1-BA15-C4951C8D7C2A}" sibTransId="{2B94569C-3150-49BE-995E-B9E98931CF22}"/>
    <dgm:cxn modelId="{C448B71E-9D67-42A2-908F-9D2A24A10F83}" type="presOf" srcId="{84CF43C6-A167-40DA-BDEE-4D4049D02F2A}" destId="{FC7D3183-24FF-4918-96D5-75E1B793A998}" srcOrd="0" destOrd="0" presId="urn:microsoft.com/office/officeart/2005/8/layout/vList2"/>
    <dgm:cxn modelId="{C285B41D-DBEA-46E5-BFB1-660FF7135022}" type="presOf" srcId="{26215779-0F0B-4635-9548-264EC3208980}" destId="{B7001B02-6E6F-4910-8C4D-8A4DA11F50CF}" srcOrd="0" destOrd="0" presId="urn:microsoft.com/office/officeart/2005/8/layout/vList2"/>
    <dgm:cxn modelId="{E39BD9AA-1141-4367-8203-96F9A1713D55}" type="presParOf" srcId="{FC7D3183-24FF-4918-96D5-75E1B793A998}" destId="{B7001B02-6E6F-4910-8C4D-8A4DA11F50C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DD61333-1618-415B-B31B-BFC47B9D4705}"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BC299B44-0F06-4C54-AF94-56F86D54FAC7}">
      <dgm:prSet phldrT="[Text]"/>
      <dgm:spPr/>
      <dgm:t>
        <a:bodyPr/>
        <a:lstStyle/>
        <a:p>
          <a:r>
            <a:rPr lang="en-US" dirty="0" smtClean="0"/>
            <a:t>Benefits</a:t>
          </a:r>
          <a:endParaRPr lang="en-US" dirty="0"/>
        </a:p>
      </dgm:t>
    </dgm:pt>
    <dgm:pt modelId="{A51D2F5B-C9DA-488C-80D9-CA20532F54E3}" type="parTrans" cxnId="{BD1B15A6-20A8-48A3-A10F-7274AA38F080}">
      <dgm:prSet/>
      <dgm:spPr/>
      <dgm:t>
        <a:bodyPr/>
        <a:lstStyle/>
        <a:p>
          <a:endParaRPr lang="en-US"/>
        </a:p>
      </dgm:t>
    </dgm:pt>
    <dgm:pt modelId="{403FC10C-0066-487B-BF1B-70568310B238}" type="sibTrans" cxnId="{BD1B15A6-20A8-48A3-A10F-7274AA38F080}">
      <dgm:prSet/>
      <dgm:spPr/>
      <dgm:t>
        <a:bodyPr/>
        <a:lstStyle/>
        <a:p>
          <a:endParaRPr lang="en-US"/>
        </a:p>
      </dgm:t>
    </dgm:pt>
    <dgm:pt modelId="{68FE6F6F-AC81-43A3-908A-B6D62AAB912B}">
      <dgm:prSet phldrT="[Text]"/>
      <dgm:spPr/>
      <dgm:t>
        <a:bodyPr/>
        <a:lstStyle/>
        <a:p>
          <a:r>
            <a:rPr lang="en-US" dirty="0" smtClean="0"/>
            <a:t>Tangible </a:t>
          </a:r>
          <a:endParaRPr lang="en-US" dirty="0"/>
        </a:p>
      </dgm:t>
    </dgm:pt>
    <dgm:pt modelId="{417DA058-82BA-4FC7-86C0-50E394A4FD09}" type="parTrans" cxnId="{75DC1B5F-11C1-42A2-ABE7-EC45588AC2F4}">
      <dgm:prSet/>
      <dgm:spPr/>
      <dgm:t>
        <a:bodyPr/>
        <a:lstStyle/>
        <a:p>
          <a:endParaRPr lang="en-US"/>
        </a:p>
      </dgm:t>
    </dgm:pt>
    <dgm:pt modelId="{FEA17D1E-A710-4F26-97D8-80B7E8242132}" type="sibTrans" cxnId="{75DC1B5F-11C1-42A2-ABE7-EC45588AC2F4}">
      <dgm:prSet/>
      <dgm:spPr/>
      <dgm:t>
        <a:bodyPr/>
        <a:lstStyle/>
        <a:p>
          <a:endParaRPr lang="en-US"/>
        </a:p>
      </dgm:t>
    </dgm:pt>
    <dgm:pt modelId="{BAFAA9E7-71A4-4C45-87B6-CB41E88B55C5}">
      <dgm:prSet phldrT="[Text]"/>
      <dgm:spPr/>
      <dgm:t>
        <a:bodyPr/>
        <a:lstStyle/>
        <a:p>
          <a:r>
            <a:rPr lang="en-US" dirty="0" smtClean="0"/>
            <a:t>Intangible</a:t>
          </a:r>
          <a:endParaRPr lang="en-US" dirty="0"/>
        </a:p>
      </dgm:t>
    </dgm:pt>
    <dgm:pt modelId="{2694C417-DC51-4C13-9399-194A2987EA9A}" type="parTrans" cxnId="{A6DF6B1B-0CC8-4FA3-808D-687477DF795B}">
      <dgm:prSet/>
      <dgm:spPr/>
      <dgm:t>
        <a:bodyPr/>
        <a:lstStyle/>
        <a:p>
          <a:endParaRPr lang="en-US"/>
        </a:p>
      </dgm:t>
    </dgm:pt>
    <dgm:pt modelId="{F56E3FCA-9205-43D5-9469-F80F5E893355}" type="sibTrans" cxnId="{A6DF6B1B-0CC8-4FA3-808D-687477DF795B}">
      <dgm:prSet/>
      <dgm:spPr/>
      <dgm:t>
        <a:bodyPr/>
        <a:lstStyle/>
        <a:p>
          <a:endParaRPr lang="en-US"/>
        </a:p>
      </dgm:t>
    </dgm:pt>
    <dgm:pt modelId="{2CCFD0B4-E084-42EF-9A29-43225DA346D6}">
      <dgm:prSet phldrT="[Text]"/>
      <dgm:spPr/>
      <dgm:t>
        <a:bodyPr/>
        <a:lstStyle/>
        <a:p>
          <a:r>
            <a:rPr lang="en-US" dirty="0" smtClean="0"/>
            <a:t>costs</a:t>
          </a:r>
          <a:endParaRPr lang="en-US" dirty="0"/>
        </a:p>
      </dgm:t>
    </dgm:pt>
    <dgm:pt modelId="{FCC212C4-7F28-4919-80DE-62D65A972D79}" type="parTrans" cxnId="{BC223A39-F25E-4AF1-A458-AEFA39D6A8A6}">
      <dgm:prSet/>
      <dgm:spPr/>
      <dgm:t>
        <a:bodyPr/>
        <a:lstStyle/>
        <a:p>
          <a:endParaRPr lang="en-US"/>
        </a:p>
      </dgm:t>
    </dgm:pt>
    <dgm:pt modelId="{11D13C59-5737-4441-A6EB-377A82ABAFDA}" type="sibTrans" cxnId="{BC223A39-F25E-4AF1-A458-AEFA39D6A8A6}">
      <dgm:prSet/>
      <dgm:spPr/>
      <dgm:t>
        <a:bodyPr/>
        <a:lstStyle/>
        <a:p>
          <a:endParaRPr lang="en-US"/>
        </a:p>
      </dgm:t>
    </dgm:pt>
    <dgm:pt modelId="{C867A203-E646-4EC6-BB43-FD6C2360EA71}">
      <dgm:prSet phldrT="[Text]"/>
      <dgm:spPr/>
      <dgm:t>
        <a:bodyPr/>
        <a:lstStyle/>
        <a:p>
          <a:r>
            <a:rPr lang="en-US" dirty="0" smtClean="0"/>
            <a:t>Onetime cost</a:t>
          </a:r>
          <a:endParaRPr lang="en-US" dirty="0"/>
        </a:p>
      </dgm:t>
    </dgm:pt>
    <dgm:pt modelId="{2699A70F-206F-41AF-A8B5-FDC7207CAE77}" type="parTrans" cxnId="{3D3484BE-B5D8-44E7-90FB-FB9EC7310789}">
      <dgm:prSet/>
      <dgm:spPr/>
      <dgm:t>
        <a:bodyPr/>
        <a:lstStyle/>
        <a:p>
          <a:endParaRPr lang="en-US"/>
        </a:p>
      </dgm:t>
    </dgm:pt>
    <dgm:pt modelId="{2E226B69-6A36-4A1F-A540-2BF2BEC836BA}" type="sibTrans" cxnId="{3D3484BE-B5D8-44E7-90FB-FB9EC7310789}">
      <dgm:prSet/>
      <dgm:spPr/>
      <dgm:t>
        <a:bodyPr/>
        <a:lstStyle/>
        <a:p>
          <a:endParaRPr lang="en-US"/>
        </a:p>
      </dgm:t>
    </dgm:pt>
    <dgm:pt modelId="{A5DA1568-E687-4955-9F55-335BED41DFBE}">
      <dgm:prSet phldrT="[Text]"/>
      <dgm:spPr/>
      <dgm:t>
        <a:bodyPr/>
        <a:lstStyle/>
        <a:p>
          <a:r>
            <a:rPr lang="en-US" dirty="0" smtClean="0"/>
            <a:t>Recurring cost </a:t>
          </a:r>
          <a:endParaRPr lang="en-US" dirty="0"/>
        </a:p>
      </dgm:t>
    </dgm:pt>
    <dgm:pt modelId="{A79FF825-7FA4-472F-AC9A-39F5AB1CC76E}" type="parTrans" cxnId="{7178247D-7F82-43A9-AE47-53A07D6FF684}">
      <dgm:prSet/>
      <dgm:spPr/>
      <dgm:t>
        <a:bodyPr/>
        <a:lstStyle/>
        <a:p>
          <a:endParaRPr lang="en-US"/>
        </a:p>
      </dgm:t>
    </dgm:pt>
    <dgm:pt modelId="{559A9846-7B70-46AA-B6E8-6DA4EDCDB12D}" type="sibTrans" cxnId="{7178247D-7F82-43A9-AE47-53A07D6FF684}">
      <dgm:prSet/>
      <dgm:spPr/>
      <dgm:t>
        <a:bodyPr/>
        <a:lstStyle/>
        <a:p>
          <a:endParaRPr lang="en-US"/>
        </a:p>
      </dgm:t>
    </dgm:pt>
    <dgm:pt modelId="{24C8AD95-AB00-4BB3-B572-ACA9FDB1E50B}" type="pres">
      <dgm:prSet presAssocID="{8DD61333-1618-415B-B31B-BFC47B9D4705}" presName="diagram" presStyleCnt="0">
        <dgm:presLayoutVars>
          <dgm:chPref val="1"/>
          <dgm:dir/>
          <dgm:animOne val="branch"/>
          <dgm:animLvl val="lvl"/>
          <dgm:resizeHandles/>
        </dgm:presLayoutVars>
      </dgm:prSet>
      <dgm:spPr/>
      <dgm:t>
        <a:bodyPr/>
        <a:lstStyle/>
        <a:p>
          <a:endParaRPr lang="en-US"/>
        </a:p>
      </dgm:t>
    </dgm:pt>
    <dgm:pt modelId="{596BD287-59DE-4995-A984-56CA72780B59}" type="pres">
      <dgm:prSet presAssocID="{BC299B44-0F06-4C54-AF94-56F86D54FAC7}" presName="root" presStyleCnt="0"/>
      <dgm:spPr/>
    </dgm:pt>
    <dgm:pt modelId="{D07BB41B-D647-4D1D-977A-1BD87E7B928C}" type="pres">
      <dgm:prSet presAssocID="{BC299B44-0F06-4C54-AF94-56F86D54FAC7}" presName="rootComposite" presStyleCnt="0"/>
      <dgm:spPr/>
    </dgm:pt>
    <dgm:pt modelId="{FC54EFE5-9E1C-4F79-8ABD-2E2598DD4D8C}" type="pres">
      <dgm:prSet presAssocID="{BC299B44-0F06-4C54-AF94-56F86D54FAC7}" presName="rootText" presStyleLbl="node1" presStyleIdx="0" presStyleCnt="2" custLinFactNeighborX="-89521" custLinFactNeighborY="8894"/>
      <dgm:spPr/>
      <dgm:t>
        <a:bodyPr/>
        <a:lstStyle/>
        <a:p>
          <a:endParaRPr lang="en-US"/>
        </a:p>
      </dgm:t>
    </dgm:pt>
    <dgm:pt modelId="{47167A94-490E-4A4D-B52B-31050205D0F3}" type="pres">
      <dgm:prSet presAssocID="{BC299B44-0F06-4C54-AF94-56F86D54FAC7}" presName="rootConnector" presStyleLbl="node1" presStyleIdx="0" presStyleCnt="2"/>
      <dgm:spPr/>
      <dgm:t>
        <a:bodyPr/>
        <a:lstStyle/>
        <a:p>
          <a:endParaRPr lang="en-US"/>
        </a:p>
      </dgm:t>
    </dgm:pt>
    <dgm:pt modelId="{E17DBC03-FC68-4AD4-B96E-64B84C33745E}" type="pres">
      <dgm:prSet presAssocID="{BC299B44-0F06-4C54-AF94-56F86D54FAC7}" presName="childShape" presStyleCnt="0"/>
      <dgm:spPr/>
    </dgm:pt>
    <dgm:pt modelId="{BCB21A5A-05C0-4DB8-B540-2508B7F3B8EF}" type="pres">
      <dgm:prSet presAssocID="{417DA058-82BA-4FC7-86C0-50E394A4FD09}" presName="Name13" presStyleLbl="parChTrans1D2" presStyleIdx="0" presStyleCnt="4"/>
      <dgm:spPr/>
      <dgm:t>
        <a:bodyPr/>
        <a:lstStyle/>
        <a:p>
          <a:endParaRPr lang="en-US"/>
        </a:p>
      </dgm:t>
    </dgm:pt>
    <dgm:pt modelId="{0A5A9CF6-E2A9-48D0-824E-E41826203D39}" type="pres">
      <dgm:prSet presAssocID="{68FE6F6F-AC81-43A3-908A-B6D62AAB912B}" presName="childText" presStyleLbl="bgAcc1" presStyleIdx="0" presStyleCnt="4" custLinFactX="-11901" custLinFactNeighborX="-100000" custLinFactNeighborY="8894">
        <dgm:presLayoutVars>
          <dgm:bulletEnabled val="1"/>
        </dgm:presLayoutVars>
      </dgm:prSet>
      <dgm:spPr/>
      <dgm:t>
        <a:bodyPr/>
        <a:lstStyle/>
        <a:p>
          <a:endParaRPr lang="en-US"/>
        </a:p>
      </dgm:t>
    </dgm:pt>
    <dgm:pt modelId="{E5867B72-B5B1-4E86-AB4D-D680D3439E87}" type="pres">
      <dgm:prSet presAssocID="{2694C417-DC51-4C13-9399-194A2987EA9A}" presName="Name13" presStyleLbl="parChTrans1D2" presStyleIdx="1" presStyleCnt="4"/>
      <dgm:spPr/>
      <dgm:t>
        <a:bodyPr/>
        <a:lstStyle/>
        <a:p>
          <a:endParaRPr lang="en-US"/>
        </a:p>
      </dgm:t>
    </dgm:pt>
    <dgm:pt modelId="{5381E952-FAB3-4C7D-956C-3FC0C146CEB8}" type="pres">
      <dgm:prSet presAssocID="{BAFAA9E7-71A4-4C45-87B6-CB41E88B55C5}" presName="childText" presStyleLbl="bgAcc1" presStyleIdx="1" presStyleCnt="4" custLinFactX="-11901" custLinFactNeighborX="-100000" custLinFactNeighborY="8894">
        <dgm:presLayoutVars>
          <dgm:bulletEnabled val="1"/>
        </dgm:presLayoutVars>
      </dgm:prSet>
      <dgm:spPr/>
      <dgm:t>
        <a:bodyPr/>
        <a:lstStyle/>
        <a:p>
          <a:endParaRPr lang="en-US"/>
        </a:p>
      </dgm:t>
    </dgm:pt>
    <dgm:pt modelId="{046A0A8E-40E0-4CAB-B49F-94E70FB4B9B1}" type="pres">
      <dgm:prSet presAssocID="{2CCFD0B4-E084-42EF-9A29-43225DA346D6}" presName="root" presStyleCnt="0"/>
      <dgm:spPr/>
    </dgm:pt>
    <dgm:pt modelId="{E5D06D4D-DC5B-4199-A3B3-BC9B0424C752}" type="pres">
      <dgm:prSet presAssocID="{2CCFD0B4-E084-42EF-9A29-43225DA346D6}" presName="rootComposite" presStyleCnt="0"/>
      <dgm:spPr/>
    </dgm:pt>
    <dgm:pt modelId="{ACAEF280-8212-4F9A-AF67-095D3D3793B7}" type="pres">
      <dgm:prSet presAssocID="{2CCFD0B4-E084-42EF-9A29-43225DA346D6}" presName="rootText" presStyleLbl="node1" presStyleIdx="1" presStyleCnt="2" custLinFactNeighborX="-79840" custLinFactNeighborY="-85"/>
      <dgm:spPr/>
      <dgm:t>
        <a:bodyPr/>
        <a:lstStyle/>
        <a:p>
          <a:endParaRPr lang="en-US"/>
        </a:p>
      </dgm:t>
    </dgm:pt>
    <dgm:pt modelId="{2EC6A10A-171A-4F7B-8B62-43FF0A6183C7}" type="pres">
      <dgm:prSet presAssocID="{2CCFD0B4-E084-42EF-9A29-43225DA346D6}" presName="rootConnector" presStyleLbl="node1" presStyleIdx="1" presStyleCnt="2"/>
      <dgm:spPr/>
      <dgm:t>
        <a:bodyPr/>
        <a:lstStyle/>
        <a:p>
          <a:endParaRPr lang="en-US"/>
        </a:p>
      </dgm:t>
    </dgm:pt>
    <dgm:pt modelId="{3BBF9A88-9267-4937-B1CC-87CD0A948AF9}" type="pres">
      <dgm:prSet presAssocID="{2CCFD0B4-E084-42EF-9A29-43225DA346D6}" presName="childShape" presStyleCnt="0"/>
      <dgm:spPr/>
    </dgm:pt>
    <dgm:pt modelId="{EAF57B0D-1F94-4E64-B44F-F29386003761}" type="pres">
      <dgm:prSet presAssocID="{2699A70F-206F-41AF-A8B5-FDC7207CAE77}" presName="Name13" presStyleLbl="parChTrans1D2" presStyleIdx="2" presStyleCnt="4"/>
      <dgm:spPr/>
      <dgm:t>
        <a:bodyPr/>
        <a:lstStyle/>
        <a:p>
          <a:endParaRPr lang="en-US"/>
        </a:p>
      </dgm:t>
    </dgm:pt>
    <dgm:pt modelId="{D8569662-AFCC-4105-86B7-FA5A50F77F92}" type="pres">
      <dgm:prSet presAssocID="{C867A203-E646-4EC6-BB43-FD6C2360EA71}" presName="childText" presStyleLbl="bgAcc1" presStyleIdx="2" presStyleCnt="4" custLinFactNeighborX="-99800" custLinFactNeighborY="-85">
        <dgm:presLayoutVars>
          <dgm:bulletEnabled val="1"/>
        </dgm:presLayoutVars>
      </dgm:prSet>
      <dgm:spPr/>
      <dgm:t>
        <a:bodyPr/>
        <a:lstStyle/>
        <a:p>
          <a:endParaRPr lang="en-US"/>
        </a:p>
      </dgm:t>
    </dgm:pt>
    <dgm:pt modelId="{107B6B3C-69AB-4500-B9C0-4E1B3CA2E6D2}" type="pres">
      <dgm:prSet presAssocID="{A79FF825-7FA4-472F-AC9A-39F5AB1CC76E}" presName="Name13" presStyleLbl="parChTrans1D2" presStyleIdx="3" presStyleCnt="4"/>
      <dgm:spPr/>
      <dgm:t>
        <a:bodyPr/>
        <a:lstStyle/>
        <a:p>
          <a:endParaRPr lang="en-US"/>
        </a:p>
      </dgm:t>
    </dgm:pt>
    <dgm:pt modelId="{E952A2C1-4EA9-4167-BDC6-DF414F1E0DA3}" type="pres">
      <dgm:prSet presAssocID="{A5DA1568-E687-4955-9F55-335BED41DFBE}" presName="childText" presStyleLbl="bgAcc1" presStyleIdx="3" presStyleCnt="4" custLinFactNeighborX="-99800" custLinFactNeighborY="-85">
        <dgm:presLayoutVars>
          <dgm:bulletEnabled val="1"/>
        </dgm:presLayoutVars>
      </dgm:prSet>
      <dgm:spPr/>
      <dgm:t>
        <a:bodyPr/>
        <a:lstStyle/>
        <a:p>
          <a:endParaRPr lang="en-US"/>
        </a:p>
      </dgm:t>
    </dgm:pt>
  </dgm:ptLst>
  <dgm:cxnLst>
    <dgm:cxn modelId="{8627B758-D065-4F15-8FB3-055210F4A969}" type="presOf" srcId="{A5DA1568-E687-4955-9F55-335BED41DFBE}" destId="{E952A2C1-4EA9-4167-BDC6-DF414F1E0DA3}" srcOrd="0" destOrd="0" presId="urn:microsoft.com/office/officeart/2005/8/layout/hierarchy3"/>
    <dgm:cxn modelId="{C7C69568-DFF6-4B4E-A301-F15A259ADDA4}" type="presOf" srcId="{417DA058-82BA-4FC7-86C0-50E394A4FD09}" destId="{BCB21A5A-05C0-4DB8-B540-2508B7F3B8EF}" srcOrd="0" destOrd="0" presId="urn:microsoft.com/office/officeart/2005/8/layout/hierarchy3"/>
    <dgm:cxn modelId="{D7B8C132-3938-4CBE-A528-38C916AEE8E4}" type="presOf" srcId="{A79FF825-7FA4-472F-AC9A-39F5AB1CC76E}" destId="{107B6B3C-69AB-4500-B9C0-4E1B3CA2E6D2}" srcOrd="0" destOrd="0" presId="urn:microsoft.com/office/officeart/2005/8/layout/hierarchy3"/>
    <dgm:cxn modelId="{75DC1B5F-11C1-42A2-ABE7-EC45588AC2F4}" srcId="{BC299B44-0F06-4C54-AF94-56F86D54FAC7}" destId="{68FE6F6F-AC81-43A3-908A-B6D62AAB912B}" srcOrd="0" destOrd="0" parTransId="{417DA058-82BA-4FC7-86C0-50E394A4FD09}" sibTransId="{FEA17D1E-A710-4F26-97D8-80B7E8242132}"/>
    <dgm:cxn modelId="{BD1B15A6-20A8-48A3-A10F-7274AA38F080}" srcId="{8DD61333-1618-415B-B31B-BFC47B9D4705}" destId="{BC299B44-0F06-4C54-AF94-56F86D54FAC7}" srcOrd="0" destOrd="0" parTransId="{A51D2F5B-C9DA-488C-80D9-CA20532F54E3}" sibTransId="{403FC10C-0066-487B-BF1B-70568310B238}"/>
    <dgm:cxn modelId="{549734F7-8E34-40F2-92E1-025CCA55CAE9}" type="presOf" srcId="{8DD61333-1618-415B-B31B-BFC47B9D4705}" destId="{24C8AD95-AB00-4BB3-B572-ACA9FDB1E50B}" srcOrd="0" destOrd="0" presId="urn:microsoft.com/office/officeart/2005/8/layout/hierarchy3"/>
    <dgm:cxn modelId="{F9A8DB1E-3D25-4289-9742-7407F652C99E}" type="presOf" srcId="{BC299B44-0F06-4C54-AF94-56F86D54FAC7}" destId="{FC54EFE5-9E1C-4F79-8ABD-2E2598DD4D8C}" srcOrd="0" destOrd="0" presId="urn:microsoft.com/office/officeart/2005/8/layout/hierarchy3"/>
    <dgm:cxn modelId="{317C447B-D012-4A42-A3C5-1ECB0A3EBD53}" type="presOf" srcId="{2699A70F-206F-41AF-A8B5-FDC7207CAE77}" destId="{EAF57B0D-1F94-4E64-B44F-F29386003761}" srcOrd="0" destOrd="0" presId="urn:microsoft.com/office/officeart/2005/8/layout/hierarchy3"/>
    <dgm:cxn modelId="{BC223A39-F25E-4AF1-A458-AEFA39D6A8A6}" srcId="{8DD61333-1618-415B-B31B-BFC47B9D4705}" destId="{2CCFD0B4-E084-42EF-9A29-43225DA346D6}" srcOrd="1" destOrd="0" parTransId="{FCC212C4-7F28-4919-80DE-62D65A972D79}" sibTransId="{11D13C59-5737-4441-A6EB-377A82ABAFDA}"/>
    <dgm:cxn modelId="{7178247D-7F82-43A9-AE47-53A07D6FF684}" srcId="{2CCFD0B4-E084-42EF-9A29-43225DA346D6}" destId="{A5DA1568-E687-4955-9F55-335BED41DFBE}" srcOrd="1" destOrd="0" parTransId="{A79FF825-7FA4-472F-AC9A-39F5AB1CC76E}" sibTransId="{559A9846-7B70-46AA-B6E8-6DA4EDCDB12D}"/>
    <dgm:cxn modelId="{117FF526-1C87-4024-AB43-8CC6FF017418}" type="presOf" srcId="{C867A203-E646-4EC6-BB43-FD6C2360EA71}" destId="{D8569662-AFCC-4105-86B7-FA5A50F77F92}" srcOrd="0" destOrd="0" presId="urn:microsoft.com/office/officeart/2005/8/layout/hierarchy3"/>
    <dgm:cxn modelId="{F367BDF0-0B8C-401F-99F6-099809A50FAC}" type="presOf" srcId="{BAFAA9E7-71A4-4C45-87B6-CB41E88B55C5}" destId="{5381E952-FAB3-4C7D-956C-3FC0C146CEB8}" srcOrd="0" destOrd="0" presId="urn:microsoft.com/office/officeart/2005/8/layout/hierarchy3"/>
    <dgm:cxn modelId="{AB4D6329-C237-4E0B-8A9A-309FF564DAE5}" type="presOf" srcId="{BC299B44-0F06-4C54-AF94-56F86D54FAC7}" destId="{47167A94-490E-4A4D-B52B-31050205D0F3}" srcOrd="1" destOrd="0" presId="urn:microsoft.com/office/officeart/2005/8/layout/hierarchy3"/>
    <dgm:cxn modelId="{3D3484BE-B5D8-44E7-90FB-FB9EC7310789}" srcId="{2CCFD0B4-E084-42EF-9A29-43225DA346D6}" destId="{C867A203-E646-4EC6-BB43-FD6C2360EA71}" srcOrd="0" destOrd="0" parTransId="{2699A70F-206F-41AF-A8B5-FDC7207CAE77}" sibTransId="{2E226B69-6A36-4A1F-A540-2BF2BEC836BA}"/>
    <dgm:cxn modelId="{6262DE1E-850E-4F68-A8D2-4D4C6EBD57D5}" type="presOf" srcId="{68FE6F6F-AC81-43A3-908A-B6D62AAB912B}" destId="{0A5A9CF6-E2A9-48D0-824E-E41826203D39}" srcOrd="0" destOrd="0" presId="urn:microsoft.com/office/officeart/2005/8/layout/hierarchy3"/>
    <dgm:cxn modelId="{D57D43D1-3868-4D6A-96E4-827263626807}" type="presOf" srcId="{2CCFD0B4-E084-42EF-9A29-43225DA346D6}" destId="{2EC6A10A-171A-4F7B-8B62-43FF0A6183C7}" srcOrd="1" destOrd="0" presId="urn:microsoft.com/office/officeart/2005/8/layout/hierarchy3"/>
    <dgm:cxn modelId="{A6DF6B1B-0CC8-4FA3-808D-687477DF795B}" srcId="{BC299B44-0F06-4C54-AF94-56F86D54FAC7}" destId="{BAFAA9E7-71A4-4C45-87B6-CB41E88B55C5}" srcOrd="1" destOrd="0" parTransId="{2694C417-DC51-4C13-9399-194A2987EA9A}" sibTransId="{F56E3FCA-9205-43D5-9469-F80F5E893355}"/>
    <dgm:cxn modelId="{1940593C-6916-42B7-BDF6-809017B3C8B4}" type="presOf" srcId="{2CCFD0B4-E084-42EF-9A29-43225DA346D6}" destId="{ACAEF280-8212-4F9A-AF67-095D3D3793B7}" srcOrd="0" destOrd="0" presId="urn:microsoft.com/office/officeart/2005/8/layout/hierarchy3"/>
    <dgm:cxn modelId="{6CD700CF-6CC9-4AC2-960C-D3AAF27EE479}" type="presOf" srcId="{2694C417-DC51-4C13-9399-194A2987EA9A}" destId="{E5867B72-B5B1-4E86-AB4D-D680D3439E87}" srcOrd="0" destOrd="0" presId="urn:microsoft.com/office/officeart/2005/8/layout/hierarchy3"/>
    <dgm:cxn modelId="{77011AE7-DE4F-4EE5-8D20-4DCE768970EF}" type="presParOf" srcId="{24C8AD95-AB00-4BB3-B572-ACA9FDB1E50B}" destId="{596BD287-59DE-4995-A984-56CA72780B59}" srcOrd="0" destOrd="0" presId="urn:microsoft.com/office/officeart/2005/8/layout/hierarchy3"/>
    <dgm:cxn modelId="{4D0C8363-1F4A-4C44-B5EC-16EDA639C116}" type="presParOf" srcId="{596BD287-59DE-4995-A984-56CA72780B59}" destId="{D07BB41B-D647-4D1D-977A-1BD87E7B928C}" srcOrd="0" destOrd="0" presId="urn:microsoft.com/office/officeart/2005/8/layout/hierarchy3"/>
    <dgm:cxn modelId="{ABCCA1A4-1EF3-47A6-9D00-E794A81CEA6E}" type="presParOf" srcId="{D07BB41B-D647-4D1D-977A-1BD87E7B928C}" destId="{FC54EFE5-9E1C-4F79-8ABD-2E2598DD4D8C}" srcOrd="0" destOrd="0" presId="urn:microsoft.com/office/officeart/2005/8/layout/hierarchy3"/>
    <dgm:cxn modelId="{C87CA9C1-5474-4F1A-9BB6-89542E7B4184}" type="presParOf" srcId="{D07BB41B-D647-4D1D-977A-1BD87E7B928C}" destId="{47167A94-490E-4A4D-B52B-31050205D0F3}" srcOrd="1" destOrd="0" presId="urn:microsoft.com/office/officeart/2005/8/layout/hierarchy3"/>
    <dgm:cxn modelId="{32A05C32-4149-4FC7-8B43-7644DE7E0EDD}" type="presParOf" srcId="{596BD287-59DE-4995-A984-56CA72780B59}" destId="{E17DBC03-FC68-4AD4-B96E-64B84C33745E}" srcOrd="1" destOrd="0" presId="urn:microsoft.com/office/officeart/2005/8/layout/hierarchy3"/>
    <dgm:cxn modelId="{44ACF417-B274-4B43-990E-4F3909132326}" type="presParOf" srcId="{E17DBC03-FC68-4AD4-B96E-64B84C33745E}" destId="{BCB21A5A-05C0-4DB8-B540-2508B7F3B8EF}" srcOrd="0" destOrd="0" presId="urn:microsoft.com/office/officeart/2005/8/layout/hierarchy3"/>
    <dgm:cxn modelId="{C3104D6C-540B-4CFD-9A59-A398BFA8669A}" type="presParOf" srcId="{E17DBC03-FC68-4AD4-B96E-64B84C33745E}" destId="{0A5A9CF6-E2A9-48D0-824E-E41826203D39}" srcOrd="1" destOrd="0" presId="urn:microsoft.com/office/officeart/2005/8/layout/hierarchy3"/>
    <dgm:cxn modelId="{6DD38CB9-FA37-4146-ACE8-1D12D850B25A}" type="presParOf" srcId="{E17DBC03-FC68-4AD4-B96E-64B84C33745E}" destId="{E5867B72-B5B1-4E86-AB4D-D680D3439E87}" srcOrd="2" destOrd="0" presId="urn:microsoft.com/office/officeart/2005/8/layout/hierarchy3"/>
    <dgm:cxn modelId="{8F0BED13-4A06-4B94-B525-4FAB43708381}" type="presParOf" srcId="{E17DBC03-FC68-4AD4-B96E-64B84C33745E}" destId="{5381E952-FAB3-4C7D-956C-3FC0C146CEB8}" srcOrd="3" destOrd="0" presId="urn:microsoft.com/office/officeart/2005/8/layout/hierarchy3"/>
    <dgm:cxn modelId="{E88D9841-6758-4D00-9398-9F7CC996B9CA}" type="presParOf" srcId="{24C8AD95-AB00-4BB3-B572-ACA9FDB1E50B}" destId="{046A0A8E-40E0-4CAB-B49F-94E70FB4B9B1}" srcOrd="1" destOrd="0" presId="urn:microsoft.com/office/officeart/2005/8/layout/hierarchy3"/>
    <dgm:cxn modelId="{C95E8BB1-80EA-4B0B-9153-3120B37A8CC6}" type="presParOf" srcId="{046A0A8E-40E0-4CAB-B49F-94E70FB4B9B1}" destId="{E5D06D4D-DC5B-4199-A3B3-BC9B0424C752}" srcOrd="0" destOrd="0" presId="urn:microsoft.com/office/officeart/2005/8/layout/hierarchy3"/>
    <dgm:cxn modelId="{AD1744FA-6FE4-4527-B75D-0BE3B1394934}" type="presParOf" srcId="{E5D06D4D-DC5B-4199-A3B3-BC9B0424C752}" destId="{ACAEF280-8212-4F9A-AF67-095D3D3793B7}" srcOrd="0" destOrd="0" presId="urn:microsoft.com/office/officeart/2005/8/layout/hierarchy3"/>
    <dgm:cxn modelId="{7862CDED-CD98-4822-B47C-06ACB36339C3}" type="presParOf" srcId="{E5D06D4D-DC5B-4199-A3B3-BC9B0424C752}" destId="{2EC6A10A-171A-4F7B-8B62-43FF0A6183C7}" srcOrd="1" destOrd="0" presId="urn:microsoft.com/office/officeart/2005/8/layout/hierarchy3"/>
    <dgm:cxn modelId="{2D5D519E-728F-41E8-9094-7BA2B99D16E3}" type="presParOf" srcId="{046A0A8E-40E0-4CAB-B49F-94E70FB4B9B1}" destId="{3BBF9A88-9267-4937-B1CC-87CD0A948AF9}" srcOrd="1" destOrd="0" presId="urn:microsoft.com/office/officeart/2005/8/layout/hierarchy3"/>
    <dgm:cxn modelId="{97392B18-0FE8-4AA8-B9FA-221AD95F3A02}" type="presParOf" srcId="{3BBF9A88-9267-4937-B1CC-87CD0A948AF9}" destId="{EAF57B0D-1F94-4E64-B44F-F29386003761}" srcOrd="0" destOrd="0" presId="urn:microsoft.com/office/officeart/2005/8/layout/hierarchy3"/>
    <dgm:cxn modelId="{087B150B-387E-4BB5-B98A-4315FCB74609}" type="presParOf" srcId="{3BBF9A88-9267-4937-B1CC-87CD0A948AF9}" destId="{D8569662-AFCC-4105-86B7-FA5A50F77F92}" srcOrd="1" destOrd="0" presId="urn:microsoft.com/office/officeart/2005/8/layout/hierarchy3"/>
    <dgm:cxn modelId="{5E6CB205-8828-4860-8173-778126AAEDBD}" type="presParOf" srcId="{3BBF9A88-9267-4937-B1CC-87CD0A948AF9}" destId="{107B6B3C-69AB-4500-B9C0-4E1B3CA2E6D2}" srcOrd="2" destOrd="0" presId="urn:microsoft.com/office/officeart/2005/8/layout/hierarchy3"/>
    <dgm:cxn modelId="{CE568705-E9E4-402B-A403-696557CD89E3}" type="presParOf" srcId="{3BBF9A88-9267-4937-B1CC-87CD0A948AF9}" destId="{E952A2C1-4EA9-4167-BDC6-DF414F1E0DA3}" srcOrd="3" destOrd="0" presId="urn:microsoft.com/office/officeart/2005/8/layout/hierarchy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676E757-ACC7-4259-AF0F-0E759ECB28FF}" type="doc">
      <dgm:prSet loTypeId="urn:microsoft.com/office/officeart/2005/8/layout/hList1" loCatId="list" qsTypeId="urn:microsoft.com/office/officeart/2005/8/quickstyle/simple1" qsCatId="simple" csTypeId="urn:microsoft.com/office/officeart/2005/8/colors/colorful1#1" csCatId="colorful" phldr="1"/>
      <dgm:spPr/>
      <dgm:t>
        <a:bodyPr/>
        <a:lstStyle/>
        <a:p>
          <a:endParaRPr lang="en-GB"/>
        </a:p>
      </dgm:t>
    </dgm:pt>
    <dgm:pt modelId="{A82F4319-EE70-4B29-ABD1-77FC24DC6A89}">
      <dgm:prSet phldrT="[Text]" custT="1"/>
      <dgm:spPr/>
      <dgm:t>
        <a:bodyPr/>
        <a:lstStyle/>
        <a:p>
          <a:r>
            <a:rPr lang="en-US" sz="1700" b="1" dirty="0" smtClean="0"/>
            <a:t>Procurement</a:t>
          </a:r>
          <a:endParaRPr lang="en-GB" sz="1700" dirty="0"/>
        </a:p>
      </dgm:t>
    </dgm:pt>
    <dgm:pt modelId="{E04D681B-78B2-4681-AD4D-313FBE446C30}" type="parTrans" cxnId="{3D04E51F-5422-452A-ACA4-FA615167131C}">
      <dgm:prSet/>
      <dgm:spPr/>
      <dgm:t>
        <a:bodyPr/>
        <a:lstStyle/>
        <a:p>
          <a:endParaRPr lang="en-GB"/>
        </a:p>
      </dgm:t>
    </dgm:pt>
    <dgm:pt modelId="{24E25C47-96A6-4A64-8498-55AF3AC98F00}" type="sibTrans" cxnId="{3D04E51F-5422-452A-ACA4-FA615167131C}">
      <dgm:prSet/>
      <dgm:spPr/>
      <dgm:t>
        <a:bodyPr/>
        <a:lstStyle/>
        <a:p>
          <a:endParaRPr lang="en-GB"/>
        </a:p>
      </dgm:t>
    </dgm:pt>
    <dgm:pt modelId="{62802660-FA4B-474E-BFD6-EC7AC63F9B01}">
      <dgm:prSet phldrT="[Text]" custT="1"/>
      <dgm:spPr/>
      <dgm:t>
        <a:bodyPr/>
        <a:lstStyle/>
        <a:p>
          <a:r>
            <a:rPr lang="en-GB" sz="1600" dirty="0" smtClean="0"/>
            <a:t>Hardware</a:t>
          </a:r>
          <a:r>
            <a:rPr lang="en-GB" sz="1600" baseline="0" dirty="0" smtClean="0"/>
            <a:t>, software, facilities infrastructure  management</a:t>
          </a:r>
          <a:endParaRPr lang="en-GB" sz="1600" dirty="0"/>
        </a:p>
      </dgm:t>
    </dgm:pt>
    <dgm:pt modelId="{62F64266-50FE-4FBC-B177-9FD0E1596545}" type="parTrans" cxnId="{6180F61F-84E7-462E-9C4E-27EEE9E8918A}">
      <dgm:prSet/>
      <dgm:spPr/>
      <dgm:t>
        <a:bodyPr/>
        <a:lstStyle/>
        <a:p>
          <a:endParaRPr lang="en-GB"/>
        </a:p>
      </dgm:t>
    </dgm:pt>
    <dgm:pt modelId="{64F96F22-E038-43E6-A113-7C188570D249}" type="sibTrans" cxnId="{6180F61F-84E7-462E-9C4E-27EEE9E8918A}">
      <dgm:prSet/>
      <dgm:spPr/>
      <dgm:t>
        <a:bodyPr/>
        <a:lstStyle/>
        <a:p>
          <a:endParaRPr lang="en-GB"/>
        </a:p>
      </dgm:t>
    </dgm:pt>
    <dgm:pt modelId="{8F9AC501-530D-43A4-B934-413281CBFC37}">
      <dgm:prSet phldrT="[Text]" custT="1"/>
      <dgm:spPr>
        <a:solidFill>
          <a:schemeClr val="accent3">
            <a:lumMod val="50000"/>
          </a:schemeClr>
        </a:solidFill>
      </dgm:spPr>
      <dgm:t>
        <a:bodyPr/>
        <a:lstStyle/>
        <a:p>
          <a:r>
            <a:rPr lang="en-US" sz="1700" b="1" dirty="0" smtClean="0"/>
            <a:t>Start-up</a:t>
          </a:r>
          <a:endParaRPr lang="en-GB" sz="1700" dirty="0"/>
        </a:p>
      </dgm:t>
    </dgm:pt>
    <dgm:pt modelId="{E8E9E24E-DF54-4DB8-8289-DD1FE955C886}" type="parTrans" cxnId="{D0F3DC0E-5419-443B-8C16-2522DA775A5B}">
      <dgm:prSet/>
      <dgm:spPr/>
      <dgm:t>
        <a:bodyPr/>
        <a:lstStyle/>
        <a:p>
          <a:endParaRPr lang="en-GB"/>
        </a:p>
      </dgm:t>
    </dgm:pt>
    <dgm:pt modelId="{8E7FC0CE-A2D0-4994-B821-A321386D5CEC}" type="sibTrans" cxnId="{D0F3DC0E-5419-443B-8C16-2522DA775A5B}">
      <dgm:prSet/>
      <dgm:spPr/>
      <dgm:t>
        <a:bodyPr/>
        <a:lstStyle/>
        <a:p>
          <a:endParaRPr lang="en-GB"/>
        </a:p>
      </dgm:t>
    </dgm:pt>
    <dgm:pt modelId="{89B0B089-09ED-496F-9C15-A51B9F834C46}">
      <dgm:prSet phldrT="[Text]" custT="1"/>
      <dgm:spPr/>
      <dgm:t>
        <a:bodyPr/>
        <a:lstStyle/>
        <a:p>
          <a:r>
            <a:rPr lang="en-US" sz="1600" dirty="0" smtClean="0"/>
            <a:t>Initial Operating  costs</a:t>
          </a:r>
          <a:endParaRPr lang="en-GB" sz="1600" dirty="0"/>
        </a:p>
      </dgm:t>
    </dgm:pt>
    <dgm:pt modelId="{B477E049-E278-40F8-9668-9FD6ABA94A79}" type="parTrans" cxnId="{60B21C82-26CA-4981-9983-27740B2B4A24}">
      <dgm:prSet/>
      <dgm:spPr/>
      <dgm:t>
        <a:bodyPr/>
        <a:lstStyle/>
        <a:p>
          <a:endParaRPr lang="en-GB"/>
        </a:p>
      </dgm:t>
    </dgm:pt>
    <dgm:pt modelId="{605325EE-EB16-4B31-9EE9-4D47151E010C}" type="sibTrans" cxnId="{60B21C82-26CA-4981-9983-27740B2B4A24}">
      <dgm:prSet/>
      <dgm:spPr/>
      <dgm:t>
        <a:bodyPr/>
        <a:lstStyle/>
        <a:p>
          <a:endParaRPr lang="en-GB"/>
        </a:p>
      </dgm:t>
    </dgm:pt>
    <dgm:pt modelId="{35DF4C64-01B0-419E-BE68-1C0C1B0A97C6}">
      <dgm:prSet phldrT="[Text]" custT="1"/>
      <dgm:spPr/>
      <dgm:t>
        <a:bodyPr/>
        <a:lstStyle/>
        <a:p>
          <a:r>
            <a:rPr lang="en-US" sz="1700" b="1" dirty="0" smtClean="0"/>
            <a:t>Project-related</a:t>
          </a:r>
          <a:endParaRPr lang="en-GB" sz="1700" dirty="0"/>
        </a:p>
      </dgm:t>
    </dgm:pt>
    <dgm:pt modelId="{0279D00C-8654-45BC-9498-BD722F46DDB3}" type="parTrans" cxnId="{AF8C5BE3-8FCB-480F-8483-12DC8757D48A}">
      <dgm:prSet/>
      <dgm:spPr/>
      <dgm:t>
        <a:bodyPr/>
        <a:lstStyle/>
        <a:p>
          <a:endParaRPr lang="en-GB"/>
        </a:p>
      </dgm:t>
    </dgm:pt>
    <dgm:pt modelId="{CAE29CA5-0D8C-4269-8844-C3489B0C7034}" type="sibTrans" cxnId="{AF8C5BE3-8FCB-480F-8483-12DC8757D48A}">
      <dgm:prSet/>
      <dgm:spPr/>
      <dgm:t>
        <a:bodyPr/>
        <a:lstStyle/>
        <a:p>
          <a:endParaRPr lang="en-GB"/>
        </a:p>
      </dgm:t>
    </dgm:pt>
    <dgm:pt modelId="{84CF1689-36AE-4AB9-BB36-DD03C72E6E71}">
      <dgm:prSet phldrT="[Text]" custT="1"/>
      <dgm:spPr/>
      <dgm:t>
        <a:bodyPr/>
        <a:lstStyle/>
        <a:p>
          <a:r>
            <a:rPr lang="en-US" sz="1600" dirty="0" smtClean="0"/>
            <a:t>Application software, software modification, personnel overhead, training, data analysis, documentation</a:t>
          </a:r>
          <a:endParaRPr lang="en-GB" sz="1600" dirty="0"/>
        </a:p>
      </dgm:t>
    </dgm:pt>
    <dgm:pt modelId="{CC63CD10-CADC-465F-9088-07988AAC8DAC}" type="parTrans" cxnId="{8508F2F4-F3C7-487F-9FF7-E710B43B90CE}">
      <dgm:prSet/>
      <dgm:spPr/>
      <dgm:t>
        <a:bodyPr/>
        <a:lstStyle/>
        <a:p>
          <a:endParaRPr lang="en-GB"/>
        </a:p>
      </dgm:t>
    </dgm:pt>
    <dgm:pt modelId="{B75C9985-9756-4CAE-B468-395BC96EEEF3}" type="sibTrans" cxnId="{8508F2F4-F3C7-487F-9FF7-E710B43B90CE}">
      <dgm:prSet/>
      <dgm:spPr/>
      <dgm:t>
        <a:bodyPr/>
        <a:lstStyle/>
        <a:p>
          <a:endParaRPr lang="en-GB"/>
        </a:p>
      </dgm:t>
    </dgm:pt>
    <dgm:pt modelId="{B09B36E0-C99E-45A1-A386-84FD806EB854}">
      <dgm:prSet phldrT="[Text]" custT="1"/>
      <dgm:spPr/>
      <dgm:t>
        <a:bodyPr/>
        <a:lstStyle/>
        <a:p>
          <a:r>
            <a:rPr lang="en-US" sz="1600" dirty="0" smtClean="0"/>
            <a:t>System maintenance, rental, asset depreciation, operation and planning</a:t>
          </a:r>
          <a:endParaRPr lang="en-GB" sz="1600" dirty="0"/>
        </a:p>
      </dgm:t>
    </dgm:pt>
    <dgm:pt modelId="{840C2923-B8CF-42B9-9263-2462433C934D}" type="parTrans" cxnId="{91446F13-EB2F-4C5A-B53B-E339EACD092D}">
      <dgm:prSet/>
      <dgm:spPr/>
      <dgm:t>
        <a:bodyPr/>
        <a:lstStyle/>
        <a:p>
          <a:endParaRPr lang="en-GB"/>
        </a:p>
      </dgm:t>
    </dgm:pt>
    <dgm:pt modelId="{1BE3EC13-B3D3-42E8-AF22-559A8195E181}" type="sibTrans" cxnId="{91446F13-EB2F-4C5A-B53B-E339EACD092D}">
      <dgm:prSet/>
      <dgm:spPr/>
      <dgm:t>
        <a:bodyPr/>
        <a:lstStyle/>
        <a:p>
          <a:endParaRPr lang="en-GB"/>
        </a:p>
      </dgm:t>
    </dgm:pt>
    <dgm:pt modelId="{1527E502-76DE-4FCE-8072-113B0B6A1FB1}">
      <dgm:prSet phldrT="[Text]" custT="1"/>
      <dgm:spPr>
        <a:solidFill>
          <a:schemeClr val="tx2"/>
        </a:solidFill>
      </dgm:spPr>
      <dgm:t>
        <a:bodyPr/>
        <a:lstStyle/>
        <a:p>
          <a:r>
            <a:rPr lang="en-US" sz="1700" b="1" dirty="0" smtClean="0"/>
            <a:t>Operating</a:t>
          </a:r>
          <a:endParaRPr lang="en-GB" sz="1700" dirty="0"/>
        </a:p>
      </dgm:t>
    </dgm:pt>
    <dgm:pt modelId="{8725909D-C1B6-4753-AF23-30B038D90CAD}" type="parTrans" cxnId="{8A501F2E-4EEF-470E-9C5E-2D326263A91A}">
      <dgm:prSet/>
      <dgm:spPr/>
      <dgm:t>
        <a:bodyPr/>
        <a:lstStyle/>
        <a:p>
          <a:endParaRPr lang="en-GB"/>
        </a:p>
      </dgm:t>
    </dgm:pt>
    <dgm:pt modelId="{705F17DF-6738-4393-BF4F-F9B9EEA1264A}" type="sibTrans" cxnId="{8A501F2E-4EEF-470E-9C5E-2D326263A91A}">
      <dgm:prSet/>
      <dgm:spPr/>
      <dgm:t>
        <a:bodyPr/>
        <a:lstStyle/>
        <a:p>
          <a:endParaRPr lang="en-GB"/>
        </a:p>
      </dgm:t>
    </dgm:pt>
    <dgm:pt modelId="{87376135-D510-4456-87F8-589CAC6FA053}">
      <dgm:prSet phldrT="[Text]" custT="1"/>
      <dgm:spPr/>
      <dgm:t>
        <a:bodyPr/>
        <a:lstStyle/>
        <a:p>
          <a:r>
            <a:rPr lang="en-GB" sz="1600" dirty="0" smtClean="0"/>
            <a:t>Consulting and services</a:t>
          </a:r>
          <a:endParaRPr lang="en-GB" sz="1600" dirty="0"/>
        </a:p>
      </dgm:t>
    </dgm:pt>
    <dgm:pt modelId="{E636B829-4CEE-4546-BFD4-7344AF3F0B59}" type="parTrans" cxnId="{A93BE496-B264-4305-A7E2-D843835353B6}">
      <dgm:prSet/>
      <dgm:spPr/>
      <dgm:t>
        <a:bodyPr/>
        <a:lstStyle/>
        <a:p>
          <a:endParaRPr lang="en-US"/>
        </a:p>
      </dgm:t>
    </dgm:pt>
    <dgm:pt modelId="{39DD50F7-DBCC-419D-AF31-9EB3C78B0B09}" type="sibTrans" cxnId="{A93BE496-B264-4305-A7E2-D843835353B6}">
      <dgm:prSet/>
      <dgm:spPr/>
      <dgm:t>
        <a:bodyPr/>
        <a:lstStyle/>
        <a:p>
          <a:endParaRPr lang="en-US"/>
        </a:p>
      </dgm:t>
    </dgm:pt>
    <dgm:pt modelId="{BFC336FC-CDB6-4402-BDD6-DFB68908243F}">
      <dgm:prSet phldrT="[Text]" custT="1"/>
      <dgm:spPr/>
      <dgm:t>
        <a:bodyPr/>
        <a:lstStyle/>
        <a:p>
          <a:endParaRPr lang="en-GB" sz="1600" dirty="0"/>
        </a:p>
      </dgm:t>
    </dgm:pt>
    <dgm:pt modelId="{0558C19D-DF92-45D3-9E90-1D6256AEAD42}" type="parTrans" cxnId="{22E96F2F-F50C-4FFD-937C-7586D3808935}">
      <dgm:prSet/>
      <dgm:spPr/>
      <dgm:t>
        <a:bodyPr/>
        <a:lstStyle/>
        <a:p>
          <a:endParaRPr lang="en-US"/>
        </a:p>
      </dgm:t>
    </dgm:pt>
    <dgm:pt modelId="{FF961877-AB02-4318-B053-D5CDB90FDECA}" type="sibTrans" cxnId="{22E96F2F-F50C-4FFD-937C-7586D3808935}">
      <dgm:prSet/>
      <dgm:spPr/>
      <dgm:t>
        <a:bodyPr/>
        <a:lstStyle/>
        <a:p>
          <a:endParaRPr lang="en-US"/>
        </a:p>
      </dgm:t>
    </dgm:pt>
    <dgm:pt modelId="{CECA07B6-283D-46A4-82E2-5E55CB937DF2}">
      <dgm:prSet phldrT="[Text]" custT="1"/>
      <dgm:spPr/>
      <dgm:t>
        <a:bodyPr/>
        <a:lstStyle/>
        <a:p>
          <a:r>
            <a:rPr lang="en-GB" sz="1600" dirty="0" smtClean="0"/>
            <a:t>Management and staff</a:t>
          </a:r>
          <a:endParaRPr lang="en-GB" sz="1600" dirty="0"/>
        </a:p>
      </dgm:t>
    </dgm:pt>
    <dgm:pt modelId="{5C349B07-BB92-4519-B949-AD551B832059}" type="parTrans" cxnId="{0CE73B99-9E9F-4783-BD83-6C950CFA375C}">
      <dgm:prSet/>
      <dgm:spPr/>
      <dgm:t>
        <a:bodyPr/>
        <a:lstStyle/>
        <a:p>
          <a:endParaRPr lang="en-US"/>
        </a:p>
      </dgm:t>
    </dgm:pt>
    <dgm:pt modelId="{1B302FDD-A5C6-4D71-BA38-B1998701666F}" type="sibTrans" cxnId="{0CE73B99-9E9F-4783-BD83-6C950CFA375C}">
      <dgm:prSet/>
      <dgm:spPr/>
      <dgm:t>
        <a:bodyPr/>
        <a:lstStyle/>
        <a:p>
          <a:endParaRPr lang="en-US"/>
        </a:p>
      </dgm:t>
    </dgm:pt>
    <dgm:pt modelId="{40C829F0-CC61-4421-9177-9894867E77FF}">
      <dgm:prSet phldrT="[Text]" custT="1"/>
      <dgm:spPr/>
      <dgm:t>
        <a:bodyPr/>
        <a:lstStyle/>
        <a:p>
          <a:r>
            <a:rPr lang="en-GB" sz="1600" dirty="0" smtClean="0"/>
            <a:t>Personal recruiting</a:t>
          </a:r>
          <a:endParaRPr lang="en-GB" sz="1600" dirty="0"/>
        </a:p>
      </dgm:t>
    </dgm:pt>
    <dgm:pt modelId="{4F46C2AC-F4AE-48D2-B5DA-774F17BF5AC2}" type="parTrans" cxnId="{2766230F-7352-41C4-8D6E-4F493B2C3C5F}">
      <dgm:prSet/>
      <dgm:spPr/>
      <dgm:t>
        <a:bodyPr/>
        <a:lstStyle/>
        <a:p>
          <a:endParaRPr lang="en-US"/>
        </a:p>
      </dgm:t>
    </dgm:pt>
    <dgm:pt modelId="{4E5B1B64-EC87-4FC9-B638-2AA78EB9E792}" type="sibTrans" cxnId="{2766230F-7352-41C4-8D6E-4F493B2C3C5F}">
      <dgm:prSet/>
      <dgm:spPr/>
      <dgm:t>
        <a:bodyPr/>
        <a:lstStyle/>
        <a:p>
          <a:endParaRPr lang="en-US"/>
        </a:p>
      </dgm:t>
    </dgm:pt>
    <dgm:pt modelId="{31D6603C-0BE1-484F-A8FB-B45672979264}">
      <dgm:prSet phldrT="[Text]" custT="1"/>
      <dgm:spPr/>
      <dgm:t>
        <a:bodyPr/>
        <a:lstStyle/>
        <a:p>
          <a:endParaRPr lang="en-GB" sz="1600" dirty="0"/>
        </a:p>
      </dgm:t>
    </dgm:pt>
    <dgm:pt modelId="{5BC5F1A2-0657-4119-B17A-E82A07FA9F56}" type="parTrans" cxnId="{7E1C59D4-3366-4E63-876D-00501771DE45}">
      <dgm:prSet/>
      <dgm:spPr/>
      <dgm:t>
        <a:bodyPr/>
        <a:lstStyle/>
        <a:p>
          <a:endParaRPr lang="en-US"/>
        </a:p>
      </dgm:t>
    </dgm:pt>
    <dgm:pt modelId="{3B8C91FE-5A72-463E-B63C-E888A574366A}" type="sibTrans" cxnId="{7E1C59D4-3366-4E63-876D-00501771DE45}">
      <dgm:prSet/>
      <dgm:spPr/>
      <dgm:t>
        <a:bodyPr/>
        <a:lstStyle/>
        <a:p>
          <a:endParaRPr lang="en-US"/>
        </a:p>
      </dgm:t>
    </dgm:pt>
    <dgm:pt modelId="{0594A8F4-ED18-4032-AAF0-3D83305213C8}" type="pres">
      <dgm:prSet presAssocID="{F676E757-ACC7-4259-AF0F-0E759ECB28FF}" presName="Name0" presStyleCnt="0">
        <dgm:presLayoutVars>
          <dgm:dir/>
          <dgm:animLvl val="lvl"/>
          <dgm:resizeHandles val="exact"/>
        </dgm:presLayoutVars>
      </dgm:prSet>
      <dgm:spPr/>
      <dgm:t>
        <a:bodyPr/>
        <a:lstStyle/>
        <a:p>
          <a:endParaRPr lang="en-GB"/>
        </a:p>
      </dgm:t>
    </dgm:pt>
    <dgm:pt modelId="{21A3558E-677F-4122-A3C6-2F05408A4059}" type="pres">
      <dgm:prSet presAssocID="{A82F4319-EE70-4B29-ABD1-77FC24DC6A89}" presName="composite" presStyleCnt="0"/>
      <dgm:spPr/>
      <dgm:t>
        <a:bodyPr/>
        <a:lstStyle/>
        <a:p>
          <a:endParaRPr lang="en-GB"/>
        </a:p>
      </dgm:t>
    </dgm:pt>
    <dgm:pt modelId="{F2B6FA79-7D81-40D3-8966-0A29CA35B5A0}" type="pres">
      <dgm:prSet presAssocID="{A82F4319-EE70-4B29-ABD1-77FC24DC6A89}" presName="parTx" presStyleLbl="alignNode1" presStyleIdx="0" presStyleCnt="4" custLinFactNeighborX="4158" custLinFactNeighborY="58279">
        <dgm:presLayoutVars>
          <dgm:chMax val="0"/>
          <dgm:chPref val="0"/>
          <dgm:bulletEnabled val="1"/>
        </dgm:presLayoutVars>
      </dgm:prSet>
      <dgm:spPr/>
      <dgm:t>
        <a:bodyPr/>
        <a:lstStyle/>
        <a:p>
          <a:endParaRPr lang="en-GB"/>
        </a:p>
      </dgm:t>
    </dgm:pt>
    <dgm:pt modelId="{6DFE666E-7986-4522-A506-13C5731A57B4}" type="pres">
      <dgm:prSet presAssocID="{A82F4319-EE70-4B29-ABD1-77FC24DC6A89}" presName="desTx" presStyleLbl="alignAccFollowNode1" presStyleIdx="0" presStyleCnt="4" custScaleY="71598" custLinFactNeighborX="4158" custLinFactNeighborY="1032">
        <dgm:presLayoutVars>
          <dgm:bulletEnabled val="1"/>
        </dgm:presLayoutVars>
      </dgm:prSet>
      <dgm:spPr/>
      <dgm:t>
        <a:bodyPr/>
        <a:lstStyle/>
        <a:p>
          <a:endParaRPr lang="en-GB"/>
        </a:p>
      </dgm:t>
    </dgm:pt>
    <dgm:pt modelId="{28F508E2-9061-48A6-9BFD-4C3E03D65438}" type="pres">
      <dgm:prSet presAssocID="{24E25C47-96A6-4A64-8498-55AF3AC98F00}" presName="space" presStyleCnt="0"/>
      <dgm:spPr/>
      <dgm:t>
        <a:bodyPr/>
        <a:lstStyle/>
        <a:p>
          <a:endParaRPr lang="en-GB"/>
        </a:p>
      </dgm:t>
    </dgm:pt>
    <dgm:pt modelId="{4BD4CF3F-F974-4A26-804C-9080E0ADD1A4}" type="pres">
      <dgm:prSet presAssocID="{8F9AC501-530D-43A4-B934-413281CBFC37}" presName="composite" presStyleCnt="0"/>
      <dgm:spPr/>
      <dgm:t>
        <a:bodyPr/>
        <a:lstStyle/>
        <a:p>
          <a:endParaRPr lang="en-GB"/>
        </a:p>
      </dgm:t>
    </dgm:pt>
    <dgm:pt modelId="{EA2656ED-18E0-4C2C-A68D-3138DCB668F2}" type="pres">
      <dgm:prSet presAssocID="{8F9AC501-530D-43A4-B934-413281CBFC37}" presName="parTx" presStyleLbl="alignNode1" presStyleIdx="1" presStyleCnt="4" custLinFactNeighborX="-1533" custLinFactNeighborY="59522">
        <dgm:presLayoutVars>
          <dgm:chMax val="0"/>
          <dgm:chPref val="0"/>
          <dgm:bulletEnabled val="1"/>
        </dgm:presLayoutVars>
      </dgm:prSet>
      <dgm:spPr/>
      <dgm:t>
        <a:bodyPr/>
        <a:lstStyle/>
        <a:p>
          <a:endParaRPr lang="en-GB"/>
        </a:p>
      </dgm:t>
    </dgm:pt>
    <dgm:pt modelId="{CE5CFC22-EFE9-4378-977B-0A63E2489C60}" type="pres">
      <dgm:prSet presAssocID="{8F9AC501-530D-43A4-B934-413281CBFC37}" presName="desTx" presStyleLbl="alignAccFollowNode1" presStyleIdx="1" presStyleCnt="4" custScaleY="71598" custLinFactNeighborY="1032">
        <dgm:presLayoutVars>
          <dgm:bulletEnabled val="1"/>
        </dgm:presLayoutVars>
      </dgm:prSet>
      <dgm:spPr/>
      <dgm:t>
        <a:bodyPr/>
        <a:lstStyle/>
        <a:p>
          <a:endParaRPr lang="en-GB"/>
        </a:p>
      </dgm:t>
    </dgm:pt>
    <dgm:pt modelId="{A0FE3B43-FE4C-40C8-AFB7-E03B5AB59B5C}" type="pres">
      <dgm:prSet presAssocID="{8E7FC0CE-A2D0-4994-B821-A321386D5CEC}" presName="space" presStyleCnt="0"/>
      <dgm:spPr/>
      <dgm:t>
        <a:bodyPr/>
        <a:lstStyle/>
        <a:p>
          <a:endParaRPr lang="en-GB"/>
        </a:p>
      </dgm:t>
    </dgm:pt>
    <dgm:pt modelId="{70C587E9-087A-4167-8704-FC7878A6E00C}" type="pres">
      <dgm:prSet presAssocID="{35DF4C64-01B0-419E-BE68-1C0C1B0A97C6}" presName="composite" presStyleCnt="0"/>
      <dgm:spPr/>
      <dgm:t>
        <a:bodyPr/>
        <a:lstStyle/>
        <a:p>
          <a:endParaRPr lang="en-GB"/>
        </a:p>
      </dgm:t>
    </dgm:pt>
    <dgm:pt modelId="{EAAEFD4E-5FCF-4EBE-A085-73A24BA7B989}" type="pres">
      <dgm:prSet presAssocID="{35DF4C64-01B0-419E-BE68-1C0C1B0A97C6}" presName="parTx" presStyleLbl="alignNode1" presStyleIdx="2" presStyleCnt="4" custLinFactNeighborY="58279">
        <dgm:presLayoutVars>
          <dgm:chMax val="0"/>
          <dgm:chPref val="0"/>
          <dgm:bulletEnabled val="1"/>
        </dgm:presLayoutVars>
      </dgm:prSet>
      <dgm:spPr/>
      <dgm:t>
        <a:bodyPr/>
        <a:lstStyle/>
        <a:p>
          <a:endParaRPr lang="en-GB"/>
        </a:p>
      </dgm:t>
    </dgm:pt>
    <dgm:pt modelId="{B40F9FFD-83D1-4BCE-8FB9-1A0F85B1D6EB}" type="pres">
      <dgm:prSet presAssocID="{35DF4C64-01B0-419E-BE68-1C0C1B0A97C6}" presName="desTx" presStyleLbl="alignAccFollowNode1" presStyleIdx="2" presStyleCnt="4" custScaleY="71598" custLinFactNeighborY="1032">
        <dgm:presLayoutVars>
          <dgm:bulletEnabled val="1"/>
        </dgm:presLayoutVars>
      </dgm:prSet>
      <dgm:spPr/>
      <dgm:t>
        <a:bodyPr/>
        <a:lstStyle/>
        <a:p>
          <a:endParaRPr lang="en-GB"/>
        </a:p>
      </dgm:t>
    </dgm:pt>
    <dgm:pt modelId="{8F3D86F2-CC24-4CB2-A130-54D813682C40}" type="pres">
      <dgm:prSet presAssocID="{CAE29CA5-0D8C-4269-8844-C3489B0C7034}" presName="space" presStyleCnt="0"/>
      <dgm:spPr/>
      <dgm:t>
        <a:bodyPr/>
        <a:lstStyle/>
        <a:p>
          <a:endParaRPr lang="en-GB"/>
        </a:p>
      </dgm:t>
    </dgm:pt>
    <dgm:pt modelId="{6DFE04E8-4153-4247-9C47-E152A7412224}" type="pres">
      <dgm:prSet presAssocID="{1527E502-76DE-4FCE-8072-113B0B6A1FB1}" presName="composite" presStyleCnt="0"/>
      <dgm:spPr/>
      <dgm:t>
        <a:bodyPr/>
        <a:lstStyle/>
        <a:p>
          <a:endParaRPr lang="en-GB"/>
        </a:p>
      </dgm:t>
    </dgm:pt>
    <dgm:pt modelId="{215B8589-F60A-484E-8B0F-0CED1CAEF168}" type="pres">
      <dgm:prSet presAssocID="{1527E502-76DE-4FCE-8072-113B0B6A1FB1}" presName="parTx" presStyleLbl="alignNode1" presStyleIdx="3" presStyleCnt="4" custLinFactNeighborX="-4157" custLinFactNeighborY="58279">
        <dgm:presLayoutVars>
          <dgm:chMax val="0"/>
          <dgm:chPref val="0"/>
          <dgm:bulletEnabled val="1"/>
        </dgm:presLayoutVars>
      </dgm:prSet>
      <dgm:spPr/>
      <dgm:t>
        <a:bodyPr/>
        <a:lstStyle/>
        <a:p>
          <a:endParaRPr lang="en-GB"/>
        </a:p>
      </dgm:t>
    </dgm:pt>
    <dgm:pt modelId="{8823D337-4955-43FF-A1EE-45D94066A306}" type="pres">
      <dgm:prSet presAssocID="{1527E502-76DE-4FCE-8072-113B0B6A1FB1}" presName="desTx" presStyleLbl="alignAccFollowNode1" presStyleIdx="3" presStyleCnt="4" custScaleY="71598" custLinFactNeighborX="-4157" custLinFactNeighborY="1032">
        <dgm:presLayoutVars>
          <dgm:bulletEnabled val="1"/>
        </dgm:presLayoutVars>
      </dgm:prSet>
      <dgm:spPr/>
      <dgm:t>
        <a:bodyPr/>
        <a:lstStyle/>
        <a:p>
          <a:endParaRPr lang="en-GB"/>
        </a:p>
      </dgm:t>
    </dgm:pt>
  </dgm:ptLst>
  <dgm:cxnLst>
    <dgm:cxn modelId="{7E1C59D4-3366-4E63-876D-00501771DE45}" srcId="{8F9AC501-530D-43A4-B934-413281CBFC37}" destId="{31D6603C-0BE1-484F-A8FB-B45672979264}" srcOrd="3" destOrd="0" parTransId="{5BC5F1A2-0657-4119-B17A-E82A07FA9F56}" sibTransId="{3B8C91FE-5A72-463E-B63C-E888A574366A}"/>
    <dgm:cxn modelId="{12DFA899-3446-4FEC-ABB5-4C0C1490C31A}" type="presOf" srcId="{A82F4319-EE70-4B29-ABD1-77FC24DC6A89}" destId="{F2B6FA79-7D81-40D3-8966-0A29CA35B5A0}" srcOrd="0" destOrd="0" presId="urn:microsoft.com/office/officeart/2005/8/layout/hList1"/>
    <dgm:cxn modelId="{96784222-4968-429A-A962-27AB22636768}" type="presOf" srcId="{40C829F0-CC61-4421-9177-9894867E77FF}" destId="{CE5CFC22-EFE9-4378-977B-0A63E2489C60}" srcOrd="0" destOrd="2" presId="urn:microsoft.com/office/officeart/2005/8/layout/hList1"/>
    <dgm:cxn modelId="{6180F61F-84E7-462E-9C4E-27EEE9E8918A}" srcId="{A82F4319-EE70-4B29-ABD1-77FC24DC6A89}" destId="{62802660-FA4B-474E-BFD6-EC7AC63F9B01}" srcOrd="0" destOrd="0" parTransId="{62F64266-50FE-4FBC-B177-9FD0E1596545}" sibTransId="{64F96F22-E038-43E6-A113-7C188570D249}"/>
    <dgm:cxn modelId="{BC04B197-4053-4EED-A53C-602F87BD0134}" type="presOf" srcId="{89B0B089-09ED-496F-9C15-A51B9F834C46}" destId="{CE5CFC22-EFE9-4378-977B-0A63E2489C60}" srcOrd="0" destOrd="0" presId="urn:microsoft.com/office/officeart/2005/8/layout/hList1"/>
    <dgm:cxn modelId="{3D04E51F-5422-452A-ACA4-FA615167131C}" srcId="{F676E757-ACC7-4259-AF0F-0E759ECB28FF}" destId="{A82F4319-EE70-4B29-ABD1-77FC24DC6A89}" srcOrd="0" destOrd="0" parTransId="{E04D681B-78B2-4681-AD4D-313FBE446C30}" sibTransId="{24E25C47-96A6-4A64-8498-55AF3AC98F00}"/>
    <dgm:cxn modelId="{15D1883A-3905-40DE-BE80-3B283954090D}" type="presOf" srcId="{8F9AC501-530D-43A4-B934-413281CBFC37}" destId="{EA2656ED-18E0-4C2C-A68D-3138DCB668F2}" srcOrd="0" destOrd="0" presId="urn:microsoft.com/office/officeart/2005/8/layout/hList1"/>
    <dgm:cxn modelId="{AF8C5BE3-8FCB-480F-8483-12DC8757D48A}" srcId="{F676E757-ACC7-4259-AF0F-0E759ECB28FF}" destId="{35DF4C64-01B0-419E-BE68-1C0C1B0A97C6}" srcOrd="2" destOrd="0" parTransId="{0279D00C-8654-45BC-9498-BD722F46DDB3}" sibTransId="{CAE29CA5-0D8C-4269-8844-C3489B0C7034}"/>
    <dgm:cxn modelId="{3AD41E31-9832-4A28-BF99-E56A294844A5}" type="presOf" srcId="{87376135-D510-4456-87F8-589CAC6FA053}" destId="{6DFE666E-7986-4522-A506-13C5731A57B4}" srcOrd="0" destOrd="1" presId="urn:microsoft.com/office/officeart/2005/8/layout/hList1"/>
    <dgm:cxn modelId="{BFD0858D-8EF0-4A60-8CEA-AF13071F5B70}" type="presOf" srcId="{F676E757-ACC7-4259-AF0F-0E759ECB28FF}" destId="{0594A8F4-ED18-4032-AAF0-3D83305213C8}" srcOrd="0" destOrd="0" presId="urn:microsoft.com/office/officeart/2005/8/layout/hList1"/>
    <dgm:cxn modelId="{652CA6B0-2FFE-4511-8804-50E67B6A45C0}" type="presOf" srcId="{B09B36E0-C99E-45A1-A386-84FD806EB854}" destId="{8823D337-4955-43FF-A1EE-45D94066A306}" srcOrd="0" destOrd="0" presId="urn:microsoft.com/office/officeart/2005/8/layout/hList1"/>
    <dgm:cxn modelId="{2A9C3F5E-AD21-454E-BCA6-8516A9F60ACF}" type="presOf" srcId="{31D6603C-0BE1-484F-A8FB-B45672979264}" destId="{CE5CFC22-EFE9-4378-977B-0A63E2489C60}" srcOrd="0" destOrd="3" presId="urn:microsoft.com/office/officeart/2005/8/layout/hList1"/>
    <dgm:cxn modelId="{0CE73B99-9E9F-4783-BD83-6C950CFA375C}" srcId="{8F9AC501-530D-43A4-B934-413281CBFC37}" destId="{CECA07B6-283D-46A4-82E2-5E55CB937DF2}" srcOrd="1" destOrd="0" parTransId="{5C349B07-BB92-4519-B949-AD551B832059}" sibTransId="{1B302FDD-A5C6-4D71-BA38-B1998701666F}"/>
    <dgm:cxn modelId="{8ABAA736-F017-4E8E-9037-95AD38A93D13}" type="presOf" srcId="{BFC336FC-CDB6-4402-BDD6-DFB68908243F}" destId="{6DFE666E-7986-4522-A506-13C5731A57B4}" srcOrd="0" destOrd="2" presId="urn:microsoft.com/office/officeart/2005/8/layout/hList1"/>
    <dgm:cxn modelId="{22E96F2F-F50C-4FFD-937C-7586D3808935}" srcId="{A82F4319-EE70-4B29-ABD1-77FC24DC6A89}" destId="{BFC336FC-CDB6-4402-BDD6-DFB68908243F}" srcOrd="2" destOrd="0" parTransId="{0558C19D-DF92-45D3-9E90-1D6256AEAD42}" sibTransId="{FF961877-AB02-4318-B053-D5CDB90FDECA}"/>
    <dgm:cxn modelId="{974AD973-7F83-4ECC-A897-3B6B133B1C2A}" type="presOf" srcId="{35DF4C64-01B0-419E-BE68-1C0C1B0A97C6}" destId="{EAAEFD4E-5FCF-4EBE-A085-73A24BA7B989}" srcOrd="0" destOrd="0" presId="urn:microsoft.com/office/officeart/2005/8/layout/hList1"/>
    <dgm:cxn modelId="{8A501F2E-4EEF-470E-9C5E-2D326263A91A}" srcId="{F676E757-ACC7-4259-AF0F-0E759ECB28FF}" destId="{1527E502-76DE-4FCE-8072-113B0B6A1FB1}" srcOrd="3" destOrd="0" parTransId="{8725909D-C1B6-4753-AF23-30B038D90CAD}" sibTransId="{705F17DF-6738-4393-BF4F-F9B9EEA1264A}"/>
    <dgm:cxn modelId="{3BE252DF-CF0A-492C-9773-4C073714060A}" type="presOf" srcId="{84CF1689-36AE-4AB9-BB36-DD03C72E6E71}" destId="{B40F9FFD-83D1-4BCE-8FB9-1A0F85B1D6EB}" srcOrd="0" destOrd="0" presId="urn:microsoft.com/office/officeart/2005/8/layout/hList1"/>
    <dgm:cxn modelId="{4C85E438-151F-46C4-83FC-A556FE40E5C0}" type="presOf" srcId="{CECA07B6-283D-46A4-82E2-5E55CB937DF2}" destId="{CE5CFC22-EFE9-4378-977B-0A63E2489C60}" srcOrd="0" destOrd="1" presId="urn:microsoft.com/office/officeart/2005/8/layout/hList1"/>
    <dgm:cxn modelId="{2766230F-7352-41C4-8D6E-4F493B2C3C5F}" srcId="{8F9AC501-530D-43A4-B934-413281CBFC37}" destId="{40C829F0-CC61-4421-9177-9894867E77FF}" srcOrd="2" destOrd="0" parTransId="{4F46C2AC-F4AE-48D2-B5DA-774F17BF5AC2}" sibTransId="{4E5B1B64-EC87-4FC9-B638-2AA78EB9E792}"/>
    <dgm:cxn modelId="{D0F3DC0E-5419-443B-8C16-2522DA775A5B}" srcId="{F676E757-ACC7-4259-AF0F-0E759ECB28FF}" destId="{8F9AC501-530D-43A4-B934-413281CBFC37}" srcOrd="1" destOrd="0" parTransId="{E8E9E24E-DF54-4DB8-8289-DD1FE955C886}" sibTransId="{8E7FC0CE-A2D0-4994-B821-A321386D5CEC}"/>
    <dgm:cxn modelId="{60B21C82-26CA-4981-9983-27740B2B4A24}" srcId="{8F9AC501-530D-43A4-B934-413281CBFC37}" destId="{89B0B089-09ED-496F-9C15-A51B9F834C46}" srcOrd="0" destOrd="0" parTransId="{B477E049-E278-40F8-9668-9FD6ABA94A79}" sibTransId="{605325EE-EB16-4B31-9EE9-4D47151E010C}"/>
    <dgm:cxn modelId="{A93BE496-B264-4305-A7E2-D843835353B6}" srcId="{A82F4319-EE70-4B29-ABD1-77FC24DC6A89}" destId="{87376135-D510-4456-87F8-589CAC6FA053}" srcOrd="1" destOrd="0" parTransId="{E636B829-4CEE-4546-BFD4-7344AF3F0B59}" sibTransId="{39DD50F7-DBCC-419D-AF31-9EB3C78B0B09}"/>
    <dgm:cxn modelId="{E3001B46-92AC-4200-830A-988A019BAAAF}" type="presOf" srcId="{1527E502-76DE-4FCE-8072-113B0B6A1FB1}" destId="{215B8589-F60A-484E-8B0F-0CED1CAEF168}" srcOrd="0" destOrd="0" presId="urn:microsoft.com/office/officeart/2005/8/layout/hList1"/>
    <dgm:cxn modelId="{91446F13-EB2F-4C5A-B53B-E339EACD092D}" srcId="{1527E502-76DE-4FCE-8072-113B0B6A1FB1}" destId="{B09B36E0-C99E-45A1-A386-84FD806EB854}" srcOrd="0" destOrd="0" parTransId="{840C2923-B8CF-42B9-9263-2462433C934D}" sibTransId="{1BE3EC13-B3D3-42E8-AF22-559A8195E181}"/>
    <dgm:cxn modelId="{AF01B0ED-FC6B-4163-80F8-E4FA8DC2DE8C}" type="presOf" srcId="{62802660-FA4B-474E-BFD6-EC7AC63F9B01}" destId="{6DFE666E-7986-4522-A506-13C5731A57B4}" srcOrd="0" destOrd="0" presId="urn:microsoft.com/office/officeart/2005/8/layout/hList1"/>
    <dgm:cxn modelId="{8508F2F4-F3C7-487F-9FF7-E710B43B90CE}" srcId="{35DF4C64-01B0-419E-BE68-1C0C1B0A97C6}" destId="{84CF1689-36AE-4AB9-BB36-DD03C72E6E71}" srcOrd="0" destOrd="0" parTransId="{CC63CD10-CADC-465F-9088-07988AAC8DAC}" sibTransId="{B75C9985-9756-4CAE-B468-395BC96EEEF3}"/>
    <dgm:cxn modelId="{C3F1E616-9931-456C-89DA-5A25D5E2DDD8}" type="presParOf" srcId="{0594A8F4-ED18-4032-AAF0-3D83305213C8}" destId="{21A3558E-677F-4122-A3C6-2F05408A4059}" srcOrd="0" destOrd="0" presId="urn:microsoft.com/office/officeart/2005/8/layout/hList1"/>
    <dgm:cxn modelId="{61DA8C52-05A5-48EE-B633-814C73B451A9}" type="presParOf" srcId="{21A3558E-677F-4122-A3C6-2F05408A4059}" destId="{F2B6FA79-7D81-40D3-8966-0A29CA35B5A0}" srcOrd="0" destOrd="0" presId="urn:microsoft.com/office/officeart/2005/8/layout/hList1"/>
    <dgm:cxn modelId="{991F5CFA-51A7-4E5A-8767-634C32073BB9}" type="presParOf" srcId="{21A3558E-677F-4122-A3C6-2F05408A4059}" destId="{6DFE666E-7986-4522-A506-13C5731A57B4}" srcOrd="1" destOrd="0" presId="urn:microsoft.com/office/officeart/2005/8/layout/hList1"/>
    <dgm:cxn modelId="{4470BA56-D41F-4AFD-8BE9-846B005B225A}" type="presParOf" srcId="{0594A8F4-ED18-4032-AAF0-3D83305213C8}" destId="{28F508E2-9061-48A6-9BFD-4C3E03D65438}" srcOrd="1" destOrd="0" presId="urn:microsoft.com/office/officeart/2005/8/layout/hList1"/>
    <dgm:cxn modelId="{D1A991D1-163B-48EC-B97C-D80EF5FD9B49}" type="presParOf" srcId="{0594A8F4-ED18-4032-AAF0-3D83305213C8}" destId="{4BD4CF3F-F974-4A26-804C-9080E0ADD1A4}" srcOrd="2" destOrd="0" presId="urn:microsoft.com/office/officeart/2005/8/layout/hList1"/>
    <dgm:cxn modelId="{4672C0FA-4807-4E02-B6A6-37FD76AFB28C}" type="presParOf" srcId="{4BD4CF3F-F974-4A26-804C-9080E0ADD1A4}" destId="{EA2656ED-18E0-4C2C-A68D-3138DCB668F2}" srcOrd="0" destOrd="0" presId="urn:microsoft.com/office/officeart/2005/8/layout/hList1"/>
    <dgm:cxn modelId="{C0194A48-1006-4178-BDF3-36474C24887E}" type="presParOf" srcId="{4BD4CF3F-F974-4A26-804C-9080E0ADD1A4}" destId="{CE5CFC22-EFE9-4378-977B-0A63E2489C60}" srcOrd="1" destOrd="0" presId="urn:microsoft.com/office/officeart/2005/8/layout/hList1"/>
    <dgm:cxn modelId="{9BB660C7-D4C1-4D47-8FE3-62CB31A72E9A}" type="presParOf" srcId="{0594A8F4-ED18-4032-AAF0-3D83305213C8}" destId="{A0FE3B43-FE4C-40C8-AFB7-E03B5AB59B5C}" srcOrd="3" destOrd="0" presId="urn:microsoft.com/office/officeart/2005/8/layout/hList1"/>
    <dgm:cxn modelId="{B514078B-A5FE-4DB4-8BA6-75290CC2796A}" type="presParOf" srcId="{0594A8F4-ED18-4032-AAF0-3D83305213C8}" destId="{70C587E9-087A-4167-8704-FC7878A6E00C}" srcOrd="4" destOrd="0" presId="urn:microsoft.com/office/officeart/2005/8/layout/hList1"/>
    <dgm:cxn modelId="{AF417B3E-265C-460B-A35F-6AFFD830A802}" type="presParOf" srcId="{70C587E9-087A-4167-8704-FC7878A6E00C}" destId="{EAAEFD4E-5FCF-4EBE-A085-73A24BA7B989}" srcOrd="0" destOrd="0" presId="urn:microsoft.com/office/officeart/2005/8/layout/hList1"/>
    <dgm:cxn modelId="{91BC452E-0823-459D-B614-AA9C6C41E75F}" type="presParOf" srcId="{70C587E9-087A-4167-8704-FC7878A6E00C}" destId="{B40F9FFD-83D1-4BCE-8FB9-1A0F85B1D6EB}" srcOrd="1" destOrd="0" presId="urn:microsoft.com/office/officeart/2005/8/layout/hList1"/>
    <dgm:cxn modelId="{9AE181CB-FD01-48D1-A02A-38592A4AC1B0}" type="presParOf" srcId="{0594A8F4-ED18-4032-AAF0-3D83305213C8}" destId="{8F3D86F2-CC24-4CB2-A130-54D813682C40}" srcOrd="5" destOrd="0" presId="urn:microsoft.com/office/officeart/2005/8/layout/hList1"/>
    <dgm:cxn modelId="{ABDBED29-4749-436F-A47E-F8AAF5D9C943}" type="presParOf" srcId="{0594A8F4-ED18-4032-AAF0-3D83305213C8}" destId="{6DFE04E8-4153-4247-9C47-E152A7412224}" srcOrd="6" destOrd="0" presId="urn:microsoft.com/office/officeart/2005/8/layout/hList1"/>
    <dgm:cxn modelId="{F569FDBD-3C31-4B04-85CE-83BF87580665}" type="presParOf" srcId="{6DFE04E8-4153-4247-9C47-E152A7412224}" destId="{215B8589-F60A-484E-8B0F-0CED1CAEF168}" srcOrd="0" destOrd="0" presId="urn:microsoft.com/office/officeart/2005/8/layout/hList1"/>
    <dgm:cxn modelId="{DDAA9ADC-C3C2-4A67-A239-F38A968A2E75}" type="presParOf" srcId="{6DFE04E8-4153-4247-9C47-E152A7412224}" destId="{8823D337-4955-43FF-A1EE-45D94066A306}" srcOrd="1" destOrd="0" presId="urn:microsoft.com/office/officeart/2005/8/layout/h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31ED7C6-F418-44DB-AC5D-1805DCC0A610}"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GB"/>
        </a:p>
      </dgm:t>
    </dgm:pt>
    <dgm:pt modelId="{EB98435F-881E-4794-91B4-40FF72AF9162}">
      <dgm:prSet phldrT="[Text]" custT="1"/>
      <dgm:spPr/>
      <dgm:t>
        <a:bodyPr/>
        <a:lstStyle/>
        <a:p>
          <a:r>
            <a:rPr lang="en-US" sz="2400" b="1" dirty="0" smtClean="0"/>
            <a:t>Net Present Value</a:t>
          </a:r>
          <a:endParaRPr lang="en-GB" sz="2400" dirty="0"/>
        </a:p>
      </dgm:t>
    </dgm:pt>
    <dgm:pt modelId="{2EE166B0-4718-49C5-88FF-27644D3F98A5}" type="parTrans" cxnId="{5444EB14-CE8A-431C-8BBC-CD3C21E830C0}">
      <dgm:prSet/>
      <dgm:spPr/>
      <dgm:t>
        <a:bodyPr/>
        <a:lstStyle/>
        <a:p>
          <a:endParaRPr lang="en-GB"/>
        </a:p>
      </dgm:t>
    </dgm:pt>
    <dgm:pt modelId="{40FD5599-56F2-47D4-91DD-B149FCAF568E}" type="sibTrans" cxnId="{5444EB14-CE8A-431C-8BBC-CD3C21E830C0}">
      <dgm:prSet/>
      <dgm:spPr/>
      <dgm:t>
        <a:bodyPr/>
        <a:lstStyle/>
        <a:p>
          <a:endParaRPr lang="en-GB"/>
        </a:p>
      </dgm:t>
    </dgm:pt>
    <dgm:pt modelId="{57ECF507-7AC0-4194-AD7F-1C4A49F18D19}">
      <dgm:prSet custT="1"/>
      <dgm:spPr/>
      <dgm:t>
        <a:bodyPr/>
        <a:lstStyle/>
        <a:p>
          <a:r>
            <a:rPr lang="en-US" sz="2000" b="1" dirty="0" err="1" smtClean="0"/>
            <a:t>PVn</a:t>
          </a:r>
          <a:r>
            <a:rPr lang="en-US" sz="2000" dirty="0" smtClean="0"/>
            <a:t> = present value of Y dollars n years from now based on a discount rate of </a:t>
          </a:r>
          <a:r>
            <a:rPr lang="en-US" sz="2000" dirty="0" err="1" smtClean="0"/>
            <a:t>i</a:t>
          </a:r>
          <a:r>
            <a:rPr lang="en-US" sz="2000" dirty="0" smtClean="0"/>
            <a:t>.</a:t>
          </a:r>
          <a:endParaRPr lang="en-GB" sz="2000" dirty="0"/>
        </a:p>
      </dgm:t>
    </dgm:pt>
    <dgm:pt modelId="{3F7BB8AE-E74B-46EA-B1C1-4DA0E4E3EEFA}" type="parTrans" cxnId="{D1A31642-B8C7-41B0-A4DF-3E34E2923843}">
      <dgm:prSet/>
      <dgm:spPr/>
      <dgm:t>
        <a:bodyPr/>
        <a:lstStyle/>
        <a:p>
          <a:endParaRPr lang="en-GB"/>
        </a:p>
      </dgm:t>
    </dgm:pt>
    <dgm:pt modelId="{E21528BF-5950-4942-9DEE-28F591868D7E}" type="sibTrans" cxnId="{D1A31642-B8C7-41B0-A4DF-3E34E2923843}">
      <dgm:prSet/>
      <dgm:spPr/>
      <dgm:t>
        <a:bodyPr/>
        <a:lstStyle/>
        <a:p>
          <a:endParaRPr lang="en-GB"/>
        </a:p>
      </dgm:t>
    </dgm:pt>
    <dgm:pt modelId="{7B06B7BD-B8D4-4D2F-A7FA-DB772B41FD75}">
      <dgm:prSet custT="1"/>
      <dgm:spPr/>
      <dgm:t>
        <a:bodyPr/>
        <a:lstStyle/>
        <a:p>
          <a:r>
            <a:rPr lang="en-US" sz="2000" b="1" dirty="0" smtClean="0"/>
            <a:t>NPV</a:t>
          </a:r>
          <a:r>
            <a:rPr lang="en-US" sz="2000" dirty="0" smtClean="0"/>
            <a:t> = sum of PVs across years.</a:t>
          </a:r>
        </a:p>
      </dgm:t>
    </dgm:pt>
    <dgm:pt modelId="{E80EC448-BB7A-4917-8E12-48AD8CCBCDF2}" type="parTrans" cxnId="{A7582D75-FA92-4BB3-9453-7D78937E9150}">
      <dgm:prSet/>
      <dgm:spPr/>
      <dgm:t>
        <a:bodyPr/>
        <a:lstStyle/>
        <a:p>
          <a:endParaRPr lang="en-GB"/>
        </a:p>
      </dgm:t>
    </dgm:pt>
    <dgm:pt modelId="{F3B3E5CC-48AE-48A8-A8DB-3AF5962A7E47}" type="sibTrans" cxnId="{A7582D75-FA92-4BB3-9453-7D78937E9150}">
      <dgm:prSet/>
      <dgm:spPr/>
      <dgm:t>
        <a:bodyPr/>
        <a:lstStyle/>
        <a:p>
          <a:endParaRPr lang="en-GB"/>
        </a:p>
      </dgm:t>
    </dgm:pt>
    <dgm:pt modelId="{07A5E0ED-4375-435E-AC4D-2BAE89BF37A6}">
      <dgm:prSet custT="1"/>
      <dgm:spPr/>
      <dgm:t>
        <a:bodyPr/>
        <a:lstStyle/>
        <a:p>
          <a:r>
            <a:rPr lang="en-US" sz="2000" dirty="0" smtClean="0"/>
            <a:t>Calculates time value of money</a:t>
          </a:r>
        </a:p>
      </dgm:t>
    </dgm:pt>
    <dgm:pt modelId="{929FA70A-7D56-48C9-864F-17D8E57C9953}" type="parTrans" cxnId="{CA1130B8-B7D2-4CDD-919E-6A97014471F3}">
      <dgm:prSet/>
      <dgm:spPr/>
      <dgm:t>
        <a:bodyPr/>
        <a:lstStyle/>
        <a:p>
          <a:endParaRPr lang="en-GB"/>
        </a:p>
      </dgm:t>
    </dgm:pt>
    <dgm:pt modelId="{6B691FCC-E443-476C-B0A8-C580D282B9F0}" type="sibTrans" cxnId="{CA1130B8-B7D2-4CDD-919E-6A97014471F3}">
      <dgm:prSet/>
      <dgm:spPr/>
      <dgm:t>
        <a:bodyPr/>
        <a:lstStyle/>
        <a:p>
          <a:endParaRPr lang="en-GB"/>
        </a:p>
      </dgm:t>
    </dgm:pt>
    <dgm:pt modelId="{C88FAA92-A5E1-4A40-A1BD-8F70AD20F1E6}" type="pres">
      <dgm:prSet presAssocID="{B31ED7C6-F418-44DB-AC5D-1805DCC0A610}" presName="Name0" presStyleCnt="0">
        <dgm:presLayoutVars>
          <dgm:dir/>
          <dgm:animLvl val="lvl"/>
          <dgm:resizeHandles val="exact"/>
        </dgm:presLayoutVars>
      </dgm:prSet>
      <dgm:spPr/>
      <dgm:t>
        <a:bodyPr/>
        <a:lstStyle/>
        <a:p>
          <a:endParaRPr lang="en-GB"/>
        </a:p>
      </dgm:t>
    </dgm:pt>
    <dgm:pt modelId="{92B49BFD-0CA8-4251-BA05-FF24B6784A72}" type="pres">
      <dgm:prSet presAssocID="{EB98435F-881E-4794-91B4-40FF72AF9162}" presName="composite" presStyleCnt="0"/>
      <dgm:spPr/>
      <dgm:t>
        <a:bodyPr/>
        <a:lstStyle/>
        <a:p>
          <a:endParaRPr lang="en-GB"/>
        </a:p>
      </dgm:t>
    </dgm:pt>
    <dgm:pt modelId="{F2DE76D2-CC6D-4F1E-9A1D-C9AA265CAC16}" type="pres">
      <dgm:prSet presAssocID="{EB98435F-881E-4794-91B4-40FF72AF9162}" presName="parTx" presStyleLbl="alignNode1" presStyleIdx="0" presStyleCnt="1" custLinFactNeighborX="57292" custLinFactNeighborY="24329">
        <dgm:presLayoutVars>
          <dgm:chMax val="0"/>
          <dgm:chPref val="0"/>
          <dgm:bulletEnabled val="1"/>
        </dgm:presLayoutVars>
      </dgm:prSet>
      <dgm:spPr/>
      <dgm:t>
        <a:bodyPr/>
        <a:lstStyle/>
        <a:p>
          <a:endParaRPr lang="en-GB"/>
        </a:p>
      </dgm:t>
    </dgm:pt>
    <dgm:pt modelId="{1C79EB27-C166-4D88-9B3C-8CB079449204}" type="pres">
      <dgm:prSet presAssocID="{EB98435F-881E-4794-91B4-40FF72AF9162}" presName="desTx" presStyleLbl="alignAccFollowNode1" presStyleIdx="0" presStyleCnt="1">
        <dgm:presLayoutVars>
          <dgm:bulletEnabled val="1"/>
        </dgm:presLayoutVars>
      </dgm:prSet>
      <dgm:spPr/>
      <dgm:t>
        <a:bodyPr/>
        <a:lstStyle/>
        <a:p>
          <a:endParaRPr lang="en-GB"/>
        </a:p>
      </dgm:t>
    </dgm:pt>
  </dgm:ptLst>
  <dgm:cxnLst>
    <dgm:cxn modelId="{C1095A73-1DD3-42A2-8144-47BD9170FEC0}" type="presOf" srcId="{57ECF507-7AC0-4194-AD7F-1C4A49F18D19}" destId="{1C79EB27-C166-4D88-9B3C-8CB079449204}" srcOrd="0" destOrd="0" presId="urn:microsoft.com/office/officeart/2005/8/layout/hList1"/>
    <dgm:cxn modelId="{F4665A58-ED94-46C3-8710-BBE7139E1C73}" type="presOf" srcId="{B31ED7C6-F418-44DB-AC5D-1805DCC0A610}" destId="{C88FAA92-A5E1-4A40-A1BD-8F70AD20F1E6}" srcOrd="0" destOrd="0" presId="urn:microsoft.com/office/officeart/2005/8/layout/hList1"/>
    <dgm:cxn modelId="{2308981C-51E7-484B-836F-87413A747B04}" type="presOf" srcId="{7B06B7BD-B8D4-4D2F-A7FA-DB772B41FD75}" destId="{1C79EB27-C166-4D88-9B3C-8CB079449204}" srcOrd="0" destOrd="1" presId="urn:microsoft.com/office/officeart/2005/8/layout/hList1"/>
    <dgm:cxn modelId="{CA1130B8-B7D2-4CDD-919E-6A97014471F3}" srcId="{EB98435F-881E-4794-91B4-40FF72AF9162}" destId="{07A5E0ED-4375-435E-AC4D-2BAE89BF37A6}" srcOrd="2" destOrd="0" parTransId="{929FA70A-7D56-48C9-864F-17D8E57C9953}" sibTransId="{6B691FCC-E443-476C-B0A8-C580D282B9F0}"/>
    <dgm:cxn modelId="{D1A31642-B8C7-41B0-A4DF-3E34E2923843}" srcId="{EB98435F-881E-4794-91B4-40FF72AF9162}" destId="{57ECF507-7AC0-4194-AD7F-1C4A49F18D19}" srcOrd="0" destOrd="0" parTransId="{3F7BB8AE-E74B-46EA-B1C1-4DA0E4E3EEFA}" sibTransId="{E21528BF-5950-4942-9DEE-28F591868D7E}"/>
    <dgm:cxn modelId="{040BD291-1217-4365-ADB6-84DD0FB82CD5}" type="presOf" srcId="{07A5E0ED-4375-435E-AC4D-2BAE89BF37A6}" destId="{1C79EB27-C166-4D88-9B3C-8CB079449204}" srcOrd="0" destOrd="2" presId="urn:microsoft.com/office/officeart/2005/8/layout/hList1"/>
    <dgm:cxn modelId="{A7582D75-FA92-4BB3-9453-7D78937E9150}" srcId="{EB98435F-881E-4794-91B4-40FF72AF9162}" destId="{7B06B7BD-B8D4-4D2F-A7FA-DB772B41FD75}" srcOrd="1" destOrd="0" parTransId="{E80EC448-BB7A-4917-8E12-48AD8CCBCDF2}" sibTransId="{F3B3E5CC-48AE-48A8-A8DB-3AF5962A7E47}"/>
    <dgm:cxn modelId="{5444EB14-CE8A-431C-8BBC-CD3C21E830C0}" srcId="{B31ED7C6-F418-44DB-AC5D-1805DCC0A610}" destId="{EB98435F-881E-4794-91B4-40FF72AF9162}" srcOrd="0" destOrd="0" parTransId="{2EE166B0-4718-49C5-88FF-27644D3F98A5}" sibTransId="{40FD5599-56F2-47D4-91DD-B149FCAF568E}"/>
    <dgm:cxn modelId="{241196D9-4920-4C42-98E2-024931430FD2}" type="presOf" srcId="{EB98435F-881E-4794-91B4-40FF72AF9162}" destId="{F2DE76D2-CC6D-4F1E-9A1D-C9AA265CAC16}" srcOrd="0" destOrd="0" presId="urn:microsoft.com/office/officeart/2005/8/layout/hList1"/>
    <dgm:cxn modelId="{CBA46BC9-2738-4349-A4AF-D50B455F5F9D}" type="presParOf" srcId="{C88FAA92-A5E1-4A40-A1BD-8F70AD20F1E6}" destId="{92B49BFD-0CA8-4251-BA05-FF24B6784A72}" srcOrd="0" destOrd="0" presId="urn:microsoft.com/office/officeart/2005/8/layout/hList1"/>
    <dgm:cxn modelId="{E9B850F3-7F6A-4992-928A-15A49C2B7720}" type="presParOf" srcId="{92B49BFD-0CA8-4251-BA05-FF24B6784A72}" destId="{F2DE76D2-CC6D-4F1E-9A1D-C9AA265CAC16}" srcOrd="0" destOrd="0" presId="urn:microsoft.com/office/officeart/2005/8/layout/hList1"/>
    <dgm:cxn modelId="{61817A11-87B7-4FF7-9257-A47CB928AA67}" type="presParOf" srcId="{92B49BFD-0CA8-4251-BA05-FF24B6784A72}" destId="{1C79EB27-C166-4D88-9B3C-8CB079449204}" srcOrd="1" destOrd="0" presId="urn:microsoft.com/office/officeart/2005/8/layout/hList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001B02-6E6F-4910-8C4D-8A4DA11F50CF}">
      <dsp:nvSpPr>
        <dsp:cNvPr id="0" name=""/>
        <dsp:cNvSpPr/>
      </dsp:nvSpPr>
      <dsp:spPr>
        <a:xfrm>
          <a:off x="0" y="3689"/>
          <a:ext cx="8153400" cy="6821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What must be considered when making the decision on the division between project initiation and planning (PIP) and analysis?</a:t>
          </a:r>
          <a:endParaRPr lang="en-US" sz="1800" kern="1200" dirty="0"/>
        </a:p>
      </dsp:txBody>
      <dsp:txXfrm>
        <a:off x="33298" y="36987"/>
        <a:ext cx="8086804" cy="6155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pitchFamily="34" charset="0"/>
              </a:defRPr>
            </a:lvl1pPr>
          </a:lstStyle>
          <a:p>
            <a:pPr>
              <a:defRPr/>
            </a:pPr>
            <a:endParaRPr lang="en-US"/>
          </a:p>
        </p:txBody>
      </p:sp>
      <p:sp>
        <p:nvSpPr>
          <p:cNvPr id="3584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pitchFamily="34" charset="0"/>
              </a:defRPr>
            </a:lvl1pPr>
          </a:lstStyle>
          <a:p>
            <a:pPr>
              <a:defRPr/>
            </a:pPr>
            <a:fld id="{CE4034EB-145E-4921-A2C8-DB7E6327BD4E}" type="datetimeFigureOut">
              <a:rPr lang="en-US"/>
              <a:pPr>
                <a:defRPr/>
              </a:pPr>
              <a:t>5/8/2020</a:t>
            </a:fld>
            <a:endParaRPr lang="en-US"/>
          </a:p>
        </p:txBody>
      </p:sp>
      <p:sp>
        <p:nvSpPr>
          <p:cNvPr id="3584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pitchFamily="34" charset="0"/>
              </a:defRPr>
            </a:lvl1pPr>
          </a:lstStyle>
          <a:p>
            <a:pPr>
              <a:defRPr/>
            </a:pPr>
            <a:endParaRPr lang="en-US"/>
          </a:p>
        </p:txBody>
      </p:sp>
      <p:sp>
        <p:nvSpPr>
          <p:cNvPr id="3584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Arial" pitchFamily="34" charset="0"/>
              </a:defRPr>
            </a:lvl1pPr>
          </a:lstStyle>
          <a:p>
            <a:pPr>
              <a:defRPr/>
            </a:pPr>
            <a:fld id="{36ED9E5E-CDA7-46E0-A2D5-665D32880C23}" type="slidenum">
              <a:rPr lang="en-US"/>
              <a:pPr>
                <a:defRPr/>
              </a:pPr>
              <a:t>‹#›</a:t>
            </a:fld>
            <a:endParaRPr lang="en-US"/>
          </a:p>
        </p:txBody>
      </p:sp>
    </p:spTree>
    <p:extLst>
      <p:ext uri="{BB962C8B-B14F-4D97-AF65-F5344CB8AC3E}">
        <p14:creationId xmlns:p14="http://schemas.microsoft.com/office/powerpoint/2010/main" val="580784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6B704570-6A08-4F3C-BC6A-47A81D472FFD}" type="datetimeFigureOut">
              <a:rPr lang="en-US"/>
              <a:pPr>
                <a:defRPr/>
              </a:pPr>
              <a:t>5/8/2020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1AA367FA-D327-47D7-B5FA-ECB816C87441}" type="slidenum">
              <a:rPr lang="en-GB"/>
              <a:pPr>
                <a:defRPr/>
              </a:pPr>
              <a:t>‹#›</a:t>
            </a:fld>
            <a:endParaRPr lang="en-GB" dirty="0"/>
          </a:p>
        </p:txBody>
      </p:sp>
    </p:spTree>
    <p:extLst>
      <p:ext uri="{BB962C8B-B14F-4D97-AF65-F5344CB8AC3E}">
        <p14:creationId xmlns:p14="http://schemas.microsoft.com/office/powerpoint/2010/main" val="29211811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eblog.raganwald.com/2007/02/programming-language-stories.html"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eblog.raganwald.com/2007/02/programming-language-stories.html"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eblog.raganwald.com/2007/02/programming-language-stories.html"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eblog.raganwald.com/2007/02/programming-language-stories.html"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eblog.raganwald.com/2007/02/programming-language-stories.html"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eblog.raganwald.com/2007/02/programming-language-stories.html"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eblog.raganwald.com/2007/02/programming-language-stories.html"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MY" dirty="0" smtClean="0"/>
          </a:p>
        </p:txBody>
      </p:sp>
      <p:sp>
        <p:nvSpPr>
          <p:cNvPr id="4" name="Slide Number Placeholder 3"/>
          <p:cNvSpPr>
            <a:spLocks noGrp="1"/>
          </p:cNvSpPr>
          <p:nvPr>
            <p:ph type="sldNum" sz="quarter" idx="5"/>
          </p:nvPr>
        </p:nvSpPr>
        <p:spPr/>
        <p:txBody>
          <a:bodyPr/>
          <a:lstStyle/>
          <a:p>
            <a:pPr>
              <a:defRPr/>
            </a:pPr>
            <a:fld id="{5BA3E0ED-1EC6-46A7-976A-427388A7F1AC}" type="slidenum">
              <a:rPr lang="en-GB" smtClean="0"/>
              <a:pPr>
                <a:defRPr/>
              </a:pPr>
              <a:t>2</a:t>
            </a:fld>
            <a:endParaRPr lang="en-GB" dirty="0"/>
          </a:p>
        </p:txBody>
      </p:sp>
    </p:spTree>
    <p:extLst>
      <p:ext uri="{BB962C8B-B14F-4D97-AF65-F5344CB8AC3E}">
        <p14:creationId xmlns:p14="http://schemas.microsoft.com/office/powerpoint/2010/main" val="8678515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AA367FA-D327-47D7-B5FA-ECB816C87441}" type="slidenum">
              <a:rPr lang="en-GB" smtClean="0"/>
              <a:pPr>
                <a:defRPr/>
              </a:pPr>
              <a:t>58</a:t>
            </a:fld>
            <a:endParaRPr lang="en-GB" dirty="0"/>
          </a:p>
        </p:txBody>
      </p:sp>
    </p:spTree>
    <p:extLst>
      <p:ext uri="{BB962C8B-B14F-4D97-AF65-F5344CB8AC3E}">
        <p14:creationId xmlns:p14="http://schemas.microsoft.com/office/powerpoint/2010/main" val="17712914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AA367FA-D327-47D7-B5FA-ECB816C87441}" type="slidenum">
              <a:rPr lang="en-GB" smtClean="0"/>
              <a:pPr>
                <a:defRPr/>
              </a:pPr>
              <a:t>59</a:t>
            </a:fld>
            <a:endParaRPr lang="en-GB" dirty="0"/>
          </a:p>
        </p:txBody>
      </p:sp>
    </p:spTree>
    <p:extLst>
      <p:ext uri="{BB962C8B-B14F-4D97-AF65-F5344CB8AC3E}">
        <p14:creationId xmlns:p14="http://schemas.microsoft.com/office/powerpoint/2010/main" val="4194868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http://weblog.raganwald.com/2007/02/programming-language-stories.html</a:t>
            </a:r>
            <a:r>
              <a:rPr lang="en-US" dirty="0" smtClean="0"/>
              <a:t> </a:t>
            </a:r>
          </a:p>
          <a:p>
            <a:r>
              <a:rPr lang="en-US" dirty="0" smtClean="0"/>
              <a:t>Do you know how watchtowers are monitoring airplanes programs</a:t>
            </a:r>
            <a:r>
              <a:rPr lang="en-US" baseline="0" dirty="0" smtClean="0"/>
              <a:t> without clashes?</a:t>
            </a:r>
            <a:endParaRPr lang="en-US" dirty="0" smtClean="0"/>
          </a:p>
          <a:p>
            <a:r>
              <a:rPr lang="en-US" dirty="0" smtClean="0"/>
              <a:t>Do you know how</a:t>
            </a:r>
            <a:r>
              <a:rPr lang="en-US" baseline="0" dirty="0" smtClean="0"/>
              <a:t> your </a:t>
            </a:r>
            <a:endParaRPr lang="en-US" dirty="0" smtClean="0"/>
          </a:p>
          <a:p>
            <a:r>
              <a:rPr lang="en-US" dirty="0" smtClean="0"/>
              <a:t>Have you ever want to have a robot for your self?</a:t>
            </a:r>
          </a:p>
          <a:p>
            <a:r>
              <a:rPr lang="en-US" dirty="0" smtClean="0"/>
              <a:t>ATM devices..</a:t>
            </a:r>
          </a:p>
          <a:p>
            <a:r>
              <a:rPr lang="en-US" dirty="0" smtClean="0"/>
              <a:t>Traffic</a:t>
            </a:r>
            <a:r>
              <a:rPr lang="en-US" baseline="0" dirty="0" smtClean="0"/>
              <a:t> lights</a:t>
            </a:r>
            <a:endParaRPr lang="en-US" dirty="0"/>
          </a:p>
        </p:txBody>
      </p:sp>
      <p:sp>
        <p:nvSpPr>
          <p:cNvPr id="4" name="Slide Number Placeholder 3"/>
          <p:cNvSpPr>
            <a:spLocks noGrp="1"/>
          </p:cNvSpPr>
          <p:nvPr>
            <p:ph type="sldNum" sz="quarter" idx="10"/>
          </p:nvPr>
        </p:nvSpPr>
        <p:spPr/>
        <p:txBody>
          <a:bodyPr/>
          <a:lstStyle/>
          <a:p>
            <a:pPr>
              <a:defRPr/>
            </a:pPr>
            <a:fld id="{1AA367FA-D327-47D7-B5FA-ECB816C87441}" type="slidenum">
              <a:rPr lang="en-GB" smtClean="0"/>
              <a:pPr>
                <a:defRPr/>
              </a:pPr>
              <a:t>10</a:t>
            </a:fld>
            <a:endParaRPr lang="en-GB" dirty="0"/>
          </a:p>
        </p:txBody>
      </p:sp>
    </p:spTree>
    <p:extLst>
      <p:ext uri="{BB962C8B-B14F-4D97-AF65-F5344CB8AC3E}">
        <p14:creationId xmlns:p14="http://schemas.microsoft.com/office/powerpoint/2010/main" val="2109963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http://weblog.raganwald.com/2007/02/programming-language-stories.html</a:t>
            </a:r>
            <a:r>
              <a:rPr lang="en-US" dirty="0" smtClean="0"/>
              <a:t> </a:t>
            </a:r>
          </a:p>
          <a:p>
            <a:r>
              <a:rPr lang="en-US" dirty="0" smtClean="0"/>
              <a:t>Do you know how watchtowers are monitoring airplanes programs</a:t>
            </a:r>
            <a:r>
              <a:rPr lang="en-US" baseline="0" dirty="0" smtClean="0"/>
              <a:t> without clashes?</a:t>
            </a:r>
            <a:endParaRPr lang="en-US" dirty="0" smtClean="0"/>
          </a:p>
          <a:p>
            <a:r>
              <a:rPr lang="en-US" dirty="0" smtClean="0"/>
              <a:t>Do you know how</a:t>
            </a:r>
            <a:r>
              <a:rPr lang="en-US" baseline="0" dirty="0" smtClean="0"/>
              <a:t> your </a:t>
            </a:r>
            <a:endParaRPr lang="en-US" dirty="0" smtClean="0"/>
          </a:p>
          <a:p>
            <a:r>
              <a:rPr lang="en-US" dirty="0" smtClean="0"/>
              <a:t>Have you ever want to have a robot for your self?</a:t>
            </a:r>
          </a:p>
          <a:p>
            <a:r>
              <a:rPr lang="en-US" dirty="0" smtClean="0"/>
              <a:t>ATM devices..</a:t>
            </a:r>
          </a:p>
          <a:p>
            <a:r>
              <a:rPr lang="en-US" dirty="0" smtClean="0"/>
              <a:t>Traffic</a:t>
            </a:r>
            <a:r>
              <a:rPr lang="en-US" baseline="0" dirty="0" smtClean="0"/>
              <a:t> lights</a:t>
            </a:r>
            <a:endParaRPr lang="en-US" dirty="0"/>
          </a:p>
        </p:txBody>
      </p:sp>
      <p:sp>
        <p:nvSpPr>
          <p:cNvPr id="4" name="Slide Number Placeholder 3"/>
          <p:cNvSpPr>
            <a:spLocks noGrp="1"/>
          </p:cNvSpPr>
          <p:nvPr>
            <p:ph type="sldNum" sz="quarter" idx="10"/>
          </p:nvPr>
        </p:nvSpPr>
        <p:spPr/>
        <p:txBody>
          <a:bodyPr/>
          <a:lstStyle/>
          <a:p>
            <a:pPr>
              <a:defRPr/>
            </a:pPr>
            <a:fld id="{1AA367FA-D327-47D7-B5FA-ECB816C87441}" type="slidenum">
              <a:rPr lang="en-GB" smtClean="0"/>
              <a:pPr>
                <a:defRPr/>
              </a:pPr>
              <a:t>12</a:t>
            </a:fld>
            <a:endParaRPr lang="en-GB" dirty="0"/>
          </a:p>
        </p:txBody>
      </p:sp>
    </p:spTree>
    <p:extLst>
      <p:ext uri="{BB962C8B-B14F-4D97-AF65-F5344CB8AC3E}">
        <p14:creationId xmlns:p14="http://schemas.microsoft.com/office/powerpoint/2010/main" val="2537510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http://weblog.raganwald.com/2007/02/programming-language-stories.html</a:t>
            </a:r>
            <a:r>
              <a:rPr lang="en-US" dirty="0" smtClean="0"/>
              <a:t> </a:t>
            </a:r>
          </a:p>
          <a:p>
            <a:r>
              <a:rPr lang="en-US" dirty="0" smtClean="0"/>
              <a:t>Do you know how watchtowers are monitoring airplanes programs</a:t>
            </a:r>
            <a:r>
              <a:rPr lang="en-US" baseline="0" dirty="0" smtClean="0"/>
              <a:t> without clashes?</a:t>
            </a:r>
            <a:endParaRPr lang="en-US" dirty="0" smtClean="0"/>
          </a:p>
          <a:p>
            <a:r>
              <a:rPr lang="en-US" dirty="0" smtClean="0"/>
              <a:t>Do you know how</a:t>
            </a:r>
            <a:r>
              <a:rPr lang="en-US" baseline="0" dirty="0" smtClean="0"/>
              <a:t> your </a:t>
            </a:r>
            <a:endParaRPr lang="en-US" dirty="0" smtClean="0"/>
          </a:p>
          <a:p>
            <a:r>
              <a:rPr lang="en-US" dirty="0" smtClean="0"/>
              <a:t>Have you ever want to have a robot for your self?</a:t>
            </a:r>
          </a:p>
          <a:p>
            <a:r>
              <a:rPr lang="en-US" dirty="0" smtClean="0"/>
              <a:t>ATM devices..</a:t>
            </a:r>
          </a:p>
          <a:p>
            <a:r>
              <a:rPr lang="en-US" dirty="0" smtClean="0"/>
              <a:t>Traffic</a:t>
            </a:r>
            <a:r>
              <a:rPr lang="en-US" baseline="0" dirty="0" smtClean="0"/>
              <a:t> lights</a:t>
            </a:r>
            <a:endParaRPr lang="en-US" dirty="0"/>
          </a:p>
        </p:txBody>
      </p:sp>
      <p:sp>
        <p:nvSpPr>
          <p:cNvPr id="4" name="Slide Number Placeholder 3"/>
          <p:cNvSpPr>
            <a:spLocks noGrp="1"/>
          </p:cNvSpPr>
          <p:nvPr>
            <p:ph type="sldNum" sz="quarter" idx="10"/>
          </p:nvPr>
        </p:nvSpPr>
        <p:spPr/>
        <p:txBody>
          <a:bodyPr/>
          <a:lstStyle/>
          <a:p>
            <a:pPr>
              <a:defRPr/>
            </a:pPr>
            <a:fld id="{1AA367FA-D327-47D7-B5FA-ECB816C87441}" type="slidenum">
              <a:rPr lang="en-GB" smtClean="0"/>
              <a:pPr>
                <a:defRPr/>
              </a:pPr>
              <a:t>13</a:t>
            </a:fld>
            <a:endParaRPr lang="en-GB" dirty="0"/>
          </a:p>
        </p:txBody>
      </p:sp>
    </p:spTree>
    <p:extLst>
      <p:ext uri="{BB962C8B-B14F-4D97-AF65-F5344CB8AC3E}">
        <p14:creationId xmlns:p14="http://schemas.microsoft.com/office/powerpoint/2010/main" val="3528447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http://weblog.raganwald.com/2007/02/programming-language-stories.html</a:t>
            </a:r>
            <a:r>
              <a:rPr lang="en-US" dirty="0" smtClean="0"/>
              <a:t> </a:t>
            </a:r>
          </a:p>
          <a:p>
            <a:r>
              <a:rPr lang="en-US" dirty="0" smtClean="0"/>
              <a:t>Do you know how watchtowers are monitoring airplanes programs</a:t>
            </a:r>
            <a:r>
              <a:rPr lang="en-US" baseline="0" dirty="0" smtClean="0"/>
              <a:t> without clashes?</a:t>
            </a:r>
            <a:endParaRPr lang="en-US" dirty="0" smtClean="0"/>
          </a:p>
          <a:p>
            <a:r>
              <a:rPr lang="en-US" dirty="0" smtClean="0"/>
              <a:t>Do you know how</a:t>
            </a:r>
            <a:r>
              <a:rPr lang="en-US" baseline="0" dirty="0" smtClean="0"/>
              <a:t> your </a:t>
            </a:r>
            <a:endParaRPr lang="en-US" dirty="0" smtClean="0"/>
          </a:p>
          <a:p>
            <a:r>
              <a:rPr lang="en-US" dirty="0" smtClean="0"/>
              <a:t>Have you ever want to have a robot for your self?</a:t>
            </a:r>
          </a:p>
          <a:p>
            <a:r>
              <a:rPr lang="en-US" dirty="0" smtClean="0"/>
              <a:t>ATM devices..</a:t>
            </a:r>
          </a:p>
          <a:p>
            <a:r>
              <a:rPr lang="en-US" dirty="0" smtClean="0"/>
              <a:t>Traffic</a:t>
            </a:r>
            <a:r>
              <a:rPr lang="en-US" baseline="0" dirty="0" smtClean="0"/>
              <a:t> lights</a:t>
            </a:r>
            <a:endParaRPr lang="en-US" dirty="0"/>
          </a:p>
        </p:txBody>
      </p:sp>
      <p:sp>
        <p:nvSpPr>
          <p:cNvPr id="4" name="Slide Number Placeholder 3"/>
          <p:cNvSpPr>
            <a:spLocks noGrp="1"/>
          </p:cNvSpPr>
          <p:nvPr>
            <p:ph type="sldNum" sz="quarter" idx="10"/>
          </p:nvPr>
        </p:nvSpPr>
        <p:spPr/>
        <p:txBody>
          <a:bodyPr/>
          <a:lstStyle/>
          <a:p>
            <a:pPr>
              <a:defRPr/>
            </a:pPr>
            <a:fld id="{1AA367FA-D327-47D7-B5FA-ECB816C87441}" type="slidenum">
              <a:rPr lang="en-GB" smtClean="0"/>
              <a:pPr>
                <a:defRPr/>
              </a:pPr>
              <a:t>14</a:t>
            </a:fld>
            <a:endParaRPr lang="en-GB" dirty="0"/>
          </a:p>
        </p:txBody>
      </p:sp>
    </p:spTree>
    <p:extLst>
      <p:ext uri="{BB962C8B-B14F-4D97-AF65-F5344CB8AC3E}">
        <p14:creationId xmlns:p14="http://schemas.microsoft.com/office/powerpoint/2010/main" val="31659851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http://weblog.raganwald.com/2007/02/programming-language-stories.html</a:t>
            </a:r>
            <a:r>
              <a:rPr lang="en-US" dirty="0" smtClean="0"/>
              <a:t> </a:t>
            </a:r>
          </a:p>
          <a:p>
            <a:r>
              <a:rPr lang="en-US" dirty="0" smtClean="0"/>
              <a:t>Do you know how watchtowers are monitoring airplanes programs</a:t>
            </a:r>
            <a:r>
              <a:rPr lang="en-US" baseline="0" dirty="0" smtClean="0"/>
              <a:t> without clashes?</a:t>
            </a:r>
            <a:endParaRPr lang="en-US" dirty="0" smtClean="0"/>
          </a:p>
          <a:p>
            <a:r>
              <a:rPr lang="en-US" dirty="0" smtClean="0"/>
              <a:t>Do you know how</a:t>
            </a:r>
            <a:r>
              <a:rPr lang="en-US" baseline="0" dirty="0" smtClean="0"/>
              <a:t> your </a:t>
            </a:r>
            <a:endParaRPr lang="en-US" dirty="0" smtClean="0"/>
          </a:p>
          <a:p>
            <a:r>
              <a:rPr lang="en-US" dirty="0" smtClean="0"/>
              <a:t>Have you ever want to have a robot for your self?</a:t>
            </a:r>
          </a:p>
          <a:p>
            <a:r>
              <a:rPr lang="en-US" dirty="0" smtClean="0"/>
              <a:t>ATM devices..</a:t>
            </a:r>
          </a:p>
          <a:p>
            <a:r>
              <a:rPr lang="en-US" dirty="0" smtClean="0"/>
              <a:t>Traffic</a:t>
            </a:r>
            <a:r>
              <a:rPr lang="en-US" baseline="0" dirty="0" smtClean="0"/>
              <a:t> lights</a:t>
            </a:r>
            <a:endParaRPr lang="en-US" dirty="0"/>
          </a:p>
        </p:txBody>
      </p:sp>
      <p:sp>
        <p:nvSpPr>
          <p:cNvPr id="4" name="Slide Number Placeholder 3"/>
          <p:cNvSpPr>
            <a:spLocks noGrp="1"/>
          </p:cNvSpPr>
          <p:nvPr>
            <p:ph type="sldNum" sz="quarter" idx="10"/>
          </p:nvPr>
        </p:nvSpPr>
        <p:spPr/>
        <p:txBody>
          <a:bodyPr/>
          <a:lstStyle/>
          <a:p>
            <a:pPr>
              <a:defRPr/>
            </a:pPr>
            <a:fld id="{1AA367FA-D327-47D7-B5FA-ECB816C87441}" type="slidenum">
              <a:rPr lang="en-GB" smtClean="0"/>
              <a:pPr>
                <a:defRPr/>
              </a:pPr>
              <a:t>15</a:t>
            </a:fld>
            <a:endParaRPr lang="en-GB" dirty="0"/>
          </a:p>
        </p:txBody>
      </p:sp>
    </p:spTree>
    <p:extLst>
      <p:ext uri="{BB962C8B-B14F-4D97-AF65-F5344CB8AC3E}">
        <p14:creationId xmlns:p14="http://schemas.microsoft.com/office/powerpoint/2010/main" val="211199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http://weblog.raganwald.com/2007/02/programming-language-stories.html</a:t>
            </a:r>
            <a:r>
              <a:rPr lang="en-US" dirty="0" smtClean="0"/>
              <a:t> </a:t>
            </a:r>
          </a:p>
          <a:p>
            <a:r>
              <a:rPr lang="en-US" dirty="0" smtClean="0"/>
              <a:t>Do you know how watchtowers are monitoring airplanes programs</a:t>
            </a:r>
            <a:r>
              <a:rPr lang="en-US" baseline="0" dirty="0" smtClean="0"/>
              <a:t> without clashes?</a:t>
            </a:r>
            <a:endParaRPr lang="en-US" dirty="0" smtClean="0"/>
          </a:p>
          <a:p>
            <a:r>
              <a:rPr lang="en-US" dirty="0" smtClean="0"/>
              <a:t>Do you know how</a:t>
            </a:r>
            <a:r>
              <a:rPr lang="en-US" baseline="0" dirty="0" smtClean="0"/>
              <a:t> your </a:t>
            </a:r>
            <a:endParaRPr lang="en-US" dirty="0" smtClean="0"/>
          </a:p>
          <a:p>
            <a:r>
              <a:rPr lang="en-US" dirty="0" smtClean="0"/>
              <a:t>Have you ever want to have a robot for your self?</a:t>
            </a:r>
          </a:p>
          <a:p>
            <a:r>
              <a:rPr lang="en-US" dirty="0" smtClean="0"/>
              <a:t>ATM devices..</a:t>
            </a:r>
          </a:p>
          <a:p>
            <a:r>
              <a:rPr lang="en-US" dirty="0" smtClean="0"/>
              <a:t>Traffic</a:t>
            </a:r>
            <a:r>
              <a:rPr lang="en-US" baseline="0" dirty="0" smtClean="0"/>
              <a:t> lights</a:t>
            </a:r>
            <a:endParaRPr lang="en-US" dirty="0"/>
          </a:p>
        </p:txBody>
      </p:sp>
      <p:sp>
        <p:nvSpPr>
          <p:cNvPr id="4" name="Slide Number Placeholder 3"/>
          <p:cNvSpPr>
            <a:spLocks noGrp="1"/>
          </p:cNvSpPr>
          <p:nvPr>
            <p:ph type="sldNum" sz="quarter" idx="10"/>
          </p:nvPr>
        </p:nvSpPr>
        <p:spPr/>
        <p:txBody>
          <a:bodyPr/>
          <a:lstStyle/>
          <a:p>
            <a:pPr>
              <a:defRPr/>
            </a:pPr>
            <a:fld id="{1AA367FA-D327-47D7-B5FA-ECB816C87441}" type="slidenum">
              <a:rPr lang="en-GB" smtClean="0"/>
              <a:pPr>
                <a:defRPr/>
              </a:pPr>
              <a:t>16</a:t>
            </a:fld>
            <a:endParaRPr lang="en-GB" dirty="0"/>
          </a:p>
        </p:txBody>
      </p:sp>
    </p:spTree>
    <p:extLst>
      <p:ext uri="{BB962C8B-B14F-4D97-AF65-F5344CB8AC3E}">
        <p14:creationId xmlns:p14="http://schemas.microsoft.com/office/powerpoint/2010/main" val="12443908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http://weblog.raganwald.com/2007/02/programming-language-stories.html</a:t>
            </a:r>
            <a:r>
              <a:rPr lang="en-US" dirty="0" smtClean="0"/>
              <a:t> </a:t>
            </a:r>
          </a:p>
          <a:p>
            <a:r>
              <a:rPr lang="en-US" dirty="0" smtClean="0"/>
              <a:t>Do you know how watchtowers are monitoring airplanes programs</a:t>
            </a:r>
            <a:r>
              <a:rPr lang="en-US" baseline="0" dirty="0" smtClean="0"/>
              <a:t> without clashes?</a:t>
            </a:r>
            <a:endParaRPr lang="en-US" dirty="0" smtClean="0"/>
          </a:p>
          <a:p>
            <a:r>
              <a:rPr lang="en-US" dirty="0" smtClean="0"/>
              <a:t>Do you know how</a:t>
            </a:r>
            <a:r>
              <a:rPr lang="en-US" baseline="0" dirty="0" smtClean="0"/>
              <a:t> your </a:t>
            </a:r>
            <a:endParaRPr lang="en-US" dirty="0" smtClean="0"/>
          </a:p>
          <a:p>
            <a:r>
              <a:rPr lang="en-US" dirty="0" smtClean="0"/>
              <a:t>Have you ever want to have a robot for your self?</a:t>
            </a:r>
          </a:p>
          <a:p>
            <a:r>
              <a:rPr lang="en-US" dirty="0" smtClean="0"/>
              <a:t>ATM devices..</a:t>
            </a:r>
          </a:p>
          <a:p>
            <a:r>
              <a:rPr lang="en-US" dirty="0" smtClean="0"/>
              <a:t>Traffic</a:t>
            </a:r>
            <a:r>
              <a:rPr lang="en-US" baseline="0" dirty="0" smtClean="0"/>
              <a:t> lights</a:t>
            </a:r>
            <a:endParaRPr lang="en-US" dirty="0"/>
          </a:p>
        </p:txBody>
      </p:sp>
      <p:sp>
        <p:nvSpPr>
          <p:cNvPr id="4" name="Slide Number Placeholder 3"/>
          <p:cNvSpPr>
            <a:spLocks noGrp="1"/>
          </p:cNvSpPr>
          <p:nvPr>
            <p:ph type="sldNum" sz="quarter" idx="10"/>
          </p:nvPr>
        </p:nvSpPr>
        <p:spPr/>
        <p:txBody>
          <a:bodyPr/>
          <a:lstStyle/>
          <a:p>
            <a:pPr>
              <a:defRPr/>
            </a:pPr>
            <a:fld id="{1AA367FA-D327-47D7-B5FA-ECB816C87441}" type="slidenum">
              <a:rPr lang="en-GB" smtClean="0"/>
              <a:pPr>
                <a:defRPr/>
              </a:pPr>
              <a:t>17</a:t>
            </a:fld>
            <a:endParaRPr lang="en-GB" dirty="0"/>
          </a:p>
        </p:txBody>
      </p:sp>
    </p:spTree>
    <p:extLst>
      <p:ext uri="{BB962C8B-B14F-4D97-AF65-F5344CB8AC3E}">
        <p14:creationId xmlns:p14="http://schemas.microsoft.com/office/powerpoint/2010/main" val="10683147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AA367FA-D327-47D7-B5FA-ECB816C87441}" type="slidenum">
              <a:rPr lang="en-GB" smtClean="0"/>
              <a:pPr>
                <a:defRPr/>
              </a:pPr>
              <a:t>57</a:t>
            </a:fld>
            <a:endParaRPr lang="en-GB" dirty="0"/>
          </a:p>
        </p:txBody>
      </p:sp>
    </p:spTree>
    <p:extLst>
      <p:ext uri="{BB962C8B-B14F-4D97-AF65-F5344CB8AC3E}">
        <p14:creationId xmlns:p14="http://schemas.microsoft.com/office/powerpoint/2010/main" val="588695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Rectangle 6"/>
          <p:cNvSpPr>
            <a:spLocks noChangeArrowheads="1"/>
          </p:cNvSpPr>
          <p:nvPr/>
        </p:nvSpPr>
        <p:spPr bwMode="auto">
          <a:xfrm>
            <a:off x="6228184" y="1700808"/>
            <a:ext cx="2808312" cy="432048"/>
          </a:xfrm>
          <a:prstGeom prst="rect">
            <a:avLst/>
          </a:prstGeom>
          <a:noFill/>
          <a:ln w="9525">
            <a:noFill/>
            <a:miter lim="800000"/>
            <a:headEnd/>
            <a:tailEnd/>
          </a:ln>
          <a:effectLst/>
        </p:spPr>
        <p:txBody>
          <a:bodyPr lIns="72000" tIns="0" rIns="72000" bIns="0" anchor="t"/>
          <a:lstStyle/>
          <a:p>
            <a:pPr algn="r" defTabSz="900000" eaLnBrk="1" hangingPunct="1">
              <a:lnSpc>
                <a:spcPts val="2700"/>
              </a:lnSpc>
              <a:defRPr/>
            </a:pPr>
            <a:endParaRPr lang="en-US" sz="2600" b="1" spc="0" baseline="0" dirty="0" smtClean="0">
              <a:solidFill>
                <a:schemeClr val="bg1"/>
              </a:solidFill>
              <a:effectLst/>
              <a:latin typeface="Trebuchet MS" pitchFamily="34" charset="0"/>
              <a:cs typeface="Calibri" pitchFamily="34" charset="0"/>
            </a:endParaRPr>
          </a:p>
        </p:txBody>
      </p:sp>
      <p:sp>
        <p:nvSpPr>
          <p:cNvPr id="13" name="TextBox 12"/>
          <p:cNvSpPr txBox="1"/>
          <p:nvPr userDrawn="1"/>
        </p:nvSpPr>
        <p:spPr>
          <a:xfrm>
            <a:off x="4644008" y="5229200"/>
            <a:ext cx="4176464" cy="502702"/>
          </a:xfrm>
          <a:prstGeom prst="rect">
            <a:avLst/>
          </a:prstGeom>
          <a:noFill/>
        </p:spPr>
        <p:txBody>
          <a:bodyPr wrap="square">
            <a:spAutoFit/>
          </a:bodyPr>
          <a:lstStyle/>
          <a:p>
            <a:pPr algn="l">
              <a:lnSpc>
                <a:spcPts val="1600"/>
              </a:lnSpc>
              <a:defRPr/>
            </a:pPr>
            <a:r>
              <a:rPr lang="en-US" sz="1400" b="0" baseline="0" dirty="0" smtClean="0">
                <a:solidFill>
                  <a:sysClr val="windowText" lastClr="000000"/>
                </a:solidFill>
                <a:latin typeface="+mj-lt"/>
              </a:rPr>
              <a:t>PREPARED BY:</a:t>
            </a:r>
          </a:p>
          <a:p>
            <a:pPr algn="l">
              <a:lnSpc>
                <a:spcPts val="1600"/>
              </a:lnSpc>
              <a:defRPr/>
            </a:pPr>
            <a:r>
              <a:rPr lang="en-US" sz="1600" b="1" baseline="0" dirty="0" smtClean="0">
                <a:solidFill>
                  <a:sysClr val="windowText" lastClr="000000"/>
                </a:solidFill>
                <a:latin typeface="+mj-lt"/>
              </a:rPr>
              <a:t>ISMAIL BILE HASSAN</a:t>
            </a:r>
          </a:p>
        </p:txBody>
      </p:sp>
      <p:sp>
        <p:nvSpPr>
          <p:cNvPr id="2" name="Rectangle 5"/>
          <p:cNvSpPr>
            <a:spLocks noChangeArrowheads="1"/>
          </p:cNvSpPr>
          <p:nvPr userDrawn="1"/>
        </p:nvSpPr>
        <p:spPr bwMode="auto">
          <a:xfrm>
            <a:off x="6400800" y="3276600"/>
            <a:ext cx="2178496" cy="360040"/>
          </a:xfrm>
          <a:prstGeom prst="rect">
            <a:avLst/>
          </a:prstGeom>
          <a:noFill/>
          <a:ln w="9525">
            <a:noFill/>
            <a:miter lim="800000"/>
            <a:headEnd/>
            <a:tailEnd/>
          </a:ln>
          <a:effectLst>
            <a:outerShdw blurRad="50800" dist="38100" dir="2700000" algn="tl" rotWithShape="0">
              <a:prstClr val="black">
                <a:alpha val="40000"/>
              </a:prstClr>
            </a:outerShdw>
          </a:effectLst>
        </p:spPr>
        <p:txBody>
          <a:bodyPr lIns="72000" tIns="0" rIns="72000" bIns="0" spcCol="0" anchor="t"/>
          <a:lstStyle/>
          <a:p>
            <a:pPr algn="r" defTabSz="900000" eaLnBrk="1" hangingPunct="1">
              <a:lnSpc>
                <a:spcPts val="2400"/>
              </a:lnSpc>
              <a:defRPr/>
            </a:pPr>
            <a:r>
              <a:rPr lang="en-US" sz="2800" b="1" dirty="0" smtClean="0">
                <a:solidFill>
                  <a:srgbClr val="00B0F0"/>
                </a:solidFill>
                <a:effectLst/>
                <a:latin typeface="+mj-lt"/>
              </a:rPr>
              <a:t>CHAPTER 3 </a:t>
            </a:r>
            <a:endParaRPr lang="en-US" sz="2600" b="0" dirty="0">
              <a:solidFill>
                <a:srgbClr val="00B0F0"/>
              </a:solidFill>
              <a:latin typeface="+mj-lt"/>
            </a:endParaRPr>
          </a:p>
        </p:txBody>
      </p:sp>
      <p:sp>
        <p:nvSpPr>
          <p:cNvPr id="32" name="Rectangle 6"/>
          <p:cNvSpPr>
            <a:spLocks noChangeArrowheads="1"/>
          </p:cNvSpPr>
          <p:nvPr userDrawn="1"/>
        </p:nvSpPr>
        <p:spPr bwMode="auto">
          <a:xfrm>
            <a:off x="4499992" y="2060848"/>
            <a:ext cx="4536504" cy="1080120"/>
          </a:xfrm>
          <a:prstGeom prst="rect">
            <a:avLst/>
          </a:prstGeom>
          <a:noFill/>
          <a:ln w="9525">
            <a:noFill/>
            <a:miter lim="800000"/>
            <a:headEnd/>
            <a:tailEnd/>
          </a:ln>
          <a:effectLst/>
        </p:spPr>
        <p:txBody>
          <a:bodyPr lIns="72000" tIns="0" rIns="72000" bIns="0" anchor="t"/>
          <a:lstStyle/>
          <a:p>
            <a:pPr algn="r" defTabSz="900000" eaLnBrk="1" hangingPunct="1">
              <a:lnSpc>
                <a:spcPts val="2000"/>
              </a:lnSpc>
              <a:defRPr/>
            </a:pPr>
            <a:r>
              <a:rPr lang="en-US" sz="2000" b="1" spc="0" baseline="0" dirty="0" smtClean="0">
                <a:solidFill>
                  <a:schemeClr val="tx1"/>
                </a:solidFill>
                <a:effectLst/>
                <a:latin typeface="Trebuchet MS" pitchFamily="34" charset="0"/>
                <a:cs typeface="Calibri" pitchFamily="34" charset="0"/>
              </a:rPr>
              <a:t>SYSTEM  ANALYSIS  AND DESIGN</a:t>
            </a:r>
            <a:endParaRPr lang="en-US" sz="2000" b="1" spc="0" dirty="0" smtClean="0">
              <a:solidFill>
                <a:schemeClr val="tx1"/>
              </a:solidFill>
              <a:effectLst/>
              <a:latin typeface="Trebuchet MS" pitchFamily="34" charset="0"/>
              <a:cs typeface="Calibri" pitchFamily="34" charset="0"/>
            </a:endParaRPr>
          </a:p>
        </p:txBody>
      </p:sp>
      <p:sp>
        <p:nvSpPr>
          <p:cNvPr id="33" name="Rectangle 5"/>
          <p:cNvSpPr>
            <a:spLocks noChangeArrowheads="1"/>
          </p:cNvSpPr>
          <p:nvPr userDrawn="1"/>
        </p:nvSpPr>
        <p:spPr bwMode="auto">
          <a:xfrm>
            <a:off x="4648200" y="3657600"/>
            <a:ext cx="4495800" cy="694184"/>
          </a:xfrm>
          <a:prstGeom prst="rect">
            <a:avLst/>
          </a:prstGeom>
          <a:noFill/>
          <a:ln w="9525">
            <a:noFill/>
            <a:miter lim="800000"/>
            <a:headEnd/>
            <a:tailEnd/>
          </a:ln>
          <a:effectLst>
            <a:outerShdw blurRad="50800" dist="38100" dir="2700000" algn="tl" rotWithShape="0">
              <a:prstClr val="black">
                <a:alpha val="40000"/>
              </a:prstClr>
            </a:outerShdw>
          </a:effectLst>
        </p:spPr>
        <p:txBody>
          <a:bodyPr lIns="72000" tIns="0" rIns="72000" bIns="0" spcCol="0" anchor="t"/>
          <a:lstStyle/>
          <a:p>
            <a:pPr algn="r" defTabSz="900000" eaLnBrk="1" hangingPunct="1">
              <a:lnSpc>
                <a:spcPts val="2000"/>
              </a:lnSpc>
              <a:defRPr/>
            </a:pPr>
            <a:r>
              <a:rPr lang="en-US" sz="2000" b="1" spc="0" baseline="0" dirty="0" smtClean="0">
                <a:ln>
                  <a:noFill/>
                </a:ln>
                <a:solidFill>
                  <a:srgbClr val="97E4FF"/>
                </a:solidFill>
                <a:effectLst/>
                <a:latin typeface="+mj-lt"/>
                <a:cs typeface="Calibri" pitchFamily="34" charset="0"/>
              </a:rPr>
              <a:t>INITIATING AND PLANNING SYSTEMS DEVELOPMENT PROJECTS </a:t>
            </a:r>
            <a:endParaRPr lang="en-US" sz="2000" b="1" spc="0" dirty="0" smtClean="0">
              <a:ln>
                <a:noFill/>
              </a:ln>
              <a:solidFill>
                <a:srgbClr val="97E4FF"/>
              </a:solidFill>
              <a:effectLst/>
              <a:latin typeface="+mj-lt"/>
              <a:cs typeface="Calibri" pitchFamily="34" charset="0"/>
            </a:endParaRPr>
          </a:p>
        </p:txBody>
      </p:sp>
      <p:sp>
        <p:nvSpPr>
          <p:cNvPr id="14" name="Rectangle 13"/>
          <p:cNvSpPr/>
          <p:nvPr userDrawn="1"/>
        </p:nvSpPr>
        <p:spPr bwMode="auto">
          <a:xfrm>
            <a:off x="0" y="6498000"/>
            <a:ext cx="4500000" cy="360000"/>
          </a:xfrm>
          <a:prstGeom prst="rect">
            <a:avLst/>
          </a:prstGeom>
          <a:solidFill>
            <a:schemeClr val="tx1">
              <a:lumMod val="85000"/>
              <a:lumOff val="1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MY" sz="1000" b="0" i="0" u="none" strike="noStrike" cap="none" normalizeH="0" baseline="0" dirty="0" smtClean="0">
              <a:ln>
                <a:noFill/>
              </a:ln>
              <a:solidFill>
                <a:schemeClr val="bg1"/>
              </a:solidFill>
              <a:effectLst/>
              <a:latin typeface="Trebuchet MS" pitchFamily="34"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275856" y="836712"/>
            <a:ext cx="5688632" cy="5289451"/>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MY" dirty="0"/>
          </a:p>
        </p:txBody>
      </p:sp>
      <p:sp>
        <p:nvSpPr>
          <p:cNvPr id="4" name="Text Placeholder 3"/>
          <p:cNvSpPr>
            <a:spLocks noGrp="1"/>
          </p:cNvSpPr>
          <p:nvPr>
            <p:ph type="body" sz="half" idx="2"/>
          </p:nvPr>
        </p:nvSpPr>
        <p:spPr>
          <a:xfrm>
            <a:off x="195535" y="1435100"/>
            <a:ext cx="3008313" cy="4691063"/>
          </a:xfrm>
        </p:spPr>
        <p:txBody>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Text Placeholder 3"/>
          <p:cNvSpPr>
            <a:spLocks noGrp="1"/>
          </p:cNvSpPr>
          <p:nvPr>
            <p:ph type="body" sz="half" idx="10"/>
          </p:nvPr>
        </p:nvSpPr>
        <p:spPr>
          <a:xfrm>
            <a:off x="195535" y="829847"/>
            <a:ext cx="3008313" cy="582930"/>
          </a:xfrm>
        </p:spPr>
        <p:txBody>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600" y="4941168"/>
            <a:ext cx="7128792" cy="566738"/>
          </a:xfrm>
        </p:spPr>
        <p:txBody>
          <a:bodyPr anchor="b"/>
          <a:lstStyle>
            <a:lvl1pPr algn="ctr">
              <a:defRPr sz="1800" b="1">
                <a:solidFill>
                  <a:srgbClr val="FF6600"/>
                </a:solidFill>
              </a:defRPr>
            </a:lvl1pPr>
          </a:lstStyle>
          <a:p>
            <a:r>
              <a:rPr lang="en-US" dirty="0" smtClean="0"/>
              <a:t>Click to edit Master title style</a:t>
            </a:r>
            <a:endParaRPr lang="en-MY" dirty="0"/>
          </a:p>
        </p:txBody>
      </p:sp>
      <p:sp>
        <p:nvSpPr>
          <p:cNvPr id="3" name="Picture Placeholder 2"/>
          <p:cNvSpPr>
            <a:spLocks noGrp="1"/>
          </p:cNvSpPr>
          <p:nvPr>
            <p:ph type="pic" idx="1"/>
          </p:nvPr>
        </p:nvSpPr>
        <p:spPr>
          <a:xfrm>
            <a:off x="1792288" y="826368"/>
            <a:ext cx="5486400" cy="4114800"/>
          </a:xfrm>
        </p:spPr>
        <p:txBody>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MY" noProof="0" dirty="0" smtClean="0"/>
          </a:p>
        </p:txBody>
      </p:sp>
      <p:sp>
        <p:nvSpPr>
          <p:cNvPr id="4" name="Text Placeholder 3"/>
          <p:cNvSpPr>
            <a:spLocks noGrp="1"/>
          </p:cNvSpPr>
          <p:nvPr>
            <p:ph type="body" sz="half" idx="2"/>
          </p:nvPr>
        </p:nvSpPr>
        <p:spPr>
          <a:xfrm>
            <a:off x="971600" y="5589240"/>
            <a:ext cx="7128792" cy="582960"/>
          </a:xfrm>
        </p:spPr>
        <p:txBody>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graphicFrame>
        <p:nvGraphicFramePr>
          <p:cNvPr id="3" name="Diagram 2"/>
          <p:cNvGraphicFramePr/>
          <p:nvPr userDrawn="1"/>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Placeholder 1"/>
          <p:cNvSpPr>
            <a:spLocks noGrp="1"/>
          </p:cNvSpPr>
          <p:nvPr>
            <p:ph type="title"/>
          </p:nvPr>
        </p:nvSpPr>
        <p:spPr>
          <a:xfrm>
            <a:off x="0" y="381000"/>
            <a:ext cx="8229600" cy="609600"/>
          </a:xfrm>
          <a:prstGeom prst="rect">
            <a:avLst/>
          </a:prstGeom>
        </p:spPr>
        <p:txBody>
          <a:bodyPr/>
          <a:lstStyle>
            <a:extLst/>
          </a:lstStyle>
          <a:p>
            <a:r>
              <a:rPr lang="en-US" dirty="0" smtClean="0"/>
              <a:t>Click to edit Master title style</a:t>
            </a:r>
            <a:endParaRPr lang="en-US" dirty="0"/>
          </a:p>
        </p:txBody>
      </p:sp>
    </p:spTree>
  </p:cSld>
  <p:clrMapOvr>
    <a:masterClrMapping/>
  </p:clrMapOvr>
  <p:transition spd="slow">
    <p:wedg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Placeholder 1"/>
          <p:cNvSpPr>
            <a:spLocks noGrp="1"/>
          </p:cNvSpPr>
          <p:nvPr>
            <p:ph type="title"/>
          </p:nvPr>
        </p:nvSpPr>
        <p:spPr>
          <a:xfrm>
            <a:off x="0" y="381000"/>
            <a:ext cx="8229600" cy="609600"/>
          </a:xfrm>
          <a:prstGeom prst="rect">
            <a:avLst/>
          </a:prstGeom>
        </p:spPr>
        <p:txBody>
          <a:bodyPr/>
          <a:lstStyle>
            <a:extLst/>
          </a:lstStyle>
          <a:p>
            <a:r>
              <a:rPr lang="en-US" dirty="0" smtClean="0"/>
              <a:t>Click to edit Master title style</a:t>
            </a:r>
            <a:endParaRPr lang="en-US" dirty="0"/>
          </a:p>
        </p:txBody>
      </p:sp>
    </p:spTree>
  </p:cSld>
  <p:clrMapOvr>
    <a:masterClrMapping/>
  </p:clrMapOvr>
  <p:transition spd="slow">
    <p:wedg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MY" dirty="0"/>
          </a:p>
        </p:txBody>
      </p:sp>
      <p:grpSp>
        <p:nvGrpSpPr>
          <p:cNvPr id="3" name="Group 2"/>
          <p:cNvGrpSpPr/>
          <p:nvPr userDrawn="1"/>
        </p:nvGrpSpPr>
        <p:grpSpPr>
          <a:xfrm>
            <a:off x="6084168" y="1268760"/>
            <a:ext cx="543739" cy="576064"/>
            <a:chOff x="2699792" y="5589240"/>
            <a:chExt cx="543739" cy="576064"/>
          </a:xfrm>
        </p:grpSpPr>
        <p:sp>
          <p:nvSpPr>
            <p:cNvPr id="4" name="Multiply 3"/>
            <p:cNvSpPr/>
            <p:nvPr userDrawn="1"/>
          </p:nvSpPr>
          <p:spPr bwMode="auto">
            <a:xfrm>
              <a:off x="2755637" y="5733256"/>
              <a:ext cx="432048" cy="432048"/>
            </a:xfrm>
            <a:prstGeom prst="mathMultiply">
              <a:avLst/>
            </a:prstGeom>
            <a:solidFill>
              <a:srgbClr val="FF7B21"/>
            </a:solidFill>
            <a:ln w="3175" cap="flat" cmpd="sng" algn="ctr">
              <a:solidFill>
                <a:schemeClr val="tx1"/>
              </a:solidFill>
              <a:prstDash val="solid"/>
              <a:round/>
              <a:headEnd type="none" w="med" len="med"/>
              <a:tailEnd type="none" w="med" len="med"/>
            </a:ln>
            <a:effectLst>
              <a:reflection blurRad="6350" stA="52000" endA="300" endPos="35000" dir="5400000" sy="-100000" algn="bl" rotWithShape="0"/>
            </a:effectLst>
            <a:scene3d>
              <a:camera prst="orthographicFront"/>
              <a:lightRig rig="threePt" dir="t"/>
            </a:scene3d>
            <a:sp3d>
              <a:bevelT prst="angle"/>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MY" sz="1800" b="0" i="0" u="none" strike="noStrike" cap="none" normalizeH="0" baseline="0" smtClean="0">
                <a:ln>
                  <a:noFill/>
                </a:ln>
                <a:solidFill>
                  <a:schemeClr val="tx1"/>
                </a:solidFill>
                <a:effectLst/>
                <a:latin typeface="Arial" charset="0"/>
              </a:endParaRPr>
            </a:p>
          </p:txBody>
        </p:sp>
        <p:sp>
          <p:nvSpPr>
            <p:cNvPr id="5" name="TextBox 4"/>
            <p:cNvSpPr txBox="1"/>
            <p:nvPr userDrawn="1"/>
          </p:nvSpPr>
          <p:spPr>
            <a:xfrm>
              <a:off x="2699792" y="5589240"/>
              <a:ext cx="543739" cy="215444"/>
            </a:xfrm>
            <a:prstGeom prst="rect">
              <a:avLst/>
            </a:prstGeom>
            <a:noFill/>
          </p:spPr>
          <p:txBody>
            <a:bodyPr wrap="none" rtlCol="0">
              <a:spAutoFit/>
            </a:bodyPr>
            <a:lstStyle/>
            <a:p>
              <a:pPr algn="ctr"/>
              <a:r>
                <a:rPr lang="en-US" sz="800" b="1" dirty="0" smtClean="0">
                  <a:solidFill>
                    <a:schemeClr val="tx1">
                      <a:lumMod val="65000"/>
                      <a:lumOff val="35000"/>
                    </a:schemeClr>
                  </a:solidFill>
                  <a:latin typeface="Gill Sans" pitchFamily="34" charset="0"/>
                </a:rPr>
                <a:t>CLOSE</a:t>
              </a:r>
              <a:endParaRPr lang="en-MY" sz="800" b="1" dirty="0">
                <a:solidFill>
                  <a:schemeClr val="tx1">
                    <a:lumMod val="65000"/>
                    <a:lumOff val="35000"/>
                  </a:schemeClr>
                </a:solidFill>
                <a:latin typeface="Gill Sans" pitchFamily="34" charset="0"/>
              </a:endParaRPr>
            </a:p>
          </p:txBody>
        </p:sp>
      </p:grpSp>
      <p:grpSp>
        <p:nvGrpSpPr>
          <p:cNvPr id="6" name="Group 5"/>
          <p:cNvGrpSpPr/>
          <p:nvPr userDrawn="1"/>
        </p:nvGrpSpPr>
        <p:grpSpPr>
          <a:xfrm>
            <a:off x="5004048" y="1412776"/>
            <a:ext cx="551657" cy="360040"/>
            <a:chOff x="4917173" y="1628220"/>
            <a:chExt cx="551657" cy="360040"/>
          </a:xfrm>
        </p:grpSpPr>
        <p:sp>
          <p:nvSpPr>
            <p:cNvPr id="7" name="Flowchart: Merge 6">
              <a:hlinkClick r:id="" action="ppaction://hlinkshowjump?jump=nextslide" highlightClick="1"/>
            </p:cNvPr>
            <p:cNvSpPr/>
            <p:nvPr userDrawn="1"/>
          </p:nvSpPr>
          <p:spPr bwMode="auto">
            <a:xfrm rot="16200000">
              <a:off x="4888312" y="1657081"/>
              <a:ext cx="288611" cy="230889"/>
            </a:xfrm>
            <a:prstGeom prst="flowChartMerge">
              <a:avLst/>
            </a:prstGeom>
            <a:solidFill>
              <a:srgbClr val="FF6600"/>
            </a:solidFill>
            <a:ln w="9525" cap="flat" cmpd="sng" algn="ctr">
              <a:solidFill>
                <a:schemeClr val="tx1"/>
              </a:solidFill>
              <a:prstDash val="solid"/>
              <a:round/>
              <a:headEnd type="none" w="med" len="med"/>
              <a:tailEnd type="none" w="med" len="med"/>
            </a:ln>
            <a:effectLst>
              <a:reflection blurRad="6350" stA="52000" endA="300" endPos="35000" dir="5400000" sy="-100000" algn="bl" rotWithShape="0"/>
            </a:effectLst>
            <a:scene3d>
              <a:camera prst="orthographicFront"/>
              <a:lightRig rig="threePt" dir="t"/>
            </a:scene3d>
            <a:sp3d>
              <a:bevelT w="152400" h="50800" prst="softRound"/>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MY" sz="1800" b="0" i="0" u="none" strike="noStrike" cap="none" normalizeH="0" baseline="0" dirty="0" smtClean="0">
                <a:ln>
                  <a:noFill/>
                </a:ln>
                <a:solidFill>
                  <a:schemeClr val="tx1"/>
                </a:solidFill>
                <a:effectLst/>
                <a:latin typeface="Arial" charset="0"/>
              </a:endParaRPr>
            </a:p>
          </p:txBody>
        </p:sp>
        <p:sp>
          <p:nvSpPr>
            <p:cNvPr id="8" name="TextBox 7"/>
            <p:cNvSpPr txBox="1"/>
            <p:nvPr userDrawn="1"/>
          </p:nvSpPr>
          <p:spPr>
            <a:xfrm>
              <a:off x="4974784" y="1772816"/>
              <a:ext cx="494046" cy="215444"/>
            </a:xfrm>
            <a:prstGeom prst="rect">
              <a:avLst/>
            </a:prstGeom>
            <a:noFill/>
          </p:spPr>
          <p:txBody>
            <a:bodyPr wrap="none" rtlCol="0">
              <a:spAutoFit/>
            </a:bodyPr>
            <a:lstStyle/>
            <a:p>
              <a:pPr algn="ctr"/>
              <a:r>
                <a:rPr lang="en-US" sz="800" b="1" dirty="0" smtClean="0">
                  <a:solidFill>
                    <a:schemeClr val="tx1">
                      <a:lumMod val="65000"/>
                      <a:lumOff val="35000"/>
                    </a:schemeClr>
                  </a:solidFill>
                  <a:latin typeface="Gill Sans" pitchFamily="34" charset="0"/>
                </a:rPr>
                <a:t>NEXT</a:t>
              </a:r>
              <a:endParaRPr lang="en-MY" sz="800" b="1" dirty="0">
                <a:solidFill>
                  <a:schemeClr val="tx1">
                    <a:lumMod val="65000"/>
                    <a:lumOff val="35000"/>
                  </a:schemeClr>
                </a:solidFill>
                <a:latin typeface="Gill Sans" pitchFamily="34" charset="0"/>
              </a:endParaRPr>
            </a:p>
          </p:txBody>
        </p:sp>
      </p:grpSp>
      <p:grpSp>
        <p:nvGrpSpPr>
          <p:cNvPr id="9" name="Group 8"/>
          <p:cNvGrpSpPr/>
          <p:nvPr userDrawn="1"/>
        </p:nvGrpSpPr>
        <p:grpSpPr>
          <a:xfrm>
            <a:off x="4322841" y="1412778"/>
            <a:ext cx="609600" cy="360038"/>
            <a:chOff x="4106415" y="1628222"/>
            <a:chExt cx="609600" cy="360038"/>
          </a:xfrm>
        </p:grpSpPr>
        <p:sp>
          <p:nvSpPr>
            <p:cNvPr id="10" name="Flowchart: Merge 9">
              <a:hlinkClick r:id="" action="ppaction://hlinkshowjump?jump=previousslide" highlightClick="1"/>
            </p:cNvPr>
            <p:cNvSpPr/>
            <p:nvPr userDrawn="1"/>
          </p:nvSpPr>
          <p:spPr bwMode="auto">
            <a:xfrm rot="5400000">
              <a:off x="4456266" y="1657082"/>
              <a:ext cx="288610" cy="230889"/>
            </a:xfrm>
            <a:prstGeom prst="flowChartMerge">
              <a:avLst/>
            </a:prstGeom>
            <a:solidFill>
              <a:srgbClr val="FF6600"/>
            </a:solidFill>
            <a:ln w="9525" cap="flat" cmpd="sng" algn="ctr">
              <a:solidFill>
                <a:schemeClr val="tx1"/>
              </a:solidFill>
              <a:prstDash val="solid"/>
              <a:round/>
              <a:headEnd type="none" w="med" len="med"/>
              <a:tailEnd type="none" w="med" len="med"/>
            </a:ln>
            <a:effectLst>
              <a:reflection blurRad="6350" stA="52000" endA="300" endPos="35000" dir="5400000" sy="-100000" algn="bl" rotWithShape="0"/>
            </a:effectLst>
            <a:scene3d>
              <a:camera prst="orthographicFront"/>
              <a:lightRig rig="threePt" dir="t"/>
            </a:scene3d>
            <a:sp3d>
              <a:bevelT w="152400" h="50800" prst="softRound"/>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MY" sz="1800" b="0" i="0" u="none" strike="noStrike" cap="none" normalizeH="0" baseline="0" smtClean="0">
                <a:ln>
                  <a:noFill/>
                </a:ln>
                <a:solidFill>
                  <a:schemeClr val="tx1"/>
                </a:solidFill>
                <a:effectLst/>
                <a:latin typeface="Arial" charset="0"/>
              </a:endParaRPr>
            </a:p>
          </p:txBody>
        </p:sp>
        <p:sp>
          <p:nvSpPr>
            <p:cNvPr id="11" name="TextBox 10"/>
            <p:cNvSpPr txBox="1"/>
            <p:nvPr userDrawn="1"/>
          </p:nvSpPr>
          <p:spPr>
            <a:xfrm>
              <a:off x="4106415" y="1772816"/>
              <a:ext cx="489238" cy="215444"/>
            </a:xfrm>
            <a:prstGeom prst="rect">
              <a:avLst/>
            </a:prstGeom>
            <a:noFill/>
          </p:spPr>
          <p:txBody>
            <a:bodyPr wrap="none" rtlCol="0">
              <a:spAutoFit/>
            </a:bodyPr>
            <a:lstStyle/>
            <a:p>
              <a:pPr algn="ctr"/>
              <a:r>
                <a:rPr lang="en-US" sz="800" b="1" dirty="0" smtClean="0">
                  <a:solidFill>
                    <a:schemeClr val="tx1">
                      <a:lumMod val="65000"/>
                      <a:lumOff val="35000"/>
                    </a:schemeClr>
                  </a:solidFill>
                  <a:latin typeface="Gill Sans" pitchFamily="34" charset="0"/>
                </a:rPr>
                <a:t>BACK</a:t>
              </a:r>
              <a:endParaRPr lang="en-MY" sz="800" b="1" dirty="0">
                <a:solidFill>
                  <a:schemeClr val="tx1">
                    <a:lumMod val="65000"/>
                    <a:lumOff val="35000"/>
                  </a:schemeClr>
                </a:solidFill>
                <a:latin typeface="Gill Sans" pitchFamily="34" charset="0"/>
              </a:endParaRPr>
            </a:p>
          </p:txBody>
        </p:sp>
      </p:grpSp>
      <p:sp>
        <p:nvSpPr>
          <p:cNvPr id="12" name="TextBox 11"/>
          <p:cNvSpPr txBox="1"/>
          <p:nvPr userDrawn="1"/>
        </p:nvSpPr>
        <p:spPr>
          <a:xfrm>
            <a:off x="611560" y="1124744"/>
            <a:ext cx="1283365" cy="369332"/>
          </a:xfrm>
          <a:prstGeom prst="rect">
            <a:avLst/>
          </a:prstGeom>
          <a:noFill/>
        </p:spPr>
        <p:txBody>
          <a:bodyPr wrap="none" rtlCol="0">
            <a:spAutoFit/>
          </a:bodyPr>
          <a:lstStyle/>
          <a:p>
            <a:r>
              <a:rPr lang="en-US" dirty="0" smtClean="0"/>
              <a:t>BUTTONS</a:t>
            </a:r>
            <a:endParaRPr lang="en-MY" dirty="0"/>
          </a:p>
        </p:txBody>
      </p:sp>
      <p:grpSp>
        <p:nvGrpSpPr>
          <p:cNvPr id="13" name="Group 21"/>
          <p:cNvGrpSpPr/>
          <p:nvPr userDrawn="1"/>
        </p:nvGrpSpPr>
        <p:grpSpPr>
          <a:xfrm>
            <a:off x="4874459" y="3356992"/>
            <a:ext cx="529312" cy="544270"/>
            <a:chOff x="5842888" y="2708920"/>
            <a:chExt cx="529312" cy="544270"/>
          </a:xfrm>
        </p:grpSpPr>
        <p:sp>
          <p:nvSpPr>
            <p:cNvPr id="23" name="Rectangle 22"/>
            <p:cNvSpPr/>
            <p:nvPr userDrawn="1"/>
          </p:nvSpPr>
          <p:spPr bwMode="auto">
            <a:xfrm>
              <a:off x="5927544" y="2893190"/>
              <a:ext cx="360000" cy="360000"/>
            </a:xfrm>
            <a:prstGeom prst="rect">
              <a:avLst/>
            </a:prstGeom>
            <a:solidFill>
              <a:schemeClr val="tx1">
                <a:lumMod val="85000"/>
                <a:lumOff val="15000"/>
              </a:schemeClr>
            </a:solidFill>
            <a:ln w="9525" cap="flat" cmpd="sng" algn="ctr">
              <a:noFill/>
              <a:prstDash val="solid"/>
              <a:round/>
              <a:headEnd type="none" w="med" len="med"/>
              <a:tailEnd type="none" w="med" len="med"/>
            </a:ln>
            <a:effectLst>
              <a:reflection blurRad="6350" stA="52000" endA="300" endPos="35000" dir="5400000" sy="-100000" algn="bl" rotWithShape="0"/>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MY" sz="1800" b="0" i="0" u="none" strike="noStrike" cap="none" normalizeH="0" baseline="0" smtClean="0">
                <a:ln>
                  <a:noFill/>
                </a:ln>
                <a:solidFill>
                  <a:schemeClr val="tx1"/>
                </a:solidFill>
                <a:effectLst/>
                <a:latin typeface="Arial" charset="0"/>
              </a:endParaRPr>
            </a:p>
          </p:txBody>
        </p:sp>
        <p:sp>
          <p:nvSpPr>
            <p:cNvPr id="24" name="Action Button: Movie 23">
              <a:hlinkClick r:id="" action="ppaction://noaction" highlightClick="1"/>
            </p:cNvPr>
            <p:cNvSpPr/>
            <p:nvPr userDrawn="1"/>
          </p:nvSpPr>
          <p:spPr bwMode="auto">
            <a:xfrm>
              <a:off x="5945544" y="2911170"/>
              <a:ext cx="324000" cy="324000"/>
            </a:xfrm>
            <a:prstGeom prst="actionButtonMovie">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MY" sz="1800" b="0" i="0" u="none" strike="noStrike" cap="none" normalizeH="0" baseline="0" smtClean="0">
                <a:ln>
                  <a:noFill/>
                </a:ln>
                <a:solidFill>
                  <a:schemeClr val="tx1"/>
                </a:solidFill>
                <a:effectLst/>
                <a:latin typeface="Arial" charset="0"/>
              </a:endParaRPr>
            </a:p>
          </p:txBody>
        </p:sp>
        <p:sp>
          <p:nvSpPr>
            <p:cNvPr id="25" name="TextBox 24"/>
            <p:cNvSpPr txBox="1"/>
            <p:nvPr userDrawn="1"/>
          </p:nvSpPr>
          <p:spPr>
            <a:xfrm>
              <a:off x="5842888" y="2708920"/>
              <a:ext cx="529312" cy="215444"/>
            </a:xfrm>
            <a:prstGeom prst="rect">
              <a:avLst/>
            </a:prstGeom>
            <a:noFill/>
          </p:spPr>
          <p:txBody>
            <a:bodyPr wrap="none" rtlCol="0">
              <a:spAutoFit/>
            </a:bodyPr>
            <a:lstStyle/>
            <a:p>
              <a:pPr algn="ctr"/>
              <a:r>
                <a:rPr lang="en-US" sz="800" b="1" dirty="0" smtClean="0">
                  <a:solidFill>
                    <a:schemeClr val="tx1">
                      <a:lumMod val="65000"/>
                      <a:lumOff val="35000"/>
                    </a:schemeClr>
                  </a:solidFill>
                  <a:latin typeface="Gill Sans" pitchFamily="34" charset="0"/>
                </a:rPr>
                <a:t>VIDEO</a:t>
              </a:r>
              <a:endParaRPr lang="en-MY" sz="800" b="1" dirty="0">
                <a:solidFill>
                  <a:schemeClr val="tx1">
                    <a:lumMod val="65000"/>
                    <a:lumOff val="35000"/>
                  </a:schemeClr>
                </a:solidFill>
                <a:latin typeface="Gill Sans" pitchFamily="34" charset="0"/>
              </a:endParaRPr>
            </a:p>
          </p:txBody>
        </p:sp>
      </p:grpSp>
      <p:grpSp>
        <p:nvGrpSpPr>
          <p:cNvPr id="14" name="Group 25"/>
          <p:cNvGrpSpPr/>
          <p:nvPr userDrawn="1"/>
        </p:nvGrpSpPr>
        <p:grpSpPr>
          <a:xfrm>
            <a:off x="5319243" y="3356992"/>
            <a:ext cx="516488" cy="544270"/>
            <a:chOff x="5849300" y="2708920"/>
            <a:chExt cx="516488" cy="544270"/>
          </a:xfrm>
        </p:grpSpPr>
        <p:sp>
          <p:nvSpPr>
            <p:cNvPr id="27" name="Rectangle 26"/>
            <p:cNvSpPr/>
            <p:nvPr userDrawn="1"/>
          </p:nvSpPr>
          <p:spPr bwMode="auto">
            <a:xfrm>
              <a:off x="5927544" y="2893190"/>
              <a:ext cx="360000" cy="360000"/>
            </a:xfrm>
            <a:prstGeom prst="rect">
              <a:avLst/>
            </a:prstGeom>
            <a:solidFill>
              <a:schemeClr val="tx1">
                <a:lumMod val="85000"/>
                <a:lumOff val="15000"/>
              </a:schemeClr>
            </a:solidFill>
            <a:ln w="9525" cap="flat" cmpd="sng" algn="ctr">
              <a:noFill/>
              <a:prstDash val="solid"/>
              <a:round/>
              <a:headEnd type="none" w="med" len="med"/>
              <a:tailEnd type="none" w="med" len="med"/>
            </a:ln>
            <a:effectLst>
              <a:reflection blurRad="6350" stA="52000" endA="300" endPos="35000" dir="5400000" sy="-100000" algn="bl" rotWithShape="0"/>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MY" sz="1800" b="0" i="0" u="none" strike="noStrike" cap="none" normalizeH="0" baseline="0" smtClean="0">
                <a:ln>
                  <a:noFill/>
                </a:ln>
                <a:solidFill>
                  <a:schemeClr val="tx1"/>
                </a:solidFill>
                <a:effectLst/>
                <a:latin typeface="Arial" charset="0"/>
              </a:endParaRPr>
            </a:p>
          </p:txBody>
        </p:sp>
        <p:sp>
          <p:nvSpPr>
            <p:cNvPr id="28" name="Action Button: Home 27">
              <a:hlinkClick r:id="" action="ppaction://noaction" highlightClick="1"/>
            </p:cNvPr>
            <p:cNvSpPr/>
            <p:nvPr userDrawn="1"/>
          </p:nvSpPr>
          <p:spPr bwMode="auto">
            <a:xfrm>
              <a:off x="5945544" y="2911170"/>
              <a:ext cx="324000" cy="324000"/>
            </a:xfrm>
            <a:prstGeom prst="actionButtonHome">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MY" sz="1800" b="0" i="0" u="none" strike="noStrike" cap="none" normalizeH="0" baseline="0" smtClean="0">
                <a:ln>
                  <a:noFill/>
                </a:ln>
                <a:solidFill>
                  <a:schemeClr val="tx1"/>
                </a:solidFill>
                <a:effectLst/>
                <a:latin typeface="Arial" charset="0"/>
              </a:endParaRPr>
            </a:p>
          </p:txBody>
        </p:sp>
        <p:sp>
          <p:nvSpPr>
            <p:cNvPr id="29" name="TextBox 28"/>
            <p:cNvSpPr txBox="1"/>
            <p:nvPr userDrawn="1"/>
          </p:nvSpPr>
          <p:spPr>
            <a:xfrm>
              <a:off x="5849300" y="2708920"/>
              <a:ext cx="516488" cy="215444"/>
            </a:xfrm>
            <a:prstGeom prst="rect">
              <a:avLst/>
            </a:prstGeom>
            <a:noFill/>
          </p:spPr>
          <p:txBody>
            <a:bodyPr wrap="none" rtlCol="0">
              <a:spAutoFit/>
            </a:bodyPr>
            <a:lstStyle/>
            <a:p>
              <a:pPr algn="ctr"/>
              <a:r>
                <a:rPr lang="en-US" sz="800" b="1" dirty="0" smtClean="0">
                  <a:solidFill>
                    <a:schemeClr val="tx1">
                      <a:lumMod val="65000"/>
                      <a:lumOff val="35000"/>
                    </a:schemeClr>
                  </a:solidFill>
                  <a:latin typeface="Gill Sans" pitchFamily="34" charset="0"/>
                </a:rPr>
                <a:t>HOME</a:t>
              </a:r>
              <a:endParaRPr lang="en-MY" sz="800" b="1" dirty="0">
                <a:solidFill>
                  <a:schemeClr val="tx1">
                    <a:lumMod val="65000"/>
                    <a:lumOff val="35000"/>
                  </a:schemeClr>
                </a:solidFill>
                <a:latin typeface="Gill Sans" pitchFamily="34" charset="0"/>
              </a:endParaRPr>
            </a:p>
          </p:txBody>
        </p:sp>
      </p:grpSp>
      <p:grpSp>
        <p:nvGrpSpPr>
          <p:cNvPr id="15" name="Group 29"/>
          <p:cNvGrpSpPr/>
          <p:nvPr userDrawn="1"/>
        </p:nvGrpSpPr>
        <p:grpSpPr>
          <a:xfrm>
            <a:off x="5751203" y="3356992"/>
            <a:ext cx="457177" cy="544270"/>
            <a:chOff x="5878956" y="2708920"/>
            <a:chExt cx="457177" cy="544270"/>
          </a:xfrm>
        </p:grpSpPr>
        <p:sp>
          <p:nvSpPr>
            <p:cNvPr id="31" name="Rectangle 30"/>
            <p:cNvSpPr/>
            <p:nvPr userDrawn="1"/>
          </p:nvSpPr>
          <p:spPr bwMode="auto">
            <a:xfrm>
              <a:off x="5927544" y="2893190"/>
              <a:ext cx="360000" cy="360000"/>
            </a:xfrm>
            <a:prstGeom prst="rect">
              <a:avLst/>
            </a:prstGeom>
            <a:solidFill>
              <a:schemeClr val="tx1">
                <a:lumMod val="85000"/>
                <a:lumOff val="15000"/>
              </a:schemeClr>
            </a:solidFill>
            <a:ln w="9525" cap="flat" cmpd="sng" algn="ctr">
              <a:noFill/>
              <a:prstDash val="solid"/>
              <a:round/>
              <a:headEnd type="none" w="med" len="med"/>
              <a:tailEnd type="none" w="med" len="med"/>
            </a:ln>
            <a:effectLst>
              <a:reflection blurRad="6350" stA="52000" endA="300" endPos="35000" dir="5400000" sy="-100000" algn="bl" rotWithShape="0"/>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MY" sz="1800" b="0" i="0" u="none" strike="noStrike" cap="none" normalizeH="0" baseline="0" smtClean="0">
                <a:ln>
                  <a:noFill/>
                </a:ln>
                <a:solidFill>
                  <a:schemeClr val="tx1"/>
                </a:solidFill>
                <a:effectLst/>
                <a:latin typeface="Arial" charset="0"/>
              </a:endParaRPr>
            </a:p>
          </p:txBody>
        </p:sp>
        <p:sp>
          <p:nvSpPr>
            <p:cNvPr id="32" name="Action Button: Information 31">
              <a:hlinkClick r:id="" action="ppaction://noaction" highlightClick="1"/>
            </p:cNvPr>
            <p:cNvSpPr/>
            <p:nvPr userDrawn="1"/>
          </p:nvSpPr>
          <p:spPr bwMode="auto">
            <a:xfrm>
              <a:off x="5945544" y="2911170"/>
              <a:ext cx="324000" cy="324000"/>
            </a:xfrm>
            <a:prstGeom prst="actionButtonInformation">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MY" sz="1800" b="0" i="0" u="none" strike="noStrike" cap="none" normalizeH="0" baseline="0" smtClean="0">
                <a:ln>
                  <a:noFill/>
                </a:ln>
                <a:solidFill>
                  <a:schemeClr val="tx1"/>
                </a:solidFill>
                <a:effectLst/>
                <a:latin typeface="Arial" charset="0"/>
              </a:endParaRPr>
            </a:p>
          </p:txBody>
        </p:sp>
        <p:sp>
          <p:nvSpPr>
            <p:cNvPr id="33" name="TextBox 32"/>
            <p:cNvSpPr txBox="1"/>
            <p:nvPr userDrawn="1"/>
          </p:nvSpPr>
          <p:spPr>
            <a:xfrm>
              <a:off x="5878956" y="2708920"/>
              <a:ext cx="457177" cy="215444"/>
            </a:xfrm>
            <a:prstGeom prst="rect">
              <a:avLst/>
            </a:prstGeom>
            <a:noFill/>
          </p:spPr>
          <p:txBody>
            <a:bodyPr wrap="none" rtlCol="0">
              <a:spAutoFit/>
            </a:bodyPr>
            <a:lstStyle/>
            <a:p>
              <a:pPr algn="ctr"/>
              <a:r>
                <a:rPr lang="en-US" sz="800" b="1" dirty="0" smtClean="0">
                  <a:solidFill>
                    <a:schemeClr val="tx1">
                      <a:lumMod val="65000"/>
                      <a:lumOff val="35000"/>
                    </a:schemeClr>
                  </a:solidFill>
                  <a:latin typeface="Gill Sans" pitchFamily="34" charset="0"/>
                </a:rPr>
                <a:t>INFO</a:t>
              </a:r>
              <a:endParaRPr lang="en-MY" sz="800" b="1" dirty="0">
                <a:solidFill>
                  <a:schemeClr val="tx1">
                    <a:lumMod val="65000"/>
                    <a:lumOff val="35000"/>
                  </a:schemeClr>
                </a:solidFill>
                <a:latin typeface="Gill Sans" pitchFamily="34" charset="0"/>
              </a:endParaRPr>
            </a:p>
          </p:txBody>
        </p:sp>
      </p:grpSp>
      <p:grpSp>
        <p:nvGrpSpPr>
          <p:cNvPr id="16" name="Group 33"/>
          <p:cNvGrpSpPr/>
          <p:nvPr userDrawn="1"/>
        </p:nvGrpSpPr>
        <p:grpSpPr>
          <a:xfrm>
            <a:off x="6181951" y="3356992"/>
            <a:ext cx="434735" cy="544270"/>
            <a:chOff x="5890177" y="2708920"/>
            <a:chExt cx="434735" cy="544270"/>
          </a:xfrm>
        </p:grpSpPr>
        <p:sp>
          <p:nvSpPr>
            <p:cNvPr id="35" name="Rectangle 34"/>
            <p:cNvSpPr/>
            <p:nvPr userDrawn="1"/>
          </p:nvSpPr>
          <p:spPr bwMode="auto">
            <a:xfrm>
              <a:off x="5927544" y="2893190"/>
              <a:ext cx="360000" cy="360000"/>
            </a:xfrm>
            <a:prstGeom prst="rect">
              <a:avLst/>
            </a:prstGeom>
            <a:solidFill>
              <a:schemeClr val="tx1">
                <a:lumMod val="85000"/>
                <a:lumOff val="15000"/>
              </a:schemeClr>
            </a:solidFill>
            <a:ln w="9525" cap="flat" cmpd="sng" algn="ctr">
              <a:noFill/>
              <a:prstDash val="solid"/>
              <a:round/>
              <a:headEnd type="none" w="med" len="med"/>
              <a:tailEnd type="none" w="med" len="med"/>
            </a:ln>
            <a:effectLst>
              <a:reflection blurRad="6350" stA="52000" endA="300" endPos="35000" dir="5400000" sy="-100000" algn="bl" rotWithShape="0"/>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MY" sz="1800" b="0" i="0" u="none" strike="noStrike" cap="none" normalizeH="0" baseline="0" smtClean="0">
                <a:ln>
                  <a:noFill/>
                </a:ln>
                <a:solidFill>
                  <a:schemeClr val="tx1"/>
                </a:solidFill>
                <a:effectLst/>
                <a:latin typeface="Arial" charset="0"/>
              </a:endParaRPr>
            </a:p>
          </p:txBody>
        </p:sp>
        <p:sp>
          <p:nvSpPr>
            <p:cNvPr id="36" name="Action Button: Document 35">
              <a:hlinkClick r:id="" action="ppaction://noaction" highlightClick="1"/>
            </p:cNvPr>
            <p:cNvSpPr/>
            <p:nvPr userDrawn="1"/>
          </p:nvSpPr>
          <p:spPr bwMode="auto">
            <a:xfrm>
              <a:off x="5945544" y="2911170"/>
              <a:ext cx="324000" cy="324000"/>
            </a:xfrm>
            <a:prstGeom prst="actionButtonDocumen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MY" sz="1800" b="0" i="0" u="none" strike="noStrike" cap="none" normalizeH="0" baseline="0" smtClean="0">
                <a:ln>
                  <a:noFill/>
                </a:ln>
                <a:solidFill>
                  <a:schemeClr val="tx1"/>
                </a:solidFill>
                <a:effectLst/>
                <a:latin typeface="Arial" charset="0"/>
              </a:endParaRPr>
            </a:p>
          </p:txBody>
        </p:sp>
        <p:sp>
          <p:nvSpPr>
            <p:cNvPr id="37" name="TextBox 36"/>
            <p:cNvSpPr txBox="1"/>
            <p:nvPr userDrawn="1"/>
          </p:nvSpPr>
          <p:spPr>
            <a:xfrm>
              <a:off x="5890177" y="2708920"/>
              <a:ext cx="434735" cy="215444"/>
            </a:xfrm>
            <a:prstGeom prst="rect">
              <a:avLst/>
            </a:prstGeom>
            <a:noFill/>
          </p:spPr>
          <p:txBody>
            <a:bodyPr wrap="none" rtlCol="0">
              <a:spAutoFit/>
            </a:bodyPr>
            <a:lstStyle/>
            <a:p>
              <a:pPr algn="ctr"/>
              <a:r>
                <a:rPr lang="en-US" sz="800" b="1" dirty="0" smtClean="0">
                  <a:solidFill>
                    <a:schemeClr val="tx1">
                      <a:lumMod val="65000"/>
                      <a:lumOff val="35000"/>
                    </a:schemeClr>
                  </a:solidFill>
                  <a:latin typeface="Gill Sans" pitchFamily="34" charset="0"/>
                </a:rPr>
                <a:t>DOC</a:t>
              </a:r>
              <a:endParaRPr lang="en-MY" sz="800" b="1" dirty="0">
                <a:solidFill>
                  <a:schemeClr val="tx1">
                    <a:lumMod val="65000"/>
                    <a:lumOff val="35000"/>
                  </a:schemeClr>
                </a:solidFill>
                <a:latin typeface="Gill Sans" pitchFamily="34" charset="0"/>
              </a:endParaRPr>
            </a:p>
          </p:txBody>
        </p:sp>
      </p:gr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MY"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MY" dirty="0"/>
          </a:p>
        </p:txBody>
      </p:sp>
      <p:sp>
        <p:nvSpPr>
          <p:cNvPr id="3" name="Rectangle 2"/>
          <p:cNvSpPr/>
          <p:nvPr userDrawn="1"/>
        </p:nvSpPr>
        <p:spPr bwMode="auto">
          <a:xfrm>
            <a:off x="8207396" y="817200"/>
            <a:ext cx="899592" cy="43204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214388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smtClean="0"/>
              <a:t>Click to edit Master title style</a:t>
            </a:r>
            <a:endParaRPr lang="en-MY" dirty="0"/>
          </a:p>
        </p:txBody>
      </p:sp>
      <p:sp>
        <p:nvSpPr>
          <p:cNvPr id="3" name="Content Placeholder 2"/>
          <p:cNvSpPr>
            <a:spLocks noGrp="1"/>
          </p:cNvSpPr>
          <p:nvPr>
            <p:ph idx="1"/>
          </p:nvPr>
        </p:nvSpPr>
        <p:spPr>
          <a:xfrm>
            <a:off x="251520" y="1196752"/>
            <a:ext cx="8640960" cy="5040560"/>
          </a:xfrm>
        </p:spPr>
        <p:txBody>
          <a:bodyPr/>
          <a:lstStyle>
            <a:lvl1pPr>
              <a:defRPr sz="1800"/>
            </a:lvl1pPr>
            <a:lvl2pPr>
              <a:defRPr sz="1800"/>
            </a:lvl2pPr>
            <a:lvl3pPr>
              <a:defRPr sz="18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MY"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51520" y="1196752"/>
            <a:ext cx="8640000" cy="432000"/>
          </a:xfrm>
        </p:spPr>
        <p:txBody>
          <a:bodyPr anchor="b"/>
          <a:lstStyle>
            <a:lvl1pPr marL="0" indent="0" algn="ct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MY"/>
          </a:p>
        </p:txBody>
      </p:sp>
      <p:sp>
        <p:nvSpPr>
          <p:cNvPr id="3" name="Content Placeholder 2"/>
          <p:cNvSpPr>
            <a:spLocks noGrp="1"/>
          </p:cNvSpPr>
          <p:nvPr>
            <p:ph sz="half" idx="1"/>
          </p:nvPr>
        </p:nvSpPr>
        <p:spPr>
          <a:xfrm>
            <a:off x="457200" y="1981200"/>
            <a:ext cx="4038600" cy="38862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
        <p:nvSpPr>
          <p:cNvPr id="4" name="Content Placeholder 3"/>
          <p:cNvSpPr>
            <a:spLocks noGrp="1"/>
          </p:cNvSpPr>
          <p:nvPr>
            <p:ph sz="half" idx="2"/>
          </p:nvPr>
        </p:nvSpPr>
        <p:spPr>
          <a:xfrm>
            <a:off x="4648200" y="1981200"/>
            <a:ext cx="4038600" cy="38862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9512" y="836712"/>
            <a:ext cx="8784976" cy="360040"/>
          </a:xfrm>
        </p:spPr>
        <p:txBody>
          <a:bodyPr/>
          <a:lstStyle>
            <a:lvl1pPr>
              <a:defRPr>
                <a:solidFill>
                  <a:srgbClr val="F96307"/>
                </a:solidFill>
              </a:defRPr>
            </a:lvl1pPr>
          </a:lstStyle>
          <a:p>
            <a:endParaRPr lang="en-MY"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MY"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MY"/>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MY" dirty="0"/>
          </a:p>
        </p:txBody>
      </p:sp>
      <p:graphicFrame>
        <p:nvGraphicFramePr>
          <p:cNvPr id="3" name="Chart 2"/>
          <p:cNvGraphicFramePr/>
          <p:nvPr userDrawn="1"/>
        </p:nvGraphicFramePr>
        <p:xfrm>
          <a:off x="1524000" y="1397000"/>
          <a:ext cx="6096000" cy="4064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 Target="../slides/slide3.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6"/>
          <a:srcRect/>
          <a:tile tx="0" ty="0" sx="100000" sy="100000" flip="none" algn="tl"/>
        </a:blipFill>
        <a:effectLst/>
      </p:bgPr>
    </p:bg>
    <p:spTree>
      <p:nvGrpSpPr>
        <p:cNvPr id="1" name=""/>
        <p:cNvGrpSpPr/>
        <p:nvPr/>
      </p:nvGrpSpPr>
      <p:grpSpPr>
        <a:xfrm>
          <a:off x="0" y="0"/>
          <a:ext cx="0" cy="0"/>
          <a:chOff x="0" y="0"/>
          <a:chExt cx="0" cy="0"/>
        </a:xfrm>
      </p:grpSpPr>
      <p:sp>
        <p:nvSpPr>
          <p:cNvPr id="15" name="Rectangle 14"/>
          <p:cNvSpPr/>
          <p:nvPr/>
        </p:nvSpPr>
        <p:spPr bwMode="auto">
          <a:xfrm>
            <a:off x="0" y="0"/>
            <a:ext cx="9144000" cy="756000"/>
          </a:xfrm>
          <a:prstGeom prst="rect">
            <a:avLst/>
          </a:prstGeom>
          <a:solidFill>
            <a:srgbClr val="0E2C70"/>
          </a:solidFill>
          <a:ln>
            <a:noFill/>
            <a:headEnd type="none" w="med" len="med"/>
            <a:tailEnd type="none" w="med" len="med"/>
          </a:ln>
          <a:effectLst>
            <a:outerShdw blurRad="50800" dist="38100" dir="5400000" algn="t"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MY" sz="1800" b="0" i="0" u="none" strike="noStrike" cap="none" normalizeH="0" baseline="0" smtClean="0">
              <a:ln>
                <a:noFill/>
              </a:ln>
              <a:solidFill>
                <a:schemeClr val="tx1"/>
              </a:solidFill>
              <a:effectLst/>
              <a:latin typeface="Arial" charset="0"/>
            </a:endParaRPr>
          </a:p>
        </p:txBody>
      </p:sp>
      <p:sp>
        <p:nvSpPr>
          <p:cNvPr id="12" name="Rectangle 11"/>
          <p:cNvSpPr/>
          <p:nvPr/>
        </p:nvSpPr>
        <p:spPr bwMode="auto">
          <a:xfrm>
            <a:off x="7811393" y="1666"/>
            <a:ext cx="1332000" cy="756000"/>
          </a:xfrm>
          <a:prstGeom prst="rect">
            <a:avLst/>
          </a:prstGeom>
          <a:solidFill>
            <a:srgbClr val="08193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MY" sz="1800" b="0" i="0" u="none" strike="noStrike" cap="none" normalizeH="0" baseline="0" smtClean="0">
              <a:ln>
                <a:noFill/>
              </a:ln>
              <a:solidFill>
                <a:schemeClr val="tx1"/>
              </a:solidFill>
              <a:effectLst/>
              <a:latin typeface="Arial" charset="0"/>
            </a:endParaRPr>
          </a:p>
        </p:txBody>
      </p:sp>
      <p:sp>
        <p:nvSpPr>
          <p:cNvPr id="19" name="Rectangle 18"/>
          <p:cNvSpPr/>
          <p:nvPr/>
        </p:nvSpPr>
        <p:spPr bwMode="auto">
          <a:xfrm rot="10800000">
            <a:off x="8064000" y="6525344"/>
            <a:ext cx="1080000" cy="282510"/>
          </a:xfrm>
          <a:prstGeom prst="rect">
            <a:avLst/>
          </a:prstGeom>
          <a:solidFill>
            <a:srgbClr val="122E7C"/>
          </a:solidFill>
          <a:ln w="9525" cap="flat" cmpd="sng" algn="ctr">
            <a:noFill/>
            <a:prstDash val="solid"/>
            <a:round/>
            <a:headEnd type="none" w="med" len="med"/>
            <a:tailEnd type="none" w="med" len="med"/>
          </a:ln>
          <a:effectLst>
            <a:reflection blurRad="6350" stA="52000" endA="300" endPos="35000" dir="5400000" sy="-100000" algn="bl" rotWithShape="0"/>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MY" sz="1800" b="0" i="0" u="none" strike="noStrike" cap="none" normalizeH="0" baseline="0" smtClean="0">
              <a:ln>
                <a:noFill/>
              </a:ln>
              <a:solidFill>
                <a:schemeClr val="tx1"/>
              </a:solidFill>
              <a:effectLst/>
              <a:latin typeface="Arial" charset="0"/>
            </a:endParaRPr>
          </a:p>
        </p:txBody>
      </p:sp>
      <p:sp>
        <p:nvSpPr>
          <p:cNvPr id="1032" name="Rectangle 8"/>
          <p:cNvSpPr>
            <a:spLocks noGrp="1" noChangeArrowheads="1"/>
          </p:cNvSpPr>
          <p:nvPr>
            <p:ph type="title"/>
          </p:nvPr>
        </p:nvSpPr>
        <p:spPr bwMode="auto">
          <a:xfrm>
            <a:off x="0" y="260648"/>
            <a:ext cx="7740352" cy="504056"/>
          </a:xfrm>
          <a:prstGeom prst="rect">
            <a:avLst/>
          </a:prstGeom>
          <a:noFill/>
          <a:ln w="9525">
            <a:noFill/>
            <a:miter lim="800000"/>
            <a:headEnd/>
            <a:tailEnd/>
          </a:ln>
        </p:spPr>
        <p:txBody>
          <a:bodyPr vert="horz" wrap="square" lIns="72000" tIns="0" rIns="72000" bIns="0" numCol="1" spcCol="0" anchor="ctr" anchorCtr="0" compatLnSpc="1">
            <a:prstTxWarp prst="textNoShape">
              <a:avLst/>
            </a:prstTxWarp>
          </a:bodyPr>
          <a:lstStyle/>
          <a:p>
            <a:pPr lvl="0"/>
            <a:r>
              <a:rPr lang="en-US" dirty="0" smtClean="0"/>
              <a:t>Click to edit Master title style</a:t>
            </a:r>
            <a:endParaRPr lang="en-MY" dirty="0" smtClean="0"/>
          </a:p>
        </p:txBody>
      </p:sp>
      <p:sp>
        <p:nvSpPr>
          <p:cNvPr id="1028" name="Rectangle 4"/>
          <p:cNvSpPr>
            <a:spLocks noGrp="1" noChangeArrowheads="1"/>
          </p:cNvSpPr>
          <p:nvPr>
            <p:ph type="body" idx="1"/>
          </p:nvPr>
        </p:nvSpPr>
        <p:spPr bwMode="auto">
          <a:xfrm>
            <a:off x="323528" y="1052736"/>
            <a:ext cx="8568952" cy="53285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MY" dirty="0" smtClean="0"/>
          </a:p>
        </p:txBody>
      </p:sp>
      <p:sp>
        <p:nvSpPr>
          <p:cNvPr id="6" name="Slide Number Placeholder 5"/>
          <p:cNvSpPr>
            <a:spLocks/>
          </p:cNvSpPr>
          <p:nvPr/>
        </p:nvSpPr>
        <p:spPr bwMode="auto">
          <a:xfrm>
            <a:off x="7884368" y="6525344"/>
            <a:ext cx="1190625" cy="228600"/>
          </a:xfrm>
          <a:prstGeom prst="rect">
            <a:avLst/>
          </a:prstGeom>
          <a:noFill/>
          <a:ln w="9525">
            <a:noFill/>
            <a:miter lim="800000"/>
            <a:headEnd/>
            <a:tailEnd/>
          </a:ln>
        </p:spPr>
        <p:txBody>
          <a:bodyPr bIns="0" anchor="ctr"/>
          <a:lstStyle/>
          <a:p>
            <a:pPr algn="r" eaLnBrk="1" hangingPunct="1">
              <a:defRPr/>
            </a:pPr>
            <a:r>
              <a:rPr lang="en-GB" sz="1000" b="1" dirty="0">
                <a:solidFill>
                  <a:schemeClr val="bg1"/>
                </a:solidFill>
                <a:latin typeface="+mj-lt"/>
              </a:rPr>
              <a:t>Slide </a:t>
            </a:r>
            <a:fld id="{F2696143-A3BC-4EA2-BA0E-556EFE9CA25E}" type="slidenum">
              <a:rPr lang="en-GB" sz="1000" b="1" i="0" u="none">
                <a:solidFill>
                  <a:schemeClr val="bg1"/>
                </a:solidFill>
                <a:latin typeface="+mj-lt"/>
              </a:rPr>
              <a:pPr algn="r" eaLnBrk="1" hangingPunct="1">
                <a:defRPr/>
              </a:pPr>
              <a:t>‹#›</a:t>
            </a:fld>
            <a:r>
              <a:rPr lang="en-GB" sz="1000" b="1" dirty="0">
                <a:solidFill>
                  <a:schemeClr val="bg1"/>
                </a:solidFill>
                <a:latin typeface="+mj-lt"/>
              </a:rPr>
              <a:t> </a:t>
            </a:r>
            <a:r>
              <a:rPr lang="en-GB" sz="1000" b="1" dirty="0" smtClean="0">
                <a:solidFill>
                  <a:schemeClr val="bg1"/>
                </a:solidFill>
                <a:latin typeface="+mj-lt"/>
              </a:rPr>
              <a:t>of </a:t>
            </a:r>
            <a:r>
              <a:rPr lang="en-GB" sz="1000" b="1" dirty="0" smtClean="0">
                <a:solidFill>
                  <a:schemeClr val="bg1"/>
                </a:solidFill>
                <a:latin typeface="+mj-lt"/>
              </a:rPr>
              <a:t>59</a:t>
            </a:r>
            <a:endParaRPr lang="en-GB" sz="1000" b="1" dirty="0">
              <a:solidFill>
                <a:schemeClr val="bg1"/>
              </a:solidFill>
              <a:latin typeface="+mj-lt"/>
            </a:endParaRPr>
          </a:p>
        </p:txBody>
      </p:sp>
      <p:sp>
        <p:nvSpPr>
          <p:cNvPr id="13" name="Rectangle 12">
            <a:hlinkClick r:id="rId17" action="ppaction://hlinksldjump" highlightClick="1"/>
          </p:cNvPr>
          <p:cNvSpPr/>
          <p:nvPr/>
        </p:nvSpPr>
        <p:spPr bwMode="auto">
          <a:xfrm>
            <a:off x="8388424" y="836712"/>
            <a:ext cx="684367" cy="252317"/>
          </a:xfrm>
          <a:prstGeom prst="rect">
            <a:avLst/>
          </a:prstGeom>
          <a:solidFill>
            <a:srgbClr val="FF6600"/>
          </a:solidFill>
          <a:ln w="9525" cap="flat" cmpd="sng" algn="ctr">
            <a:solidFill>
              <a:schemeClr val="tx1"/>
            </a:solidFill>
            <a:prstDash val="solid"/>
            <a:round/>
            <a:headEnd type="none" w="med" len="med"/>
            <a:tailEnd type="none" w="med" len="med"/>
          </a:ln>
          <a:effectLst>
            <a:reflection blurRad="6350" stA="52000" endA="300" endPos="35000" dir="5400000" sy="-100000" algn="bl" rotWithShape="0"/>
          </a:effectLst>
          <a:scene3d>
            <a:camera prst="orthographicFront"/>
            <a:lightRig rig="threePt" dir="t"/>
          </a:scene3d>
          <a:sp3d>
            <a:bevelT w="152400" h="50800" prst="softRound"/>
          </a:sp3d>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en-US" sz="1000" b="1" dirty="0" smtClean="0">
                <a:solidFill>
                  <a:schemeClr val="tx1"/>
                </a:solidFill>
                <a:latin typeface="Gill Sans" pitchFamily="34" charset="0"/>
              </a:rPr>
              <a:t>TOPIC</a:t>
            </a:r>
            <a:endParaRPr kumimoji="0" lang="en-MY" sz="1000" b="1" i="0" u="none" strike="noStrike" cap="none" normalizeH="0" baseline="0" dirty="0" smtClean="0">
              <a:ln>
                <a:noFill/>
              </a:ln>
              <a:solidFill>
                <a:schemeClr val="tx1"/>
              </a:solidFill>
              <a:effectLst/>
              <a:latin typeface="Arial" charset="0"/>
            </a:endParaRPr>
          </a:p>
        </p:txBody>
      </p:sp>
      <p:sp>
        <p:nvSpPr>
          <p:cNvPr id="18" name="TextBox 17"/>
          <p:cNvSpPr txBox="1"/>
          <p:nvPr/>
        </p:nvSpPr>
        <p:spPr>
          <a:xfrm>
            <a:off x="0" y="14427"/>
            <a:ext cx="7740352" cy="246221"/>
          </a:xfrm>
          <a:prstGeom prst="rect">
            <a:avLst/>
          </a:prstGeom>
          <a:noFill/>
        </p:spPr>
        <p:txBody>
          <a:bodyPr wrap="square" lIns="72000" tIns="0" rIns="72000" bIns="0" rtlCol="0">
            <a:spAutoFit/>
          </a:bodyPr>
          <a:lstStyle/>
          <a:p>
            <a:pPr marL="0" marR="0" indent="0" algn="l" defTabSz="914400" rtl="0" eaLnBrk="0" fontAlgn="base" latinLnBrk="0" hangingPunct="0">
              <a:lnSpc>
                <a:spcPct val="100000"/>
              </a:lnSpc>
              <a:spcBef>
                <a:spcPct val="0"/>
              </a:spcBef>
              <a:spcAft>
                <a:spcPct val="0"/>
              </a:spcAft>
              <a:buClrTx/>
              <a:buSzTx/>
              <a:buFontTx/>
              <a:buNone/>
              <a:tabLst/>
              <a:defRPr/>
            </a:pPr>
            <a:r>
              <a:rPr lang="en-US" sz="1600" b="1" dirty="0" smtClean="0">
                <a:solidFill>
                  <a:schemeClr val="bg1"/>
                </a:solidFill>
                <a:effectLst>
                  <a:reflection blurRad="6350" stA="55000" endA="300" endPos="45500" dir="5400000" sy="-100000" algn="bl" rotWithShape="0"/>
                </a:effectLst>
                <a:latin typeface="+mj-lt"/>
              </a:rPr>
              <a:t>CHAPTER 3:</a:t>
            </a:r>
            <a:r>
              <a:rPr lang="en-US" sz="1600" b="1" baseline="0" dirty="0" smtClean="0">
                <a:solidFill>
                  <a:schemeClr val="bg1"/>
                </a:solidFill>
                <a:effectLst>
                  <a:reflection blurRad="6350" stA="55000" endA="300" endPos="45500" dir="5400000" sy="-100000" algn="bl" rotWithShape="0"/>
                </a:effectLst>
                <a:latin typeface="+mj-lt"/>
              </a:rPr>
              <a:t> Initiating and Planning Systems Development Projects</a:t>
            </a:r>
            <a:endParaRPr lang="en-MY" sz="1600" b="1" kern="1200" dirty="0" smtClean="0">
              <a:solidFill>
                <a:schemeClr val="bg1"/>
              </a:solidFill>
              <a:effectLst>
                <a:reflection blurRad="6350" stA="55000" endA="300" endPos="45500" dir="5400000" sy="-100000" algn="bl" rotWithShape="0"/>
              </a:effectLst>
              <a:latin typeface="Arial" charset="0"/>
              <a:ea typeface="+mn-ea"/>
              <a:cs typeface="+mn-cs"/>
            </a:endParaRPr>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 id="2147483924" r:id="rId12"/>
    <p:sldLayoutId id="2147483926" r:id="rId13"/>
    <p:sldLayoutId id="2147483980" r:id="rId14"/>
  </p:sldLayoutIdLst>
  <p:timing>
    <p:tnLst>
      <p:par>
        <p:cTn id="1" dur="indefinite" restart="never" nodeType="tmRoot"/>
      </p:par>
    </p:tnLst>
  </p:timing>
  <p:hf sldNum="0" hdr="0" ftr="0" dt="0"/>
  <p:txStyles>
    <p:titleStyle>
      <a:lvl1pPr marL="0" indent="0" algn="l" defTabSz="720000" rtl="0" eaLnBrk="1" fontAlgn="base" hangingPunct="1">
        <a:lnSpc>
          <a:spcPts val="1800"/>
        </a:lnSpc>
        <a:spcBef>
          <a:spcPts val="0"/>
        </a:spcBef>
        <a:spcAft>
          <a:spcPts val="0"/>
        </a:spcAft>
        <a:tabLst>
          <a:tab pos="0" algn="l"/>
        </a:tabLst>
        <a:defRPr sz="1700" b="1">
          <a:solidFill>
            <a:srgbClr val="FFFF00"/>
          </a:solidFill>
          <a:effectLst/>
          <a:latin typeface="+mj-lt"/>
          <a:ea typeface="+mj-ea"/>
          <a:cs typeface="Calibri" pitchFamily="34" charset="0"/>
        </a:defRPr>
      </a:lvl1pPr>
      <a:lvl2pPr algn="l" rtl="0" eaLnBrk="1" fontAlgn="base" hangingPunct="1">
        <a:spcBef>
          <a:spcPct val="0"/>
        </a:spcBef>
        <a:spcAft>
          <a:spcPct val="0"/>
        </a:spcAft>
        <a:defRPr sz="2000" b="1">
          <a:solidFill>
            <a:srgbClr val="FFC800"/>
          </a:solidFill>
          <a:latin typeface="Trebuchet MS" pitchFamily="34" charset="0"/>
        </a:defRPr>
      </a:lvl2pPr>
      <a:lvl3pPr algn="l" rtl="0" eaLnBrk="1" fontAlgn="base" hangingPunct="1">
        <a:spcBef>
          <a:spcPct val="0"/>
        </a:spcBef>
        <a:spcAft>
          <a:spcPct val="0"/>
        </a:spcAft>
        <a:defRPr sz="2000" b="1">
          <a:solidFill>
            <a:srgbClr val="FFC800"/>
          </a:solidFill>
          <a:latin typeface="Trebuchet MS" pitchFamily="34" charset="0"/>
        </a:defRPr>
      </a:lvl3pPr>
      <a:lvl4pPr algn="l" rtl="0" eaLnBrk="1" fontAlgn="base" hangingPunct="1">
        <a:spcBef>
          <a:spcPct val="0"/>
        </a:spcBef>
        <a:spcAft>
          <a:spcPct val="0"/>
        </a:spcAft>
        <a:defRPr sz="2000" b="1">
          <a:solidFill>
            <a:srgbClr val="FFC800"/>
          </a:solidFill>
          <a:latin typeface="Trebuchet MS" pitchFamily="34" charset="0"/>
        </a:defRPr>
      </a:lvl4pPr>
      <a:lvl5pPr algn="l" rtl="0" eaLnBrk="1" fontAlgn="base" hangingPunct="1">
        <a:spcBef>
          <a:spcPct val="0"/>
        </a:spcBef>
        <a:spcAft>
          <a:spcPct val="0"/>
        </a:spcAft>
        <a:defRPr sz="2000" b="1">
          <a:solidFill>
            <a:srgbClr val="FFC800"/>
          </a:solidFill>
          <a:latin typeface="Trebuchet MS" pitchFamily="34" charset="0"/>
        </a:defRPr>
      </a:lvl5pPr>
      <a:lvl6pPr marL="457200" algn="l" rtl="0" eaLnBrk="1" fontAlgn="base" hangingPunct="1">
        <a:spcBef>
          <a:spcPct val="0"/>
        </a:spcBef>
        <a:spcAft>
          <a:spcPct val="0"/>
        </a:spcAft>
        <a:defRPr sz="2000" b="1">
          <a:solidFill>
            <a:srgbClr val="FFC800"/>
          </a:solidFill>
          <a:latin typeface="Trebuchet MS" pitchFamily="34" charset="0"/>
        </a:defRPr>
      </a:lvl6pPr>
      <a:lvl7pPr marL="914400" algn="l" rtl="0" eaLnBrk="1" fontAlgn="base" hangingPunct="1">
        <a:spcBef>
          <a:spcPct val="0"/>
        </a:spcBef>
        <a:spcAft>
          <a:spcPct val="0"/>
        </a:spcAft>
        <a:defRPr sz="2000" b="1">
          <a:solidFill>
            <a:srgbClr val="FFC800"/>
          </a:solidFill>
          <a:latin typeface="Trebuchet MS" pitchFamily="34" charset="0"/>
        </a:defRPr>
      </a:lvl7pPr>
      <a:lvl8pPr marL="1371600" algn="l" rtl="0" eaLnBrk="1" fontAlgn="base" hangingPunct="1">
        <a:spcBef>
          <a:spcPct val="0"/>
        </a:spcBef>
        <a:spcAft>
          <a:spcPct val="0"/>
        </a:spcAft>
        <a:defRPr sz="2000" b="1">
          <a:solidFill>
            <a:srgbClr val="FFC800"/>
          </a:solidFill>
          <a:latin typeface="Trebuchet MS" pitchFamily="34" charset="0"/>
        </a:defRPr>
      </a:lvl8pPr>
      <a:lvl9pPr marL="1828800" algn="l" rtl="0" eaLnBrk="1" fontAlgn="base" hangingPunct="1">
        <a:spcBef>
          <a:spcPct val="0"/>
        </a:spcBef>
        <a:spcAft>
          <a:spcPct val="0"/>
        </a:spcAft>
        <a:defRPr sz="2000" b="1">
          <a:solidFill>
            <a:srgbClr val="FFC800"/>
          </a:solidFill>
          <a:latin typeface="Trebuchet MS" pitchFamily="34" charset="0"/>
        </a:defRPr>
      </a:lvl9pPr>
    </p:titleStyle>
    <p:bodyStyle>
      <a:lvl1pPr marL="342900" indent="-342900" algn="l" rtl="0" eaLnBrk="1" fontAlgn="base" hangingPunct="1">
        <a:spcBef>
          <a:spcPct val="20000"/>
        </a:spcBef>
        <a:spcAft>
          <a:spcPct val="0"/>
        </a:spcAft>
        <a:buClr>
          <a:srgbClr val="FF6600"/>
        </a:buClr>
        <a:buSzPct val="100000"/>
        <a:buFont typeface="Wingdings 3" pitchFamily="18" charset="2"/>
        <a:buChar char=""/>
        <a:defRPr sz="1800">
          <a:solidFill>
            <a:schemeClr val="tx1"/>
          </a:solidFill>
          <a:latin typeface="+mn-lt"/>
          <a:ea typeface="+mn-ea"/>
          <a:cs typeface="+mn-cs"/>
        </a:defRPr>
      </a:lvl1pPr>
      <a:lvl2pPr marL="742950" indent="-285750" algn="l" rtl="0" eaLnBrk="1" fontAlgn="base" hangingPunct="1">
        <a:spcBef>
          <a:spcPct val="20000"/>
        </a:spcBef>
        <a:spcAft>
          <a:spcPct val="0"/>
        </a:spcAft>
        <a:buClr>
          <a:srgbClr val="FF6600"/>
        </a:buClr>
        <a:buSzPct val="100000"/>
        <a:buFont typeface="Wingdings 3" pitchFamily="18" charset="2"/>
        <a:buChar char=""/>
        <a:defRPr sz="1800">
          <a:solidFill>
            <a:schemeClr val="tx1"/>
          </a:solidFill>
          <a:latin typeface="+mn-lt"/>
        </a:defRPr>
      </a:lvl2pPr>
      <a:lvl3pPr marL="1143000" indent="-228600" algn="l" rtl="0" eaLnBrk="1" fontAlgn="base" hangingPunct="1">
        <a:spcBef>
          <a:spcPct val="20000"/>
        </a:spcBef>
        <a:spcAft>
          <a:spcPct val="0"/>
        </a:spcAft>
        <a:buClr>
          <a:srgbClr val="FF6600"/>
        </a:buClr>
        <a:buSzPct val="100000"/>
        <a:buFont typeface="Wingdings 3" pitchFamily="18" charset="2"/>
        <a:buChar char=""/>
        <a:defRPr sz="1800">
          <a:solidFill>
            <a:schemeClr val="tx1"/>
          </a:solidFill>
          <a:latin typeface="+mn-lt"/>
        </a:defRPr>
      </a:lvl3pPr>
      <a:lvl4pPr marL="1600200" indent="-228600" algn="l" rtl="0" eaLnBrk="1" fontAlgn="base" hangingPunct="1">
        <a:spcBef>
          <a:spcPct val="20000"/>
        </a:spcBef>
        <a:spcAft>
          <a:spcPct val="0"/>
        </a:spcAft>
        <a:buClr>
          <a:srgbClr val="FF6600"/>
        </a:buClr>
        <a:buSzPct val="100000"/>
        <a:buFont typeface="Wingdings 3" pitchFamily="18" charset="2"/>
        <a:buChar char=""/>
        <a:defRPr sz="1800">
          <a:solidFill>
            <a:schemeClr val="tx1"/>
          </a:solidFill>
          <a:latin typeface="+mn-lt"/>
        </a:defRPr>
      </a:lvl4pPr>
      <a:lvl5pPr marL="2057400" indent="-228600" algn="l" rtl="0" eaLnBrk="1" fontAlgn="base" hangingPunct="1">
        <a:spcBef>
          <a:spcPct val="20000"/>
        </a:spcBef>
        <a:spcAft>
          <a:spcPct val="0"/>
        </a:spcAft>
        <a:buClr>
          <a:srgbClr val="FF6600"/>
        </a:buClr>
        <a:buSzPct val="100000"/>
        <a:buFont typeface="Wingdings 3" pitchFamily="18" charset="2"/>
        <a:buChar char=""/>
        <a:defRPr sz="18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8.xml"/><Relationship Id="rId1" Type="http://schemas.openxmlformats.org/officeDocument/2006/relationships/slideLayout" Target="../slideLayouts/slideLayout5.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slide" Target="slide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slide" Target="slide43.xml"/><Relationship Id="rId3" Type="http://schemas.openxmlformats.org/officeDocument/2006/relationships/slide" Target="slide19.xml"/><Relationship Id="rId7" Type="http://schemas.openxmlformats.org/officeDocument/2006/relationships/slide" Target="slide42.xml"/><Relationship Id="rId2" Type="http://schemas.openxmlformats.org/officeDocument/2006/relationships/slide" Target="slide20.xml"/><Relationship Id="rId1" Type="http://schemas.openxmlformats.org/officeDocument/2006/relationships/slideLayout" Target="../slideLayouts/slideLayout5.xml"/><Relationship Id="rId6" Type="http://schemas.openxmlformats.org/officeDocument/2006/relationships/slide" Target="slide41.xml"/><Relationship Id="rId5" Type="http://schemas.openxmlformats.org/officeDocument/2006/relationships/slide" Target="slide40.xml"/><Relationship Id="rId4" Type="http://schemas.openxmlformats.org/officeDocument/2006/relationships/slide" Target="slide34.xml"/></Relationships>
</file>

<file path=ppt/slides/_rels/slide19.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slide" Target="slide22.xml"/><Relationship Id="rId7" Type="http://schemas.openxmlformats.org/officeDocument/2006/relationships/diagramQuickStyle" Target="../diagrams/quickStyle5.xml"/><Relationship Id="rId2" Type="http://schemas.openxmlformats.org/officeDocument/2006/relationships/slide" Target="slide18.xml"/><Relationship Id="rId1" Type="http://schemas.openxmlformats.org/officeDocument/2006/relationships/slideLayout" Target="../slideLayouts/slideLayout5.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slide" Target="slide19.xml"/><Relationship Id="rId9" Type="http://schemas.microsoft.com/office/2007/relationships/diagramDrawing" Target="../diagrams/drawing5.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 Target="slide18.xml"/><Relationship Id="rId1" Type="http://schemas.openxmlformats.org/officeDocument/2006/relationships/slideLayout" Target="../slideLayouts/slideLayout5.xml"/><Relationship Id="rId5" Type="http://schemas.openxmlformats.org/officeDocument/2006/relationships/slide" Target="slide19.xml"/><Relationship Id="rId4" Type="http://schemas.openxmlformats.org/officeDocument/2006/relationships/slide" Target="slide22.xml"/></Relationships>
</file>

<file path=ppt/slides/_rels/slide22.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18.xml"/><Relationship Id="rId1" Type="http://schemas.openxmlformats.org/officeDocument/2006/relationships/slideLayout" Target="../slideLayouts/slideLayout5.xml"/><Relationship Id="rId4" Type="http://schemas.openxmlformats.org/officeDocument/2006/relationships/slide" Target="slide20.xml"/></Relationships>
</file>

<file path=ppt/slides/_rels/slide23.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slide" Target="slide24.xml"/><Relationship Id="rId1" Type="http://schemas.openxmlformats.org/officeDocument/2006/relationships/slideLayout" Target="../slideLayouts/slideLayout5.xml"/><Relationship Id="rId4" Type="http://schemas.openxmlformats.org/officeDocument/2006/relationships/slide" Target="slide18.xml"/></Relationships>
</file>

<file path=ppt/slides/_rels/slide24.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25.xml"/><Relationship Id="rId1" Type="http://schemas.openxmlformats.org/officeDocument/2006/relationships/slideLayout" Target="../slideLayouts/slideLayout5.xml"/><Relationship Id="rId4" Type="http://schemas.openxmlformats.org/officeDocument/2006/relationships/slide" Target="slide18.xml"/></Relationships>
</file>

<file path=ppt/slides/_rels/slide25.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slide" Target="slide18.xml"/><Relationship Id="rId1" Type="http://schemas.openxmlformats.org/officeDocument/2006/relationships/slideLayout" Target="../slideLayouts/slideLayout5.xml"/><Relationship Id="rId4" Type="http://schemas.openxmlformats.org/officeDocument/2006/relationships/slide" Target="slide24.xml"/></Relationships>
</file>

<file path=ppt/slides/_rels/slide26.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slide" Target="slide27.xml"/><Relationship Id="rId1" Type="http://schemas.openxmlformats.org/officeDocument/2006/relationships/slideLayout" Target="../slideLayouts/slideLayout5.xml"/><Relationship Id="rId4" Type="http://schemas.openxmlformats.org/officeDocument/2006/relationships/slide" Target="slide18.xml"/></Relationships>
</file>

<file path=ppt/slides/_rels/slide27.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slide" Target="slide18.xml"/><Relationship Id="rId1" Type="http://schemas.openxmlformats.org/officeDocument/2006/relationships/slideLayout" Target="../slideLayouts/slideLayout5.xml"/><Relationship Id="rId4" Type="http://schemas.openxmlformats.org/officeDocument/2006/relationships/slide" Target="slide26.xml"/></Relationships>
</file>

<file path=ppt/slides/_rels/slide28.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slide" Target="slide18.xml"/><Relationship Id="rId1" Type="http://schemas.openxmlformats.org/officeDocument/2006/relationships/slideLayout" Target="../slideLayouts/slideLayout5.xml"/><Relationship Id="rId4" Type="http://schemas.openxmlformats.org/officeDocument/2006/relationships/slide" Target="slide27.xml"/></Relationships>
</file>

<file path=ppt/slides/_rels/slide29.xml.rels><?xml version="1.0" encoding="UTF-8" standalone="yes"?>
<Relationships xmlns="http://schemas.openxmlformats.org/package/2006/relationships"><Relationship Id="rId8" Type="http://schemas.openxmlformats.org/officeDocument/2006/relationships/diagramColors" Target="../diagrams/colors6.xml"/><Relationship Id="rId3" Type="http://schemas.openxmlformats.org/officeDocument/2006/relationships/slide" Target="slide28.xml"/><Relationship Id="rId7" Type="http://schemas.openxmlformats.org/officeDocument/2006/relationships/diagramQuickStyle" Target="../diagrams/quickStyle6.xml"/><Relationship Id="rId2" Type="http://schemas.openxmlformats.org/officeDocument/2006/relationships/slide" Target="slide30.xml"/><Relationship Id="rId1" Type="http://schemas.openxmlformats.org/officeDocument/2006/relationships/slideLayout" Target="../slideLayouts/slideLayout5.xml"/><Relationship Id="rId6" Type="http://schemas.openxmlformats.org/officeDocument/2006/relationships/diagramLayout" Target="../diagrams/layout6.xml"/><Relationship Id="rId5" Type="http://schemas.openxmlformats.org/officeDocument/2006/relationships/diagramData" Target="../diagrams/data6.xml"/><Relationship Id="rId4" Type="http://schemas.openxmlformats.org/officeDocument/2006/relationships/slide" Target="slide18.xml"/><Relationship Id="rId9" Type="http://schemas.microsoft.com/office/2007/relationships/diagramDrawing" Target="../diagrams/drawing6.xml"/></Relationships>
</file>

<file path=ppt/slides/_rels/slide3.xml.rels><?xml version="1.0" encoding="UTF-8" standalone="yes"?>
<Relationships xmlns="http://schemas.openxmlformats.org/package/2006/relationships"><Relationship Id="rId8" Type="http://schemas.openxmlformats.org/officeDocument/2006/relationships/slide" Target="slide34.xml"/><Relationship Id="rId3" Type="http://schemas.openxmlformats.org/officeDocument/2006/relationships/slide" Target="slide7.xml"/><Relationship Id="rId7" Type="http://schemas.openxmlformats.org/officeDocument/2006/relationships/slide" Target="slide30.xml"/><Relationship Id="rId2" Type="http://schemas.openxmlformats.org/officeDocument/2006/relationships/slide" Target="slide4.xml"/><Relationship Id="rId1" Type="http://schemas.openxmlformats.org/officeDocument/2006/relationships/slideLayout" Target="../slideLayouts/slideLayout4.xml"/><Relationship Id="rId6" Type="http://schemas.openxmlformats.org/officeDocument/2006/relationships/slide" Target="slide20.xml"/><Relationship Id="rId5" Type="http://schemas.openxmlformats.org/officeDocument/2006/relationships/slide" Target="slide17.xml"/><Relationship Id="rId10" Type="http://schemas.openxmlformats.org/officeDocument/2006/relationships/slide" Target="slide45.xml"/><Relationship Id="rId4" Type="http://schemas.openxmlformats.org/officeDocument/2006/relationships/slide" Target="slide13.xml"/><Relationship Id="rId9" Type="http://schemas.openxmlformats.org/officeDocument/2006/relationships/slide" Target="slide40.xml"/></Relationships>
</file>

<file path=ppt/slides/_rels/slide30.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slide" Target="slide31.xml"/><Relationship Id="rId1" Type="http://schemas.openxmlformats.org/officeDocument/2006/relationships/slideLayout" Target="../slideLayouts/slideLayout5.xml"/><Relationship Id="rId4" Type="http://schemas.openxmlformats.org/officeDocument/2006/relationships/slide" Target="slide18.xml"/></Relationships>
</file>

<file path=ppt/slides/_rels/slide31.xml.rels><?xml version="1.0" encoding="UTF-8" standalone="yes"?>
<Relationships xmlns="http://schemas.openxmlformats.org/package/2006/relationships"><Relationship Id="rId8" Type="http://schemas.openxmlformats.org/officeDocument/2006/relationships/diagramQuickStyle" Target="../diagrams/quickStyle7.xml"/><Relationship Id="rId3" Type="http://schemas.openxmlformats.org/officeDocument/2006/relationships/slide" Target="slide30.xml"/><Relationship Id="rId7" Type="http://schemas.openxmlformats.org/officeDocument/2006/relationships/diagramLayout" Target="../diagrams/layout7.xml"/><Relationship Id="rId2" Type="http://schemas.openxmlformats.org/officeDocument/2006/relationships/slide" Target="slide32.xml"/><Relationship Id="rId1" Type="http://schemas.openxmlformats.org/officeDocument/2006/relationships/slideLayout" Target="../slideLayouts/slideLayout5.xml"/><Relationship Id="rId6" Type="http://schemas.openxmlformats.org/officeDocument/2006/relationships/diagramData" Target="../diagrams/data7.xml"/><Relationship Id="rId5" Type="http://schemas.openxmlformats.org/officeDocument/2006/relationships/image" Target="../media/image5.png"/><Relationship Id="rId10" Type="http://schemas.microsoft.com/office/2007/relationships/diagramDrawing" Target="../diagrams/drawing7.xml"/><Relationship Id="rId4" Type="http://schemas.openxmlformats.org/officeDocument/2006/relationships/slide" Target="slide18.xml"/><Relationship Id="rId9" Type="http://schemas.openxmlformats.org/officeDocument/2006/relationships/diagramColors" Target="../diagrams/colors7.xml"/></Relationships>
</file>

<file path=ppt/slides/_rels/slide32.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slide" Target="slide33.xml"/><Relationship Id="rId1" Type="http://schemas.openxmlformats.org/officeDocument/2006/relationships/slideLayout" Target="../slideLayouts/slideLayout5.xml"/><Relationship Id="rId4" Type="http://schemas.openxmlformats.org/officeDocument/2006/relationships/slide" Target="slide18.xml"/></Relationships>
</file>

<file path=ppt/slides/_rels/slide33.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32.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slide" Target="slide18.xml"/><Relationship Id="rId1" Type="http://schemas.openxmlformats.org/officeDocument/2006/relationships/slideLayout" Target="../slideLayouts/slideLayout5.xml"/><Relationship Id="rId4" Type="http://schemas.openxmlformats.org/officeDocument/2006/relationships/slide" Target="slide34.xml"/></Relationships>
</file>

<file path=ppt/slides/_rels/slide35.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slide" Target="slide18.xml"/><Relationship Id="rId1" Type="http://schemas.openxmlformats.org/officeDocument/2006/relationships/slideLayout" Target="../slideLayouts/slideLayout5.xml"/><Relationship Id="rId4" Type="http://schemas.openxmlformats.org/officeDocument/2006/relationships/slide" Target="slide34.xml"/></Relationships>
</file>

<file path=ppt/slides/_rels/slide36.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slide" Target="slide37.xml"/><Relationship Id="rId1" Type="http://schemas.openxmlformats.org/officeDocument/2006/relationships/slideLayout" Target="../slideLayouts/slideLayout5.xml"/><Relationship Id="rId4" Type="http://schemas.openxmlformats.org/officeDocument/2006/relationships/slide" Target="slide18.xml"/></Relationships>
</file>

<file path=ppt/slides/_rels/slide37.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slide" Target="slide38.xml"/><Relationship Id="rId1" Type="http://schemas.openxmlformats.org/officeDocument/2006/relationships/slideLayout" Target="../slideLayouts/slideLayout5.xml"/><Relationship Id="rId4" Type="http://schemas.openxmlformats.org/officeDocument/2006/relationships/slide" Target="slide18.xml"/></Relationships>
</file>

<file path=ppt/slides/_rels/slide38.xml.rels><?xml version="1.0" encoding="UTF-8" standalone="yes"?>
<Relationships xmlns="http://schemas.openxmlformats.org/package/2006/relationships"><Relationship Id="rId3" Type="http://schemas.openxmlformats.org/officeDocument/2006/relationships/slide" Target="slide37.xml"/><Relationship Id="rId2" Type="http://schemas.openxmlformats.org/officeDocument/2006/relationships/slide" Target="slide40.xml"/><Relationship Id="rId1" Type="http://schemas.openxmlformats.org/officeDocument/2006/relationships/slideLayout" Target="../slideLayouts/slideLayout5.xml"/><Relationship Id="rId4" Type="http://schemas.openxmlformats.org/officeDocument/2006/relationships/slide" Target="slide18.xml"/></Relationships>
</file>

<file path=ppt/slides/_rels/slide39.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38.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slide" Target="slide6.xml"/><Relationship Id="rId7" Type="http://schemas.openxmlformats.org/officeDocument/2006/relationships/diagramColors" Target="../diagrams/colors2.xml"/><Relationship Id="rId2" Type="http://schemas.openxmlformats.org/officeDocument/2006/relationships/slide" Target="slide5.xml"/><Relationship Id="rId1" Type="http://schemas.openxmlformats.org/officeDocument/2006/relationships/slideLayout" Target="../slideLayouts/slideLayout5.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0.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 Target="slide18.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slide" Target="slide50.xml"/><Relationship Id="rId2" Type="http://schemas.openxmlformats.org/officeDocument/2006/relationships/slide" Target="slide49.xml"/><Relationship Id="rId1" Type="http://schemas.openxmlformats.org/officeDocument/2006/relationships/slideLayout" Target="../slideLayouts/slideLayout5.xml"/><Relationship Id="rId5" Type="http://schemas.openxmlformats.org/officeDocument/2006/relationships/slide" Target="slide51.xml"/><Relationship Id="rId4" Type="http://schemas.openxmlformats.org/officeDocument/2006/relationships/slide" Target="slide46.xml"/></Relationships>
</file>

<file path=ppt/slides/_rels/slide46.xml.rels><?xml version="1.0" encoding="UTF-8" standalone="yes"?>
<Relationships xmlns="http://schemas.openxmlformats.org/package/2006/relationships"><Relationship Id="rId3" Type="http://schemas.openxmlformats.org/officeDocument/2006/relationships/slide" Target="slide47.xml"/><Relationship Id="rId2" Type="http://schemas.openxmlformats.org/officeDocument/2006/relationships/slide" Target="slide45.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slide" Target="slide46.xml"/><Relationship Id="rId2" Type="http://schemas.openxmlformats.org/officeDocument/2006/relationships/slide" Target="slide48.xml"/><Relationship Id="rId1" Type="http://schemas.openxmlformats.org/officeDocument/2006/relationships/slideLayout" Target="../slideLayouts/slideLayout5.xml"/><Relationship Id="rId5" Type="http://schemas.openxmlformats.org/officeDocument/2006/relationships/slide" Target="slide45.xml"/><Relationship Id="rId4" Type="http://schemas.openxmlformats.org/officeDocument/2006/relationships/image" Target="../media/image8.jpeg"/></Relationships>
</file>

<file path=ppt/slides/_rels/slide48.xml.rels><?xml version="1.0" encoding="UTF-8" standalone="yes"?>
<Relationships xmlns="http://schemas.openxmlformats.org/package/2006/relationships"><Relationship Id="rId3" Type="http://schemas.openxmlformats.org/officeDocument/2006/relationships/slide" Target="slide47.xml"/><Relationship Id="rId2" Type="http://schemas.openxmlformats.org/officeDocument/2006/relationships/slide" Target="slide45.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45.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slide" Target="slide6.xml"/><Relationship Id="rId3" Type="http://schemas.openxmlformats.org/officeDocument/2006/relationships/diagramLayout" Target="../diagrams/layout3.xml"/><Relationship Id="rId7" Type="http://schemas.openxmlformats.org/officeDocument/2006/relationships/slide" Target="slide4.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0.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slide" Target="slide45.xml"/><Relationship Id="rId1" Type="http://schemas.openxmlformats.org/officeDocument/2006/relationships/slideLayout" Target="../slideLayouts/slideLayout5.xml"/><Relationship Id="rId4" Type="http://schemas.openxmlformats.org/officeDocument/2006/relationships/image" Target="../media/image11.jpeg"/></Relationships>
</file>

<file path=ppt/slides/_rels/slide51.xml.rels><?xml version="1.0" encoding="UTF-8" standalone="yes"?>
<Relationships xmlns="http://schemas.openxmlformats.org/package/2006/relationships"><Relationship Id="rId2" Type="http://schemas.openxmlformats.org/officeDocument/2006/relationships/slide" Target="slide45.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diagramLayout" Target="../diagrams/layout4.xml"/><Relationship Id="rId7" Type="http://schemas.openxmlformats.org/officeDocument/2006/relationships/slide" Target="slide4.xml"/><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9.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600" dirty="0" smtClean="0"/>
              <a:t>3.2 The Process of Initiating and Planning Information System Development Project</a:t>
            </a:r>
            <a:endParaRPr lang="en-MY" dirty="0"/>
          </a:p>
        </p:txBody>
      </p:sp>
      <p:sp>
        <p:nvSpPr>
          <p:cNvPr id="5" name="Flowchart: Document 4"/>
          <p:cNvSpPr/>
          <p:nvPr/>
        </p:nvSpPr>
        <p:spPr>
          <a:xfrm>
            <a:off x="549896" y="1371600"/>
            <a:ext cx="8136904" cy="4191000"/>
          </a:xfrm>
          <a:prstGeom prst="flowChartDocument">
            <a:avLst/>
          </a:prstGeom>
        </p:spPr>
        <p:style>
          <a:lnRef idx="1">
            <a:schemeClr val="accent2"/>
          </a:lnRef>
          <a:fillRef idx="2">
            <a:schemeClr val="accent2"/>
          </a:fillRef>
          <a:effectRef idx="1">
            <a:schemeClr val="accent2"/>
          </a:effectRef>
          <a:fontRef idx="minor">
            <a:schemeClr val="dk1"/>
          </a:fontRef>
        </p:style>
        <p:txBody>
          <a:bodyPr rtlCol="0" anchor="ctr"/>
          <a:lstStyle/>
          <a:p>
            <a:pPr eaLnBrk="1" hangingPunct="1"/>
            <a:endParaRPr lang="en-US" sz="2800" dirty="0" smtClean="0"/>
          </a:p>
          <a:p>
            <a:pPr eaLnBrk="1" hangingPunct="1"/>
            <a:endParaRPr lang="en-US" sz="2800" dirty="0" smtClean="0"/>
          </a:p>
          <a:p>
            <a:pPr eaLnBrk="1" hangingPunct="1"/>
            <a:endParaRPr lang="en-US" sz="2800" dirty="0" smtClean="0"/>
          </a:p>
          <a:p>
            <a:pPr marL="342900" lvl="1" indent="-342900" algn="just">
              <a:lnSpc>
                <a:spcPct val="150000"/>
              </a:lnSpc>
              <a:spcBef>
                <a:spcPct val="20000"/>
              </a:spcBef>
              <a:buClr>
                <a:srgbClr val="FF6600"/>
              </a:buClr>
              <a:buSzPct val="100000"/>
              <a:buFont typeface="Wingdings 3" pitchFamily="18" charset="2"/>
              <a:buChar char=""/>
              <a:defRPr/>
            </a:pPr>
            <a:r>
              <a:rPr lang="en-US" b="1" dirty="0" smtClean="0"/>
              <a:t>The key activity of project initiation is the development of the project charter.</a:t>
            </a:r>
          </a:p>
          <a:p>
            <a:pPr marL="817563" lvl="2" indent="-360363" eaLnBrk="1" hangingPunct="1">
              <a:lnSpc>
                <a:spcPct val="150000"/>
              </a:lnSpc>
              <a:buClr>
                <a:srgbClr val="FF6600"/>
              </a:buClr>
              <a:buSzPct val="100000"/>
              <a:buFont typeface="Wingdings" pitchFamily="2" charset="2"/>
              <a:buChar char="v"/>
              <a:defRPr/>
            </a:pPr>
            <a:r>
              <a:rPr lang="en-US" dirty="0" smtClean="0"/>
              <a:t>A short document that is prepared for both internal and external stakeholders</a:t>
            </a:r>
          </a:p>
          <a:p>
            <a:pPr marL="817563" lvl="2" indent="-360363" eaLnBrk="1" hangingPunct="1">
              <a:lnSpc>
                <a:spcPct val="150000"/>
              </a:lnSpc>
              <a:buClr>
                <a:srgbClr val="FF6600"/>
              </a:buClr>
              <a:buSzPct val="100000"/>
              <a:buFont typeface="Wingdings" pitchFamily="2" charset="2"/>
              <a:buChar char="v"/>
              <a:defRPr/>
            </a:pPr>
            <a:r>
              <a:rPr lang="en-US" dirty="0" smtClean="0"/>
              <a:t>Provides a high-level overview of the project</a:t>
            </a:r>
          </a:p>
          <a:p>
            <a:pPr marL="817563" lvl="2" indent="-360363" eaLnBrk="1" hangingPunct="1">
              <a:lnSpc>
                <a:spcPct val="150000"/>
              </a:lnSpc>
              <a:buClr>
                <a:srgbClr val="FF6600"/>
              </a:buClr>
              <a:buSzPct val="100000"/>
              <a:buFont typeface="Wingdings" pitchFamily="2" charset="2"/>
              <a:buChar char="v"/>
              <a:defRPr/>
            </a:pPr>
            <a:r>
              <a:rPr lang="en-US" dirty="0" smtClean="0"/>
              <a:t>Useful communication tool that helps to assure that the </a:t>
            </a:r>
            <a:r>
              <a:rPr lang="en-US" dirty="0" err="1" smtClean="0"/>
              <a:t>organisations</a:t>
            </a:r>
            <a:r>
              <a:rPr lang="en-US" dirty="0" smtClean="0"/>
              <a:t> and other stakeholders understand the initiation of a project</a:t>
            </a:r>
          </a:p>
          <a:p>
            <a:pPr marL="817563" lvl="2" indent="-360363" eaLnBrk="1" hangingPunct="1">
              <a:lnSpc>
                <a:spcPct val="150000"/>
              </a:lnSpc>
              <a:buClr>
                <a:srgbClr val="FF6600"/>
              </a:buClr>
              <a:buSzPct val="100000"/>
              <a:buFont typeface="Wingdings" pitchFamily="2" charset="2"/>
              <a:buChar char="v"/>
              <a:defRPr/>
            </a:pPr>
            <a:r>
              <a:rPr lang="en-US" dirty="0" smtClean="0">
                <a:hlinkClick r:id="rId3" action="ppaction://hlinksldjump"/>
              </a:rPr>
              <a:t>Sample Project Charter Form</a:t>
            </a:r>
            <a:endParaRPr lang="en-US" dirty="0" smtClean="0"/>
          </a:p>
          <a:p>
            <a:pPr marL="360363" lvl="1" indent="-360363">
              <a:lnSpc>
                <a:spcPct val="150000"/>
              </a:lnSpc>
              <a:buClr>
                <a:srgbClr val="FF6600"/>
              </a:buClr>
              <a:buSzPct val="100000"/>
              <a:buFont typeface="Wingdings 3" pitchFamily="18" charset="2"/>
              <a:buChar char="â"/>
              <a:defRPr/>
            </a:pPr>
            <a:endParaRPr lang="en-US" dirty="0" smtClean="0"/>
          </a:p>
          <a:p>
            <a:pPr marL="360363" indent="-360363" algn="just">
              <a:lnSpc>
                <a:spcPct val="150000"/>
              </a:lnSpc>
              <a:buClr>
                <a:srgbClr val="FF6600"/>
              </a:buClr>
            </a:pPr>
            <a:endParaRPr lang="en-US" dirty="0" smtClean="0"/>
          </a:p>
        </p:txBody>
      </p:sp>
    </p:spTree>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Title 17"/>
          <p:cNvSpPr>
            <a:spLocks noGrp="1"/>
          </p:cNvSpPr>
          <p:nvPr>
            <p:ph type="title"/>
          </p:nvPr>
        </p:nvSpPr>
        <p:spPr>
          <a:xfrm>
            <a:off x="0" y="228600"/>
            <a:ext cx="8458200" cy="533400"/>
          </a:xfrm>
        </p:spPr>
        <p:txBody>
          <a:bodyPr/>
          <a:lstStyle/>
          <a:p>
            <a:r>
              <a:rPr lang="en-US" sz="1600" dirty="0" smtClean="0"/>
              <a:t>3.2 The Process of Initiating and Planning Information System Development </a:t>
            </a:r>
            <a:br>
              <a:rPr lang="en-US" sz="1600" dirty="0" smtClean="0"/>
            </a:br>
            <a:r>
              <a:rPr lang="en-US" sz="1600" dirty="0" smtClean="0"/>
              <a:t>Project </a:t>
            </a:r>
            <a:endParaRPr lang="en-MY" sz="1600" dirty="0" smtClean="0"/>
          </a:p>
        </p:txBody>
      </p:sp>
      <p:sp>
        <p:nvSpPr>
          <p:cNvPr id="6" name="Multiply 5">
            <a:hlinkClick r:id="rId2" action="ppaction://hlinksldjump"/>
          </p:cNvPr>
          <p:cNvSpPr/>
          <p:nvPr/>
        </p:nvSpPr>
        <p:spPr bwMode="auto">
          <a:xfrm>
            <a:off x="8590245" y="1320552"/>
            <a:ext cx="432048" cy="432048"/>
          </a:xfrm>
          <a:prstGeom prst="mathMultiply">
            <a:avLst/>
          </a:prstGeom>
          <a:solidFill>
            <a:srgbClr val="FF7B21"/>
          </a:solidFill>
          <a:ln w="3175" cap="flat" cmpd="sng" algn="ctr">
            <a:solidFill>
              <a:schemeClr val="tx1"/>
            </a:solidFill>
            <a:prstDash val="solid"/>
            <a:round/>
            <a:headEnd type="none" w="med" len="med"/>
            <a:tailEnd type="none" w="med" len="med"/>
          </a:ln>
          <a:effectLst>
            <a:reflection blurRad="6350" stA="52000" endA="300" endPos="35000" dir="5400000" sy="-100000" algn="bl" rotWithShape="0"/>
          </a:effectLst>
          <a:scene3d>
            <a:camera prst="orthographicFront"/>
            <a:lightRig rig="threePt" dir="t"/>
          </a:scene3d>
          <a:sp3d>
            <a:bevelT prst="angle"/>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MY" sz="1800" b="0" i="0" u="none" strike="noStrike" cap="none" normalizeH="0" baseline="0" smtClean="0">
              <a:ln>
                <a:noFill/>
              </a:ln>
              <a:solidFill>
                <a:schemeClr val="tx1"/>
              </a:solidFill>
              <a:effectLst/>
              <a:latin typeface="Arial" charset="0"/>
            </a:endParaRPr>
          </a:p>
        </p:txBody>
      </p:sp>
      <p:sp>
        <p:nvSpPr>
          <p:cNvPr id="7" name="TextBox 6"/>
          <p:cNvSpPr txBox="1"/>
          <p:nvPr/>
        </p:nvSpPr>
        <p:spPr>
          <a:xfrm>
            <a:off x="8534400" y="1176536"/>
            <a:ext cx="543739" cy="215444"/>
          </a:xfrm>
          <a:prstGeom prst="rect">
            <a:avLst/>
          </a:prstGeom>
          <a:noFill/>
        </p:spPr>
        <p:txBody>
          <a:bodyPr wrap="none" rtlCol="0">
            <a:spAutoFit/>
          </a:bodyPr>
          <a:lstStyle/>
          <a:p>
            <a:pPr algn="ctr"/>
            <a:r>
              <a:rPr lang="en-US" sz="800" b="1" dirty="0" smtClean="0">
                <a:solidFill>
                  <a:schemeClr val="tx1">
                    <a:lumMod val="65000"/>
                    <a:lumOff val="35000"/>
                  </a:schemeClr>
                </a:solidFill>
                <a:latin typeface="Gill Sans" pitchFamily="34" charset="0"/>
              </a:rPr>
              <a:t>CLOSE</a:t>
            </a:r>
            <a:endParaRPr lang="en-MY" sz="800" b="1" dirty="0">
              <a:solidFill>
                <a:schemeClr val="tx1">
                  <a:lumMod val="65000"/>
                  <a:lumOff val="35000"/>
                </a:schemeClr>
              </a:solidFill>
              <a:latin typeface="Gill Sans" pitchFamily="34" charset="0"/>
            </a:endParaRPr>
          </a:p>
        </p:txBody>
      </p:sp>
      <p:sp>
        <p:nvSpPr>
          <p:cNvPr id="8" name="TextBox 7"/>
          <p:cNvSpPr txBox="1"/>
          <p:nvPr/>
        </p:nvSpPr>
        <p:spPr>
          <a:xfrm>
            <a:off x="4419600" y="6248400"/>
            <a:ext cx="914400" cy="230832"/>
          </a:xfrm>
          <a:prstGeom prst="rect">
            <a:avLst/>
          </a:prstGeom>
          <a:noFill/>
        </p:spPr>
        <p:txBody>
          <a:bodyPr wrap="square" rtlCol="0">
            <a:spAutoFit/>
          </a:bodyPr>
          <a:lstStyle/>
          <a:p>
            <a:r>
              <a:rPr lang="en-GB" sz="900" dirty="0" smtClean="0"/>
              <a:t>Fig. 13</a:t>
            </a:r>
            <a:endParaRPr lang="en-GB" sz="900" dirty="0"/>
          </a:p>
        </p:txBody>
      </p:sp>
      <p:pic>
        <p:nvPicPr>
          <p:cNvPr id="9" name="Picture 8" descr="Untitled.png"/>
          <p:cNvPicPr>
            <a:picLocks noChangeAspect="1"/>
          </p:cNvPicPr>
          <p:nvPr/>
        </p:nvPicPr>
        <p:blipFill>
          <a:blip r:embed="rId3" cstate="print">
            <a:extLst>
              <a:ext uri="{BEBA8EAE-BF5A-486C-A8C5-ECC9F3942E4B}">
                <a14:imgProps xmlns:a14="http://schemas.microsoft.com/office/drawing/2010/main">
                  <a14:imgLayer r:embed="rId4">
                    <a14:imgEffect>
                      <a14:brightnessContrast contrast="31000"/>
                    </a14:imgEffect>
                  </a14:imgLayer>
                </a14:imgProps>
              </a:ext>
            </a:extLst>
          </a:blip>
          <a:stretch>
            <a:fillRect/>
          </a:stretch>
        </p:blipFill>
        <p:spPr>
          <a:xfrm>
            <a:off x="1828800" y="990600"/>
            <a:ext cx="5624894" cy="5251865"/>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600" dirty="0" smtClean="0"/>
              <a:t>3.2 The Process of Initiating and Planning Information System Development Project</a:t>
            </a:r>
            <a:endParaRPr lang="en-MY" sz="1600" dirty="0"/>
          </a:p>
        </p:txBody>
      </p:sp>
      <p:sp>
        <p:nvSpPr>
          <p:cNvPr id="15" name="Folded Corner 14"/>
          <p:cNvSpPr/>
          <p:nvPr/>
        </p:nvSpPr>
        <p:spPr bwMode="auto">
          <a:xfrm>
            <a:off x="228600" y="1676400"/>
            <a:ext cx="8763000" cy="2667000"/>
          </a:xfrm>
          <a:prstGeom prst="foldedCorner">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360363" lvl="1" indent="-360363">
              <a:lnSpc>
                <a:spcPct val="150000"/>
              </a:lnSpc>
              <a:buClr>
                <a:srgbClr val="FF6600"/>
              </a:buClr>
              <a:buSzPct val="100000"/>
              <a:buFont typeface="Wingdings 3" pitchFamily="18" charset="2"/>
              <a:buChar char="â"/>
              <a:defRPr/>
            </a:pPr>
            <a:r>
              <a:rPr lang="en-US" dirty="0" smtClean="0"/>
              <a:t>The key activity of </a:t>
            </a:r>
            <a:r>
              <a:rPr lang="en-US" b="1" dirty="0" smtClean="0"/>
              <a:t>project planning </a:t>
            </a:r>
            <a:r>
              <a:rPr lang="en-US" dirty="0" smtClean="0"/>
              <a:t>is the process of defining clear, discrete activities and the work needed to complete each activity within a single project.</a:t>
            </a:r>
          </a:p>
          <a:p>
            <a:pPr marL="360363" lvl="1" indent="-360363">
              <a:lnSpc>
                <a:spcPct val="150000"/>
              </a:lnSpc>
              <a:buClr>
                <a:srgbClr val="FF6600"/>
              </a:buClr>
              <a:buSzPct val="100000"/>
              <a:buFont typeface="Wingdings 3" pitchFamily="18" charset="2"/>
              <a:buChar char="â"/>
              <a:defRPr/>
            </a:pPr>
            <a:r>
              <a:rPr lang="en-US" dirty="0" smtClean="0"/>
              <a:t>The</a:t>
            </a:r>
            <a:r>
              <a:rPr lang="en-US" b="1" dirty="0" smtClean="0"/>
              <a:t> objective </a:t>
            </a:r>
            <a:r>
              <a:rPr lang="en-US" dirty="0" smtClean="0"/>
              <a:t>of the </a:t>
            </a:r>
            <a:r>
              <a:rPr lang="en-US" b="1" dirty="0" smtClean="0"/>
              <a:t>project planning process </a:t>
            </a:r>
            <a:r>
              <a:rPr lang="en-US" dirty="0" smtClean="0"/>
              <a:t>is the development of a </a:t>
            </a:r>
            <a:r>
              <a:rPr lang="en-US" dirty="0" smtClean="0">
                <a:hlinkClick r:id="rId3" action="ppaction://hlinksldjump"/>
              </a:rPr>
              <a:t>Baseline Project Plan (BPP) </a:t>
            </a:r>
            <a:r>
              <a:rPr lang="en-US" dirty="0" smtClean="0"/>
              <a:t>and the </a:t>
            </a:r>
            <a:r>
              <a:rPr lang="en-US" dirty="0" smtClean="0">
                <a:hlinkClick r:id="rId4" action="ppaction://hlinksldjump"/>
              </a:rPr>
              <a:t>Project Scope Statement (PSS).</a:t>
            </a:r>
            <a:endParaRPr lang="en-US" dirty="0" smtClean="0"/>
          </a:p>
          <a:p>
            <a:pPr marL="360363" lvl="1" indent="-360363">
              <a:lnSpc>
                <a:spcPct val="150000"/>
              </a:lnSpc>
              <a:buClr>
                <a:srgbClr val="FF6600"/>
              </a:buClr>
              <a:buSzPct val="100000"/>
              <a:buFont typeface="Wingdings 3" pitchFamily="18" charset="2"/>
              <a:buChar char="â"/>
              <a:defRPr/>
            </a:pPr>
            <a:r>
              <a:rPr lang="en-US" dirty="0" smtClean="0"/>
              <a:t>The major outcomes and deliverables from project initiation and planning phase are the Baseline Project Plan (BPP) and the Project Scope Statement  </a:t>
            </a:r>
          </a:p>
          <a:p>
            <a:pPr marL="360363" lvl="1" indent="-360363">
              <a:lnSpc>
                <a:spcPct val="150000"/>
              </a:lnSpc>
              <a:buClr>
                <a:srgbClr val="FF6600"/>
              </a:buClr>
              <a:buSzPct val="100000"/>
              <a:buFont typeface="Wingdings 3" pitchFamily="18" charset="2"/>
              <a:buChar char="â"/>
              <a:defRPr/>
            </a:pPr>
            <a:endParaRPr lang="en-US" dirty="0" smtClean="0"/>
          </a:p>
          <a:p>
            <a:pPr marL="360363" lvl="1" indent="-360363">
              <a:lnSpc>
                <a:spcPct val="150000"/>
              </a:lnSpc>
              <a:buClr>
                <a:srgbClr val="FF6600"/>
              </a:buClr>
              <a:buSzPct val="100000"/>
              <a:buFont typeface="Wingdings 3" pitchFamily="18" charset="2"/>
              <a:buChar char="â"/>
              <a:defRPr/>
            </a:pPr>
            <a:endParaRPr lang="en-US" dirty="0" smtClean="0"/>
          </a:p>
        </p:txBody>
      </p:sp>
    </p:spTree>
  </p:cSld>
  <p:clrMapOvr>
    <a:masterClrMapping/>
  </p:clrMapOvr>
  <p:transition>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3.2 The Process of Initiating and Planning Information System Development Project</a:t>
            </a:r>
            <a:endParaRPr lang="en-MY" dirty="0"/>
          </a:p>
        </p:txBody>
      </p:sp>
      <p:sp>
        <p:nvSpPr>
          <p:cNvPr id="4" name="Freeform 3"/>
          <p:cNvSpPr/>
          <p:nvPr/>
        </p:nvSpPr>
        <p:spPr>
          <a:xfrm rot="21076042">
            <a:off x="381000" y="1264002"/>
            <a:ext cx="372925" cy="532750"/>
          </a:xfrm>
          <a:custGeom>
            <a:avLst/>
            <a:gdLst>
              <a:gd name="connsiteX0" fmla="*/ 0 w 532749"/>
              <a:gd name="connsiteY0" fmla="*/ 0 h 372924"/>
              <a:gd name="connsiteX1" fmla="*/ 346287 w 532749"/>
              <a:gd name="connsiteY1" fmla="*/ 0 h 372924"/>
              <a:gd name="connsiteX2" fmla="*/ 532749 w 532749"/>
              <a:gd name="connsiteY2" fmla="*/ 186462 h 372924"/>
              <a:gd name="connsiteX3" fmla="*/ 346287 w 532749"/>
              <a:gd name="connsiteY3" fmla="*/ 372924 h 372924"/>
              <a:gd name="connsiteX4" fmla="*/ 0 w 532749"/>
              <a:gd name="connsiteY4" fmla="*/ 372924 h 372924"/>
              <a:gd name="connsiteX5" fmla="*/ 186462 w 532749"/>
              <a:gd name="connsiteY5" fmla="*/ 186462 h 372924"/>
              <a:gd name="connsiteX6" fmla="*/ 0 w 532749"/>
              <a:gd name="connsiteY6" fmla="*/ 0 h 37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749" h="372924">
                <a:moveTo>
                  <a:pt x="532748" y="0"/>
                </a:moveTo>
                <a:lnTo>
                  <a:pt x="532748" y="242401"/>
                </a:lnTo>
                <a:lnTo>
                  <a:pt x="266375" y="372924"/>
                </a:lnTo>
                <a:lnTo>
                  <a:pt x="1" y="242401"/>
                </a:lnTo>
                <a:lnTo>
                  <a:pt x="1" y="0"/>
                </a:lnTo>
                <a:lnTo>
                  <a:pt x="266375" y="130523"/>
                </a:lnTo>
                <a:lnTo>
                  <a:pt x="532748" y="0"/>
                </a:lnTo>
                <a:close/>
              </a:path>
            </a:pathLst>
          </a:custGeom>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2701" tIns="199162" rIns="12699" bIns="199162" numCol="1" spcCol="1270" anchor="ctr" anchorCtr="0">
            <a:noAutofit/>
          </a:bodyPr>
          <a:lstStyle/>
          <a:p>
            <a:pPr lvl="0" algn="ctr" defTabSz="889000">
              <a:lnSpc>
                <a:spcPct val="90000"/>
              </a:lnSpc>
              <a:spcBef>
                <a:spcPct val="0"/>
              </a:spcBef>
              <a:spcAft>
                <a:spcPct val="35000"/>
              </a:spcAft>
            </a:pPr>
            <a:r>
              <a:rPr lang="en-US" sz="2000" kern="1200" dirty="0" smtClean="0"/>
              <a:t>1</a:t>
            </a:r>
            <a:endParaRPr lang="en-GB" sz="2000" kern="1200" dirty="0"/>
          </a:p>
        </p:txBody>
      </p:sp>
      <p:sp>
        <p:nvSpPr>
          <p:cNvPr id="5" name="Freeform 4"/>
          <p:cNvSpPr/>
          <p:nvPr/>
        </p:nvSpPr>
        <p:spPr>
          <a:xfrm>
            <a:off x="753923" y="1299468"/>
            <a:ext cx="7399477" cy="346469"/>
          </a:xfrm>
          <a:custGeom>
            <a:avLst/>
            <a:gdLst>
              <a:gd name="connsiteX0" fmla="*/ 57746 w 346468"/>
              <a:gd name="connsiteY0" fmla="*/ 0 h 8085275"/>
              <a:gd name="connsiteX1" fmla="*/ 288722 w 346468"/>
              <a:gd name="connsiteY1" fmla="*/ 0 h 8085275"/>
              <a:gd name="connsiteX2" fmla="*/ 346468 w 346468"/>
              <a:gd name="connsiteY2" fmla="*/ 57746 h 8085275"/>
              <a:gd name="connsiteX3" fmla="*/ 346468 w 346468"/>
              <a:gd name="connsiteY3" fmla="*/ 8085275 h 8085275"/>
              <a:gd name="connsiteX4" fmla="*/ 346468 w 346468"/>
              <a:gd name="connsiteY4" fmla="*/ 8085275 h 8085275"/>
              <a:gd name="connsiteX5" fmla="*/ 0 w 346468"/>
              <a:gd name="connsiteY5" fmla="*/ 8085275 h 8085275"/>
              <a:gd name="connsiteX6" fmla="*/ 0 w 346468"/>
              <a:gd name="connsiteY6" fmla="*/ 8085275 h 8085275"/>
              <a:gd name="connsiteX7" fmla="*/ 0 w 346468"/>
              <a:gd name="connsiteY7" fmla="*/ 57746 h 8085275"/>
              <a:gd name="connsiteX8" fmla="*/ 57746 w 346468"/>
              <a:gd name="connsiteY8" fmla="*/ 0 h 808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6468" h="8085275">
                <a:moveTo>
                  <a:pt x="346468" y="1347585"/>
                </a:moveTo>
                <a:lnTo>
                  <a:pt x="346468" y="6737690"/>
                </a:lnTo>
                <a:cubicBezTo>
                  <a:pt x="346468" y="7481929"/>
                  <a:pt x="345360" y="8085263"/>
                  <a:pt x="343993" y="8085263"/>
                </a:cubicBezTo>
                <a:lnTo>
                  <a:pt x="0" y="8085263"/>
                </a:lnTo>
                <a:lnTo>
                  <a:pt x="0" y="8085263"/>
                </a:lnTo>
                <a:lnTo>
                  <a:pt x="0" y="12"/>
                </a:lnTo>
                <a:lnTo>
                  <a:pt x="0" y="12"/>
                </a:lnTo>
                <a:lnTo>
                  <a:pt x="343993" y="12"/>
                </a:lnTo>
                <a:cubicBezTo>
                  <a:pt x="345360" y="12"/>
                  <a:pt x="346468" y="603346"/>
                  <a:pt x="346468" y="1347585"/>
                </a:cubicBezTo>
                <a:close/>
              </a:path>
            </a:pathLst>
          </a:custGeom>
          <a:solidFill>
            <a:schemeClr val="accent3">
              <a:lumMod val="20000"/>
              <a:lumOff val="80000"/>
              <a:alpha val="90000"/>
            </a:schemeClr>
          </a:solidFill>
          <a:ln>
            <a:noFill/>
          </a:ln>
        </p:spPr>
        <p:style>
          <a:lnRef idx="2">
            <a:schemeClr val="accent4">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9353" tIns="30248" rIns="30248" bIns="30249" numCol="1" spcCol="1270" anchor="ctr" anchorCtr="0">
            <a:noAutofit/>
          </a:bodyPr>
          <a:lstStyle/>
          <a:p>
            <a:pPr marL="0" lvl="1" algn="l" defTabSz="933450">
              <a:lnSpc>
                <a:spcPct val="90000"/>
              </a:lnSpc>
              <a:spcBef>
                <a:spcPct val="0"/>
              </a:spcBef>
              <a:spcAft>
                <a:spcPct val="15000"/>
              </a:spcAft>
            </a:pPr>
            <a:r>
              <a:rPr lang="en-US" sz="2100" kern="1200" dirty="0" smtClean="0"/>
              <a:t>Describe project scope, alternatives, feasibility.</a:t>
            </a:r>
            <a:endParaRPr lang="en-GB" sz="2100" kern="1200" dirty="0"/>
          </a:p>
        </p:txBody>
      </p:sp>
      <p:sp>
        <p:nvSpPr>
          <p:cNvPr id="7" name="Freeform 6"/>
          <p:cNvSpPr/>
          <p:nvPr/>
        </p:nvSpPr>
        <p:spPr>
          <a:xfrm rot="21076042">
            <a:off x="381000" y="1717725"/>
            <a:ext cx="372925" cy="532750"/>
          </a:xfrm>
          <a:custGeom>
            <a:avLst/>
            <a:gdLst>
              <a:gd name="connsiteX0" fmla="*/ 0 w 532749"/>
              <a:gd name="connsiteY0" fmla="*/ 0 h 372924"/>
              <a:gd name="connsiteX1" fmla="*/ 346287 w 532749"/>
              <a:gd name="connsiteY1" fmla="*/ 0 h 372924"/>
              <a:gd name="connsiteX2" fmla="*/ 532749 w 532749"/>
              <a:gd name="connsiteY2" fmla="*/ 186462 h 372924"/>
              <a:gd name="connsiteX3" fmla="*/ 346287 w 532749"/>
              <a:gd name="connsiteY3" fmla="*/ 372924 h 372924"/>
              <a:gd name="connsiteX4" fmla="*/ 0 w 532749"/>
              <a:gd name="connsiteY4" fmla="*/ 372924 h 372924"/>
              <a:gd name="connsiteX5" fmla="*/ 186462 w 532749"/>
              <a:gd name="connsiteY5" fmla="*/ 186462 h 372924"/>
              <a:gd name="connsiteX6" fmla="*/ 0 w 532749"/>
              <a:gd name="connsiteY6" fmla="*/ 0 h 37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749" h="372924">
                <a:moveTo>
                  <a:pt x="532748" y="0"/>
                </a:moveTo>
                <a:lnTo>
                  <a:pt x="532748" y="242401"/>
                </a:lnTo>
                <a:lnTo>
                  <a:pt x="266375" y="372924"/>
                </a:lnTo>
                <a:lnTo>
                  <a:pt x="1" y="242401"/>
                </a:lnTo>
                <a:lnTo>
                  <a:pt x="1" y="0"/>
                </a:lnTo>
                <a:lnTo>
                  <a:pt x="266375" y="130523"/>
                </a:lnTo>
                <a:lnTo>
                  <a:pt x="532748" y="0"/>
                </a:lnTo>
                <a:close/>
              </a:path>
            </a:pathLst>
          </a:custGeom>
        </p:spPr>
        <p:style>
          <a:lnRef idx="2">
            <a:schemeClr val="accent4">
              <a:hueOff val="-544015"/>
              <a:satOff val="-216"/>
              <a:lumOff val="1416"/>
              <a:alphaOff val="0"/>
            </a:schemeClr>
          </a:lnRef>
          <a:fillRef idx="1">
            <a:schemeClr val="accent4">
              <a:hueOff val="-544015"/>
              <a:satOff val="-216"/>
              <a:lumOff val="1416"/>
              <a:alphaOff val="0"/>
            </a:schemeClr>
          </a:fillRef>
          <a:effectRef idx="0">
            <a:schemeClr val="accent4">
              <a:hueOff val="-544015"/>
              <a:satOff val="-216"/>
              <a:lumOff val="1416"/>
              <a:alphaOff val="0"/>
            </a:schemeClr>
          </a:effectRef>
          <a:fontRef idx="minor">
            <a:schemeClr val="lt1"/>
          </a:fontRef>
        </p:style>
        <p:txBody>
          <a:bodyPr spcFirstLastPara="0" vert="horz" wrap="square" lIns="12701" tIns="199162" rIns="12699" bIns="199162" numCol="1" spcCol="1270" anchor="ctr" anchorCtr="0">
            <a:noAutofit/>
          </a:bodyPr>
          <a:lstStyle/>
          <a:p>
            <a:pPr lvl="0" algn="ctr" defTabSz="889000">
              <a:lnSpc>
                <a:spcPct val="90000"/>
              </a:lnSpc>
              <a:spcBef>
                <a:spcPct val="0"/>
              </a:spcBef>
              <a:spcAft>
                <a:spcPct val="35000"/>
              </a:spcAft>
            </a:pPr>
            <a:r>
              <a:rPr lang="en-US" sz="2000" kern="1200" dirty="0" smtClean="0"/>
              <a:t>2</a:t>
            </a:r>
            <a:endParaRPr lang="en-GB" sz="2000" kern="1200" dirty="0"/>
          </a:p>
        </p:txBody>
      </p:sp>
      <p:sp>
        <p:nvSpPr>
          <p:cNvPr id="8" name="Freeform 7"/>
          <p:cNvSpPr/>
          <p:nvPr/>
        </p:nvSpPr>
        <p:spPr>
          <a:xfrm>
            <a:off x="753923" y="1772770"/>
            <a:ext cx="7399477" cy="346287"/>
          </a:xfrm>
          <a:custGeom>
            <a:avLst/>
            <a:gdLst>
              <a:gd name="connsiteX0" fmla="*/ 57715 w 346286"/>
              <a:gd name="connsiteY0" fmla="*/ 0 h 8085275"/>
              <a:gd name="connsiteX1" fmla="*/ 288571 w 346286"/>
              <a:gd name="connsiteY1" fmla="*/ 0 h 8085275"/>
              <a:gd name="connsiteX2" fmla="*/ 346286 w 346286"/>
              <a:gd name="connsiteY2" fmla="*/ 57715 h 8085275"/>
              <a:gd name="connsiteX3" fmla="*/ 346286 w 346286"/>
              <a:gd name="connsiteY3" fmla="*/ 8085275 h 8085275"/>
              <a:gd name="connsiteX4" fmla="*/ 346286 w 346286"/>
              <a:gd name="connsiteY4" fmla="*/ 8085275 h 8085275"/>
              <a:gd name="connsiteX5" fmla="*/ 0 w 346286"/>
              <a:gd name="connsiteY5" fmla="*/ 8085275 h 8085275"/>
              <a:gd name="connsiteX6" fmla="*/ 0 w 346286"/>
              <a:gd name="connsiteY6" fmla="*/ 8085275 h 8085275"/>
              <a:gd name="connsiteX7" fmla="*/ 0 w 346286"/>
              <a:gd name="connsiteY7" fmla="*/ 57715 h 8085275"/>
              <a:gd name="connsiteX8" fmla="*/ 57715 w 346286"/>
              <a:gd name="connsiteY8" fmla="*/ 0 h 808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6286" h="8085275">
                <a:moveTo>
                  <a:pt x="346286" y="1347569"/>
                </a:moveTo>
                <a:lnTo>
                  <a:pt x="346286" y="6737706"/>
                </a:lnTo>
                <a:cubicBezTo>
                  <a:pt x="346286" y="7481939"/>
                  <a:pt x="345179" y="8085263"/>
                  <a:pt x="343814" y="8085263"/>
                </a:cubicBezTo>
                <a:lnTo>
                  <a:pt x="0" y="8085263"/>
                </a:lnTo>
                <a:lnTo>
                  <a:pt x="0" y="8085263"/>
                </a:lnTo>
                <a:lnTo>
                  <a:pt x="0" y="12"/>
                </a:lnTo>
                <a:lnTo>
                  <a:pt x="0" y="12"/>
                </a:lnTo>
                <a:lnTo>
                  <a:pt x="343814" y="12"/>
                </a:lnTo>
                <a:cubicBezTo>
                  <a:pt x="345179" y="12"/>
                  <a:pt x="346286" y="603336"/>
                  <a:pt x="346286" y="1347569"/>
                </a:cubicBezTo>
                <a:close/>
              </a:path>
            </a:pathLst>
          </a:custGeom>
          <a:solidFill>
            <a:schemeClr val="accent3">
              <a:lumMod val="20000"/>
              <a:lumOff val="80000"/>
              <a:alpha val="90000"/>
            </a:schemeClr>
          </a:solidFill>
          <a:ln>
            <a:noFill/>
          </a:ln>
        </p:spPr>
        <p:style>
          <a:lnRef idx="2">
            <a:schemeClr val="accent4">
              <a:hueOff val="-544015"/>
              <a:satOff val="-216"/>
              <a:lumOff val="1416"/>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9353" tIns="30239" rIns="30239" bIns="30240" numCol="1" spcCol="1270" anchor="ctr" anchorCtr="0">
            <a:noAutofit/>
          </a:bodyPr>
          <a:lstStyle/>
          <a:p>
            <a:pPr marL="0" lvl="1" algn="l" defTabSz="933450">
              <a:lnSpc>
                <a:spcPct val="90000"/>
              </a:lnSpc>
              <a:spcBef>
                <a:spcPct val="0"/>
              </a:spcBef>
              <a:spcAft>
                <a:spcPct val="15000"/>
              </a:spcAft>
            </a:pPr>
            <a:r>
              <a:rPr lang="en-US" sz="2100" kern="1200" dirty="0" smtClean="0"/>
              <a:t>Divide project into tasks.</a:t>
            </a:r>
            <a:endParaRPr lang="en-GB" sz="2100" kern="1200" dirty="0"/>
          </a:p>
        </p:txBody>
      </p:sp>
      <p:sp>
        <p:nvSpPr>
          <p:cNvPr id="9" name="Freeform 8"/>
          <p:cNvSpPr/>
          <p:nvPr/>
        </p:nvSpPr>
        <p:spPr>
          <a:xfrm rot="21076042">
            <a:off x="381000" y="2191027"/>
            <a:ext cx="372925" cy="532750"/>
          </a:xfrm>
          <a:custGeom>
            <a:avLst/>
            <a:gdLst>
              <a:gd name="connsiteX0" fmla="*/ 0 w 532749"/>
              <a:gd name="connsiteY0" fmla="*/ 0 h 372924"/>
              <a:gd name="connsiteX1" fmla="*/ 346287 w 532749"/>
              <a:gd name="connsiteY1" fmla="*/ 0 h 372924"/>
              <a:gd name="connsiteX2" fmla="*/ 532749 w 532749"/>
              <a:gd name="connsiteY2" fmla="*/ 186462 h 372924"/>
              <a:gd name="connsiteX3" fmla="*/ 346287 w 532749"/>
              <a:gd name="connsiteY3" fmla="*/ 372924 h 372924"/>
              <a:gd name="connsiteX4" fmla="*/ 0 w 532749"/>
              <a:gd name="connsiteY4" fmla="*/ 372924 h 372924"/>
              <a:gd name="connsiteX5" fmla="*/ 186462 w 532749"/>
              <a:gd name="connsiteY5" fmla="*/ 186462 h 372924"/>
              <a:gd name="connsiteX6" fmla="*/ 0 w 532749"/>
              <a:gd name="connsiteY6" fmla="*/ 0 h 37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749" h="372924">
                <a:moveTo>
                  <a:pt x="532748" y="0"/>
                </a:moveTo>
                <a:lnTo>
                  <a:pt x="532748" y="242401"/>
                </a:lnTo>
                <a:lnTo>
                  <a:pt x="266375" y="372924"/>
                </a:lnTo>
                <a:lnTo>
                  <a:pt x="1" y="242401"/>
                </a:lnTo>
                <a:lnTo>
                  <a:pt x="1" y="0"/>
                </a:lnTo>
                <a:lnTo>
                  <a:pt x="266375" y="130523"/>
                </a:lnTo>
                <a:lnTo>
                  <a:pt x="532748" y="0"/>
                </a:lnTo>
                <a:close/>
              </a:path>
            </a:pathLst>
          </a:custGeom>
        </p:spPr>
        <p:style>
          <a:lnRef idx="2">
            <a:schemeClr val="accent4">
              <a:hueOff val="-1088030"/>
              <a:satOff val="-432"/>
              <a:lumOff val="2832"/>
              <a:alphaOff val="0"/>
            </a:schemeClr>
          </a:lnRef>
          <a:fillRef idx="1">
            <a:schemeClr val="accent4">
              <a:hueOff val="-1088030"/>
              <a:satOff val="-432"/>
              <a:lumOff val="2832"/>
              <a:alphaOff val="0"/>
            </a:schemeClr>
          </a:fillRef>
          <a:effectRef idx="0">
            <a:schemeClr val="accent4">
              <a:hueOff val="-1088030"/>
              <a:satOff val="-432"/>
              <a:lumOff val="2832"/>
              <a:alphaOff val="0"/>
            </a:schemeClr>
          </a:effectRef>
          <a:fontRef idx="minor">
            <a:schemeClr val="lt1"/>
          </a:fontRef>
        </p:style>
        <p:txBody>
          <a:bodyPr spcFirstLastPara="0" vert="horz" wrap="square" lIns="12701" tIns="199162" rIns="12699" bIns="199162" numCol="1" spcCol="1270" anchor="ctr" anchorCtr="0">
            <a:noAutofit/>
          </a:bodyPr>
          <a:lstStyle/>
          <a:p>
            <a:pPr lvl="0" algn="ctr" defTabSz="889000">
              <a:lnSpc>
                <a:spcPct val="90000"/>
              </a:lnSpc>
              <a:spcBef>
                <a:spcPct val="0"/>
              </a:spcBef>
              <a:spcAft>
                <a:spcPct val="35000"/>
              </a:spcAft>
            </a:pPr>
            <a:r>
              <a:rPr lang="en-US" sz="2000" kern="1200" dirty="0" smtClean="0"/>
              <a:t>3</a:t>
            </a:r>
            <a:endParaRPr lang="en-GB" sz="2000" kern="1200" dirty="0"/>
          </a:p>
        </p:txBody>
      </p:sp>
      <p:sp>
        <p:nvSpPr>
          <p:cNvPr id="11" name="Freeform 10"/>
          <p:cNvSpPr/>
          <p:nvPr/>
        </p:nvSpPr>
        <p:spPr>
          <a:xfrm>
            <a:off x="753923" y="2246071"/>
            <a:ext cx="7399477" cy="346287"/>
          </a:xfrm>
          <a:custGeom>
            <a:avLst/>
            <a:gdLst>
              <a:gd name="connsiteX0" fmla="*/ 57715 w 346286"/>
              <a:gd name="connsiteY0" fmla="*/ 0 h 8085275"/>
              <a:gd name="connsiteX1" fmla="*/ 288571 w 346286"/>
              <a:gd name="connsiteY1" fmla="*/ 0 h 8085275"/>
              <a:gd name="connsiteX2" fmla="*/ 346286 w 346286"/>
              <a:gd name="connsiteY2" fmla="*/ 57715 h 8085275"/>
              <a:gd name="connsiteX3" fmla="*/ 346286 w 346286"/>
              <a:gd name="connsiteY3" fmla="*/ 8085275 h 8085275"/>
              <a:gd name="connsiteX4" fmla="*/ 346286 w 346286"/>
              <a:gd name="connsiteY4" fmla="*/ 8085275 h 8085275"/>
              <a:gd name="connsiteX5" fmla="*/ 0 w 346286"/>
              <a:gd name="connsiteY5" fmla="*/ 8085275 h 8085275"/>
              <a:gd name="connsiteX6" fmla="*/ 0 w 346286"/>
              <a:gd name="connsiteY6" fmla="*/ 8085275 h 8085275"/>
              <a:gd name="connsiteX7" fmla="*/ 0 w 346286"/>
              <a:gd name="connsiteY7" fmla="*/ 57715 h 8085275"/>
              <a:gd name="connsiteX8" fmla="*/ 57715 w 346286"/>
              <a:gd name="connsiteY8" fmla="*/ 0 h 808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6286" h="8085275">
                <a:moveTo>
                  <a:pt x="346286" y="1347569"/>
                </a:moveTo>
                <a:lnTo>
                  <a:pt x="346286" y="6737706"/>
                </a:lnTo>
                <a:cubicBezTo>
                  <a:pt x="346286" y="7481939"/>
                  <a:pt x="345179" y="8085263"/>
                  <a:pt x="343814" y="8085263"/>
                </a:cubicBezTo>
                <a:lnTo>
                  <a:pt x="0" y="8085263"/>
                </a:lnTo>
                <a:lnTo>
                  <a:pt x="0" y="8085263"/>
                </a:lnTo>
                <a:lnTo>
                  <a:pt x="0" y="12"/>
                </a:lnTo>
                <a:lnTo>
                  <a:pt x="0" y="12"/>
                </a:lnTo>
                <a:lnTo>
                  <a:pt x="343814" y="12"/>
                </a:lnTo>
                <a:cubicBezTo>
                  <a:pt x="345179" y="12"/>
                  <a:pt x="346286" y="603336"/>
                  <a:pt x="346286" y="1347569"/>
                </a:cubicBezTo>
                <a:close/>
              </a:path>
            </a:pathLst>
          </a:custGeom>
          <a:solidFill>
            <a:schemeClr val="accent3">
              <a:lumMod val="20000"/>
              <a:lumOff val="80000"/>
              <a:alpha val="90000"/>
            </a:schemeClr>
          </a:solidFill>
          <a:ln>
            <a:noFill/>
          </a:ln>
        </p:spPr>
        <p:style>
          <a:lnRef idx="2">
            <a:schemeClr val="accent4">
              <a:hueOff val="-1088030"/>
              <a:satOff val="-432"/>
              <a:lumOff val="2832"/>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9353" tIns="30239" rIns="30239" bIns="30240" numCol="1" spcCol="1270" anchor="ctr" anchorCtr="0">
            <a:noAutofit/>
          </a:bodyPr>
          <a:lstStyle/>
          <a:p>
            <a:pPr marL="0" lvl="1" algn="l" defTabSz="933450">
              <a:lnSpc>
                <a:spcPct val="90000"/>
              </a:lnSpc>
              <a:spcBef>
                <a:spcPct val="0"/>
              </a:spcBef>
              <a:spcAft>
                <a:spcPct val="15000"/>
              </a:spcAft>
            </a:pPr>
            <a:r>
              <a:rPr lang="en-US" sz="2100" kern="1200" dirty="0" smtClean="0"/>
              <a:t>Estimate resource requirements and create resource plan.</a:t>
            </a:r>
            <a:endParaRPr lang="en-GB" sz="2100" kern="1200" dirty="0"/>
          </a:p>
        </p:txBody>
      </p:sp>
      <p:sp>
        <p:nvSpPr>
          <p:cNvPr id="12" name="Freeform 11"/>
          <p:cNvSpPr/>
          <p:nvPr/>
        </p:nvSpPr>
        <p:spPr>
          <a:xfrm rot="21076042">
            <a:off x="381000" y="2664328"/>
            <a:ext cx="372925" cy="532750"/>
          </a:xfrm>
          <a:custGeom>
            <a:avLst/>
            <a:gdLst>
              <a:gd name="connsiteX0" fmla="*/ 0 w 532749"/>
              <a:gd name="connsiteY0" fmla="*/ 0 h 372924"/>
              <a:gd name="connsiteX1" fmla="*/ 346287 w 532749"/>
              <a:gd name="connsiteY1" fmla="*/ 0 h 372924"/>
              <a:gd name="connsiteX2" fmla="*/ 532749 w 532749"/>
              <a:gd name="connsiteY2" fmla="*/ 186462 h 372924"/>
              <a:gd name="connsiteX3" fmla="*/ 346287 w 532749"/>
              <a:gd name="connsiteY3" fmla="*/ 372924 h 372924"/>
              <a:gd name="connsiteX4" fmla="*/ 0 w 532749"/>
              <a:gd name="connsiteY4" fmla="*/ 372924 h 372924"/>
              <a:gd name="connsiteX5" fmla="*/ 186462 w 532749"/>
              <a:gd name="connsiteY5" fmla="*/ 186462 h 372924"/>
              <a:gd name="connsiteX6" fmla="*/ 0 w 532749"/>
              <a:gd name="connsiteY6" fmla="*/ 0 h 37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749" h="372924">
                <a:moveTo>
                  <a:pt x="532748" y="0"/>
                </a:moveTo>
                <a:lnTo>
                  <a:pt x="532748" y="242401"/>
                </a:lnTo>
                <a:lnTo>
                  <a:pt x="266375" y="372924"/>
                </a:lnTo>
                <a:lnTo>
                  <a:pt x="1" y="242401"/>
                </a:lnTo>
                <a:lnTo>
                  <a:pt x="1" y="0"/>
                </a:lnTo>
                <a:lnTo>
                  <a:pt x="266375" y="130523"/>
                </a:lnTo>
                <a:lnTo>
                  <a:pt x="532748" y="0"/>
                </a:lnTo>
                <a:close/>
              </a:path>
            </a:pathLst>
          </a:custGeom>
        </p:spPr>
        <p:style>
          <a:lnRef idx="2">
            <a:schemeClr val="accent4">
              <a:hueOff val="-1632046"/>
              <a:satOff val="-648"/>
              <a:lumOff val="4248"/>
              <a:alphaOff val="0"/>
            </a:schemeClr>
          </a:lnRef>
          <a:fillRef idx="1">
            <a:schemeClr val="accent4">
              <a:hueOff val="-1632046"/>
              <a:satOff val="-648"/>
              <a:lumOff val="4248"/>
              <a:alphaOff val="0"/>
            </a:schemeClr>
          </a:fillRef>
          <a:effectRef idx="0">
            <a:schemeClr val="accent4">
              <a:hueOff val="-1632046"/>
              <a:satOff val="-648"/>
              <a:lumOff val="4248"/>
              <a:alphaOff val="0"/>
            </a:schemeClr>
          </a:effectRef>
          <a:fontRef idx="minor">
            <a:schemeClr val="lt1"/>
          </a:fontRef>
        </p:style>
        <p:txBody>
          <a:bodyPr spcFirstLastPara="0" vert="horz" wrap="square" lIns="12701" tIns="199162" rIns="12699" bIns="199162" numCol="1" spcCol="1270" anchor="ctr" anchorCtr="0">
            <a:noAutofit/>
          </a:bodyPr>
          <a:lstStyle/>
          <a:p>
            <a:pPr lvl="0" algn="ctr" defTabSz="889000">
              <a:lnSpc>
                <a:spcPct val="90000"/>
              </a:lnSpc>
              <a:spcBef>
                <a:spcPct val="0"/>
              </a:spcBef>
              <a:spcAft>
                <a:spcPct val="35000"/>
              </a:spcAft>
            </a:pPr>
            <a:r>
              <a:rPr lang="en-US" sz="2000" kern="1200" dirty="0" smtClean="0"/>
              <a:t>4</a:t>
            </a:r>
            <a:endParaRPr lang="en-GB" sz="2000" kern="1200" dirty="0"/>
          </a:p>
        </p:txBody>
      </p:sp>
      <p:sp>
        <p:nvSpPr>
          <p:cNvPr id="13" name="Freeform 12"/>
          <p:cNvSpPr/>
          <p:nvPr/>
        </p:nvSpPr>
        <p:spPr>
          <a:xfrm>
            <a:off x="753923" y="2719373"/>
            <a:ext cx="7399477" cy="346287"/>
          </a:xfrm>
          <a:custGeom>
            <a:avLst/>
            <a:gdLst>
              <a:gd name="connsiteX0" fmla="*/ 57715 w 346286"/>
              <a:gd name="connsiteY0" fmla="*/ 0 h 8085275"/>
              <a:gd name="connsiteX1" fmla="*/ 288571 w 346286"/>
              <a:gd name="connsiteY1" fmla="*/ 0 h 8085275"/>
              <a:gd name="connsiteX2" fmla="*/ 346286 w 346286"/>
              <a:gd name="connsiteY2" fmla="*/ 57715 h 8085275"/>
              <a:gd name="connsiteX3" fmla="*/ 346286 w 346286"/>
              <a:gd name="connsiteY3" fmla="*/ 8085275 h 8085275"/>
              <a:gd name="connsiteX4" fmla="*/ 346286 w 346286"/>
              <a:gd name="connsiteY4" fmla="*/ 8085275 h 8085275"/>
              <a:gd name="connsiteX5" fmla="*/ 0 w 346286"/>
              <a:gd name="connsiteY5" fmla="*/ 8085275 h 8085275"/>
              <a:gd name="connsiteX6" fmla="*/ 0 w 346286"/>
              <a:gd name="connsiteY6" fmla="*/ 8085275 h 8085275"/>
              <a:gd name="connsiteX7" fmla="*/ 0 w 346286"/>
              <a:gd name="connsiteY7" fmla="*/ 57715 h 8085275"/>
              <a:gd name="connsiteX8" fmla="*/ 57715 w 346286"/>
              <a:gd name="connsiteY8" fmla="*/ 0 h 808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6286" h="8085275">
                <a:moveTo>
                  <a:pt x="346286" y="1347569"/>
                </a:moveTo>
                <a:lnTo>
                  <a:pt x="346286" y="6737706"/>
                </a:lnTo>
                <a:cubicBezTo>
                  <a:pt x="346286" y="7481939"/>
                  <a:pt x="345179" y="8085263"/>
                  <a:pt x="343814" y="8085263"/>
                </a:cubicBezTo>
                <a:lnTo>
                  <a:pt x="0" y="8085263"/>
                </a:lnTo>
                <a:lnTo>
                  <a:pt x="0" y="8085263"/>
                </a:lnTo>
                <a:lnTo>
                  <a:pt x="0" y="12"/>
                </a:lnTo>
                <a:lnTo>
                  <a:pt x="0" y="12"/>
                </a:lnTo>
                <a:lnTo>
                  <a:pt x="343814" y="12"/>
                </a:lnTo>
                <a:cubicBezTo>
                  <a:pt x="345179" y="12"/>
                  <a:pt x="346286" y="603336"/>
                  <a:pt x="346286" y="1347569"/>
                </a:cubicBezTo>
                <a:close/>
              </a:path>
            </a:pathLst>
          </a:custGeom>
          <a:solidFill>
            <a:schemeClr val="accent3">
              <a:lumMod val="20000"/>
              <a:lumOff val="80000"/>
              <a:alpha val="90000"/>
            </a:schemeClr>
          </a:solidFill>
          <a:ln>
            <a:noFill/>
          </a:ln>
        </p:spPr>
        <p:style>
          <a:lnRef idx="2">
            <a:schemeClr val="accent4">
              <a:hueOff val="-1632046"/>
              <a:satOff val="-648"/>
              <a:lumOff val="4248"/>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9353" tIns="30239" rIns="30239" bIns="30240" numCol="1" spcCol="1270" anchor="ctr" anchorCtr="0">
            <a:noAutofit/>
          </a:bodyPr>
          <a:lstStyle/>
          <a:p>
            <a:pPr marL="0" lvl="1" algn="l" defTabSz="933450">
              <a:lnSpc>
                <a:spcPct val="90000"/>
              </a:lnSpc>
              <a:spcBef>
                <a:spcPct val="0"/>
              </a:spcBef>
              <a:spcAft>
                <a:spcPct val="15000"/>
              </a:spcAft>
            </a:pPr>
            <a:r>
              <a:rPr lang="en-US" sz="2100" kern="1200" dirty="0" smtClean="0"/>
              <a:t>Develop preliminary schedule.</a:t>
            </a:r>
            <a:endParaRPr lang="en-GB" sz="2100" kern="1200" dirty="0"/>
          </a:p>
        </p:txBody>
      </p:sp>
      <p:sp>
        <p:nvSpPr>
          <p:cNvPr id="14" name="Freeform 13"/>
          <p:cNvSpPr/>
          <p:nvPr/>
        </p:nvSpPr>
        <p:spPr>
          <a:xfrm rot="21076042">
            <a:off x="381000" y="3137630"/>
            <a:ext cx="372925" cy="532750"/>
          </a:xfrm>
          <a:custGeom>
            <a:avLst/>
            <a:gdLst>
              <a:gd name="connsiteX0" fmla="*/ 0 w 532749"/>
              <a:gd name="connsiteY0" fmla="*/ 0 h 372924"/>
              <a:gd name="connsiteX1" fmla="*/ 346287 w 532749"/>
              <a:gd name="connsiteY1" fmla="*/ 0 h 372924"/>
              <a:gd name="connsiteX2" fmla="*/ 532749 w 532749"/>
              <a:gd name="connsiteY2" fmla="*/ 186462 h 372924"/>
              <a:gd name="connsiteX3" fmla="*/ 346287 w 532749"/>
              <a:gd name="connsiteY3" fmla="*/ 372924 h 372924"/>
              <a:gd name="connsiteX4" fmla="*/ 0 w 532749"/>
              <a:gd name="connsiteY4" fmla="*/ 372924 h 372924"/>
              <a:gd name="connsiteX5" fmla="*/ 186462 w 532749"/>
              <a:gd name="connsiteY5" fmla="*/ 186462 h 372924"/>
              <a:gd name="connsiteX6" fmla="*/ 0 w 532749"/>
              <a:gd name="connsiteY6" fmla="*/ 0 h 37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749" h="372924">
                <a:moveTo>
                  <a:pt x="532748" y="0"/>
                </a:moveTo>
                <a:lnTo>
                  <a:pt x="532748" y="242401"/>
                </a:lnTo>
                <a:lnTo>
                  <a:pt x="266375" y="372924"/>
                </a:lnTo>
                <a:lnTo>
                  <a:pt x="1" y="242401"/>
                </a:lnTo>
                <a:lnTo>
                  <a:pt x="1" y="0"/>
                </a:lnTo>
                <a:lnTo>
                  <a:pt x="266375" y="130523"/>
                </a:lnTo>
                <a:lnTo>
                  <a:pt x="532748" y="0"/>
                </a:lnTo>
                <a:close/>
              </a:path>
            </a:pathLst>
          </a:custGeom>
        </p:spPr>
        <p:style>
          <a:lnRef idx="2">
            <a:schemeClr val="accent4">
              <a:hueOff val="-2176061"/>
              <a:satOff val="-864"/>
              <a:lumOff val="5664"/>
              <a:alphaOff val="0"/>
            </a:schemeClr>
          </a:lnRef>
          <a:fillRef idx="1">
            <a:schemeClr val="accent4">
              <a:hueOff val="-2176061"/>
              <a:satOff val="-864"/>
              <a:lumOff val="5664"/>
              <a:alphaOff val="0"/>
            </a:schemeClr>
          </a:fillRef>
          <a:effectRef idx="0">
            <a:schemeClr val="accent4">
              <a:hueOff val="-2176061"/>
              <a:satOff val="-864"/>
              <a:lumOff val="5664"/>
              <a:alphaOff val="0"/>
            </a:schemeClr>
          </a:effectRef>
          <a:fontRef idx="minor">
            <a:schemeClr val="lt1"/>
          </a:fontRef>
        </p:style>
        <p:txBody>
          <a:bodyPr spcFirstLastPara="0" vert="horz" wrap="square" lIns="12701" tIns="199162" rIns="12699" bIns="199162" numCol="1" spcCol="1270" anchor="ctr" anchorCtr="0">
            <a:noAutofit/>
          </a:bodyPr>
          <a:lstStyle/>
          <a:p>
            <a:pPr lvl="0" algn="ctr" defTabSz="889000">
              <a:lnSpc>
                <a:spcPct val="90000"/>
              </a:lnSpc>
              <a:spcBef>
                <a:spcPct val="0"/>
              </a:spcBef>
              <a:spcAft>
                <a:spcPct val="35000"/>
              </a:spcAft>
            </a:pPr>
            <a:r>
              <a:rPr lang="en-US" sz="2000" kern="1200" dirty="0" smtClean="0"/>
              <a:t>3</a:t>
            </a:r>
            <a:endParaRPr lang="en-GB" sz="2000" kern="1200" dirty="0"/>
          </a:p>
        </p:txBody>
      </p:sp>
      <p:sp>
        <p:nvSpPr>
          <p:cNvPr id="15" name="Freeform 14"/>
          <p:cNvSpPr/>
          <p:nvPr/>
        </p:nvSpPr>
        <p:spPr>
          <a:xfrm>
            <a:off x="753923" y="3192675"/>
            <a:ext cx="7399477" cy="346287"/>
          </a:xfrm>
          <a:custGeom>
            <a:avLst/>
            <a:gdLst>
              <a:gd name="connsiteX0" fmla="*/ 57715 w 346286"/>
              <a:gd name="connsiteY0" fmla="*/ 0 h 8085275"/>
              <a:gd name="connsiteX1" fmla="*/ 288571 w 346286"/>
              <a:gd name="connsiteY1" fmla="*/ 0 h 8085275"/>
              <a:gd name="connsiteX2" fmla="*/ 346286 w 346286"/>
              <a:gd name="connsiteY2" fmla="*/ 57715 h 8085275"/>
              <a:gd name="connsiteX3" fmla="*/ 346286 w 346286"/>
              <a:gd name="connsiteY3" fmla="*/ 8085275 h 8085275"/>
              <a:gd name="connsiteX4" fmla="*/ 346286 w 346286"/>
              <a:gd name="connsiteY4" fmla="*/ 8085275 h 8085275"/>
              <a:gd name="connsiteX5" fmla="*/ 0 w 346286"/>
              <a:gd name="connsiteY5" fmla="*/ 8085275 h 8085275"/>
              <a:gd name="connsiteX6" fmla="*/ 0 w 346286"/>
              <a:gd name="connsiteY6" fmla="*/ 8085275 h 8085275"/>
              <a:gd name="connsiteX7" fmla="*/ 0 w 346286"/>
              <a:gd name="connsiteY7" fmla="*/ 57715 h 8085275"/>
              <a:gd name="connsiteX8" fmla="*/ 57715 w 346286"/>
              <a:gd name="connsiteY8" fmla="*/ 0 h 808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6286" h="8085275">
                <a:moveTo>
                  <a:pt x="346286" y="1347569"/>
                </a:moveTo>
                <a:lnTo>
                  <a:pt x="346286" y="6737706"/>
                </a:lnTo>
                <a:cubicBezTo>
                  <a:pt x="346286" y="7481939"/>
                  <a:pt x="345179" y="8085263"/>
                  <a:pt x="343814" y="8085263"/>
                </a:cubicBezTo>
                <a:lnTo>
                  <a:pt x="0" y="8085263"/>
                </a:lnTo>
                <a:lnTo>
                  <a:pt x="0" y="8085263"/>
                </a:lnTo>
                <a:lnTo>
                  <a:pt x="0" y="12"/>
                </a:lnTo>
                <a:lnTo>
                  <a:pt x="0" y="12"/>
                </a:lnTo>
                <a:lnTo>
                  <a:pt x="343814" y="12"/>
                </a:lnTo>
                <a:cubicBezTo>
                  <a:pt x="345179" y="12"/>
                  <a:pt x="346286" y="603336"/>
                  <a:pt x="346286" y="1347569"/>
                </a:cubicBezTo>
                <a:close/>
              </a:path>
            </a:pathLst>
          </a:custGeom>
          <a:solidFill>
            <a:schemeClr val="accent3">
              <a:lumMod val="20000"/>
              <a:lumOff val="80000"/>
              <a:alpha val="90000"/>
            </a:schemeClr>
          </a:solidFill>
          <a:ln>
            <a:noFill/>
          </a:ln>
        </p:spPr>
        <p:style>
          <a:lnRef idx="2">
            <a:schemeClr val="accent4">
              <a:hueOff val="-2176061"/>
              <a:satOff val="-864"/>
              <a:lumOff val="5664"/>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9353" tIns="30239" rIns="30239" bIns="30240" numCol="1" spcCol="1270" anchor="ctr" anchorCtr="0">
            <a:noAutofit/>
          </a:bodyPr>
          <a:lstStyle/>
          <a:p>
            <a:pPr marL="0" lvl="1" algn="l" defTabSz="933450">
              <a:lnSpc>
                <a:spcPct val="90000"/>
              </a:lnSpc>
              <a:spcBef>
                <a:spcPct val="0"/>
              </a:spcBef>
              <a:spcAft>
                <a:spcPct val="15000"/>
              </a:spcAft>
            </a:pPr>
            <a:r>
              <a:rPr lang="en-US" sz="2100" kern="1200" dirty="0" smtClean="0"/>
              <a:t>Develop communication plan.</a:t>
            </a:r>
            <a:endParaRPr lang="en-GB" sz="2100" kern="1200" dirty="0"/>
          </a:p>
        </p:txBody>
      </p:sp>
      <p:sp>
        <p:nvSpPr>
          <p:cNvPr id="16" name="Freeform 15"/>
          <p:cNvSpPr/>
          <p:nvPr/>
        </p:nvSpPr>
        <p:spPr>
          <a:xfrm rot="21076042">
            <a:off x="381000" y="3610932"/>
            <a:ext cx="372925" cy="532750"/>
          </a:xfrm>
          <a:custGeom>
            <a:avLst/>
            <a:gdLst>
              <a:gd name="connsiteX0" fmla="*/ 0 w 532749"/>
              <a:gd name="connsiteY0" fmla="*/ 0 h 372924"/>
              <a:gd name="connsiteX1" fmla="*/ 346287 w 532749"/>
              <a:gd name="connsiteY1" fmla="*/ 0 h 372924"/>
              <a:gd name="connsiteX2" fmla="*/ 532749 w 532749"/>
              <a:gd name="connsiteY2" fmla="*/ 186462 h 372924"/>
              <a:gd name="connsiteX3" fmla="*/ 346287 w 532749"/>
              <a:gd name="connsiteY3" fmla="*/ 372924 h 372924"/>
              <a:gd name="connsiteX4" fmla="*/ 0 w 532749"/>
              <a:gd name="connsiteY4" fmla="*/ 372924 h 372924"/>
              <a:gd name="connsiteX5" fmla="*/ 186462 w 532749"/>
              <a:gd name="connsiteY5" fmla="*/ 186462 h 372924"/>
              <a:gd name="connsiteX6" fmla="*/ 0 w 532749"/>
              <a:gd name="connsiteY6" fmla="*/ 0 h 37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749" h="372924">
                <a:moveTo>
                  <a:pt x="532748" y="0"/>
                </a:moveTo>
                <a:lnTo>
                  <a:pt x="532748" y="242401"/>
                </a:lnTo>
                <a:lnTo>
                  <a:pt x="266375" y="372924"/>
                </a:lnTo>
                <a:lnTo>
                  <a:pt x="1" y="242401"/>
                </a:lnTo>
                <a:lnTo>
                  <a:pt x="1" y="0"/>
                </a:lnTo>
                <a:lnTo>
                  <a:pt x="266375" y="130523"/>
                </a:lnTo>
                <a:lnTo>
                  <a:pt x="532748" y="0"/>
                </a:lnTo>
                <a:close/>
              </a:path>
            </a:pathLst>
          </a:custGeom>
        </p:spPr>
        <p:style>
          <a:lnRef idx="2">
            <a:schemeClr val="accent4">
              <a:hueOff val="-2720076"/>
              <a:satOff val="-1081"/>
              <a:lumOff val="7080"/>
              <a:alphaOff val="0"/>
            </a:schemeClr>
          </a:lnRef>
          <a:fillRef idx="1">
            <a:schemeClr val="accent4">
              <a:hueOff val="-2720076"/>
              <a:satOff val="-1081"/>
              <a:lumOff val="7080"/>
              <a:alphaOff val="0"/>
            </a:schemeClr>
          </a:fillRef>
          <a:effectRef idx="0">
            <a:schemeClr val="accent4">
              <a:hueOff val="-2720076"/>
              <a:satOff val="-1081"/>
              <a:lumOff val="7080"/>
              <a:alphaOff val="0"/>
            </a:schemeClr>
          </a:effectRef>
          <a:fontRef idx="minor">
            <a:schemeClr val="lt1"/>
          </a:fontRef>
        </p:style>
        <p:txBody>
          <a:bodyPr spcFirstLastPara="0" vert="horz" wrap="square" lIns="12701" tIns="199162" rIns="12699" bIns="199162" numCol="1" spcCol="1270" anchor="ctr" anchorCtr="0">
            <a:noAutofit/>
          </a:bodyPr>
          <a:lstStyle/>
          <a:p>
            <a:pPr lvl="0" algn="ctr" defTabSz="889000">
              <a:lnSpc>
                <a:spcPct val="90000"/>
              </a:lnSpc>
              <a:spcBef>
                <a:spcPct val="0"/>
              </a:spcBef>
              <a:spcAft>
                <a:spcPct val="35000"/>
              </a:spcAft>
            </a:pPr>
            <a:r>
              <a:rPr lang="en-US" sz="2000" kern="1200" dirty="0" smtClean="0"/>
              <a:t>6</a:t>
            </a:r>
            <a:endParaRPr lang="en-GB" sz="2000" kern="1200" dirty="0"/>
          </a:p>
        </p:txBody>
      </p:sp>
      <p:sp>
        <p:nvSpPr>
          <p:cNvPr id="17" name="Freeform 16"/>
          <p:cNvSpPr/>
          <p:nvPr/>
        </p:nvSpPr>
        <p:spPr>
          <a:xfrm>
            <a:off x="753923" y="3665976"/>
            <a:ext cx="7399477" cy="346287"/>
          </a:xfrm>
          <a:custGeom>
            <a:avLst/>
            <a:gdLst>
              <a:gd name="connsiteX0" fmla="*/ 57715 w 346286"/>
              <a:gd name="connsiteY0" fmla="*/ 0 h 8085275"/>
              <a:gd name="connsiteX1" fmla="*/ 288571 w 346286"/>
              <a:gd name="connsiteY1" fmla="*/ 0 h 8085275"/>
              <a:gd name="connsiteX2" fmla="*/ 346286 w 346286"/>
              <a:gd name="connsiteY2" fmla="*/ 57715 h 8085275"/>
              <a:gd name="connsiteX3" fmla="*/ 346286 w 346286"/>
              <a:gd name="connsiteY3" fmla="*/ 8085275 h 8085275"/>
              <a:gd name="connsiteX4" fmla="*/ 346286 w 346286"/>
              <a:gd name="connsiteY4" fmla="*/ 8085275 h 8085275"/>
              <a:gd name="connsiteX5" fmla="*/ 0 w 346286"/>
              <a:gd name="connsiteY5" fmla="*/ 8085275 h 8085275"/>
              <a:gd name="connsiteX6" fmla="*/ 0 w 346286"/>
              <a:gd name="connsiteY6" fmla="*/ 8085275 h 8085275"/>
              <a:gd name="connsiteX7" fmla="*/ 0 w 346286"/>
              <a:gd name="connsiteY7" fmla="*/ 57715 h 8085275"/>
              <a:gd name="connsiteX8" fmla="*/ 57715 w 346286"/>
              <a:gd name="connsiteY8" fmla="*/ 0 h 808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6286" h="8085275">
                <a:moveTo>
                  <a:pt x="346286" y="1347569"/>
                </a:moveTo>
                <a:lnTo>
                  <a:pt x="346286" y="6737706"/>
                </a:lnTo>
                <a:cubicBezTo>
                  <a:pt x="346286" y="7481939"/>
                  <a:pt x="345179" y="8085263"/>
                  <a:pt x="343814" y="8085263"/>
                </a:cubicBezTo>
                <a:lnTo>
                  <a:pt x="0" y="8085263"/>
                </a:lnTo>
                <a:lnTo>
                  <a:pt x="0" y="8085263"/>
                </a:lnTo>
                <a:lnTo>
                  <a:pt x="0" y="12"/>
                </a:lnTo>
                <a:lnTo>
                  <a:pt x="0" y="12"/>
                </a:lnTo>
                <a:lnTo>
                  <a:pt x="343814" y="12"/>
                </a:lnTo>
                <a:cubicBezTo>
                  <a:pt x="345179" y="12"/>
                  <a:pt x="346286" y="603336"/>
                  <a:pt x="346286" y="1347569"/>
                </a:cubicBezTo>
                <a:close/>
              </a:path>
            </a:pathLst>
          </a:custGeom>
          <a:solidFill>
            <a:schemeClr val="accent3">
              <a:lumMod val="20000"/>
              <a:lumOff val="80000"/>
              <a:alpha val="90000"/>
            </a:schemeClr>
          </a:solidFill>
          <a:ln>
            <a:noFill/>
          </a:ln>
        </p:spPr>
        <p:style>
          <a:lnRef idx="2">
            <a:schemeClr val="accent4">
              <a:hueOff val="-2720076"/>
              <a:satOff val="-1081"/>
              <a:lumOff val="708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9353" tIns="30239" rIns="30239" bIns="30240" numCol="1" spcCol="1270" anchor="ctr" anchorCtr="0">
            <a:noAutofit/>
          </a:bodyPr>
          <a:lstStyle/>
          <a:p>
            <a:pPr marL="0" lvl="1" algn="l" defTabSz="933450">
              <a:lnSpc>
                <a:spcPct val="90000"/>
              </a:lnSpc>
              <a:spcBef>
                <a:spcPct val="0"/>
              </a:spcBef>
              <a:spcAft>
                <a:spcPct val="15000"/>
              </a:spcAft>
            </a:pPr>
            <a:r>
              <a:rPr lang="en-US" sz="2100" kern="1200" dirty="0" smtClean="0"/>
              <a:t>Determine standards and procedures.</a:t>
            </a:r>
            <a:endParaRPr lang="en-GB" sz="2100" kern="1200" dirty="0"/>
          </a:p>
        </p:txBody>
      </p:sp>
      <p:sp>
        <p:nvSpPr>
          <p:cNvPr id="18" name="Freeform 17"/>
          <p:cNvSpPr/>
          <p:nvPr/>
        </p:nvSpPr>
        <p:spPr>
          <a:xfrm rot="21076042">
            <a:off x="381000" y="4084233"/>
            <a:ext cx="372925" cy="532750"/>
          </a:xfrm>
          <a:custGeom>
            <a:avLst/>
            <a:gdLst>
              <a:gd name="connsiteX0" fmla="*/ 0 w 532749"/>
              <a:gd name="connsiteY0" fmla="*/ 0 h 372924"/>
              <a:gd name="connsiteX1" fmla="*/ 346287 w 532749"/>
              <a:gd name="connsiteY1" fmla="*/ 0 h 372924"/>
              <a:gd name="connsiteX2" fmla="*/ 532749 w 532749"/>
              <a:gd name="connsiteY2" fmla="*/ 186462 h 372924"/>
              <a:gd name="connsiteX3" fmla="*/ 346287 w 532749"/>
              <a:gd name="connsiteY3" fmla="*/ 372924 h 372924"/>
              <a:gd name="connsiteX4" fmla="*/ 0 w 532749"/>
              <a:gd name="connsiteY4" fmla="*/ 372924 h 372924"/>
              <a:gd name="connsiteX5" fmla="*/ 186462 w 532749"/>
              <a:gd name="connsiteY5" fmla="*/ 186462 h 372924"/>
              <a:gd name="connsiteX6" fmla="*/ 0 w 532749"/>
              <a:gd name="connsiteY6" fmla="*/ 0 h 37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749" h="372924">
                <a:moveTo>
                  <a:pt x="532748" y="0"/>
                </a:moveTo>
                <a:lnTo>
                  <a:pt x="532748" y="242401"/>
                </a:lnTo>
                <a:lnTo>
                  <a:pt x="266375" y="372924"/>
                </a:lnTo>
                <a:lnTo>
                  <a:pt x="1" y="242401"/>
                </a:lnTo>
                <a:lnTo>
                  <a:pt x="1" y="0"/>
                </a:lnTo>
                <a:lnTo>
                  <a:pt x="266375" y="130523"/>
                </a:lnTo>
                <a:lnTo>
                  <a:pt x="532748" y="0"/>
                </a:lnTo>
                <a:close/>
              </a:path>
            </a:pathLst>
          </a:custGeom>
        </p:spPr>
        <p:style>
          <a:lnRef idx="2">
            <a:schemeClr val="accent4">
              <a:hueOff val="-3264091"/>
              <a:satOff val="-1297"/>
              <a:lumOff val="8496"/>
              <a:alphaOff val="0"/>
            </a:schemeClr>
          </a:lnRef>
          <a:fillRef idx="1">
            <a:schemeClr val="accent4">
              <a:hueOff val="-3264091"/>
              <a:satOff val="-1297"/>
              <a:lumOff val="8496"/>
              <a:alphaOff val="0"/>
            </a:schemeClr>
          </a:fillRef>
          <a:effectRef idx="0">
            <a:schemeClr val="accent4">
              <a:hueOff val="-3264091"/>
              <a:satOff val="-1297"/>
              <a:lumOff val="8496"/>
              <a:alphaOff val="0"/>
            </a:schemeClr>
          </a:effectRef>
          <a:fontRef idx="minor">
            <a:schemeClr val="lt1"/>
          </a:fontRef>
        </p:style>
        <p:txBody>
          <a:bodyPr spcFirstLastPara="0" vert="horz" wrap="square" lIns="12701" tIns="199162" rIns="12699" bIns="199162" numCol="1" spcCol="1270" anchor="ctr" anchorCtr="0">
            <a:noAutofit/>
          </a:bodyPr>
          <a:lstStyle/>
          <a:p>
            <a:pPr lvl="0" algn="ctr" defTabSz="889000">
              <a:lnSpc>
                <a:spcPct val="90000"/>
              </a:lnSpc>
              <a:spcBef>
                <a:spcPct val="0"/>
              </a:spcBef>
              <a:spcAft>
                <a:spcPct val="35000"/>
              </a:spcAft>
            </a:pPr>
            <a:r>
              <a:rPr lang="en-US" sz="2000" kern="1200" dirty="0" smtClean="0"/>
              <a:t>7</a:t>
            </a:r>
            <a:endParaRPr lang="en-GB" sz="2000" kern="1200" dirty="0"/>
          </a:p>
        </p:txBody>
      </p:sp>
      <p:sp>
        <p:nvSpPr>
          <p:cNvPr id="19" name="Freeform 18"/>
          <p:cNvSpPr/>
          <p:nvPr/>
        </p:nvSpPr>
        <p:spPr>
          <a:xfrm>
            <a:off x="753923" y="4139278"/>
            <a:ext cx="7399477" cy="346287"/>
          </a:xfrm>
          <a:custGeom>
            <a:avLst/>
            <a:gdLst>
              <a:gd name="connsiteX0" fmla="*/ 57715 w 346286"/>
              <a:gd name="connsiteY0" fmla="*/ 0 h 8085275"/>
              <a:gd name="connsiteX1" fmla="*/ 288571 w 346286"/>
              <a:gd name="connsiteY1" fmla="*/ 0 h 8085275"/>
              <a:gd name="connsiteX2" fmla="*/ 346286 w 346286"/>
              <a:gd name="connsiteY2" fmla="*/ 57715 h 8085275"/>
              <a:gd name="connsiteX3" fmla="*/ 346286 w 346286"/>
              <a:gd name="connsiteY3" fmla="*/ 8085275 h 8085275"/>
              <a:gd name="connsiteX4" fmla="*/ 346286 w 346286"/>
              <a:gd name="connsiteY4" fmla="*/ 8085275 h 8085275"/>
              <a:gd name="connsiteX5" fmla="*/ 0 w 346286"/>
              <a:gd name="connsiteY5" fmla="*/ 8085275 h 8085275"/>
              <a:gd name="connsiteX6" fmla="*/ 0 w 346286"/>
              <a:gd name="connsiteY6" fmla="*/ 8085275 h 8085275"/>
              <a:gd name="connsiteX7" fmla="*/ 0 w 346286"/>
              <a:gd name="connsiteY7" fmla="*/ 57715 h 8085275"/>
              <a:gd name="connsiteX8" fmla="*/ 57715 w 346286"/>
              <a:gd name="connsiteY8" fmla="*/ 0 h 808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6286" h="8085275">
                <a:moveTo>
                  <a:pt x="346286" y="1347569"/>
                </a:moveTo>
                <a:lnTo>
                  <a:pt x="346286" y="6737706"/>
                </a:lnTo>
                <a:cubicBezTo>
                  <a:pt x="346286" y="7481939"/>
                  <a:pt x="345179" y="8085263"/>
                  <a:pt x="343814" y="8085263"/>
                </a:cubicBezTo>
                <a:lnTo>
                  <a:pt x="0" y="8085263"/>
                </a:lnTo>
                <a:lnTo>
                  <a:pt x="0" y="8085263"/>
                </a:lnTo>
                <a:lnTo>
                  <a:pt x="0" y="12"/>
                </a:lnTo>
                <a:lnTo>
                  <a:pt x="0" y="12"/>
                </a:lnTo>
                <a:lnTo>
                  <a:pt x="343814" y="12"/>
                </a:lnTo>
                <a:cubicBezTo>
                  <a:pt x="345179" y="12"/>
                  <a:pt x="346286" y="603336"/>
                  <a:pt x="346286" y="1347569"/>
                </a:cubicBezTo>
                <a:close/>
              </a:path>
            </a:pathLst>
          </a:custGeom>
          <a:solidFill>
            <a:schemeClr val="accent3">
              <a:lumMod val="20000"/>
              <a:lumOff val="80000"/>
              <a:alpha val="90000"/>
            </a:schemeClr>
          </a:solidFill>
          <a:ln>
            <a:noFill/>
          </a:ln>
        </p:spPr>
        <p:style>
          <a:lnRef idx="2">
            <a:schemeClr val="accent4">
              <a:hueOff val="-3264091"/>
              <a:satOff val="-1297"/>
              <a:lumOff val="8496"/>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9353" tIns="30239" rIns="30239" bIns="30240" numCol="1" spcCol="1270" anchor="ctr" anchorCtr="0">
            <a:noAutofit/>
          </a:bodyPr>
          <a:lstStyle/>
          <a:p>
            <a:pPr marL="0" lvl="1" algn="l" defTabSz="933450">
              <a:lnSpc>
                <a:spcPct val="90000"/>
              </a:lnSpc>
              <a:spcBef>
                <a:spcPct val="0"/>
              </a:spcBef>
              <a:spcAft>
                <a:spcPct val="15000"/>
              </a:spcAft>
            </a:pPr>
            <a:r>
              <a:rPr lang="en-US" sz="2100" kern="1200" dirty="0" smtClean="0"/>
              <a:t>Identify and assess risk.</a:t>
            </a:r>
            <a:endParaRPr lang="en-GB" sz="2100" kern="1200" dirty="0"/>
          </a:p>
        </p:txBody>
      </p:sp>
      <p:sp>
        <p:nvSpPr>
          <p:cNvPr id="20" name="Freeform 19"/>
          <p:cNvSpPr/>
          <p:nvPr/>
        </p:nvSpPr>
        <p:spPr>
          <a:xfrm rot="21076042">
            <a:off x="381000" y="4557535"/>
            <a:ext cx="372925" cy="532750"/>
          </a:xfrm>
          <a:custGeom>
            <a:avLst/>
            <a:gdLst>
              <a:gd name="connsiteX0" fmla="*/ 0 w 532749"/>
              <a:gd name="connsiteY0" fmla="*/ 0 h 372924"/>
              <a:gd name="connsiteX1" fmla="*/ 346287 w 532749"/>
              <a:gd name="connsiteY1" fmla="*/ 0 h 372924"/>
              <a:gd name="connsiteX2" fmla="*/ 532749 w 532749"/>
              <a:gd name="connsiteY2" fmla="*/ 186462 h 372924"/>
              <a:gd name="connsiteX3" fmla="*/ 346287 w 532749"/>
              <a:gd name="connsiteY3" fmla="*/ 372924 h 372924"/>
              <a:gd name="connsiteX4" fmla="*/ 0 w 532749"/>
              <a:gd name="connsiteY4" fmla="*/ 372924 h 372924"/>
              <a:gd name="connsiteX5" fmla="*/ 186462 w 532749"/>
              <a:gd name="connsiteY5" fmla="*/ 186462 h 372924"/>
              <a:gd name="connsiteX6" fmla="*/ 0 w 532749"/>
              <a:gd name="connsiteY6" fmla="*/ 0 h 37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749" h="372924">
                <a:moveTo>
                  <a:pt x="532748" y="0"/>
                </a:moveTo>
                <a:lnTo>
                  <a:pt x="532748" y="242401"/>
                </a:lnTo>
                <a:lnTo>
                  <a:pt x="266375" y="372924"/>
                </a:lnTo>
                <a:lnTo>
                  <a:pt x="1" y="242401"/>
                </a:lnTo>
                <a:lnTo>
                  <a:pt x="1" y="0"/>
                </a:lnTo>
                <a:lnTo>
                  <a:pt x="266375" y="130523"/>
                </a:lnTo>
                <a:lnTo>
                  <a:pt x="532748" y="0"/>
                </a:lnTo>
                <a:close/>
              </a:path>
            </a:pathLst>
          </a:custGeom>
        </p:spPr>
        <p:style>
          <a:lnRef idx="2">
            <a:schemeClr val="accent4">
              <a:hueOff val="-3808106"/>
              <a:satOff val="-1513"/>
              <a:lumOff val="9912"/>
              <a:alphaOff val="0"/>
            </a:schemeClr>
          </a:lnRef>
          <a:fillRef idx="1">
            <a:schemeClr val="accent4">
              <a:hueOff val="-3808106"/>
              <a:satOff val="-1513"/>
              <a:lumOff val="9912"/>
              <a:alphaOff val="0"/>
            </a:schemeClr>
          </a:fillRef>
          <a:effectRef idx="0">
            <a:schemeClr val="accent4">
              <a:hueOff val="-3808106"/>
              <a:satOff val="-1513"/>
              <a:lumOff val="9912"/>
              <a:alphaOff val="0"/>
            </a:schemeClr>
          </a:effectRef>
          <a:fontRef idx="minor">
            <a:schemeClr val="lt1"/>
          </a:fontRef>
        </p:style>
        <p:txBody>
          <a:bodyPr spcFirstLastPara="0" vert="horz" wrap="square" lIns="12701" tIns="199162" rIns="12699" bIns="199162" numCol="1" spcCol="1270" anchor="ctr" anchorCtr="0">
            <a:noAutofit/>
          </a:bodyPr>
          <a:lstStyle/>
          <a:p>
            <a:pPr lvl="0" algn="ctr" defTabSz="889000">
              <a:lnSpc>
                <a:spcPct val="90000"/>
              </a:lnSpc>
              <a:spcBef>
                <a:spcPct val="0"/>
              </a:spcBef>
              <a:spcAft>
                <a:spcPct val="35000"/>
              </a:spcAft>
            </a:pPr>
            <a:r>
              <a:rPr lang="en-US" sz="2000" kern="1200" dirty="0" smtClean="0"/>
              <a:t>8</a:t>
            </a:r>
            <a:endParaRPr lang="en-GB" sz="2000" kern="1200" dirty="0"/>
          </a:p>
        </p:txBody>
      </p:sp>
      <p:sp>
        <p:nvSpPr>
          <p:cNvPr id="21" name="Freeform 20"/>
          <p:cNvSpPr/>
          <p:nvPr/>
        </p:nvSpPr>
        <p:spPr>
          <a:xfrm>
            <a:off x="753923" y="4612580"/>
            <a:ext cx="7399477" cy="346287"/>
          </a:xfrm>
          <a:custGeom>
            <a:avLst/>
            <a:gdLst>
              <a:gd name="connsiteX0" fmla="*/ 57715 w 346286"/>
              <a:gd name="connsiteY0" fmla="*/ 0 h 8085275"/>
              <a:gd name="connsiteX1" fmla="*/ 288571 w 346286"/>
              <a:gd name="connsiteY1" fmla="*/ 0 h 8085275"/>
              <a:gd name="connsiteX2" fmla="*/ 346286 w 346286"/>
              <a:gd name="connsiteY2" fmla="*/ 57715 h 8085275"/>
              <a:gd name="connsiteX3" fmla="*/ 346286 w 346286"/>
              <a:gd name="connsiteY3" fmla="*/ 8085275 h 8085275"/>
              <a:gd name="connsiteX4" fmla="*/ 346286 w 346286"/>
              <a:gd name="connsiteY4" fmla="*/ 8085275 h 8085275"/>
              <a:gd name="connsiteX5" fmla="*/ 0 w 346286"/>
              <a:gd name="connsiteY5" fmla="*/ 8085275 h 8085275"/>
              <a:gd name="connsiteX6" fmla="*/ 0 w 346286"/>
              <a:gd name="connsiteY6" fmla="*/ 8085275 h 8085275"/>
              <a:gd name="connsiteX7" fmla="*/ 0 w 346286"/>
              <a:gd name="connsiteY7" fmla="*/ 57715 h 8085275"/>
              <a:gd name="connsiteX8" fmla="*/ 57715 w 346286"/>
              <a:gd name="connsiteY8" fmla="*/ 0 h 808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6286" h="8085275">
                <a:moveTo>
                  <a:pt x="346286" y="1347569"/>
                </a:moveTo>
                <a:lnTo>
                  <a:pt x="346286" y="6737706"/>
                </a:lnTo>
                <a:cubicBezTo>
                  <a:pt x="346286" y="7481939"/>
                  <a:pt x="345179" y="8085263"/>
                  <a:pt x="343814" y="8085263"/>
                </a:cubicBezTo>
                <a:lnTo>
                  <a:pt x="0" y="8085263"/>
                </a:lnTo>
                <a:lnTo>
                  <a:pt x="0" y="8085263"/>
                </a:lnTo>
                <a:lnTo>
                  <a:pt x="0" y="12"/>
                </a:lnTo>
                <a:lnTo>
                  <a:pt x="0" y="12"/>
                </a:lnTo>
                <a:lnTo>
                  <a:pt x="343814" y="12"/>
                </a:lnTo>
                <a:cubicBezTo>
                  <a:pt x="345179" y="12"/>
                  <a:pt x="346286" y="603336"/>
                  <a:pt x="346286" y="1347569"/>
                </a:cubicBezTo>
                <a:close/>
              </a:path>
            </a:pathLst>
          </a:custGeom>
          <a:solidFill>
            <a:schemeClr val="accent3">
              <a:lumMod val="20000"/>
              <a:lumOff val="80000"/>
              <a:alpha val="90000"/>
            </a:schemeClr>
          </a:solidFill>
          <a:ln>
            <a:noFill/>
          </a:ln>
        </p:spPr>
        <p:style>
          <a:lnRef idx="2">
            <a:schemeClr val="accent4">
              <a:hueOff val="-3808106"/>
              <a:satOff val="-1513"/>
              <a:lumOff val="9912"/>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9353" tIns="30239" rIns="30239" bIns="30240" numCol="1" spcCol="1270" anchor="ctr" anchorCtr="0">
            <a:noAutofit/>
          </a:bodyPr>
          <a:lstStyle/>
          <a:p>
            <a:pPr marL="0" lvl="1" algn="l" defTabSz="933450">
              <a:lnSpc>
                <a:spcPct val="90000"/>
              </a:lnSpc>
              <a:spcBef>
                <a:spcPct val="0"/>
              </a:spcBef>
              <a:spcAft>
                <a:spcPct val="15000"/>
              </a:spcAft>
            </a:pPr>
            <a:r>
              <a:rPr lang="en-US" sz="2100" kern="1200" dirty="0" smtClean="0"/>
              <a:t>Create preliminary budget.</a:t>
            </a:r>
            <a:endParaRPr lang="en-GB" sz="2100" kern="1200" dirty="0"/>
          </a:p>
        </p:txBody>
      </p:sp>
      <p:sp>
        <p:nvSpPr>
          <p:cNvPr id="22" name="Freeform 21"/>
          <p:cNvSpPr/>
          <p:nvPr/>
        </p:nvSpPr>
        <p:spPr>
          <a:xfrm rot="21076042">
            <a:off x="381000" y="5030836"/>
            <a:ext cx="372925" cy="532750"/>
          </a:xfrm>
          <a:custGeom>
            <a:avLst/>
            <a:gdLst>
              <a:gd name="connsiteX0" fmla="*/ 0 w 532749"/>
              <a:gd name="connsiteY0" fmla="*/ 0 h 372924"/>
              <a:gd name="connsiteX1" fmla="*/ 346287 w 532749"/>
              <a:gd name="connsiteY1" fmla="*/ 0 h 372924"/>
              <a:gd name="connsiteX2" fmla="*/ 532749 w 532749"/>
              <a:gd name="connsiteY2" fmla="*/ 186462 h 372924"/>
              <a:gd name="connsiteX3" fmla="*/ 346287 w 532749"/>
              <a:gd name="connsiteY3" fmla="*/ 372924 h 372924"/>
              <a:gd name="connsiteX4" fmla="*/ 0 w 532749"/>
              <a:gd name="connsiteY4" fmla="*/ 372924 h 372924"/>
              <a:gd name="connsiteX5" fmla="*/ 186462 w 532749"/>
              <a:gd name="connsiteY5" fmla="*/ 186462 h 372924"/>
              <a:gd name="connsiteX6" fmla="*/ 0 w 532749"/>
              <a:gd name="connsiteY6" fmla="*/ 0 h 37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749" h="372924">
                <a:moveTo>
                  <a:pt x="532748" y="0"/>
                </a:moveTo>
                <a:lnTo>
                  <a:pt x="532748" y="242401"/>
                </a:lnTo>
                <a:lnTo>
                  <a:pt x="266375" y="372924"/>
                </a:lnTo>
                <a:lnTo>
                  <a:pt x="1" y="242401"/>
                </a:lnTo>
                <a:lnTo>
                  <a:pt x="1" y="0"/>
                </a:lnTo>
                <a:lnTo>
                  <a:pt x="266375" y="130523"/>
                </a:lnTo>
                <a:lnTo>
                  <a:pt x="532748" y="0"/>
                </a:lnTo>
                <a:close/>
              </a:path>
            </a:pathLst>
          </a:custGeom>
        </p:spPr>
        <p:style>
          <a:lnRef idx="2">
            <a:schemeClr val="accent4">
              <a:hueOff val="-4352122"/>
              <a:satOff val="-1729"/>
              <a:lumOff val="11328"/>
              <a:alphaOff val="0"/>
            </a:schemeClr>
          </a:lnRef>
          <a:fillRef idx="1">
            <a:schemeClr val="accent4">
              <a:hueOff val="-4352122"/>
              <a:satOff val="-1729"/>
              <a:lumOff val="11328"/>
              <a:alphaOff val="0"/>
            </a:schemeClr>
          </a:fillRef>
          <a:effectRef idx="0">
            <a:schemeClr val="accent4">
              <a:hueOff val="-4352122"/>
              <a:satOff val="-1729"/>
              <a:lumOff val="11328"/>
              <a:alphaOff val="0"/>
            </a:schemeClr>
          </a:effectRef>
          <a:fontRef idx="minor">
            <a:schemeClr val="lt1"/>
          </a:fontRef>
        </p:style>
        <p:txBody>
          <a:bodyPr spcFirstLastPara="0" vert="horz" wrap="square" lIns="12701" tIns="199162" rIns="12699" bIns="199162" numCol="1" spcCol="1270" anchor="ctr" anchorCtr="0">
            <a:noAutofit/>
          </a:bodyPr>
          <a:lstStyle/>
          <a:p>
            <a:pPr lvl="0" algn="ctr" defTabSz="889000">
              <a:lnSpc>
                <a:spcPct val="90000"/>
              </a:lnSpc>
              <a:spcBef>
                <a:spcPct val="0"/>
              </a:spcBef>
              <a:spcAft>
                <a:spcPct val="35000"/>
              </a:spcAft>
            </a:pPr>
            <a:r>
              <a:rPr lang="en-US" sz="2000" kern="1200" dirty="0" smtClean="0"/>
              <a:t>9</a:t>
            </a:r>
            <a:endParaRPr lang="en-GB" sz="2000" kern="1200" dirty="0"/>
          </a:p>
        </p:txBody>
      </p:sp>
      <p:sp>
        <p:nvSpPr>
          <p:cNvPr id="23" name="Freeform 22"/>
          <p:cNvSpPr/>
          <p:nvPr/>
        </p:nvSpPr>
        <p:spPr>
          <a:xfrm>
            <a:off x="753923" y="5085881"/>
            <a:ext cx="7399477" cy="346287"/>
          </a:xfrm>
          <a:custGeom>
            <a:avLst/>
            <a:gdLst>
              <a:gd name="connsiteX0" fmla="*/ 57715 w 346286"/>
              <a:gd name="connsiteY0" fmla="*/ 0 h 8085275"/>
              <a:gd name="connsiteX1" fmla="*/ 288571 w 346286"/>
              <a:gd name="connsiteY1" fmla="*/ 0 h 8085275"/>
              <a:gd name="connsiteX2" fmla="*/ 346286 w 346286"/>
              <a:gd name="connsiteY2" fmla="*/ 57715 h 8085275"/>
              <a:gd name="connsiteX3" fmla="*/ 346286 w 346286"/>
              <a:gd name="connsiteY3" fmla="*/ 8085275 h 8085275"/>
              <a:gd name="connsiteX4" fmla="*/ 346286 w 346286"/>
              <a:gd name="connsiteY4" fmla="*/ 8085275 h 8085275"/>
              <a:gd name="connsiteX5" fmla="*/ 0 w 346286"/>
              <a:gd name="connsiteY5" fmla="*/ 8085275 h 8085275"/>
              <a:gd name="connsiteX6" fmla="*/ 0 w 346286"/>
              <a:gd name="connsiteY6" fmla="*/ 8085275 h 8085275"/>
              <a:gd name="connsiteX7" fmla="*/ 0 w 346286"/>
              <a:gd name="connsiteY7" fmla="*/ 57715 h 8085275"/>
              <a:gd name="connsiteX8" fmla="*/ 57715 w 346286"/>
              <a:gd name="connsiteY8" fmla="*/ 0 h 808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6286" h="8085275">
                <a:moveTo>
                  <a:pt x="346286" y="1347569"/>
                </a:moveTo>
                <a:lnTo>
                  <a:pt x="346286" y="6737706"/>
                </a:lnTo>
                <a:cubicBezTo>
                  <a:pt x="346286" y="7481939"/>
                  <a:pt x="345179" y="8085263"/>
                  <a:pt x="343814" y="8085263"/>
                </a:cubicBezTo>
                <a:lnTo>
                  <a:pt x="0" y="8085263"/>
                </a:lnTo>
                <a:lnTo>
                  <a:pt x="0" y="8085263"/>
                </a:lnTo>
                <a:lnTo>
                  <a:pt x="0" y="12"/>
                </a:lnTo>
                <a:lnTo>
                  <a:pt x="0" y="12"/>
                </a:lnTo>
                <a:lnTo>
                  <a:pt x="343814" y="12"/>
                </a:lnTo>
                <a:cubicBezTo>
                  <a:pt x="345179" y="12"/>
                  <a:pt x="346286" y="603336"/>
                  <a:pt x="346286" y="1347569"/>
                </a:cubicBezTo>
                <a:close/>
              </a:path>
            </a:pathLst>
          </a:custGeom>
          <a:solidFill>
            <a:schemeClr val="accent3">
              <a:lumMod val="20000"/>
              <a:lumOff val="80000"/>
              <a:alpha val="90000"/>
            </a:schemeClr>
          </a:solidFill>
          <a:ln>
            <a:noFill/>
          </a:ln>
        </p:spPr>
        <p:style>
          <a:lnRef idx="2">
            <a:schemeClr val="accent4">
              <a:hueOff val="-4352122"/>
              <a:satOff val="-1729"/>
              <a:lumOff val="11328"/>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9353" tIns="30239" rIns="30239" bIns="30240" numCol="1" spcCol="1270" anchor="ctr" anchorCtr="0">
            <a:noAutofit/>
          </a:bodyPr>
          <a:lstStyle/>
          <a:p>
            <a:pPr marL="0" lvl="1" algn="l" defTabSz="933450">
              <a:lnSpc>
                <a:spcPct val="90000"/>
              </a:lnSpc>
              <a:spcBef>
                <a:spcPct val="0"/>
              </a:spcBef>
              <a:spcAft>
                <a:spcPct val="15000"/>
              </a:spcAft>
            </a:pPr>
            <a:r>
              <a:rPr lang="en-US" sz="2100" kern="1200" dirty="0" smtClean="0"/>
              <a:t>Develop a statement of work.</a:t>
            </a:r>
            <a:endParaRPr lang="en-GB" sz="2100" kern="1200" dirty="0"/>
          </a:p>
        </p:txBody>
      </p:sp>
      <p:sp>
        <p:nvSpPr>
          <p:cNvPr id="24" name="Freeform 23"/>
          <p:cNvSpPr/>
          <p:nvPr/>
        </p:nvSpPr>
        <p:spPr>
          <a:xfrm rot="21076042">
            <a:off x="381000" y="5504138"/>
            <a:ext cx="372925" cy="532750"/>
          </a:xfrm>
          <a:custGeom>
            <a:avLst/>
            <a:gdLst>
              <a:gd name="connsiteX0" fmla="*/ 0 w 532749"/>
              <a:gd name="connsiteY0" fmla="*/ 0 h 372924"/>
              <a:gd name="connsiteX1" fmla="*/ 346287 w 532749"/>
              <a:gd name="connsiteY1" fmla="*/ 0 h 372924"/>
              <a:gd name="connsiteX2" fmla="*/ 532749 w 532749"/>
              <a:gd name="connsiteY2" fmla="*/ 186462 h 372924"/>
              <a:gd name="connsiteX3" fmla="*/ 346287 w 532749"/>
              <a:gd name="connsiteY3" fmla="*/ 372924 h 372924"/>
              <a:gd name="connsiteX4" fmla="*/ 0 w 532749"/>
              <a:gd name="connsiteY4" fmla="*/ 372924 h 372924"/>
              <a:gd name="connsiteX5" fmla="*/ 186462 w 532749"/>
              <a:gd name="connsiteY5" fmla="*/ 186462 h 372924"/>
              <a:gd name="connsiteX6" fmla="*/ 0 w 532749"/>
              <a:gd name="connsiteY6" fmla="*/ 0 h 37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749" h="372924">
                <a:moveTo>
                  <a:pt x="532748" y="0"/>
                </a:moveTo>
                <a:lnTo>
                  <a:pt x="532748" y="242401"/>
                </a:lnTo>
                <a:lnTo>
                  <a:pt x="266375" y="372924"/>
                </a:lnTo>
                <a:lnTo>
                  <a:pt x="1" y="242401"/>
                </a:lnTo>
                <a:lnTo>
                  <a:pt x="1" y="0"/>
                </a:lnTo>
                <a:lnTo>
                  <a:pt x="266375" y="130523"/>
                </a:lnTo>
                <a:lnTo>
                  <a:pt x="532748" y="0"/>
                </a:lnTo>
                <a:close/>
              </a:path>
            </a:pathLst>
          </a:custGeom>
        </p:spPr>
        <p:style>
          <a:lnRef idx="2">
            <a:schemeClr val="accent4">
              <a:hueOff val="-4896137"/>
              <a:satOff val="-1945"/>
              <a:lumOff val="12744"/>
              <a:alphaOff val="0"/>
            </a:schemeClr>
          </a:lnRef>
          <a:fillRef idx="1">
            <a:schemeClr val="accent4">
              <a:hueOff val="-4896137"/>
              <a:satOff val="-1945"/>
              <a:lumOff val="12744"/>
              <a:alphaOff val="0"/>
            </a:schemeClr>
          </a:fillRef>
          <a:effectRef idx="0">
            <a:schemeClr val="accent4">
              <a:hueOff val="-4896137"/>
              <a:satOff val="-1945"/>
              <a:lumOff val="12744"/>
              <a:alphaOff val="0"/>
            </a:schemeClr>
          </a:effectRef>
          <a:fontRef idx="minor">
            <a:schemeClr val="lt1"/>
          </a:fontRef>
        </p:style>
        <p:txBody>
          <a:bodyPr spcFirstLastPara="0" vert="horz" wrap="square" lIns="12701" tIns="199162" rIns="12699" bIns="199162" numCol="1" spcCol="1270" anchor="ctr" anchorCtr="0">
            <a:noAutofit/>
          </a:bodyPr>
          <a:lstStyle/>
          <a:p>
            <a:pPr lvl="0" algn="ctr" defTabSz="889000">
              <a:lnSpc>
                <a:spcPct val="90000"/>
              </a:lnSpc>
              <a:spcBef>
                <a:spcPct val="0"/>
              </a:spcBef>
              <a:spcAft>
                <a:spcPct val="35000"/>
              </a:spcAft>
            </a:pPr>
            <a:r>
              <a:rPr lang="en-US" sz="2000" kern="1200" dirty="0" smtClean="0"/>
              <a:t>10</a:t>
            </a:r>
            <a:endParaRPr lang="en-GB" sz="2000" kern="1200" dirty="0"/>
          </a:p>
        </p:txBody>
      </p:sp>
      <p:sp>
        <p:nvSpPr>
          <p:cNvPr id="25" name="Freeform 24"/>
          <p:cNvSpPr/>
          <p:nvPr/>
        </p:nvSpPr>
        <p:spPr>
          <a:xfrm>
            <a:off x="753923" y="5559182"/>
            <a:ext cx="7399477" cy="346287"/>
          </a:xfrm>
          <a:custGeom>
            <a:avLst/>
            <a:gdLst>
              <a:gd name="connsiteX0" fmla="*/ 57715 w 346286"/>
              <a:gd name="connsiteY0" fmla="*/ 0 h 8085275"/>
              <a:gd name="connsiteX1" fmla="*/ 288571 w 346286"/>
              <a:gd name="connsiteY1" fmla="*/ 0 h 8085275"/>
              <a:gd name="connsiteX2" fmla="*/ 346286 w 346286"/>
              <a:gd name="connsiteY2" fmla="*/ 57715 h 8085275"/>
              <a:gd name="connsiteX3" fmla="*/ 346286 w 346286"/>
              <a:gd name="connsiteY3" fmla="*/ 8085275 h 8085275"/>
              <a:gd name="connsiteX4" fmla="*/ 346286 w 346286"/>
              <a:gd name="connsiteY4" fmla="*/ 8085275 h 8085275"/>
              <a:gd name="connsiteX5" fmla="*/ 0 w 346286"/>
              <a:gd name="connsiteY5" fmla="*/ 8085275 h 8085275"/>
              <a:gd name="connsiteX6" fmla="*/ 0 w 346286"/>
              <a:gd name="connsiteY6" fmla="*/ 8085275 h 8085275"/>
              <a:gd name="connsiteX7" fmla="*/ 0 w 346286"/>
              <a:gd name="connsiteY7" fmla="*/ 57715 h 8085275"/>
              <a:gd name="connsiteX8" fmla="*/ 57715 w 346286"/>
              <a:gd name="connsiteY8" fmla="*/ 0 h 808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6286" h="8085275">
                <a:moveTo>
                  <a:pt x="346286" y="1347569"/>
                </a:moveTo>
                <a:lnTo>
                  <a:pt x="346286" y="6737706"/>
                </a:lnTo>
                <a:cubicBezTo>
                  <a:pt x="346286" y="7481939"/>
                  <a:pt x="345179" y="8085263"/>
                  <a:pt x="343814" y="8085263"/>
                </a:cubicBezTo>
                <a:lnTo>
                  <a:pt x="0" y="8085263"/>
                </a:lnTo>
                <a:lnTo>
                  <a:pt x="0" y="8085263"/>
                </a:lnTo>
                <a:lnTo>
                  <a:pt x="0" y="12"/>
                </a:lnTo>
                <a:lnTo>
                  <a:pt x="0" y="12"/>
                </a:lnTo>
                <a:lnTo>
                  <a:pt x="343814" y="12"/>
                </a:lnTo>
                <a:cubicBezTo>
                  <a:pt x="345179" y="12"/>
                  <a:pt x="346286" y="603336"/>
                  <a:pt x="346286" y="1347569"/>
                </a:cubicBezTo>
                <a:close/>
              </a:path>
            </a:pathLst>
          </a:custGeom>
          <a:solidFill>
            <a:schemeClr val="accent3">
              <a:lumMod val="20000"/>
              <a:lumOff val="80000"/>
              <a:alpha val="90000"/>
            </a:schemeClr>
          </a:solidFill>
          <a:ln>
            <a:noFill/>
          </a:ln>
        </p:spPr>
        <p:style>
          <a:lnRef idx="2">
            <a:schemeClr val="accent4">
              <a:hueOff val="-4896137"/>
              <a:satOff val="-1945"/>
              <a:lumOff val="12744"/>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2241" tIns="29604" rIns="29604" bIns="29605" numCol="1" spcCol="1270" anchor="ctr" anchorCtr="0">
            <a:noAutofit/>
          </a:bodyPr>
          <a:lstStyle/>
          <a:p>
            <a:pPr marL="0" lvl="1" algn="l" defTabSz="889000">
              <a:lnSpc>
                <a:spcPct val="90000"/>
              </a:lnSpc>
              <a:spcBef>
                <a:spcPct val="0"/>
              </a:spcBef>
              <a:spcAft>
                <a:spcPct val="15000"/>
              </a:spcAft>
            </a:pPr>
            <a:r>
              <a:rPr lang="en-US" sz="2000" kern="1200" dirty="0" smtClean="0"/>
              <a:t>Set baseline project plan.</a:t>
            </a:r>
            <a:endParaRPr lang="en-GB" sz="2000" kern="1200" dirty="0"/>
          </a:p>
        </p:txBody>
      </p:sp>
      <p:sp>
        <p:nvSpPr>
          <p:cNvPr id="10" name="Title 1"/>
          <p:cNvSpPr txBox="1">
            <a:spLocks/>
          </p:cNvSpPr>
          <p:nvPr/>
        </p:nvSpPr>
        <p:spPr bwMode="auto">
          <a:xfrm>
            <a:off x="0" y="836712"/>
            <a:ext cx="9144000" cy="323865"/>
          </a:xfrm>
          <a:prstGeom prst="rect">
            <a:avLst/>
          </a:prstGeom>
          <a:noFill/>
          <a:ln w="9525">
            <a:noFill/>
            <a:miter lim="800000"/>
            <a:headEnd/>
            <a:tailEnd/>
          </a:ln>
        </p:spPr>
        <p:txBody>
          <a:bodyPr vert="horz" wrap="square" lIns="72000" tIns="0" rIns="72000" bIns="0" numCol="1" spcCol="0" anchor="t" anchorCtr="0" compatLnSpc="1">
            <a:prstTxWarp prst="textNoShape">
              <a:avLst/>
            </a:prstTxWarp>
          </a:bodyPr>
          <a:lstStyle/>
          <a:p>
            <a:pPr lvl="0" defTabSz="720000" eaLnBrk="1" hangingPunct="1">
              <a:lnSpc>
                <a:spcPts val="1800"/>
              </a:lnSpc>
              <a:spcBef>
                <a:spcPts val="0"/>
              </a:spcBef>
              <a:spcAft>
                <a:spcPts val="0"/>
              </a:spcAft>
              <a:tabLst>
                <a:tab pos="0" algn="l"/>
              </a:tabLst>
              <a:defRPr/>
            </a:pPr>
            <a:r>
              <a:rPr lang="en-US" sz="1600" b="1" dirty="0" smtClean="0"/>
              <a:t>3.2.1 Elements of Project Planning</a:t>
            </a:r>
            <a:endParaRPr kumimoji="0" lang="en-MY" sz="1600" b="1" u="none" strike="noStrike" kern="0" cap="none" spc="0" normalizeH="0" baseline="0" noProof="0" dirty="0">
              <a:ln>
                <a:noFill/>
              </a:ln>
              <a:uLnTx/>
              <a:uFillTx/>
              <a:latin typeface="+mn-lt"/>
              <a:ea typeface="+mj-ea"/>
              <a:cs typeface="Calibri" pitchFamily="34" charset="0"/>
            </a:endParaRPr>
          </a:p>
        </p:txBody>
      </p:sp>
    </p:spTree>
  </p:cSld>
  <p:clrMapOvr>
    <a:masterClrMapping/>
  </p:clrMapOvr>
  <p:transition>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600" dirty="0" smtClean="0"/>
              <a:t>3.2 The Process of Initiating and Planning Information System Development Project</a:t>
            </a:r>
            <a:endParaRPr lang="en-MY" sz="1600" dirty="0"/>
          </a:p>
        </p:txBody>
      </p:sp>
      <p:sp>
        <p:nvSpPr>
          <p:cNvPr id="6" name="Title 1"/>
          <p:cNvSpPr txBox="1">
            <a:spLocks/>
          </p:cNvSpPr>
          <p:nvPr/>
        </p:nvSpPr>
        <p:spPr bwMode="auto">
          <a:xfrm>
            <a:off x="0" y="836712"/>
            <a:ext cx="9144000" cy="323865"/>
          </a:xfrm>
          <a:prstGeom prst="rect">
            <a:avLst/>
          </a:prstGeom>
          <a:noFill/>
          <a:ln w="9525">
            <a:noFill/>
            <a:miter lim="800000"/>
            <a:headEnd/>
            <a:tailEnd/>
          </a:ln>
        </p:spPr>
        <p:txBody>
          <a:bodyPr vert="horz" wrap="square" lIns="72000" tIns="0" rIns="72000" bIns="0" numCol="1" spcCol="0" anchor="t" anchorCtr="0" compatLnSpc="1">
            <a:prstTxWarp prst="textNoShape">
              <a:avLst/>
            </a:prstTxWarp>
          </a:bodyPr>
          <a:lstStyle/>
          <a:p>
            <a:pPr lvl="0" defTabSz="720000" eaLnBrk="1" hangingPunct="1">
              <a:lnSpc>
                <a:spcPts val="1800"/>
              </a:lnSpc>
              <a:spcBef>
                <a:spcPts val="0"/>
              </a:spcBef>
              <a:spcAft>
                <a:spcPts val="0"/>
              </a:spcAft>
              <a:tabLst>
                <a:tab pos="0" algn="l"/>
              </a:tabLst>
              <a:defRPr/>
            </a:pPr>
            <a:endParaRPr lang="en-US" sz="1600" b="1" dirty="0" smtClean="0"/>
          </a:p>
        </p:txBody>
      </p:sp>
      <p:graphicFrame>
        <p:nvGraphicFramePr>
          <p:cNvPr id="10" name="Table 9"/>
          <p:cNvGraphicFramePr>
            <a:graphicFrameLocks noGrp="1"/>
          </p:cNvGraphicFramePr>
          <p:nvPr>
            <p:extLst>
              <p:ext uri="{D42A27DB-BD31-4B8C-83A1-F6EECF244321}">
                <p14:modId xmlns:p14="http://schemas.microsoft.com/office/powerpoint/2010/main" val="3986940536"/>
              </p:ext>
            </p:extLst>
          </p:nvPr>
        </p:nvGraphicFramePr>
        <p:xfrm>
          <a:off x="685800" y="2514601"/>
          <a:ext cx="8001000" cy="1737854"/>
        </p:xfrm>
        <a:graphic>
          <a:graphicData uri="http://schemas.openxmlformats.org/drawingml/2006/table">
            <a:tbl>
              <a:tblPr firstRow="1" bandRow="1">
                <a:tableStyleId>{35758FB7-9AC5-4552-8A53-C91805E547FA}</a:tableStyleId>
              </a:tblPr>
              <a:tblGrid>
                <a:gridCol w="8001000"/>
              </a:tblGrid>
              <a:tr h="304306">
                <a:tc>
                  <a:txBody>
                    <a:bodyPr/>
                    <a:lstStyle/>
                    <a:p>
                      <a:pPr algn="ctr"/>
                      <a:r>
                        <a:rPr lang="en-US" dirty="0" smtClean="0"/>
                        <a:t>Baseline Project Plan (BPP)</a:t>
                      </a:r>
                      <a:endParaRPr lang="en-GB" dirty="0"/>
                    </a:p>
                  </a:txBody>
                  <a:tcPr>
                    <a:solidFill>
                      <a:schemeClr val="accent1">
                        <a:lumMod val="50000"/>
                      </a:schemeClr>
                    </a:solidFill>
                  </a:tcPr>
                </a:tc>
              </a:tr>
              <a:tr h="1372094">
                <a:tc>
                  <a:txBody>
                    <a:bodyPr/>
                    <a:lstStyle/>
                    <a:p>
                      <a:pPr marL="355600" lvl="2" indent="-355600">
                        <a:lnSpc>
                          <a:spcPct val="150000"/>
                        </a:lnSpc>
                        <a:buClr>
                          <a:srgbClr val="FF6600"/>
                        </a:buClr>
                        <a:buFont typeface="Wingdings 3" pitchFamily="18" charset="2"/>
                        <a:buChar char="â"/>
                      </a:pPr>
                      <a:r>
                        <a:rPr lang="en-US" dirty="0" smtClean="0"/>
                        <a:t>A major outcome and deliverable from the PIP phase</a:t>
                      </a:r>
                    </a:p>
                    <a:p>
                      <a:pPr marL="355600" lvl="2" indent="-355600">
                        <a:lnSpc>
                          <a:spcPct val="150000"/>
                        </a:lnSpc>
                        <a:buClr>
                          <a:srgbClr val="FF6600"/>
                        </a:buClr>
                        <a:buFont typeface="Wingdings 3" pitchFamily="18" charset="2"/>
                        <a:buChar char="â"/>
                      </a:pPr>
                      <a:r>
                        <a:rPr lang="en-US" dirty="0" smtClean="0"/>
                        <a:t>Contains the best estimate of a project’s scope, benefits, costs, risks, and resource requirements</a:t>
                      </a:r>
                    </a:p>
                  </a:txBody>
                  <a:tcPr/>
                </a:tc>
              </a:tr>
            </a:tbl>
          </a:graphicData>
        </a:graphic>
      </p:graphicFrame>
      <p:sp>
        <p:nvSpPr>
          <p:cNvPr id="8" name="Multiply 7">
            <a:hlinkClick r:id="rId3" action="ppaction://hlinksldjump"/>
          </p:cNvPr>
          <p:cNvSpPr/>
          <p:nvPr/>
        </p:nvSpPr>
        <p:spPr bwMode="auto">
          <a:xfrm>
            <a:off x="8265091" y="2590800"/>
            <a:ext cx="432048" cy="474340"/>
          </a:xfrm>
          <a:prstGeom prst="mathMultiply">
            <a:avLst/>
          </a:prstGeom>
          <a:solidFill>
            <a:srgbClr val="FF7B21"/>
          </a:solidFill>
          <a:ln w="3175" cap="flat" cmpd="sng" algn="ctr">
            <a:solidFill>
              <a:schemeClr val="tx1"/>
            </a:solidFill>
            <a:prstDash val="solid"/>
            <a:round/>
            <a:headEnd type="none" w="med" len="med"/>
            <a:tailEnd type="none" w="med" len="med"/>
          </a:ln>
          <a:effectLst>
            <a:reflection blurRad="6350" stA="52000" endA="300" endPos="35000" dir="5400000" sy="-100000" algn="bl" rotWithShape="0"/>
          </a:effectLst>
          <a:scene3d>
            <a:camera prst="orthographicFront"/>
            <a:lightRig rig="threePt" dir="t"/>
          </a:scene3d>
          <a:sp3d>
            <a:bevelT prst="angle"/>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MY" sz="1800" b="0" i="0" u="none" strike="noStrike" cap="none" normalizeH="0" baseline="0" smtClean="0">
              <a:ln>
                <a:noFill/>
              </a:ln>
              <a:solidFill>
                <a:schemeClr val="tx1"/>
              </a:solidFill>
              <a:effectLst/>
              <a:latin typeface="Arial" charset="0"/>
            </a:endParaRPr>
          </a:p>
        </p:txBody>
      </p:sp>
      <p:sp>
        <p:nvSpPr>
          <p:cNvPr id="9" name="TextBox 8"/>
          <p:cNvSpPr txBox="1"/>
          <p:nvPr/>
        </p:nvSpPr>
        <p:spPr>
          <a:xfrm>
            <a:off x="8229600" y="2438400"/>
            <a:ext cx="543739" cy="215444"/>
          </a:xfrm>
          <a:prstGeom prst="rect">
            <a:avLst/>
          </a:prstGeom>
          <a:noFill/>
        </p:spPr>
        <p:txBody>
          <a:bodyPr wrap="square" rtlCol="0">
            <a:spAutoFit/>
          </a:bodyPr>
          <a:lstStyle/>
          <a:p>
            <a:pPr algn="ctr"/>
            <a:r>
              <a:rPr lang="en-US" sz="800" b="1" dirty="0" smtClean="0">
                <a:solidFill>
                  <a:schemeClr val="tx1">
                    <a:lumMod val="65000"/>
                    <a:lumOff val="35000"/>
                  </a:schemeClr>
                </a:solidFill>
                <a:latin typeface="Gill Sans" pitchFamily="34" charset="0"/>
              </a:rPr>
              <a:t>CLOSE</a:t>
            </a:r>
            <a:endParaRPr lang="en-MY" sz="800" b="1" dirty="0">
              <a:solidFill>
                <a:schemeClr val="tx1">
                  <a:lumMod val="65000"/>
                  <a:lumOff val="35000"/>
                </a:schemeClr>
              </a:solidFill>
              <a:latin typeface="Gill Sans" pitchFamily="34" charset="0"/>
            </a:endParaRPr>
          </a:p>
        </p:txBody>
      </p:sp>
    </p:spTree>
  </p:cSld>
  <p:clrMapOvr>
    <a:masterClrMapping/>
  </p:clrMapOvr>
  <p:transition>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600" dirty="0" smtClean="0"/>
              <a:t>3.2 The Process of Initiating and Planning Information System Development Project</a:t>
            </a:r>
            <a:endParaRPr lang="en-MY" sz="1600" dirty="0"/>
          </a:p>
        </p:txBody>
      </p:sp>
      <p:sp>
        <p:nvSpPr>
          <p:cNvPr id="6" name="Title 1"/>
          <p:cNvSpPr txBox="1">
            <a:spLocks/>
          </p:cNvSpPr>
          <p:nvPr/>
        </p:nvSpPr>
        <p:spPr bwMode="auto">
          <a:xfrm>
            <a:off x="0" y="836712"/>
            <a:ext cx="9144000" cy="323865"/>
          </a:xfrm>
          <a:prstGeom prst="rect">
            <a:avLst/>
          </a:prstGeom>
          <a:noFill/>
          <a:ln w="9525">
            <a:noFill/>
            <a:miter lim="800000"/>
            <a:headEnd/>
            <a:tailEnd/>
          </a:ln>
        </p:spPr>
        <p:txBody>
          <a:bodyPr vert="horz" wrap="square" lIns="72000" tIns="0" rIns="72000" bIns="0" numCol="1" spcCol="0" anchor="t" anchorCtr="0" compatLnSpc="1">
            <a:prstTxWarp prst="textNoShape">
              <a:avLst/>
            </a:prstTxWarp>
          </a:bodyPr>
          <a:lstStyle/>
          <a:p>
            <a:pPr lvl="0" defTabSz="720000" eaLnBrk="1" hangingPunct="1">
              <a:lnSpc>
                <a:spcPts val="1800"/>
              </a:lnSpc>
              <a:spcBef>
                <a:spcPts val="0"/>
              </a:spcBef>
              <a:spcAft>
                <a:spcPts val="0"/>
              </a:spcAft>
              <a:tabLst>
                <a:tab pos="0" algn="l"/>
              </a:tabLst>
              <a:defRPr/>
            </a:pPr>
            <a:endParaRPr lang="en-US" sz="1600" b="1" dirty="0" smtClean="0"/>
          </a:p>
        </p:txBody>
      </p:sp>
      <p:graphicFrame>
        <p:nvGraphicFramePr>
          <p:cNvPr id="11" name="Table 10"/>
          <p:cNvGraphicFramePr>
            <a:graphicFrameLocks noGrp="1"/>
          </p:cNvGraphicFramePr>
          <p:nvPr>
            <p:extLst>
              <p:ext uri="{D42A27DB-BD31-4B8C-83A1-F6EECF244321}">
                <p14:modId xmlns:p14="http://schemas.microsoft.com/office/powerpoint/2010/main" val="2318548829"/>
              </p:ext>
            </p:extLst>
          </p:nvPr>
        </p:nvGraphicFramePr>
        <p:xfrm>
          <a:off x="685800" y="2514600"/>
          <a:ext cx="7696200" cy="1834796"/>
        </p:xfrm>
        <a:graphic>
          <a:graphicData uri="http://schemas.openxmlformats.org/drawingml/2006/table">
            <a:tbl>
              <a:tblPr firstRow="1" bandRow="1">
                <a:tableStyleId>{35758FB7-9AC5-4552-8A53-C91805E547FA}</a:tableStyleId>
              </a:tblPr>
              <a:tblGrid>
                <a:gridCol w="7696200"/>
              </a:tblGrid>
              <a:tr h="359764">
                <a:tc>
                  <a:txBody>
                    <a:bodyPr/>
                    <a:lstStyle/>
                    <a:p>
                      <a:pPr algn="ctr"/>
                      <a:r>
                        <a:rPr lang="en-US" dirty="0" smtClean="0"/>
                        <a:t>Project Scope Statement (PSS)</a:t>
                      </a:r>
                    </a:p>
                  </a:txBody>
                  <a:tcPr>
                    <a:solidFill>
                      <a:schemeClr val="accent1">
                        <a:lumMod val="50000"/>
                      </a:schemeClr>
                    </a:solidFill>
                  </a:tcPr>
                </a:tc>
              </a:tr>
              <a:tr h="1469036">
                <a:tc>
                  <a:txBody>
                    <a:bodyPr/>
                    <a:lstStyle/>
                    <a:p>
                      <a:pPr marL="355600" lvl="2" indent="-355600">
                        <a:lnSpc>
                          <a:spcPct val="150000"/>
                        </a:lnSpc>
                        <a:buClr>
                          <a:srgbClr val="FF6600"/>
                        </a:buClr>
                        <a:buFont typeface="Wingdings 3" pitchFamily="18" charset="2"/>
                        <a:buChar char="â"/>
                      </a:pPr>
                      <a:r>
                        <a:rPr lang="en-MY" dirty="0" smtClean="0"/>
                        <a:t>A document prepared for the customer</a:t>
                      </a:r>
                    </a:p>
                    <a:p>
                      <a:pPr marL="355600" lvl="2" indent="-355600">
                        <a:lnSpc>
                          <a:spcPct val="150000"/>
                        </a:lnSpc>
                        <a:buClr>
                          <a:srgbClr val="FF6600"/>
                        </a:buClr>
                        <a:buFont typeface="Wingdings 3" pitchFamily="18" charset="2"/>
                        <a:buChar char="â"/>
                      </a:pPr>
                      <a:r>
                        <a:rPr lang="en-MY" dirty="0" smtClean="0"/>
                        <a:t>Describes what the project will deliver</a:t>
                      </a:r>
                    </a:p>
                    <a:p>
                      <a:pPr marL="355600" lvl="2" indent="-355600">
                        <a:lnSpc>
                          <a:spcPct val="150000"/>
                        </a:lnSpc>
                        <a:buClr>
                          <a:srgbClr val="FF6600"/>
                        </a:buClr>
                        <a:buFont typeface="Wingdings 3" pitchFamily="18" charset="2"/>
                        <a:buChar char="â"/>
                      </a:pPr>
                      <a:r>
                        <a:rPr lang="en-MY" dirty="0" smtClean="0"/>
                        <a:t>Outlines all high level works required to complete the project</a:t>
                      </a:r>
                      <a:endParaRPr lang="en-GB" dirty="0"/>
                    </a:p>
                  </a:txBody>
                  <a:tcPr/>
                </a:tc>
              </a:tr>
            </a:tbl>
          </a:graphicData>
        </a:graphic>
      </p:graphicFrame>
      <p:sp>
        <p:nvSpPr>
          <p:cNvPr id="8" name="Multiply 7">
            <a:hlinkClick r:id="rId3" action="ppaction://hlinksldjump"/>
          </p:cNvPr>
          <p:cNvSpPr/>
          <p:nvPr/>
        </p:nvSpPr>
        <p:spPr bwMode="auto">
          <a:xfrm>
            <a:off x="7960291" y="2590800"/>
            <a:ext cx="432048" cy="474340"/>
          </a:xfrm>
          <a:prstGeom prst="mathMultiply">
            <a:avLst/>
          </a:prstGeom>
          <a:solidFill>
            <a:srgbClr val="FF7B21"/>
          </a:solidFill>
          <a:ln w="3175" cap="flat" cmpd="sng" algn="ctr">
            <a:solidFill>
              <a:schemeClr val="tx1"/>
            </a:solidFill>
            <a:prstDash val="solid"/>
            <a:round/>
            <a:headEnd type="none" w="med" len="med"/>
            <a:tailEnd type="none" w="med" len="med"/>
          </a:ln>
          <a:effectLst>
            <a:reflection blurRad="6350" stA="52000" endA="300" endPos="35000" dir="5400000" sy="-100000" algn="bl" rotWithShape="0"/>
          </a:effectLst>
          <a:scene3d>
            <a:camera prst="orthographicFront"/>
            <a:lightRig rig="threePt" dir="t"/>
          </a:scene3d>
          <a:sp3d>
            <a:bevelT prst="angle"/>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MY" sz="1800" b="0" i="0" u="none" strike="noStrike" cap="none" normalizeH="0" baseline="0" smtClean="0">
              <a:ln>
                <a:noFill/>
              </a:ln>
              <a:solidFill>
                <a:schemeClr val="tx1"/>
              </a:solidFill>
              <a:effectLst/>
              <a:latin typeface="Arial" charset="0"/>
            </a:endParaRPr>
          </a:p>
        </p:txBody>
      </p:sp>
      <p:sp>
        <p:nvSpPr>
          <p:cNvPr id="9" name="TextBox 8"/>
          <p:cNvSpPr txBox="1"/>
          <p:nvPr/>
        </p:nvSpPr>
        <p:spPr>
          <a:xfrm>
            <a:off x="7914461" y="2451556"/>
            <a:ext cx="543739" cy="215444"/>
          </a:xfrm>
          <a:prstGeom prst="rect">
            <a:avLst/>
          </a:prstGeom>
          <a:noFill/>
        </p:spPr>
        <p:txBody>
          <a:bodyPr wrap="square" rtlCol="0">
            <a:spAutoFit/>
          </a:bodyPr>
          <a:lstStyle/>
          <a:p>
            <a:pPr algn="ctr"/>
            <a:r>
              <a:rPr lang="en-US" sz="800" b="1" dirty="0" smtClean="0">
                <a:solidFill>
                  <a:schemeClr val="tx1">
                    <a:lumMod val="65000"/>
                    <a:lumOff val="35000"/>
                  </a:schemeClr>
                </a:solidFill>
                <a:latin typeface="Gill Sans" pitchFamily="34" charset="0"/>
              </a:rPr>
              <a:t>CLOSE</a:t>
            </a:r>
            <a:endParaRPr lang="en-MY" sz="800" b="1" dirty="0">
              <a:solidFill>
                <a:schemeClr val="tx1">
                  <a:lumMod val="65000"/>
                  <a:lumOff val="35000"/>
                </a:schemeClr>
              </a:solidFill>
              <a:latin typeface="Gill Sans" pitchFamily="34" charset="0"/>
            </a:endParaRPr>
          </a:p>
        </p:txBody>
      </p:sp>
    </p:spTree>
  </p:cSld>
  <p:clrMapOvr>
    <a:masterClrMapping/>
  </p:clrMapOvr>
  <p:transition>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600" dirty="0" smtClean="0"/>
              <a:t>3.2 The Process of Initiating and Planning Information System Development Project</a:t>
            </a:r>
            <a:endParaRPr lang="en-MY" sz="1600" dirty="0"/>
          </a:p>
        </p:txBody>
      </p:sp>
      <p:sp>
        <p:nvSpPr>
          <p:cNvPr id="6" name="Title 1"/>
          <p:cNvSpPr txBox="1">
            <a:spLocks/>
          </p:cNvSpPr>
          <p:nvPr/>
        </p:nvSpPr>
        <p:spPr bwMode="auto">
          <a:xfrm>
            <a:off x="0" y="914400"/>
            <a:ext cx="9144000" cy="323865"/>
          </a:xfrm>
          <a:prstGeom prst="rect">
            <a:avLst/>
          </a:prstGeom>
          <a:noFill/>
          <a:ln w="9525">
            <a:noFill/>
            <a:miter lim="800000"/>
            <a:headEnd/>
            <a:tailEnd/>
          </a:ln>
        </p:spPr>
        <p:txBody>
          <a:bodyPr vert="horz" wrap="square" lIns="72000" tIns="0" rIns="72000" bIns="0" numCol="1" spcCol="0" anchor="t" anchorCtr="0" compatLnSpc="1">
            <a:prstTxWarp prst="textNoShape">
              <a:avLst/>
            </a:prstTxWarp>
          </a:bodyPr>
          <a:lstStyle/>
          <a:p>
            <a:pPr lvl="0" defTabSz="720000" eaLnBrk="1" hangingPunct="1">
              <a:lnSpc>
                <a:spcPts val="1800"/>
              </a:lnSpc>
              <a:spcBef>
                <a:spcPts val="0"/>
              </a:spcBef>
              <a:spcAft>
                <a:spcPts val="0"/>
              </a:spcAft>
              <a:tabLst>
                <a:tab pos="0" algn="l"/>
              </a:tabLst>
              <a:defRPr/>
            </a:pPr>
            <a:r>
              <a:rPr lang="en-US" sz="1600" b="1" dirty="0" smtClean="0"/>
              <a:t>Class Activity </a:t>
            </a:r>
          </a:p>
        </p:txBody>
      </p:sp>
      <p:sp>
        <p:nvSpPr>
          <p:cNvPr id="10" name="TextBox 9"/>
          <p:cNvSpPr txBox="1"/>
          <p:nvPr/>
        </p:nvSpPr>
        <p:spPr>
          <a:xfrm>
            <a:off x="228600" y="1447800"/>
            <a:ext cx="8686800" cy="4662815"/>
          </a:xfrm>
          <a:prstGeom prst="rect">
            <a:avLst/>
          </a:prstGeom>
          <a:solidFill>
            <a:schemeClr val="accent6">
              <a:lumMod val="20000"/>
              <a:lumOff val="80000"/>
            </a:schemeClr>
          </a:solidFill>
        </p:spPr>
        <p:txBody>
          <a:bodyPr wrap="square" rtlCol="0">
            <a:spAutoFit/>
          </a:bodyPr>
          <a:lstStyle/>
          <a:p>
            <a:pPr marL="342900" indent="-342900">
              <a:lnSpc>
                <a:spcPct val="150000"/>
              </a:lnSpc>
              <a:buFont typeface="+mj-lt"/>
              <a:buAutoNum type="arabicPeriod"/>
            </a:pPr>
            <a:r>
              <a:rPr lang="en-US" dirty="0" smtClean="0"/>
              <a:t>Which one of the following is one of the elements of project initiation?</a:t>
            </a:r>
          </a:p>
          <a:p>
            <a:pPr marL="723900" indent="-368300">
              <a:lnSpc>
                <a:spcPct val="150000"/>
              </a:lnSpc>
              <a:buFont typeface="+mj-lt"/>
              <a:buAutoNum type="alphaUcPeriod"/>
            </a:pPr>
            <a:r>
              <a:rPr lang="en-US" dirty="0" smtClean="0"/>
              <a:t>Develop Communication Plan</a:t>
            </a:r>
          </a:p>
          <a:p>
            <a:pPr marL="723900" indent="-368300">
              <a:lnSpc>
                <a:spcPct val="150000"/>
              </a:lnSpc>
              <a:buFont typeface="+mj-lt"/>
              <a:buAutoNum type="alphaUcPeriod"/>
            </a:pPr>
            <a:r>
              <a:rPr lang="en-US" dirty="0" smtClean="0"/>
              <a:t>Developing project Charter </a:t>
            </a:r>
          </a:p>
          <a:p>
            <a:pPr marL="723900" indent="-368300">
              <a:lnSpc>
                <a:spcPct val="150000"/>
              </a:lnSpc>
              <a:buFont typeface="+mj-lt"/>
              <a:buAutoNum type="alphaUcPeriod"/>
            </a:pPr>
            <a:r>
              <a:rPr lang="en-US" dirty="0" smtClean="0"/>
              <a:t>Identify Project scope</a:t>
            </a:r>
          </a:p>
          <a:p>
            <a:pPr marL="723900" indent="-368300">
              <a:lnSpc>
                <a:spcPct val="150000"/>
              </a:lnSpc>
              <a:buFont typeface="+mj-lt"/>
              <a:buAutoNum type="alphaUcPeriod"/>
            </a:pPr>
            <a:r>
              <a:rPr lang="en-US" dirty="0" smtClean="0"/>
              <a:t>Develop statement of Work</a:t>
            </a:r>
          </a:p>
          <a:p>
            <a:pPr marL="342900" indent="-342900">
              <a:lnSpc>
                <a:spcPct val="150000"/>
              </a:lnSpc>
            </a:pPr>
            <a:endParaRPr lang="en-US" dirty="0" smtClean="0"/>
          </a:p>
          <a:p>
            <a:pPr marL="342900" indent="-342900">
              <a:lnSpc>
                <a:spcPct val="150000"/>
              </a:lnSpc>
            </a:pPr>
            <a:r>
              <a:rPr lang="en-US" dirty="0" smtClean="0"/>
              <a:t>2. In system development lifecycle, in which phase  </a:t>
            </a:r>
            <a:r>
              <a:rPr lang="en-US" smtClean="0"/>
              <a:t>feasibility study is </a:t>
            </a:r>
            <a:r>
              <a:rPr lang="en-US" dirty="0" smtClean="0"/>
              <a:t>conducted?</a:t>
            </a:r>
          </a:p>
          <a:p>
            <a:pPr marL="723900" indent="-368300">
              <a:lnSpc>
                <a:spcPct val="150000"/>
              </a:lnSpc>
              <a:buFont typeface="+mj-lt"/>
              <a:buAutoNum type="alphaUcPeriod"/>
            </a:pPr>
            <a:r>
              <a:rPr lang="en-US" dirty="0" smtClean="0"/>
              <a:t>Planning phase</a:t>
            </a:r>
          </a:p>
          <a:p>
            <a:pPr marL="723900" indent="-368300">
              <a:lnSpc>
                <a:spcPct val="150000"/>
              </a:lnSpc>
              <a:buFont typeface="+mj-lt"/>
              <a:buAutoNum type="alphaUcPeriod"/>
            </a:pPr>
            <a:r>
              <a:rPr lang="en-US" dirty="0" smtClean="0"/>
              <a:t>Design phase</a:t>
            </a:r>
          </a:p>
          <a:p>
            <a:pPr marL="723900" indent="-368300">
              <a:lnSpc>
                <a:spcPct val="150000"/>
              </a:lnSpc>
              <a:buFont typeface="+mj-lt"/>
              <a:buAutoNum type="alphaUcPeriod"/>
            </a:pPr>
            <a:r>
              <a:rPr lang="en-US" dirty="0" smtClean="0"/>
              <a:t>Analysis phase</a:t>
            </a:r>
          </a:p>
          <a:p>
            <a:pPr marL="723900" indent="-368300">
              <a:lnSpc>
                <a:spcPct val="150000"/>
              </a:lnSpc>
              <a:buFont typeface="+mj-lt"/>
              <a:buAutoNum type="alphaUcPeriod"/>
            </a:pPr>
            <a:r>
              <a:rPr lang="en-US" dirty="0" smtClean="0"/>
              <a:t>Implementation phase</a:t>
            </a:r>
            <a:endParaRPr lang="en-US" dirty="0"/>
          </a:p>
        </p:txBody>
      </p:sp>
      <p:sp>
        <p:nvSpPr>
          <p:cNvPr id="12" name="Rectangle 11"/>
          <p:cNvSpPr/>
          <p:nvPr/>
        </p:nvSpPr>
        <p:spPr bwMode="auto">
          <a:xfrm>
            <a:off x="5334000" y="2667000"/>
            <a:ext cx="1295400"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Answer : B</a:t>
            </a:r>
          </a:p>
        </p:txBody>
      </p:sp>
      <p:sp>
        <p:nvSpPr>
          <p:cNvPr id="13" name="Rectangle 12"/>
          <p:cNvSpPr/>
          <p:nvPr/>
        </p:nvSpPr>
        <p:spPr bwMode="auto">
          <a:xfrm>
            <a:off x="5410200" y="4953000"/>
            <a:ext cx="1295400" cy="3810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rPr>
              <a:t>Answer : A</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ox(in)">
                                      <p:cBhvr>
                                        <p:cTn id="7" dur="500"/>
                                        <p:tgtEl>
                                          <p:spTgt spid="10">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box(in)">
                                      <p:cBhvr>
                                        <p:cTn id="10" dur="500"/>
                                        <p:tgtEl>
                                          <p:spTgt spid="10">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Effect transition="in" filter="box(in)">
                                      <p:cBhvr>
                                        <p:cTn id="13" dur="500"/>
                                        <p:tgtEl>
                                          <p:spTgt spid="10">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10">
                                            <p:txEl>
                                              <p:pRg st="3" end="3"/>
                                            </p:txEl>
                                          </p:spTgt>
                                        </p:tgtEl>
                                        <p:attrNameLst>
                                          <p:attrName>style.visibility</p:attrName>
                                        </p:attrNameLst>
                                      </p:cBhvr>
                                      <p:to>
                                        <p:strVal val="visible"/>
                                      </p:to>
                                    </p:set>
                                    <p:animEffect transition="in" filter="box(in)">
                                      <p:cBhvr>
                                        <p:cTn id="16" dur="500"/>
                                        <p:tgtEl>
                                          <p:spTgt spid="10">
                                            <p:txEl>
                                              <p:pRg st="3" end="3"/>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animEffect transition="in" filter="box(in)">
                                      <p:cBhvr>
                                        <p:cTn id="19" dur="500"/>
                                        <p:tgtEl>
                                          <p:spTgt spid="10">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box(in)">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nodeType="clickEffect">
                                  <p:stCondLst>
                                    <p:cond delay="0"/>
                                  </p:stCondLst>
                                  <p:childTnLst>
                                    <p:set>
                                      <p:cBhvr>
                                        <p:cTn id="28" dur="1" fill="hold">
                                          <p:stCondLst>
                                            <p:cond delay="0"/>
                                          </p:stCondLst>
                                        </p:cTn>
                                        <p:tgtEl>
                                          <p:spTgt spid="10">
                                            <p:txEl>
                                              <p:pRg st="6" end="6"/>
                                            </p:txEl>
                                          </p:spTgt>
                                        </p:tgtEl>
                                        <p:attrNameLst>
                                          <p:attrName>style.visibility</p:attrName>
                                        </p:attrNameLst>
                                      </p:cBhvr>
                                      <p:to>
                                        <p:strVal val="visible"/>
                                      </p:to>
                                    </p:set>
                                    <p:animEffect transition="in" filter="box(in)">
                                      <p:cBhvr>
                                        <p:cTn id="29" dur="500"/>
                                        <p:tgtEl>
                                          <p:spTgt spid="10">
                                            <p:txEl>
                                              <p:pRg st="6" end="6"/>
                                            </p:txEl>
                                          </p:spTgt>
                                        </p:tgtEl>
                                      </p:cBhvr>
                                    </p:animEffect>
                                  </p:childTnLst>
                                </p:cTn>
                              </p:par>
                              <p:par>
                                <p:cTn id="30" presetID="4" presetClass="entr" presetSubtype="16" fill="hold" nodeType="withEffect">
                                  <p:stCondLst>
                                    <p:cond delay="0"/>
                                  </p:stCondLst>
                                  <p:childTnLst>
                                    <p:set>
                                      <p:cBhvr>
                                        <p:cTn id="31" dur="1" fill="hold">
                                          <p:stCondLst>
                                            <p:cond delay="0"/>
                                          </p:stCondLst>
                                        </p:cTn>
                                        <p:tgtEl>
                                          <p:spTgt spid="10">
                                            <p:txEl>
                                              <p:pRg st="7" end="7"/>
                                            </p:txEl>
                                          </p:spTgt>
                                        </p:tgtEl>
                                        <p:attrNameLst>
                                          <p:attrName>style.visibility</p:attrName>
                                        </p:attrNameLst>
                                      </p:cBhvr>
                                      <p:to>
                                        <p:strVal val="visible"/>
                                      </p:to>
                                    </p:set>
                                    <p:animEffect transition="in" filter="box(in)">
                                      <p:cBhvr>
                                        <p:cTn id="32" dur="500"/>
                                        <p:tgtEl>
                                          <p:spTgt spid="10">
                                            <p:txEl>
                                              <p:pRg st="7" end="7"/>
                                            </p:txEl>
                                          </p:spTgt>
                                        </p:tgtEl>
                                      </p:cBhvr>
                                    </p:animEffect>
                                  </p:childTnLst>
                                </p:cTn>
                              </p:par>
                              <p:par>
                                <p:cTn id="33" presetID="4" presetClass="entr" presetSubtype="16" fill="hold" nodeType="withEffect">
                                  <p:stCondLst>
                                    <p:cond delay="0"/>
                                  </p:stCondLst>
                                  <p:childTnLst>
                                    <p:set>
                                      <p:cBhvr>
                                        <p:cTn id="34" dur="1" fill="hold">
                                          <p:stCondLst>
                                            <p:cond delay="0"/>
                                          </p:stCondLst>
                                        </p:cTn>
                                        <p:tgtEl>
                                          <p:spTgt spid="10">
                                            <p:txEl>
                                              <p:pRg st="8" end="8"/>
                                            </p:txEl>
                                          </p:spTgt>
                                        </p:tgtEl>
                                        <p:attrNameLst>
                                          <p:attrName>style.visibility</p:attrName>
                                        </p:attrNameLst>
                                      </p:cBhvr>
                                      <p:to>
                                        <p:strVal val="visible"/>
                                      </p:to>
                                    </p:set>
                                    <p:animEffect transition="in" filter="box(in)">
                                      <p:cBhvr>
                                        <p:cTn id="35" dur="500"/>
                                        <p:tgtEl>
                                          <p:spTgt spid="10">
                                            <p:txEl>
                                              <p:pRg st="8" end="8"/>
                                            </p:txEl>
                                          </p:spTgt>
                                        </p:tgtEl>
                                      </p:cBhvr>
                                    </p:animEffect>
                                  </p:childTnLst>
                                </p:cTn>
                              </p:par>
                              <p:par>
                                <p:cTn id="36" presetID="4" presetClass="entr" presetSubtype="16" fill="hold" nodeType="withEffect">
                                  <p:stCondLst>
                                    <p:cond delay="0"/>
                                  </p:stCondLst>
                                  <p:childTnLst>
                                    <p:set>
                                      <p:cBhvr>
                                        <p:cTn id="37" dur="1" fill="hold">
                                          <p:stCondLst>
                                            <p:cond delay="0"/>
                                          </p:stCondLst>
                                        </p:cTn>
                                        <p:tgtEl>
                                          <p:spTgt spid="10">
                                            <p:txEl>
                                              <p:pRg st="9" end="9"/>
                                            </p:txEl>
                                          </p:spTgt>
                                        </p:tgtEl>
                                        <p:attrNameLst>
                                          <p:attrName>style.visibility</p:attrName>
                                        </p:attrNameLst>
                                      </p:cBhvr>
                                      <p:to>
                                        <p:strVal val="visible"/>
                                      </p:to>
                                    </p:set>
                                    <p:animEffect transition="in" filter="box(in)">
                                      <p:cBhvr>
                                        <p:cTn id="38" dur="500"/>
                                        <p:tgtEl>
                                          <p:spTgt spid="10">
                                            <p:txEl>
                                              <p:pRg st="9" end="9"/>
                                            </p:txEl>
                                          </p:spTgt>
                                        </p:tgtEl>
                                      </p:cBhvr>
                                    </p:animEffect>
                                  </p:childTnLst>
                                </p:cTn>
                              </p:par>
                              <p:par>
                                <p:cTn id="39" presetID="4" presetClass="entr" presetSubtype="16" fill="hold" nodeType="withEffect">
                                  <p:stCondLst>
                                    <p:cond delay="0"/>
                                  </p:stCondLst>
                                  <p:childTnLst>
                                    <p:set>
                                      <p:cBhvr>
                                        <p:cTn id="40" dur="1" fill="hold">
                                          <p:stCondLst>
                                            <p:cond delay="0"/>
                                          </p:stCondLst>
                                        </p:cTn>
                                        <p:tgtEl>
                                          <p:spTgt spid="10">
                                            <p:txEl>
                                              <p:pRg st="10" end="10"/>
                                            </p:txEl>
                                          </p:spTgt>
                                        </p:tgtEl>
                                        <p:attrNameLst>
                                          <p:attrName>style.visibility</p:attrName>
                                        </p:attrNameLst>
                                      </p:cBhvr>
                                      <p:to>
                                        <p:strVal val="visible"/>
                                      </p:to>
                                    </p:set>
                                    <p:animEffect transition="in" filter="box(in)">
                                      <p:cBhvr>
                                        <p:cTn id="41" dur="500"/>
                                        <p:tgtEl>
                                          <p:spTgt spid="10">
                                            <p:txEl>
                                              <p:pRg st="10" end="1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16" fill="hold" grpId="0" nodeType="click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box(in)">
                                      <p:cBhvr>
                                        <p:cTn id="4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t>3.3 </a:t>
            </a:r>
            <a:r>
              <a:rPr lang="en-US" dirty="0" smtClean="0"/>
              <a:t>Assessing Project Feasibility</a:t>
            </a:r>
            <a:endParaRPr lang="en-MY" dirty="0"/>
          </a:p>
        </p:txBody>
      </p:sp>
      <p:sp>
        <p:nvSpPr>
          <p:cNvPr id="6" name="Title 1"/>
          <p:cNvSpPr txBox="1">
            <a:spLocks/>
          </p:cNvSpPr>
          <p:nvPr/>
        </p:nvSpPr>
        <p:spPr bwMode="auto">
          <a:xfrm>
            <a:off x="0" y="836712"/>
            <a:ext cx="9144000" cy="323865"/>
          </a:xfrm>
          <a:prstGeom prst="rect">
            <a:avLst/>
          </a:prstGeom>
          <a:noFill/>
          <a:ln w="9525">
            <a:noFill/>
            <a:miter lim="800000"/>
            <a:headEnd/>
            <a:tailEnd/>
          </a:ln>
        </p:spPr>
        <p:txBody>
          <a:bodyPr vert="horz" wrap="square" lIns="72000" tIns="0" rIns="72000" bIns="0" numCol="1" spcCol="0" anchor="t" anchorCtr="0" compatLnSpc="1">
            <a:prstTxWarp prst="textNoShape">
              <a:avLst/>
            </a:prstTxWarp>
          </a:bodyPr>
          <a:lstStyle/>
          <a:p>
            <a:pPr defTabSz="720000">
              <a:lnSpc>
                <a:spcPts val="1800"/>
              </a:lnSpc>
              <a:spcBef>
                <a:spcPts val="0"/>
              </a:spcBef>
              <a:spcAft>
                <a:spcPts val="0"/>
              </a:spcAft>
              <a:tabLst>
                <a:tab pos="0" algn="l"/>
              </a:tabLst>
              <a:defRPr/>
            </a:pPr>
            <a:r>
              <a:rPr lang="en-US" sz="1600" b="1" dirty="0" smtClean="0"/>
              <a:t>3.3.1 Feasibility Analysis (FA)</a:t>
            </a:r>
          </a:p>
          <a:p>
            <a:pPr defTabSz="720000">
              <a:lnSpc>
                <a:spcPts val="1800"/>
              </a:lnSpc>
              <a:spcBef>
                <a:spcPts val="0"/>
              </a:spcBef>
              <a:spcAft>
                <a:spcPts val="0"/>
              </a:spcAft>
              <a:tabLst>
                <a:tab pos="0" algn="l"/>
              </a:tabLst>
              <a:defRPr/>
            </a:pPr>
            <a:endParaRPr lang="en-US" sz="1600" b="1" dirty="0" smtClean="0"/>
          </a:p>
        </p:txBody>
      </p:sp>
      <p:sp>
        <p:nvSpPr>
          <p:cNvPr id="8" name="Rectangle 7"/>
          <p:cNvSpPr/>
          <p:nvPr/>
        </p:nvSpPr>
        <p:spPr>
          <a:xfrm>
            <a:off x="457200" y="1905000"/>
            <a:ext cx="7848600" cy="3000821"/>
          </a:xfrm>
          <a:prstGeom prst="rect">
            <a:avLst/>
          </a:prstGeom>
        </p:spPr>
        <p:txBody>
          <a:bodyPr wrap="square">
            <a:spAutoFit/>
          </a:bodyPr>
          <a:lstStyle/>
          <a:p>
            <a:pPr marL="360363" lvl="1" indent="-360363" algn="just" eaLnBrk="0" hangingPunct="0">
              <a:lnSpc>
                <a:spcPct val="150000"/>
              </a:lnSpc>
              <a:buClr>
                <a:srgbClr val="FF6600"/>
              </a:buClr>
              <a:buFont typeface="Wingdings 3" pitchFamily="18" charset="2"/>
              <a:buChar char="â"/>
            </a:pPr>
            <a:r>
              <a:rPr lang="en-US" dirty="0" smtClean="0"/>
              <a:t>Feasibility Analysis  guides the </a:t>
            </a:r>
            <a:r>
              <a:rPr lang="en-US" dirty="0" err="1" smtClean="0"/>
              <a:t>organisation</a:t>
            </a:r>
            <a:r>
              <a:rPr lang="en-US" dirty="0" smtClean="0"/>
              <a:t> whether to proceed with a project</a:t>
            </a:r>
          </a:p>
          <a:p>
            <a:pPr marL="360363" lvl="1" indent="-360363" algn="just" eaLnBrk="0" hangingPunct="0">
              <a:lnSpc>
                <a:spcPct val="150000"/>
              </a:lnSpc>
              <a:buClr>
                <a:srgbClr val="FF6600"/>
              </a:buClr>
              <a:buFont typeface="Wingdings 3" pitchFamily="18" charset="2"/>
              <a:buChar char="â"/>
            </a:pPr>
            <a:endParaRPr lang="en-US" dirty="0" smtClean="0"/>
          </a:p>
          <a:p>
            <a:pPr marL="360363" lvl="1" indent="-360363" algn="just" eaLnBrk="0" hangingPunct="0">
              <a:lnSpc>
                <a:spcPct val="150000"/>
              </a:lnSpc>
              <a:buClr>
                <a:srgbClr val="FF6600"/>
              </a:buClr>
              <a:buFont typeface="Wingdings 3" pitchFamily="18" charset="2"/>
              <a:buChar char="â"/>
            </a:pPr>
            <a:r>
              <a:rPr lang="en-US" dirty="0" smtClean="0"/>
              <a:t>Feasibility Analysis also identifies all related risks of a  particular project</a:t>
            </a:r>
          </a:p>
          <a:p>
            <a:pPr marL="360363" lvl="1" indent="-360363" algn="just" eaLnBrk="0" hangingPunct="0">
              <a:lnSpc>
                <a:spcPct val="150000"/>
              </a:lnSpc>
              <a:buClr>
                <a:srgbClr val="FF6600"/>
              </a:buClr>
              <a:buFont typeface="Wingdings 3" pitchFamily="18" charset="2"/>
              <a:buChar char="â"/>
            </a:pPr>
            <a:endParaRPr lang="en-US" dirty="0" smtClean="0"/>
          </a:p>
          <a:p>
            <a:pPr marL="360363" lvl="1" indent="-360363" algn="just" eaLnBrk="0" hangingPunct="0">
              <a:lnSpc>
                <a:spcPct val="150000"/>
              </a:lnSpc>
              <a:buClr>
                <a:srgbClr val="FF6600"/>
              </a:buClr>
              <a:buFont typeface="Wingdings 3" pitchFamily="18" charset="2"/>
              <a:buChar char="â"/>
            </a:pPr>
            <a:r>
              <a:rPr lang="en-US" dirty="0" smtClean="0"/>
              <a:t>Detailing Expected Costs and Benefits</a:t>
            </a:r>
          </a:p>
          <a:p>
            <a:pPr marL="360363" lvl="1" indent="-360363" algn="just" eaLnBrk="0" hangingPunct="0">
              <a:lnSpc>
                <a:spcPct val="150000"/>
              </a:lnSpc>
              <a:buClr>
                <a:srgbClr val="FF6600"/>
              </a:buClr>
              <a:buFont typeface="Wingdings 3" pitchFamily="18" charset="2"/>
              <a:buChar char="â"/>
            </a:pPr>
            <a:endParaRPr lang="en-US" dirty="0" smtClean="0"/>
          </a:p>
        </p:txBody>
      </p:sp>
    </p:spTree>
  </p:cSld>
  <p:clrMapOvr>
    <a:masterClrMapping/>
  </p:clrMapOvr>
  <p:transition>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p:cNvSpPr>
            <a:spLocks noGrp="1"/>
          </p:cNvSpPr>
          <p:nvPr>
            <p:ph type="title"/>
          </p:nvPr>
        </p:nvSpPr>
        <p:spPr/>
        <p:txBody>
          <a:bodyPr/>
          <a:lstStyle/>
          <a:p>
            <a:r>
              <a:rPr lang="en-US" sz="1800" dirty="0" smtClean="0"/>
              <a:t>3.3 </a:t>
            </a:r>
            <a:r>
              <a:rPr lang="en-US" dirty="0" smtClean="0"/>
              <a:t>Assessing Project Feasibility</a:t>
            </a:r>
            <a:endParaRPr lang="en-GB" dirty="0"/>
          </a:p>
        </p:txBody>
      </p:sp>
      <p:sp>
        <p:nvSpPr>
          <p:cNvPr id="22" name="Title 1"/>
          <p:cNvSpPr txBox="1">
            <a:spLocks/>
          </p:cNvSpPr>
          <p:nvPr/>
        </p:nvSpPr>
        <p:spPr bwMode="auto">
          <a:xfrm>
            <a:off x="0" y="836712"/>
            <a:ext cx="9144000" cy="323865"/>
          </a:xfrm>
          <a:prstGeom prst="rect">
            <a:avLst/>
          </a:prstGeom>
          <a:noFill/>
          <a:ln w="9525">
            <a:noFill/>
            <a:miter lim="800000"/>
            <a:headEnd/>
            <a:tailEnd/>
          </a:ln>
        </p:spPr>
        <p:txBody>
          <a:bodyPr vert="horz" wrap="square" lIns="72000" tIns="0" rIns="72000" bIns="0" numCol="1" spcCol="0" anchor="t" anchorCtr="0" compatLnSpc="1">
            <a:prstTxWarp prst="textNoShape">
              <a:avLst/>
            </a:prstTxWarp>
          </a:bodyPr>
          <a:lstStyle/>
          <a:p>
            <a:pPr defTabSz="720000">
              <a:lnSpc>
                <a:spcPts val="1800"/>
              </a:lnSpc>
              <a:spcBef>
                <a:spcPts val="0"/>
              </a:spcBef>
              <a:spcAft>
                <a:spcPts val="0"/>
              </a:spcAft>
              <a:tabLst>
                <a:tab pos="0" algn="l"/>
              </a:tabLst>
              <a:defRPr/>
            </a:pPr>
            <a:r>
              <a:rPr lang="en-US" sz="1600" b="1" dirty="0" smtClean="0"/>
              <a:t>3.3.1 Feasibility Analysis (FA) (Cont.)</a:t>
            </a:r>
          </a:p>
          <a:p>
            <a:pPr defTabSz="720000">
              <a:lnSpc>
                <a:spcPts val="1800"/>
              </a:lnSpc>
              <a:spcBef>
                <a:spcPts val="0"/>
              </a:spcBef>
              <a:spcAft>
                <a:spcPts val="0"/>
              </a:spcAft>
              <a:tabLst>
                <a:tab pos="0" algn="l"/>
              </a:tabLst>
              <a:defRPr/>
            </a:pPr>
            <a:r>
              <a:rPr lang="en-US" sz="1600" b="1" dirty="0" smtClean="0"/>
              <a:t> </a:t>
            </a:r>
          </a:p>
          <a:p>
            <a:pPr defTabSz="720000">
              <a:lnSpc>
                <a:spcPts val="1800"/>
              </a:lnSpc>
              <a:spcBef>
                <a:spcPts val="0"/>
              </a:spcBef>
              <a:spcAft>
                <a:spcPts val="0"/>
              </a:spcAft>
              <a:tabLst>
                <a:tab pos="0" algn="l"/>
              </a:tabLst>
              <a:defRPr/>
            </a:pPr>
            <a:endParaRPr lang="en-US" sz="1600" b="1" dirty="0" smtClean="0"/>
          </a:p>
        </p:txBody>
      </p:sp>
      <p:grpSp>
        <p:nvGrpSpPr>
          <p:cNvPr id="5" name="Group 4"/>
          <p:cNvGrpSpPr/>
          <p:nvPr/>
        </p:nvGrpSpPr>
        <p:grpSpPr>
          <a:xfrm>
            <a:off x="539552" y="1524000"/>
            <a:ext cx="8064895" cy="1063250"/>
            <a:chOff x="0" y="0"/>
            <a:chExt cx="8064895" cy="1063250"/>
          </a:xfrm>
        </p:grpSpPr>
        <p:sp>
          <p:nvSpPr>
            <p:cNvPr id="27" name="Rectangle 26"/>
            <p:cNvSpPr/>
            <p:nvPr/>
          </p:nvSpPr>
          <p:spPr>
            <a:xfrm>
              <a:off x="0" y="0"/>
              <a:ext cx="8064895" cy="1063250"/>
            </a:xfrm>
            <a:prstGeom prst="rect">
              <a:avLst/>
            </a:prstGeom>
          </p:spPr>
          <p:style>
            <a:lnRef idx="0">
              <a:schemeClr val="dk1">
                <a:hueOff val="0"/>
                <a:satOff val="0"/>
                <a:lumOff val="0"/>
                <a:alphaOff val="0"/>
              </a:schemeClr>
            </a:lnRef>
            <a:fillRef idx="1">
              <a:schemeClr val="accent2">
                <a:shade val="90000"/>
                <a:hueOff val="0"/>
                <a:satOff val="0"/>
                <a:lumOff val="0"/>
                <a:alphaOff val="0"/>
              </a:schemeClr>
            </a:fillRef>
            <a:effectRef idx="0">
              <a:schemeClr val="accent2">
                <a:shade val="90000"/>
                <a:hueOff val="0"/>
                <a:satOff val="0"/>
                <a:lumOff val="0"/>
                <a:alphaOff val="0"/>
              </a:schemeClr>
            </a:effectRef>
            <a:fontRef idx="minor">
              <a:schemeClr val="lt1">
                <a:hueOff val="0"/>
                <a:satOff val="0"/>
                <a:lumOff val="0"/>
                <a:alphaOff val="0"/>
              </a:schemeClr>
            </a:fontRef>
          </p:style>
        </p:sp>
        <p:sp>
          <p:nvSpPr>
            <p:cNvPr id="28" name="Rectangle 27"/>
            <p:cNvSpPr/>
            <p:nvPr/>
          </p:nvSpPr>
          <p:spPr>
            <a:xfrm>
              <a:off x="0" y="0"/>
              <a:ext cx="8064895" cy="1063250"/>
            </a:xfrm>
            <a:prstGeom prst="rect">
              <a:avLst/>
            </a:prstGeom>
          </p:spPr>
          <p:style>
            <a:lnRef idx="0">
              <a:scrgbClr r="0" g="0" b="0"/>
            </a:lnRef>
            <a:fillRef idx="0">
              <a:scrgbClr r="0" g="0" b="0"/>
            </a:fillRef>
            <a:effectRef idx="0">
              <a:scrgbClr r="0" g="0" b="0"/>
            </a:effectRef>
            <a:fontRef idx="minor">
              <a:schemeClr val="lt1">
                <a:hueOff val="0"/>
                <a:satOff val="0"/>
                <a:lumOff val="0"/>
                <a:alphaOff val="0"/>
              </a:schemeClr>
            </a:fontRef>
          </p:style>
          <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latin typeface="Arial" pitchFamily="34" charset="0"/>
                  <a:cs typeface="Arial" pitchFamily="34" charset="0"/>
                </a:rPr>
                <a:t>Factors to be considered in Feasibility Analysis</a:t>
              </a:r>
              <a:endParaRPr lang="en-GB" sz="2800" kern="1200" dirty="0">
                <a:latin typeface="Arial" pitchFamily="34" charset="0"/>
                <a:cs typeface="Arial" pitchFamily="34" charset="0"/>
              </a:endParaRPr>
            </a:p>
          </p:txBody>
        </p:sp>
      </p:grpSp>
      <p:grpSp>
        <p:nvGrpSpPr>
          <p:cNvPr id="6" name="Group 5"/>
          <p:cNvGrpSpPr/>
          <p:nvPr/>
        </p:nvGrpSpPr>
        <p:grpSpPr>
          <a:xfrm>
            <a:off x="543489" y="2438400"/>
            <a:ext cx="1342836" cy="3429000"/>
            <a:chOff x="3937" y="1063250"/>
            <a:chExt cx="1342836" cy="2232825"/>
          </a:xfrm>
        </p:grpSpPr>
        <p:sp>
          <p:nvSpPr>
            <p:cNvPr id="25" name="Rectangle 24">
              <a:hlinkClick r:id="rId2" action="ppaction://hlinksldjump"/>
            </p:cNvPr>
            <p:cNvSpPr/>
            <p:nvPr/>
          </p:nvSpPr>
          <p:spPr>
            <a:xfrm>
              <a:off x="3937" y="1063250"/>
              <a:ext cx="1342836" cy="2232825"/>
            </a:xfrm>
            <a:prstGeom prst="rect">
              <a:avLst/>
            </a:prstGeom>
            <a:solidFill>
              <a:srgbClr val="FFC000"/>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26" name="Rectangle 25"/>
            <p:cNvSpPr/>
            <p:nvPr/>
          </p:nvSpPr>
          <p:spPr>
            <a:xfrm>
              <a:off x="3937" y="1063250"/>
              <a:ext cx="1342836" cy="2232825"/>
            </a:xfrm>
            <a:prstGeom prst="rect">
              <a:avLst/>
            </a:prstGeom>
            <a:solidFill>
              <a:srgbClr val="FFC000"/>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u="sng" kern="1200" dirty="0" smtClean="0">
                  <a:solidFill>
                    <a:srgbClr val="002060"/>
                  </a:solidFill>
                  <a:latin typeface="Arial" pitchFamily="34" charset="0"/>
                  <a:cs typeface="Arial" pitchFamily="34" charset="0"/>
                  <a:hlinkClick r:id="rId3" action="ppaction://hlinksldjump"/>
                </a:rPr>
                <a:t>Economic</a:t>
              </a:r>
              <a:endParaRPr lang="en-GB" sz="1800" u="sng" kern="1200" dirty="0">
                <a:solidFill>
                  <a:srgbClr val="002060"/>
                </a:solidFill>
              </a:endParaRPr>
            </a:p>
          </p:txBody>
        </p:sp>
      </p:grpSp>
      <p:grpSp>
        <p:nvGrpSpPr>
          <p:cNvPr id="7" name="Group 6"/>
          <p:cNvGrpSpPr/>
          <p:nvPr/>
        </p:nvGrpSpPr>
        <p:grpSpPr>
          <a:xfrm>
            <a:off x="1886326" y="2438400"/>
            <a:ext cx="1342836" cy="3429000"/>
            <a:chOff x="1346774" y="1063250"/>
            <a:chExt cx="1342836" cy="2232825"/>
          </a:xfrm>
        </p:grpSpPr>
        <p:sp>
          <p:nvSpPr>
            <p:cNvPr id="21" name="Rectangle 20">
              <a:hlinkClick r:id="rId4" action="ppaction://hlinksldjump"/>
            </p:cNvPr>
            <p:cNvSpPr/>
            <p:nvPr/>
          </p:nvSpPr>
          <p:spPr>
            <a:xfrm>
              <a:off x="1346774" y="1063250"/>
              <a:ext cx="1342836" cy="2232825"/>
            </a:xfrm>
            <a:prstGeom prst="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3" name="Rectangle 22"/>
            <p:cNvSpPr/>
            <p:nvPr/>
          </p:nvSpPr>
          <p:spPr>
            <a:xfrm>
              <a:off x="1346774"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rgbClr val="002060"/>
                  </a:solidFill>
                  <a:latin typeface="Arial" pitchFamily="34" charset="0"/>
                  <a:cs typeface="Arial" pitchFamily="34" charset="0"/>
                  <a:hlinkClick r:id="rId4" action="ppaction://hlinksldjump"/>
                </a:rPr>
                <a:t>Technical</a:t>
              </a:r>
              <a:endParaRPr lang="en-GB" sz="1800" kern="1200" dirty="0">
                <a:solidFill>
                  <a:srgbClr val="002060"/>
                </a:solidFill>
              </a:endParaRPr>
            </a:p>
          </p:txBody>
        </p:sp>
      </p:grpSp>
      <p:grpSp>
        <p:nvGrpSpPr>
          <p:cNvPr id="8" name="Group 7"/>
          <p:cNvGrpSpPr/>
          <p:nvPr/>
        </p:nvGrpSpPr>
        <p:grpSpPr>
          <a:xfrm>
            <a:off x="3229163" y="2438400"/>
            <a:ext cx="1342836" cy="3429000"/>
            <a:chOff x="2689611" y="1063250"/>
            <a:chExt cx="1342836" cy="2232825"/>
          </a:xfrm>
        </p:grpSpPr>
        <p:sp>
          <p:nvSpPr>
            <p:cNvPr id="19" name="Rectangle 18">
              <a:hlinkClick r:id="rId5" action="ppaction://hlinksldjump"/>
            </p:cNvPr>
            <p:cNvSpPr/>
            <p:nvPr/>
          </p:nvSpPr>
          <p:spPr>
            <a:xfrm>
              <a:off x="2689611" y="1063250"/>
              <a:ext cx="1342836" cy="2232825"/>
            </a:xfrm>
            <a:prstGeom prst="rect">
              <a:avLst/>
            </a:prstGeom>
            <a:solidFill>
              <a:srgbClr val="9751CB"/>
            </a:solid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20" name="Rectangle 19"/>
            <p:cNvSpPr/>
            <p:nvPr/>
          </p:nvSpPr>
          <p:spPr>
            <a:xfrm>
              <a:off x="2689611"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rgbClr val="002060"/>
                  </a:solidFill>
                  <a:latin typeface="Arial" pitchFamily="34" charset="0"/>
                  <a:cs typeface="Arial" pitchFamily="34" charset="0"/>
                  <a:hlinkClick r:id="rId5" action="ppaction://hlinksldjump"/>
                </a:rPr>
                <a:t>Operational</a:t>
              </a:r>
              <a:endParaRPr lang="en-GB" sz="1800" kern="1200" dirty="0">
                <a:solidFill>
                  <a:srgbClr val="002060"/>
                </a:solidFill>
              </a:endParaRPr>
            </a:p>
          </p:txBody>
        </p:sp>
      </p:grpSp>
      <p:grpSp>
        <p:nvGrpSpPr>
          <p:cNvPr id="9" name="Group 8"/>
          <p:cNvGrpSpPr/>
          <p:nvPr/>
        </p:nvGrpSpPr>
        <p:grpSpPr>
          <a:xfrm>
            <a:off x="4572000" y="2438400"/>
            <a:ext cx="1342836" cy="3429000"/>
            <a:chOff x="4032448" y="1063250"/>
            <a:chExt cx="1342836" cy="2232825"/>
          </a:xfrm>
        </p:grpSpPr>
        <p:sp>
          <p:nvSpPr>
            <p:cNvPr id="17" name="Rectangle 16">
              <a:hlinkClick r:id="rId6" action="ppaction://hlinksldjump"/>
            </p:cNvPr>
            <p:cNvSpPr/>
            <p:nvPr/>
          </p:nvSpPr>
          <p:spPr>
            <a:xfrm>
              <a:off x="4032448" y="1063250"/>
              <a:ext cx="1342836" cy="2232825"/>
            </a:xfrm>
            <a:prstGeom prst="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8" name="Rectangle 17"/>
            <p:cNvSpPr/>
            <p:nvPr/>
          </p:nvSpPr>
          <p:spPr>
            <a:xfrm>
              <a:off x="4032448"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rgbClr val="002060"/>
                  </a:solidFill>
                  <a:latin typeface="Arial" pitchFamily="34" charset="0"/>
                  <a:cs typeface="Arial" pitchFamily="34" charset="0"/>
                  <a:hlinkClick r:id="rId6" action="ppaction://hlinksldjump"/>
                </a:rPr>
                <a:t>Scheduling </a:t>
              </a:r>
              <a:endParaRPr lang="en-GB" sz="1800" kern="1200" dirty="0">
                <a:solidFill>
                  <a:srgbClr val="002060"/>
                </a:solidFill>
              </a:endParaRPr>
            </a:p>
          </p:txBody>
        </p:sp>
      </p:grpSp>
      <p:grpSp>
        <p:nvGrpSpPr>
          <p:cNvPr id="10" name="Group 9"/>
          <p:cNvGrpSpPr/>
          <p:nvPr/>
        </p:nvGrpSpPr>
        <p:grpSpPr>
          <a:xfrm>
            <a:off x="5914836" y="2438400"/>
            <a:ext cx="1342836" cy="3429000"/>
            <a:chOff x="5375284" y="1063250"/>
            <a:chExt cx="1342836" cy="2232825"/>
          </a:xfrm>
        </p:grpSpPr>
        <p:sp>
          <p:nvSpPr>
            <p:cNvPr id="15" name="Rectangle 14">
              <a:hlinkClick r:id="rId7" action="ppaction://hlinksldjump"/>
            </p:cNvPr>
            <p:cNvSpPr/>
            <p:nvPr/>
          </p:nvSpPr>
          <p:spPr>
            <a:xfrm>
              <a:off x="5375284" y="1063250"/>
              <a:ext cx="1342836" cy="2232825"/>
            </a:xfrm>
            <a:prstGeom prst="rect">
              <a:avLst/>
            </a:pr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16" name="Rectangle 15"/>
            <p:cNvSpPr/>
            <p:nvPr/>
          </p:nvSpPr>
          <p:spPr>
            <a:xfrm>
              <a:off x="5375284"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rgbClr val="002060"/>
                  </a:solidFill>
                  <a:latin typeface="Arial" pitchFamily="34" charset="0"/>
                  <a:cs typeface="Arial" pitchFamily="34" charset="0"/>
                  <a:hlinkClick r:id="rId7" action="ppaction://hlinksldjump"/>
                </a:rPr>
                <a:t>Legal and Contractual</a:t>
              </a:r>
              <a:endParaRPr lang="en-GB" sz="1800" kern="1200" dirty="0">
                <a:solidFill>
                  <a:srgbClr val="002060"/>
                </a:solidFill>
              </a:endParaRPr>
            </a:p>
          </p:txBody>
        </p:sp>
      </p:grpSp>
      <p:grpSp>
        <p:nvGrpSpPr>
          <p:cNvPr id="11" name="Group 10"/>
          <p:cNvGrpSpPr/>
          <p:nvPr/>
        </p:nvGrpSpPr>
        <p:grpSpPr>
          <a:xfrm>
            <a:off x="7257673" y="2438400"/>
            <a:ext cx="1342836" cy="3429000"/>
            <a:chOff x="6718121" y="1063250"/>
            <a:chExt cx="1342836" cy="2232825"/>
          </a:xfrm>
        </p:grpSpPr>
        <p:sp>
          <p:nvSpPr>
            <p:cNvPr id="13" name="Rectangle 12">
              <a:hlinkClick r:id="rId8" action="ppaction://hlinksldjump"/>
            </p:cNvPr>
            <p:cNvSpPr/>
            <p:nvPr/>
          </p:nvSpPr>
          <p:spPr>
            <a:xfrm>
              <a:off x="6718121" y="1063250"/>
              <a:ext cx="1342836" cy="2232825"/>
            </a:xfrm>
            <a:prstGeom prst="rect">
              <a:avLst/>
            </a:prstGeom>
            <a:solidFill>
              <a:srgbClr val="6699FF"/>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14" name="Rectangle 13"/>
            <p:cNvSpPr/>
            <p:nvPr/>
          </p:nvSpPr>
          <p:spPr>
            <a:xfrm>
              <a:off x="6718121"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rgbClr val="002060"/>
                  </a:solidFill>
                  <a:latin typeface="Arial" pitchFamily="34" charset="0"/>
                  <a:cs typeface="Arial" pitchFamily="34" charset="0"/>
                  <a:hlinkClick r:id="rId8" action="ppaction://hlinksldjump"/>
                </a:rPr>
                <a:t>Political</a:t>
              </a:r>
              <a:endParaRPr lang="en-GB" sz="1800" kern="1200" dirty="0">
                <a:solidFill>
                  <a:srgbClr val="002060"/>
                </a:solidFill>
              </a:endParaRPr>
            </a:p>
          </p:txBody>
        </p:sp>
      </p:grpSp>
      <p:sp>
        <p:nvSpPr>
          <p:cNvPr id="12" name="Rectangle 11"/>
          <p:cNvSpPr/>
          <p:nvPr/>
        </p:nvSpPr>
        <p:spPr>
          <a:xfrm>
            <a:off x="539552" y="5847909"/>
            <a:ext cx="8064895" cy="248091"/>
          </a:xfrm>
          <a:prstGeom prst="rect">
            <a:avLst/>
          </a:prstGeom>
        </p:spPr>
        <p:style>
          <a:lnRef idx="0">
            <a:schemeClr val="dk1">
              <a:hueOff val="0"/>
              <a:satOff val="0"/>
              <a:lumOff val="0"/>
              <a:alphaOff val="0"/>
            </a:schemeClr>
          </a:lnRef>
          <a:fillRef idx="1">
            <a:schemeClr val="accent2">
              <a:shade val="90000"/>
              <a:hueOff val="0"/>
              <a:satOff val="0"/>
              <a:lumOff val="0"/>
              <a:alphaOff val="0"/>
            </a:schemeClr>
          </a:fillRef>
          <a:effectRef idx="0">
            <a:schemeClr val="accent2">
              <a:shade val="90000"/>
              <a:hueOff val="0"/>
              <a:satOff val="0"/>
              <a:lumOff val="0"/>
              <a:alphaOff val="0"/>
            </a:schemeClr>
          </a:effectRef>
          <a:fontRef idx="minor">
            <a:schemeClr val="lt1">
              <a:hueOff val="0"/>
              <a:satOff val="0"/>
              <a:lumOff val="0"/>
              <a:alphaOff val="0"/>
            </a:schemeClr>
          </a:fontRef>
        </p:style>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 name="Rectangle 35"/>
          <p:cNvSpPr/>
          <p:nvPr/>
        </p:nvSpPr>
        <p:spPr>
          <a:xfrm>
            <a:off x="539552" y="5847909"/>
            <a:ext cx="8064895" cy="248091"/>
          </a:xfrm>
          <a:prstGeom prst="rect">
            <a:avLst/>
          </a:prstGeom>
        </p:spPr>
        <p:style>
          <a:lnRef idx="0">
            <a:schemeClr val="dk1">
              <a:hueOff val="0"/>
              <a:satOff val="0"/>
              <a:lumOff val="0"/>
              <a:alphaOff val="0"/>
            </a:schemeClr>
          </a:lnRef>
          <a:fillRef idx="1">
            <a:schemeClr val="accent2">
              <a:shade val="90000"/>
              <a:hueOff val="0"/>
              <a:satOff val="0"/>
              <a:lumOff val="0"/>
              <a:alphaOff val="0"/>
            </a:schemeClr>
          </a:fillRef>
          <a:effectRef idx="0">
            <a:schemeClr val="accent2">
              <a:shade val="90000"/>
              <a:hueOff val="0"/>
              <a:satOff val="0"/>
              <a:lumOff val="0"/>
              <a:alphaOff val="0"/>
            </a:schemeClr>
          </a:effectRef>
          <a:fontRef idx="minor">
            <a:schemeClr val="lt1">
              <a:hueOff val="0"/>
              <a:satOff val="0"/>
              <a:lumOff val="0"/>
              <a:alphaOff val="0"/>
            </a:schemeClr>
          </a:fontRef>
        </p:style>
      </p:sp>
      <p:sp>
        <p:nvSpPr>
          <p:cNvPr id="37" name="Round Same Side Corner Rectangle 36"/>
          <p:cNvSpPr/>
          <p:nvPr/>
        </p:nvSpPr>
        <p:spPr bwMode="auto">
          <a:xfrm rot="16200000">
            <a:off x="-1285875" y="3905250"/>
            <a:ext cx="3429000" cy="495300"/>
          </a:xfrm>
          <a:prstGeom prst="round2SameRect">
            <a:avLst/>
          </a:prstGeom>
        </p:spPr>
        <p:style>
          <a:lnRef idx="0">
            <a:schemeClr val="dk1">
              <a:hueOff val="0"/>
              <a:satOff val="0"/>
              <a:lumOff val="0"/>
              <a:alphaOff val="0"/>
            </a:schemeClr>
          </a:lnRef>
          <a:fillRef idx="1">
            <a:schemeClr val="accent2">
              <a:shade val="90000"/>
              <a:hueOff val="0"/>
              <a:satOff val="0"/>
              <a:lumOff val="0"/>
              <a:alphaOff val="0"/>
            </a:schemeClr>
          </a:fillRef>
          <a:effectRef idx="0">
            <a:schemeClr val="accent2">
              <a:shade val="90000"/>
              <a:hueOff val="0"/>
              <a:satOff val="0"/>
              <a:lumOff val="0"/>
              <a:alphaOff val="0"/>
            </a:schemeClr>
          </a:effectRef>
          <a:fontRef idx="minor">
            <a:schemeClr val="lt1">
              <a:hueOff val="0"/>
              <a:satOff val="0"/>
              <a:lumOff val="0"/>
              <a:alphaOff val="0"/>
            </a:schemeClr>
          </a:fontRef>
        </p:style>
        <p:txBody>
          <a:bodyPr vert="horz" wrap="square" lIns="91440" tIns="45720" rIns="91440" bIns="45720" numCol="1" rtlCol="0" anchor="t" anchorCtr="0" compatLnSpc="1">
            <a:prstTxWarp prst="textNoShape">
              <a:avLst/>
            </a:prstTxWarp>
          </a:bodyPr>
          <a:lstStyle/>
          <a:p>
            <a:pPr algn="ctr" eaLnBrk="0" hangingPunct="0"/>
            <a:r>
              <a:rPr lang="en-US" dirty="0" smtClean="0">
                <a:solidFill>
                  <a:srgbClr val="FFC000"/>
                </a:solidFill>
              </a:rPr>
              <a:t>ECONOMIC</a:t>
            </a:r>
            <a:endParaRPr lang="en-GB" dirty="0" smtClean="0">
              <a:solidFill>
                <a:srgbClr val="FFC000"/>
              </a:solidFill>
            </a:endParaRPr>
          </a:p>
        </p:txBody>
      </p:sp>
      <p:sp>
        <p:nvSpPr>
          <p:cNvPr id="30" name="Title 29"/>
          <p:cNvSpPr>
            <a:spLocks noGrp="1"/>
          </p:cNvSpPr>
          <p:nvPr>
            <p:ph type="title"/>
          </p:nvPr>
        </p:nvSpPr>
        <p:spPr/>
        <p:txBody>
          <a:bodyPr/>
          <a:lstStyle/>
          <a:p>
            <a:r>
              <a:rPr lang="en-US" sz="1800" dirty="0" smtClean="0"/>
              <a:t>3.3 </a:t>
            </a:r>
            <a:r>
              <a:rPr lang="en-US" dirty="0" smtClean="0"/>
              <a:t>Assessing Project Feasibility</a:t>
            </a:r>
            <a:endParaRPr lang="en-GB" dirty="0"/>
          </a:p>
        </p:txBody>
      </p:sp>
      <p:sp>
        <p:nvSpPr>
          <p:cNvPr id="22" name="Title 1"/>
          <p:cNvSpPr txBox="1">
            <a:spLocks/>
          </p:cNvSpPr>
          <p:nvPr/>
        </p:nvSpPr>
        <p:spPr bwMode="auto">
          <a:xfrm>
            <a:off x="0" y="836712"/>
            <a:ext cx="9144000" cy="323865"/>
          </a:xfrm>
          <a:prstGeom prst="rect">
            <a:avLst/>
          </a:prstGeom>
          <a:noFill/>
          <a:ln w="9525">
            <a:noFill/>
            <a:miter lim="800000"/>
            <a:headEnd/>
            <a:tailEnd/>
          </a:ln>
        </p:spPr>
        <p:txBody>
          <a:bodyPr vert="horz" wrap="square" lIns="72000" tIns="0" rIns="72000" bIns="0" numCol="1" spcCol="0" anchor="t" anchorCtr="0" compatLnSpc="1">
            <a:prstTxWarp prst="textNoShape">
              <a:avLst/>
            </a:prstTxWarp>
          </a:bodyPr>
          <a:lstStyle/>
          <a:p>
            <a:pPr defTabSz="720000">
              <a:lnSpc>
                <a:spcPts val="1800"/>
              </a:lnSpc>
              <a:spcBef>
                <a:spcPts val="0"/>
              </a:spcBef>
              <a:spcAft>
                <a:spcPts val="0"/>
              </a:spcAft>
              <a:tabLst>
                <a:tab pos="0" algn="l"/>
              </a:tabLst>
              <a:defRPr/>
            </a:pPr>
            <a:r>
              <a:rPr lang="en-US" sz="1600" b="1" dirty="0" smtClean="0"/>
              <a:t>3.3.1 Feasibility Analysis (FA) (Cont.)</a:t>
            </a:r>
          </a:p>
          <a:p>
            <a:pPr defTabSz="720000">
              <a:lnSpc>
                <a:spcPts val="1800"/>
              </a:lnSpc>
              <a:spcBef>
                <a:spcPts val="0"/>
              </a:spcBef>
              <a:spcAft>
                <a:spcPts val="0"/>
              </a:spcAft>
              <a:tabLst>
                <a:tab pos="0" algn="l"/>
              </a:tabLst>
              <a:defRPr/>
            </a:pPr>
            <a:r>
              <a:rPr lang="en-US" sz="1600" b="1" dirty="0" smtClean="0"/>
              <a:t> </a:t>
            </a:r>
          </a:p>
          <a:p>
            <a:pPr defTabSz="720000">
              <a:lnSpc>
                <a:spcPts val="1800"/>
              </a:lnSpc>
              <a:spcBef>
                <a:spcPts val="0"/>
              </a:spcBef>
              <a:spcAft>
                <a:spcPts val="0"/>
              </a:spcAft>
              <a:tabLst>
                <a:tab pos="0" algn="l"/>
              </a:tabLst>
              <a:defRPr/>
            </a:pPr>
            <a:endParaRPr lang="en-US" sz="1600" b="1" dirty="0" smtClean="0"/>
          </a:p>
        </p:txBody>
      </p:sp>
      <p:grpSp>
        <p:nvGrpSpPr>
          <p:cNvPr id="2" name="Group 4"/>
          <p:cNvGrpSpPr/>
          <p:nvPr/>
        </p:nvGrpSpPr>
        <p:grpSpPr>
          <a:xfrm>
            <a:off x="539552" y="1524000"/>
            <a:ext cx="8064895" cy="1063250"/>
            <a:chOff x="0" y="0"/>
            <a:chExt cx="8064895" cy="1063250"/>
          </a:xfrm>
        </p:grpSpPr>
        <p:sp>
          <p:nvSpPr>
            <p:cNvPr id="27" name="Rectangle 26"/>
            <p:cNvSpPr/>
            <p:nvPr/>
          </p:nvSpPr>
          <p:spPr>
            <a:xfrm>
              <a:off x="0" y="0"/>
              <a:ext cx="8064895" cy="1063250"/>
            </a:xfrm>
            <a:prstGeom prst="rect">
              <a:avLst/>
            </a:prstGeom>
          </p:spPr>
          <p:style>
            <a:lnRef idx="0">
              <a:schemeClr val="dk1">
                <a:hueOff val="0"/>
                <a:satOff val="0"/>
                <a:lumOff val="0"/>
                <a:alphaOff val="0"/>
              </a:schemeClr>
            </a:lnRef>
            <a:fillRef idx="1">
              <a:schemeClr val="accent2">
                <a:shade val="90000"/>
                <a:hueOff val="0"/>
                <a:satOff val="0"/>
                <a:lumOff val="0"/>
                <a:alphaOff val="0"/>
              </a:schemeClr>
            </a:fillRef>
            <a:effectRef idx="0">
              <a:schemeClr val="accent2">
                <a:shade val="90000"/>
                <a:hueOff val="0"/>
                <a:satOff val="0"/>
                <a:lumOff val="0"/>
                <a:alphaOff val="0"/>
              </a:schemeClr>
            </a:effectRef>
            <a:fontRef idx="minor">
              <a:schemeClr val="lt1">
                <a:hueOff val="0"/>
                <a:satOff val="0"/>
                <a:lumOff val="0"/>
                <a:alphaOff val="0"/>
              </a:schemeClr>
            </a:fontRef>
          </p:style>
        </p:sp>
        <p:sp>
          <p:nvSpPr>
            <p:cNvPr id="28" name="Rectangle 27"/>
            <p:cNvSpPr/>
            <p:nvPr/>
          </p:nvSpPr>
          <p:spPr>
            <a:xfrm>
              <a:off x="0" y="0"/>
              <a:ext cx="8064895" cy="1063250"/>
            </a:xfrm>
            <a:prstGeom prst="rect">
              <a:avLst/>
            </a:prstGeom>
          </p:spPr>
          <p:style>
            <a:lnRef idx="0">
              <a:scrgbClr r="0" g="0" b="0"/>
            </a:lnRef>
            <a:fillRef idx="0">
              <a:scrgbClr r="0" g="0" b="0"/>
            </a:fillRef>
            <a:effectRef idx="0">
              <a:scrgbClr r="0" g="0" b="0"/>
            </a:effectRef>
            <a:fontRef idx="minor">
              <a:schemeClr val="lt1">
                <a:hueOff val="0"/>
                <a:satOff val="0"/>
                <a:lumOff val="0"/>
                <a:alphaOff val="0"/>
              </a:schemeClr>
            </a:fontRef>
          </p:style>
          <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latin typeface="Arial" pitchFamily="34" charset="0"/>
                  <a:cs typeface="Arial" pitchFamily="34" charset="0"/>
                </a:rPr>
                <a:t>Factors to be considered in Feasibility Analysis</a:t>
              </a:r>
              <a:endParaRPr lang="en-GB" sz="2800" kern="1200" dirty="0">
                <a:latin typeface="Arial" pitchFamily="34" charset="0"/>
                <a:cs typeface="Arial" pitchFamily="34" charset="0"/>
              </a:endParaRPr>
            </a:p>
          </p:txBody>
        </p:sp>
      </p:grpSp>
      <p:grpSp>
        <p:nvGrpSpPr>
          <p:cNvPr id="3" name="Group 5"/>
          <p:cNvGrpSpPr/>
          <p:nvPr/>
        </p:nvGrpSpPr>
        <p:grpSpPr>
          <a:xfrm>
            <a:off x="543489" y="2438400"/>
            <a:ext cx="1342836" cy="3048000"/>
            <a:chOff x="3937" y="1063250"/>
            <a:chExt cx="1342836" cy="2232825"/>
          </a:xfrm>
        </p:grpSpPr>
        <p:sp>
          <p:nvSpPr>
            <p:cNvPr id="25" name="Rectangle 24"/>
            <p:cNvSpPr/>
            <p:nvPr/>
          </p:nvSpPr>
          <p:spPr>
            <a:xfrm>
              <a:off x="3937" y="1063250"/>
              <a:ext cx="1342836" cy="2232825"/>
            </a:xfrm>
            <a:prstGeom prst="rect">
              <a:avLst/>
            </a:prstGeom>
            <a:solidFill>
              <a:srgbClr val="FFC000"/>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26" name="Rectangle 25"/>
            <p:cNvSpPr/>
            <p:nvPr/>
          </p:nvSpPr>
          <p:spPr>
            <a:xfrm>
              <a:off x="3937"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Economic</a:t>
              </a:r>
              <a:endParaRPr lang="en-GB" sz="1800" kern="1200" dirty="0">
                <a:solidFill>
                  <a:schemeClr val="tx1"/>
                </a:solidFill>
              </a:endParaRPr>
            </a:p>
          </p:txBody>
        </p:sp>
      </p:grpSp>
      <p:grpSp>
        <p:nvGrpSpPr>
          <p:cNvPr id="4" name="Group 6"/>
          <p:cNvGrpSpPr/>
          <p:nvPr/>
        </p:nvGrpSpPr>
        <p:grpSpPr>
          <a:xfrm>
            <a:off x="1886326" y="2438400"/>
            <a:ext cx="1342836" cy="3048000"/>
            <a:chOff x="1346774" y="1063250"/>
            <a:chExt cx="1342836" cy="2232825"/>
          </a:xfrm>
        </p:grpSpPr>
        <p:sp>
          <p:nvSpPr>
            <p:cNvPr id="21" name="Rectangle 20"/>
            <p:cNvSpPr/>
            <p:nvPr/>
          </p:nvSpPr>
          <p:spPr>
            <a:xfrm>
              <a:off x="1346774" y="1063250"/>
              <a:ext cx="1342836" cy="2232825"/>
            </a:xfrm>
            <a:prstGeom prst="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3" name="Rectangle 22"/>
            <p:cNvSpPr/>
            <p:nvPr/>
          </p:nvSpPr>
          <p:spPr>
            <a:xfrm>
              <a:off x="1346774"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Technical</a:t>
              </a:r>
              <a:endParaRPr lang="en-GB" sz="1800" kern="1200" dirty="0">
                <a:solidFill>
                  <a:schemeClr val="tx1"/>
                </a:solidFill>
              </a:endParaRPr>
            </a:p>
          </p:txBody>
        </p:sp>
      </p:grpSp>
      <p:grpSp>
        <p:nvGrpSpPr>
          <p:cNvPr id="5" name="Group 7"/>
          <p:cNvGrpSpPr/>
          <p:nvPr/>
        </p:nvGrpSpPr>
        <p:grpSpPr>
          <a:xfrm>
            <a:off x="3229163" y="2438400"/>
            <a:ext cx="1342836" cy="3048000"/>
            <a:chOff x="2689611" y="1063250"/>
            <a:chExt cx="1342836" cy="2232825"/>
          </a:xfrm>
        </p:grpSpPr>
        <p:sp>
          <p:nvSpPr>
            <p:cNvPr id="19" name="Rectangle 18"/>
            <p:cNvSpPr/>
            <p:nvPr/>
          </p:nvSpPr>
          <p:spPr>
            <a:xfrm>
              <a:off x="2689611" y="1063250"/>
              <a:ext cx="1342836" cy="2232825"/>
            </a:xfrm>
            <a:prstGeom prst="rect">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20" name="Rectangle 19"/>
            <p:cNvSpPr/>
            <p:nvPr/>
          </p:nvSpPr>
          <p:spPr>
            <a:xfrm>
              <a:off x="2689611"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Operational</a:t>
              </a:r>
              <a:endParaRPr lang="en-GB" sz="1800" kern="1200" dirty="0">
                <a:solidFill>
                  <a:schemeClr val="tx1"/>
                </a:solidFill>
              </a:endParaRPr>
            </a:p>
          </p:txBody>
        </p:sp>
      </p:grpSp>
      <p:grpSp>
        <p:nvGrpSpPr>
          <p:cNvPr id="6" name="Group 8"/>
          <p:cNvGrpSpPr/>
          <p:nvPr/>
        </p:nvGrpSpPr>
        <p:grpSpPr>
          <a:xfrm>
            <a:off x="4572000" y="2438400"/>
            <a:ext cx="1342836" cy="3048000"/>
            <a:chOff x="4032448" y="1063250"/>
            <a:chExt cx="1342836" cy="2232825"/>
          </a:xfrm>
        </p:grpSpPr>
        <p:sp>
          <p:nvSpPr>
            <p:cNvPr id="17" name="Rectangle 16"/>
            <p:cNvSpPr/>
            <p:nvPr/>
          </p:nvSpPr>
          <p:spPr>
            <a:xfrm>
              <a:off x="4032448" y="1063250"/>
              <a:ext cx="1342836" cy="2232825"/>
            </a:xfrm>
            <a:prstGeom prst="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8" name="Rectangle 17"/>
            <p:cNvSpPr/>
            <p:nvPr/>
          </p:nvSpPr>
          <p:spPr>
            <a:xfrm>
              <a:off x="4032448"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Scheduling </a:t>
              </a:r>
              <a:endParaRPr lang="en-GB" sz="1800" kern="1200" dirty="0">
                <a:solidFill>
                  <a:schemeClr val="tx1"/>
                </a:solidFill>
              </a:endParaRPr>
            </a:p>
          </p:txBody>
        </p:sp>
      </p:grpSp>
      <p:grpSp>
        <p:nvGrpSpPr>
          <p:cNvPr id="7" name="Group 9"/>
          <p:cNvGrpSpPr/>
          <p:nvPr/>
        </p:nvGrpSpPr>
        <p:grpSpPr>
          <a:xfrm>
            <a:off x="5914836" y="2438400"/>
            <a:ext cx="1342836" cy="3048000"/>
            <a:chOff x="5375284" y="1063250"/>
            <a:chExt cx="1342836" cy="2232825"/>
          </a:xfrm>
        </p:grpSpPr>
        <p:sp>
          <p:nvSpPr>
            <p:cNvPr id="15" name="Rectangle 14"/>
            <p:cNvSpPr/>
            <p:nvPr/>
          </p:nvSpPr>
          <p:spPr>
            <a:xfrm>
              <a:off x="5375284" y="1063250"/>
              <a:ext cx="1342836" cy="2232825"/>
            </a:xfrm>
            <a:prstGeom prst="rect">
              <a:avLst/>
            </a:pr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16" name="Rectangle 15"/>
            <p:cNvSpPr/>
            <p:nvPr/>
          </p:nvSpPr>
          <p:spPr>
            <a:xfrm>
              <a:off x="5375284"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Legal and Contractual</a:t>
              </a:r>
              <a:endParaRPr lang="en-GB" sz="1800" kern="1200" dirty="0">
                <a:solidFill>
                  <a:schemeClr val="tx1"/>
                </a:solidFill>
              </a:endParaRPr>
            </a:p>
          </p:txBody>
        </p:sp>
      </p:grpSp>
      <p:grpSp>
        <p:nvGrpSpPr>
          <p:cNvPr id="8" name="Group 10"/>
          <p:cNvGrpSpPr/>
          <p:nvPr/>
        </p:nvGrpSpPr>
        <p:grpSpPr>
          <a:xfrm>
            <a:off x="7257673" y="2438400"/>
            <a:ext cx="1342836" cy="3048000"/>
            <a:chOff x="6718121" y="1063250"/>
            <a:chExt cx="1342836" cy="2232825"/>
          </a:xfrm>
        </p:grpSpPr>
        <p:sp>
          <p:nvSpPr>
            <p:cNvPr id="13" name="Rectangle 12"/>
            <p:cNvSpPr/>
            <p:nvPr/>
          </p:nvSpPr>
          <p:spPr>
            <a:xfrm>
              <a:off x="6718121" y="1063250"/>
              <a:ext cx="1342836" cy="2232825"/>
            </a:xfrm>
            <a:prstGeom prst="rect">
              <a:avLst/>
            </a:prstGeom>
            <a:solidFill>
              <a:srgbClr val="6699FF"/>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14" name="Rectangle 13"/>
            <p:cNvSpPr/>
            <p:nvPr/>
          </p:nvSpPr>
          <p:spPr>
            <a:xfrm>
              <a:off x="6718121"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mtClean="0">
                  <a:solidFill>
                    <a:schemeClr val="tx1"/>
                  </a:solidFill>
                  <a:latin typeface="Arial" pitchFamily="34" charset="0"/>
                  <a:cs typeface="Arial" pitchFamily="34" charset="0"/>
                </a:rPr>
                <a:t>Political</a:t>
              </a:r>
              <a:endParaRPr lang="en-GB" sz="1800" kern="1200" dirty="0">
                <a:solidFill>
                  <a:schemeClr val="tx1"/>
                </a:solidFill>
              </a:endParaRPr>
            </a:p>
          </p:txBody>
        </p:sp>
      </p:grpSp>
      <p:sp>
        <p:nvSpPr>
          <p:cNvPr id="33" name="Rectangle 32"/>
          <p:cNvSpPr/>
          <p:nvPr/>
        </p:nvSpPr>
        <p:spPr>
          <a:xfrm>
            <a:off x="533400" y="2438400"/>
            <a:ext cx="8077200" cy="3430800"/>
          </a:xfrm>
          <a:prstGeom prst="rect">
            <a:avLst/>
          </a:prstGeom>
          <a:solidFill>
            <a:srgbClr val="FFC000"/>
          </a:solidFill>
        </p:spPr>
        <p:style>
          <a:lnRef idx="1">
            <a:schemeClr val="accent5"/>
          </a:lnRef>
          <a:fillRef idx="2">
            <a:schemeClr val="accent5"/>
          </a:fillRef>
          <a:effectRef idx="1">
            <a:schemeClr val="accent5"/>
          </a:effectRef>
          <a:fontRef idx="minor">
            <a:schemeClr val="dk1"/>
          </a:fontRef>
        </p:style>
        <p:txBody>
          <a:bodyPr rtlCol="0" anchor="ctr"/>
          <a:lstStyle/>
          <a:p>
            <a:pPr marL="0" lvl="1" algn="just" eaLnBrk="0" hangingPunct="0">
              <a:lnSpc>
                <a:spcPct val="150000"/>
              </a:lnSpc>
              <a:buClr>
                <a:srgbClr val="FF6600"/>
              </a:buClr>
            </a:pPr>
            <a:r>
              <a:rPr lang="en-US" b="1" dirty="0" smtClean="0"/>
              <a:t>Economic</a:t>
            </a:r>
          </a:p>
          <a:p>
            <a:pPr marL="0" lvl="1" algn="just" eaLnBrk="0" hangingPunct="0">
              <a:lnSpc>
                <a:spcPct val="150000"/>
              </a:lnSpc>
              <a:buClr>
                <a:srgbClr val="FF6600"/>
              </a:buClr>
            </a:pPr>
            <a:r>
              <a:rPr lang="en-US" dirty="0" smtClean="0"/>
              <a:t>Economic feasibility: a process of identifying the </a:t>
            </a:r>
            <a:r>
              <a:rPr lang="en-US" b="1" dirty="0" smtClean="0"/>
              <a:t>financial benefits</a:t>
            </a:r>
            <a:r>
              <a:rPr lang="en-US" dirty="0" smtClean="0"/>
              <a:t> and </a:t>
            </a:r>
            <a:r>
              <a:rPr lang="en-US" b="1" dirty="0" smtClean="0"/>
              <a:t>costs </a:t>
            </a:r>
            <a:r>
              <a:rPr lang="en-US" dirty="0" smtClean="0"/>
              <a:t>associated with a development project</a:t>
            </a:r>
          </a:p>
          <a:p>
            <a:pPr marL="363538" lvl="1" indent="-363538" eaLnBrk="1" hangingPunct="1">
              <a:lnSpc>
                <a:spcPct val="150000"/>
              </a:lnSpc>
              <a:buFont typeface="Wingdings" pitchFamily="2" charset="2"/>
              <a:buChar char="q"/>
            </a:pPr>
            <a:r>
              <a:rPr lang="en-US" dirty="0" smtClean="0"/>
              <a:t>Often referred to as a cost-benefit analysis</a:t>
            </a:r>
          </a:p>
          <a:p>
            <a:pPr marL="363538" lvl="1" indent="-363538" eaLnBrk="1" hangingPunct="1">
              <a:lnSpc>
                <a:spcPct val="150000"/>
              </a:lnSpc>
              <a:buFont typeface="Wingdings" pitchFamily="2" charset="2"/>
              <a:buChar char="q"/>
            </a:pPr>
            <a:r>
              <a:rPr lang="en-US" dirty="0" smtClean="0"/>
              <a:t>Project is reviewed after each SDLC phase in order to decide whether to continue, redirect, or kill a project</a:t>
            </a:r>
          </a:p>
          <a:p>
            <a:pPr algn="ctr"/>
            <a:endParaRPr lang="en-GB" dirty="0"/>
          </a:p>
        </p:txBody>
      </p:sp>
      <p:sp>
        <p:nvSpPr>
          <p:cNvPr id="29" name="Multiply 28">
            <a:hlinkClick r:id="rId2" action="ppaction://hlinksldjump"/>
          </p:cNvPr>
          <p:cNvSpPr/>
          <p:nvPr/>
        </p:nvSpPr>
        <p:spPr bwMode="auto">
          <a:xfrm>
            <a:off x="8036491" y="2590800"/>
            <a:ext cx="432048" cy="474340"/>
          </a:xfrm>
          <a:prstGeom prst="mathMultiply">
            <a:avLst/>
          </a:prstGeom>
          <a:solidFill>
            <a:srgbClr val="FF7B21"/>
          </a:solidFill>
          <a:ln w="3175" cap="flat" cmpd="sng" algn="ctr">
            <a:solidFill>
              <a:schemeClr val="tx1"/>
            </a:solidFill>
            <a:prstDash val="solid"/>
            <a:round/>
            <a:headEnd type="none" w="med" len="med"/>
            <a:tailEnd type="none" w="med" len="med"/>
          </a:ln>
          <a:effectLst>
            <a:reflection blurRad="6350" stA="52000" endA="300" endPos="35000" dir="5400000" sy="-100000" algn="bl" rotWithShape="0"/>
          </a:effectLst>
          <a:scene3d>
            <a:camera prst="orthographicFront"/>
            <a:lightRig rig="threePt" dir="t"/>
          </a:scene3d>
          <a:sp3d>
            <a:bevelT prst="angle"/>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MY" sz="1800" b="0" i="0" u="none" strike="noStrike" cap="none" normalizeH="0" baseline="0" smtClean="0">
              <a:ln>
                <a:noFill/>
              </a:ln>
              <a:solidFill>
                <a:schemeClr val="tx1"/>
              </a:solidFill>
              <a:effectLst/>
              <a:latin typeface="Arial" charset="0"/>
            </a:endParaRPr>
          </a:p>
        </p:txBody>
      </p:sp>
      <p:sp>
        <p:nvSpPr>
          <p:cNvPr id="31" name="TextBox 30"/>
          <p:cNvSpPr txBox="1"/>
          <p:nvPr/>
        </p:nvSpPr>
        <p:spPr>
          <a:xfrm>
            <a:off x="8001000" y="2438400"/>
            <a:ext cx="543739" cy="215444"/>
          </a:xfrm>
          <a:prstGeom prst="rect">
            <a:avLst/>
          </a:prstGeom>
          <a:noFill/>
        </p:spPr>
        <p:txBody>
          <a:bodyPr wrap="square" rtlCol="0">
            <a:spAutoFit/>
          </a:bodyPr>
          <a:lstStyle/>
          <a:p>
            <a:pPr algn="ctr"/>
            <a:r>
              <a:rPr lang="en-US" sz="800" b="1" dirty="0" smtClean="0">
                <a:solidFill>
                  <a:schemeClr val="tx1">
                    <a:lumMod val="65000"/>
                    <a:lumOff val="35000"/>
                  </a:schemeClr>
                </a:solidFill>
                <a:latin typeface="Gill Sans" pitchFamily="34" charset="0"/>
              </a:rPr>
              <a:t>CLOSE</a:t>
            </a:r>
            <a:endParaRPr lang="en-MY" sz="800" b="1" dirty="0">
              <a:solidFill>
                <a:schemeClr val="tx1">
                  <a:lumMod val="65000"/>
                  <a:lumOff val="35000"/>
                </a:schemeClr>
              </a:solidFill>
              <a:latin typeface="Gill Sans" pitchFamily="34" charset="0"/>
            </a:endParaRPr>
          </a:p>
        </p:txBody>
      </p:sp>
      <p:sp>
        <p:nvSpPr>
          <p:cNvPr id="32" name="TextBox 31"/>
          <p:cNvSpPr txBox="1"/>
          <p:nvPr/>
        </p:nvSpPr>
        <p:spPr>
          <a:xfrm>
            <a:off x="7441094" y="5829300"/>
            <a:ext cx="750526" cy="307777"/>
          </a:xfrm>
          <a:prstGeom prst="rect">
            <a:avLst/>
          </a:prstGeom>
          <a:noFill/>
        </p:spPr>
        <p:txBody>
          <a:bodyPr wrap="none" rtlCol="0">
            <a:spAutoFit/>
          </a:bodyPr>
          <a:lstStyle/>
          <a:p>
            <a:pPr algn="ctr"/>
            <a:r>
              <a:rPr lang="en-US" sz="1400" b="1" i="1" dirty="0" smtClean="0"/>
              <a:t>1 of 13</a:t>
            </a:r>
            <a:endParaRPr lang="en-GB" sz="1400" b="1" i="1" dirty="0"/>
          </a:p>
        </p:txBody>
      </p:sp>
      <p:sp>
        <p:nvSpPr>
          <p:cNvPr id="34" name="Isosceles Triangle 33">
            <a:hlinkClick r:id="rId3" action="ppaction://hlinksldjump"/>
          </p:cNvPr>
          <p:cNvSpPr/>
          <p:nvPr/>
        </p:nvSpPr>
        <p:spPr bwMode="auto">
          <a:xfrm rot="5400000">
            <a:off x="8229600" y="5852449"/>
            <a:ext cx="228600" cy="228600"/>
          </a:xfrm>
          <a:prstGeom prst="triangl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0" y="260648"/>
            <a:ext cx="7740352" cy="504056"/>
          </a:xfrm>
          <a:prstGeom prst="rect">
            <a:avLst/>
          </a:prstGeom>
          <a:noFill/>
          <a:ln w="9525">
            <a:noFill/>
            <a:miter lim="800000"/>
            <a:headEnd/>
            <a:tailEnd/>
          </a:ln>
        </p:spPr>
        <p:txBody>
          <a:bodyPr vert="horz" wrap="square" lIns="72000" tIns="0" rIns="72000" bIns="0" numCol="1" spcCol="0" anchor="ctr" anchorCtr="0" compatLnSpc="1">
            <a:prstTxWarp prst="textNoShape">
              <a:avLst/>
            </a:prstTxWarp>
          </a:bodyPr>
          <a:lstStyle/>
          <a:p>
            <a:pPr marL="0" marR="0" lvl="0" indent="0" algn="l" defTabSz="720000" rtl="0" eaLnBrk="1" fontAlgn="base" latinLnBrk="0" hangingPunct="1">
              <a:lnSpc>
                <a:spcPts val="1800"/>
              </a:lnSpc>
              <a:spcBef>
                <a:spcPts val="0"/>
              </a:spcBef>
              <a:spcAft>
                <a:spcPts val="0"/>
              </a:spcAft>
              <a:buClrTx/>
              <a:buSzTx/>
              <a:buFontTx/>
              <a:buNone/>
              <a:tabLst>
                <a:tab pos="0" algn="l"/>
              </a:tabLst>
              <a:defRPr/>
            </a:pPr>
            <a:r>
              <a:rPr kumimoji="0" lang="en-US" sz="1700" b="1" i="0" u="none" strike="noStrike" kern="0" cap="none" spc="0" normalizeH="0" baseline="0" noProof="0" dirty="0" smtClean="0">
                <a:ln>
                  <a:noFill/>
                </a:ln>
                <a:solidFill>
                  <a:srgbClr val="FFFF00"/>
                </a:solidFill>
                <a:effectLst/>
                <a:uLnTx/>
                <a:uFillTx/>
                <a:latin typeface="+mj-lt"/>
                <a:ea typeface="+mj-ea"/>
                <a:cs typeface="Calibri" pitchFamily="34" charset="0"/>
              </a:rPr>
              <a:t>LEARNING OUTCOMES</a:t>
            </a:r>
            <a:endParaRPr kumimoji="0" lang="en-MY" sz="1700" b="1" i="0" u="none" strike="noStrike" kern="0" cap="none" spc="0" normalizeH="0" baseline="0" noProof="0" dirty="0">
              <a:ln>
                <a:noFill/>
              </a:ln>
              <a:solidFill>
                <a:srgbClr val="FFFF00"/>
              </a:solidFill>
              <a:effectLst/>
              <a:uLnTx/>
              <a:uFillTx/>
              <a:latin typeface="+mj-lt"/>
              <a:ea typeface="+mj-ea"/>
              <a:cs typeface="Calibri" pitchFamily="34" charset="0"/>
            </a:endParaRPr>
          </a:p>
        </p:txBody>
      </p:sp>
      <p:sp>
        <p:nvSpPr>
          <p:cNvPr id="8" name="Rectangle 7"/>
          <p:cNvSpPr>
            <a:spLocks noChangeArrowheads="1"/>
          </p:cNvSpPr>
          <p:nvPr/>
        </p:nvSpPr>
        <p:spPr bwMode="auto">
          <a:xfrm>
            <a:off x="533400" y="1143000"/>
            <a:ext cx="8229600" cy="4953000"/>
          </a:xfrm>
          <a:prstGeom prst="rect">
            <a:avLst/>
          </a:prstGeom>
          <a:solidFill>
            <a:schemeClr val="bg1"/>
          </a:solidFill>
          <a:ln w="9525" algn="ctr">
            <a:noFill/>
            <a:round/>
            <a:headEnd/>
            <a:tailEnd/>
          </a:ln>
        </p:spPr>
        <p:txBody>
          <a:bodyPr/>
          <a:lstStyle/>
          <a:p>
            <a:pPr marL="360363" lvl="1" indent="-360363">
              <a:lnSpc>
                <a:spcPct val="150000"/>
              </a:lnSpc>
              <a:buClr>
                <a:srgbClr val="FF6600"/>
              </a:buClr>
              <a:buSzPct val="100000"/>
              <a:defRPr/>
            </a:pPr>
            <a:r>
              <a:rPr lang="en-US" dirty="0" smtClean="0"/>
              <a:t>At the end of this chapter, students will be able to:</a:t>
            </a:r>
          </a:p>
          <a:p>
            <a:pPr marL="360363" lvl="1" indent="-360363">
              <a:buClr>
                <a:srgbClr val="FF6600"/>
              </a:buClr>
              <a:buSzPct val="100000"/>
              <a:buFont typeface="Wingdings 3" pitchFamily="18" charset="2"/>
              <a:buChar char="â"/>
              <a:defRPr/>
            </a:pPr>
            <a:r>
              <a:rPr lang="en-US" dirty="0" smtClean="0"/>
              <a:t>Describe the steps involved in the </a:t>
            </a:r>
            <a:r>
              <a:rPr lang="en-US" b="1" dirty="0" smtClean="0"/>
              <a:t>project initiation and planning process</a:t>
            </a:r>
            <a:r>
              <a:rPr lang="en-US" dirty="0" smtClean="0"/>
              <a:t>.</a:t>
            </a:r>
          </a:p>
          <a:p>
            <a:pPr marL="360363" lvl="1" indent="-360363">
              <a:buClr>
                <a:srgbClr val="FF6600"/>
              </a:buClr>
              <a:buSzPct val="100000"/>
              <a:buFont typeface="Wingdings 3" pitchFamily="18" charset="2"/>
              <a:buChar char="â"/>
              <a:defRPr/>
            </a:pPr>
            <a:endParaRPr lang="en-US" dirty="0" smtClean="0"/>
          </a:p>
          <a:p>
            <a:pPr marL="360363" lvl="1" indent="-360363">
              <a:buClr>
                <a:srgbClr val="FF6600"/>
              </a:buClr>
              <a:buSzPct val="100000"/>
              <a:buFont typeface="Wingdings 3" pitchFamily="18" charset="2"/>
              <a:buChar char="â"/>
              <a:defRPr/>
            </a:pPr>
            <a:r>
              <a:rPr lang="en-US" dirty="0" smtClean="0"/>
              <a:t>Explain the need for and the contents of a </a:t>
            </a:r>
            <a:r>
              <a:rPr lang="en-US" b="1" dirty="0" smtClean="0"/>
              <a:t>Project Scope Statement and Baseline Project Plan.</a:t>
            </a:r>
          </a:p>
          <a:p>
            <a:pPr marL="360363" lvl="1" indent="-360363">
              <a:buClr>
                <a:srgbClr val="FF6600"/>
              </a:buClr>
              <a:buSzPct val="100000"/>
              <a:buFont typeface="Wingdings 3" pitchFamily="18" charset="2"/>
              <a:buChar char="â"/>
              <a:defRPr/>
            </a:pPr>
            <a:endParaRPr lang="en-US" b="1" dirty="0" smtClean="0"/>
          </a:p>
          <a:p>
            <a:pPr marL="360363" lvl="1" indent="-360363">
              <a:buClr>
                <a:srgbClr val="FF6600"/>
              </a:buClr>
              <a:buSzPct val="100000"/>
              <a:buFont typeface="Wingdings 3" pitchFamily="18" charset="2"/>
              <a:buChar char="â"/>
              <a:defRPr/>
            </a:pPr>
            <a:r>
              <a:rPr lang="en-US" dirty="0" smtClean="0"/>
              <a:t>List and describe various methods for assessing </a:t>
            </a:r>
            <a:r>
              <a:rPr lang="en-US" b="1" dirty="0" smtClean="0"/>
              <a:t>project feasibility</a:t>
            </a:r>
            <a:r>
              <a:rPr lang="en-US" dirty="0" smtClean="0"/>
              <a:t>.</a:t>
            </a:r>
          </a:p>
          <a:p>
            <a:pPr marL="360363" lvl="1" indent="-360363">
              <a:buClr>
                <a:srgbClr val="FF6600"/>
              </a:buClr>
              <a:buSzPct val="100000"/>
              <a:buFont typeface="Wingdings 3" pitchFamily="18" charset="2"/>
              <a:buChar char="â"/>
              <a:defRPr/>
            </a:pPr>
            <a:endParaRPr lang="en-US" dirty="0" smtClean="0"/>
          </a:p>
          <a:p>
            <a:pPr marL="360363" lvl="1" indent="-360363">
              <a:buClr>
                <a:srgbClr val="FF6600"/>
              </a:buClr>
              <a:buSzPct val="100000"/>
              <a:buFont typeface="Wingdings 3" pitchFamily="18" charset="2"/>
              <a:buChar char="â"/>
              <a:defRPr/>
            </a:pPr>
            <a:r>
              <a:rPr lang="en-US" dirty="0" smtClean="0"/>
              <a:t>Describe the differences between </a:t>
            </a:r>
            <a:r>
              <a:rPr lang="en-US" b="1" dirty="0" smtClean="0"/>
              <a:t>tangible</a:t>
            </a:r>
            <a:r>
              <a:rPr lang="en-US" dirty="0" smtClean="0"/>
              <a:t> and </a:t>
            </a:r>
            <a:r>
              <a:rPr lang="en-US" b="1" dirty="0" smtClean="0"/>
              <a:t>intangible benefits </a:t>
            </a:r>
            <a:r>
              <a:rPr lang="en-US" dirty="0" smtClean="0"/>
              <a:t>and </a:t>
            </a:r>
            <a:r>
              <a:rPr lang="en-US" b="1" dirty="0" smtClean="0"/>
              <a:t>costs </a:t>
            </a:r>
            <a:r>
              <a:rPr lang="en-US" dirty="0" smtClean="0"/>
              <a:t>and between one-time vs. recurring benefits and costs.</a:t>
            </a:r>
          </a:p>
          <a:p>
            <a:pPr marL="360363" lvl="1" indent="-360363">
              <a:buClr>
                <a:srgbClr val="FF6600"/>
              </a:buClr>
              <a:buSzPct val="100000"/>
              <a:buFont typeface="Wingdings 3" pitchFamily="18" charset="2"/>
              <a:buChar char="â"/>
              <a:defRPr/>
            </a:pPr>
            <a:endParaRPr lang="en-US" dirty="0" smtClean="0"/>
          </a:p>
          <a:p>
            <a:pPr marL="360363" lvl="1" indent="-360363" eaLnBrk="1" hangingPunct="1">
              <a:buClr>
                <a:srgbClr val="FF6600"/>
              </a:buClr>
              <a:buSzPct val="100000"/>
              <a:buFont typeface="Wingdings 3" pitchFamily="18" charset="2"/>
              <a:buChar char="â"/>
              <a:defRPr/>
            </a:pPr>
            <a:r>
              <a:rPr lang="en-US" dirty="0" smtClean="0"/>
              <a:t>Perform </a:t>
            </a:r>
            <a:r>
              <a:rPr lang="en-US" b="1" dirty="0" smtClean="0"/>
              <a:t>cost-benefit analysis </a:t>
            </a:r>
            <a:r>
              <a:rPr lang="en-US" dirty="0" smtClean="0"/>
              <a:t>and describe what is meant by </a:t>
            </a:r>
            <a:r>
              <a:rPr lang="en-US" b="1" dirty="0" smtClean="0"/>
              <a:t>time value of money, present value, discount rate, net present value,  return on investment, and break-even analysis.</a:t>
            </a:r>
          </a:p>
          <a:p>
            <a:pPr marL="360363" lvl="1" indent="-360363" eaLnBrk="1" hangingPunct="1">
              <a:lnSpc>
                <a:spcPct val="150000"/>
              </a:lnSpc>
              <a:buClr>
                <a:srgbClr val="FF6600"/>
              </a:buClr>
              <a:buSzPct val="100000"/>
              <a:defRPr/>
            </a:pPr>
            <a:endParaRPr lang="en-US" dirty="0" smtClean="0"/>
          </a:p>
          <a:p>
            <a:pPr marL="360363" lvl="1" indent="-360363">
              <a:lnSpc>
                <a:spcPct val="150000"/>
              </a:lnSpc>
              <a:buClr>
                <a:srgbClr val="FF6600"/>
              </a:buClr>
              <a:buSzPct val="100000"/>
              <a:buFont typeface="Wingdings 3" pitchFamily="18" charset="2"/>
              <a:buChar char="â"/>
              <a:defRPr/>
            </a:pPr>
            <a:endParaRPr lang="en-US" dirty="0" smtClean="0"/>
          </a:p>
          <a:p>
            <a:pPr marL="360363" lvl="1" indent="-360363">
              <a:lnSpc>
                <a:spcPct val="150000"/>
              </a:lnSpc>
              <a:buClr>
                <a:srgbClr val="FF6600"/>
              </a:buClr>
              <a:buSzPct val="100000"/>
              <a:buFont typeface="Wingdings 3" pitchFamily="18" charset="2"/>
              <a:buChar char="â"/>
              <a:defRPr/>
            </a:pPr>
            <a:endParaRPr lang="en-US" dirty="0" smtClean="0"/>
          </a:p>
          <a:p>
            <a:pPr eaLnBrk="0" hangingPunct="0"/>
            <a:endParaRPr lang="ms-MY" sz="1600" dirty="0">
              <a:solidFill>
                <a:srgbClr val="C00000"/>
              </a:solidFill>
            </a:endParaRPr>
          </a:p>
        </p:txBody>
      </p:sp>
    </p:spTree>
  </p:cSld>
  <p:clrMapOvr>
    <a:masterClrMapping/>
  </p:clrMapOvr>
  <p:transition spd="slow">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 name="Rectangle 39"/>
          <p:cNvSpPr/>
          <p:nvPr/>
        </p:nvSpPr>
        <p:spPr>
          <a:xfrm>
            <a:off x="533400" y="5867400"/>
            <a:ext cx="8064895" cy="248091"/>
          </a:xfrm>
          <a:prstGeom prst="rect">
            <a:avLst/>
          </a:prstGeom>
        </p:spPr>
        <p:style>
          <a:lnRef idx="0">
            <a:schemeClr val="dk1">
              <a:hueOff val="0"/>
              <a:satOff val="0"/>
              <a:lumOff val="0"/>
              <a:alphaOff val="0"/>
            </a:schemeClr>
          </a:lnRef>
          <a:fillRef idx="1">
            <a:schemeClr val="accent2">
              <a:shade val="90000"/>
              <a:hueOff val="0"/>
              <a:satOff val="0"/>
              <a:lumOff val="0"/>
              <a:alphaOff val="0"/>
            </a:schemeClr>
          </a:fillRef>
          <a:effectRef idx="0">
            <a:schemeClr val="accent2">
              <a:shade val="90000"/>
              <a:hueOff val="0"/>
              <a:satOff val="0"/>
              <a:lumOff val="0"/>
              <a:alphaOff val="0"/>
            </a:schemeClr>
          </a:effectRef>
          <a:fontRef idx="minor">
            <a:schemeClr val="lt1">
              <a:hueOff val="0"/>
              <a:satOff val="0"/>
              <a:lumOff val="0"/>
              <a:alphaOff val="0"/>
            </a:schemeClr>
          </a:fontRef>
        </p:style>
      </p:sp>
      <p:sp>
        <p:nvSpPr>
          <p:cNvPr id="39" name="Round Same Side Corner Rectangle 38"/>
          <p:cNvSpPr/>
          <p:nvPr/>
        </p:nvSpPr>
        <p:spPr bwMode="auto">
          <a:xfrm rot="16200000">
            <a:off x="-1285875" y="3905250"/>
            <a:ext cx="3429000" cy="495300"/>
          </a:xfrm>
          <a:prstGeom prst="round2SameRect">
            <a:avLst/>
          </a:prstGeom>
        </p:spPr>
        <p:style>
          <a:lnRef idx="0">
            <a:schemeClr val="dk1">
              <a:hueOff val="0"/>
              <a:satOff val="0"/>
              <a:lumOff val="0"/>
              <a:alphaOff val="0"/>
            </a:schemeClr>
          </a:lnRef>
          <a:fillRef idx="1">
            <a:schemeClr val="accent2">
              <a:shade val="90000"/>
              <a:hueOff val="0"/>
              <a:satOff val="0"/>
              <a:lumOff val="0"/>
              <a:alphaOff val="0"/>
            </a:schemeClr>
          </a:fillRef>
          <a:effectRef idx="0">
            <a:schemeClr val="accent2">
              <a:shade val="90000"/>
              <a:hueOff val="0"/>
              <a:satOff val="0"/>
              <a:lumOff val="0"/>
              <a:alphaOff val="0"/>
            </a:schemeClr>
          </a:effectRef>
          <a:fontRef idx="minor">
            <a:schemeClr val="lt1">
              <a:hueOff val="0"/>
              <a:satOff val="0"/>
              <a:lumOff val="0"/>
              <a:alphaOff val="0"/>
            </a:schemeClr>
          </a:fontRef>
        </p:style>
        <p:txBody>
          <a:bodyPr vert="horz" wrap="square" lIns="91440" tIns="45720" rIns="91440" bIns="45720" numCol="1" rtlCol="0" anchor="t" anchorCtr="0" compatLnSpc="1">
            <a:prstTxWarp prst="textNoShape">
              <a:avLst/>
            </a:prstTxWarp>
          </a:bodyPr>
          <a:lstStyle/>
          <a:p>
            <a:pPr algn="ctr" eaLnBrk="0" hangingPunct="0"/>
            <a:r>
              <a:rPr lang="en-US" dirty="0" smtClean="0">
                <a:solidFill>
                  <a:srgbClr val="FFC000"/>
                </a:solidFill>
              </a:rPr>
              <a:t>ECONOMIC</a:t>
            </a:r>
            <a:endParaRPr lang="en-GB" dirty="0" smtClean="0">
              <a:solidFill>
                <a:srgbClr val="FFC000"/>
              </a:solidFill>
            </a:endParaRPr>
          </a:p>
        </p:txBody>
      </p:sp>
      <p:sp>
        <p:nvSpPr>
          <p:cNvPr id="30" name="Title 29"/>
          <p:cNvSpPr>
            <a:spLocks noGrp="1"/>
          </p:cNvSpPr>
          <p:nvPr>
            <p:ph type="title"/>
          </p:nvPr>
        </p:nvSpPr>
        <p:spPr/>
        <p:txBody>
          <a:bodyPr/>
          <a:lstStyle/>
          <a:p>
            <a:r>
              <a:rPr lang="en-US" sz="1800" dirty="0" smtClean="0"/>
              <a:t>3.3 </a:t>
            </a:r>
            <a:r>
              <a:rPr lang="en-US" dirty="0" smtClean="0"/>
              <a:t>Assessing Project Feasibility</a:t>
            </a:r>
            <a:endParaRPr lang="en-GB" dirty="0"/>
          </a:p>
        </p:txBody>
      </p:sp>
      <p:sp>
        <p:nvSpPr>
          <p:cNvPr id="22" name="Title 1"/>
          <p:cNvSpPr txBox="1">
            <a:spLocks/>
          </p:cNvSpPr>
          <p:nvPr/>
        </p:nvSpPr>
        <p:spPr bwMode="auto">
          <a:xfrm>
            <a:off x="0" y="836712"/>
            <a:ext cx="9144000" cy="323865"/>
          </a:xfrm>
          <a:prstGeom prst="rect">
            <a:avLst/>
          </a:prstGeom>
          <a:noFill/>
          <a:ln w="9525">
            <a:noFill/>
            <a:miter lim="800000"/>
            <a:headEnd/>
            <a:tailEnd/>
          </a:ln>
        </p:spPr>
        <p:txBody>
          <a:bodyPr vert="horz" wrap="square" lIns="72000" tIns="0" rIns="72000" bIns="0" numCol="1" spcCol="0" anchor="t" anchorCtr="0" compatLnSpc="1">
            <a:prstTxWarp prst="textNoShape">
              <a:avLst/>
            </a:prstTxWarp>
          </a:bodyPr>
          <a:lstStyle/>
          <a:p>
            <a:pPr defTabSz="720000">
              <a:lnSpc>
                <a:spcPts val="1800"/>
              </a:lnSpc>
              <a:spcBef>
                <a:spcPts val="0"/>
              </a:spcBef>
              <a:spcAft>
                <a:spcPts val="0"/>
              </a:spcAft>
              <a:tabLst>
                <a:tab pos="0" algn="l"/>
              </a:tabLst>
              <a:defRPr/>
            </a:pPr>
            <a:r>
              <a:rPr lang="en-US" sz="1600" b="1" dirty="0" smtClean="0"/>
              <a:t>3.3.2 Determining Project Benefits</a:t>
            </a:r>
          </a:p>
          <a:p>
            <a:pPr defTabSz="720000">
              <a:lnSpc>
                <a:spcPts val="1800"/>
              </a:lnSpc>
              <a:spcBef>
                <a:spcPts val="0"/>
              </a:spcBef>
              <a:spcAft>
                <a:spcPts val="0"/>
              </a:spcAft>
              <a:tabLst>
                <a:tab pos="0" algn="l"/>
              </a:tabLst>
              <a:defRPr/>
            </a:pPr>
            <a:r>
              <a:rPr lang="en-US" sz="1600" b="1" dirty="0" smtClean="0"/>
              <a:t> </a:t>
            </a:r>
          </a:p>
          <a:p>
            <a:pPr defTabSz="720000">
              <a:lnSpc>
                <a:spcPts val="1800"/>
              </a:lnSpc>
              <a:spcBef>
                <a:spcPts val="0"/>
              </a:spcBef>
              <a:spcAft>
                <a:spcPts val="0"/>
              </a:spcAft>
              <a:tabLst>
                <a:tab pos="0" algn="l"/>
              </a:tabLst>
              <a:defRPr/>
            </a:pPr>
            <a:endParaRPr lang="en-US" sz="1600" b="1" dirty="0" smtClean="0"/>
          </a:p>
        </p:txBody>
      </p:sp>
      <p:grpSp>
        <p:nvGrpSpPr>
          <p:cNvPr id="2" name="Group 4"/>
          <p:cNvGrpSpPr/>
          <p:nvPr/>
        </p:nvGrpSpPr>
        <p:grpSpPr>
          <a:xfrm>
            <a:off x="609600" y="1219200"/>
            <a:ext cx="8064895" cy="1063250"/>
            <a:chOff x="0" y="0"/>
            <a:chExt cx="8064895" cy="1063250"/>
          </a:xfrm>
        </p:grpSpPr>
        <p:sp>
          <p:nvSpPr>
            <p:cNvPr id="27" name="Rectangle 26"/>
            <p:cNvSpPr/>
            <p:nvPr/>
          </p:nvSpPr>
          <p:spPr>
            <a:xfrm>
              <a:off x="0" y="0"/>
              <a:ext cx="8064895" cy="685800"/>
            </a:xfrm>
            <a:prstGeom prst="rect">
              <a:avLst/>
            </a:prstGeom>
          </p:spPr>
          <p:style>
            <a:lnRef idx="0">
              <a:schemeClr val="dk1">
                <a:hueOff val="0"/>
                <a:satOff val="0"/>
                <a:lumOff val="0"/>
                <a:alphaOff val="0"/>
              </a:schemeClr>
            </a:lnRef>
            <a:fillRef idx="1">
              <a:schemeClr val="accent2">
                <a:shade val="90000"/>
                <a:hueOff val="0"/>
                <a:satOff val="0"/>
                <a:lumOff val="0"/>
                <a:alphaOff val="0"/>
              </a:schemeClr>
            </a:fillRef>
            <a:effectRef idx="0">
              <a:schemeClr val="accent2">
                <a:shade val="90000"/>
                <a:hueOff val="0"/>
                <a:satOff val="0"/>
                <a:lumOff val="0"/>
                <a:alphaOff val="0"/>
              </a:schemeClr>
            </a:effectRef>
            <a:fontRef idx="minor">
              <a:schemeClr val="lt1">
                <a:hueOff val="0"/>
                <a:satOff val="0"/>
                <a:lumOff val="0"/>
                <a:alphaOff val="0"/>
              </a:schemeClr>
            </a:fontRef>
          </p:style>
        </p:sp>
        <p:sp>
          <p:nvSpPr>
            <p:cNvPr id="28" name="Rectangle 27"/>
            <p:cNvSpPr/>
            <p:nvPr/>
          </p:nvSpPr>
          <p:spPr>
            <a:xfrm>
              <a:off x="0" y="0"/>
              <a:ext cx="8064895" cy="1063250"/>
            </a:xfrm>
            <a:prstGeom prst="rect">
              <a:avLst/>
            </a:prstGeom>
          </p:spPr>
          <p:style>
            <a:lnRef idx="0">
              <a:scrgbClr r="0" g="0" b="0"/>
            </a:lnRef>
            <a:fillRef idx="0">
              <a:scrgbClr r="0" g="0" b="0"/>
            </a:fillRef>
            <a:effectRef idx="0">
              <a:scrgbClr r="0" g="0" b="0"/>
            </a:effectRef>
            <a:fontRef idx="minor">
              <a:schemeClr val="lt1">
                <a:hueOff val="0"/>
                <a:satOff val="0"/>
                <a:lumOff val="0"/>
                <a:alphaOff val="0"/>
              </a:schemeClr>
            </a:fontRef>
          </p:style>
          <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latin typeface="Arial" pitchFamily="34" charset="0"/>
                  <a:cs typeface="Arial" pitchFamily="34" charset="0"/>
                </a:rPr>
                <a:t>Factors to be considered in Feasibility Analysis</a:t>
              </a:r>
              <a:endParaRPr lang="en-GB" sz="2800" kern="1200" dirty="0">
                <a:latin typeface="Arial" pitchFamily="34" charset="0"/>
                <a:cs typeface="Arial" pitchFamily="34" charset="0"/>
              </a:endParaRPr>
            </a:p>
          </p:txBody>
        </p:sp>
      </p:grpSp>
      <p:grpSp>
        <p:nvGrpSpPr>
          <p:cNvPr id="3" name="Group 5"/>
          <p:cNvGrpSpPr/>
          <p:nvPr/>
        </p:nvGrpSpPr>
        <p:grpSpPr>
          <a:xfrm>
            <a:off x="543489" y="2438400"/>
            <a:ext cx="1342836" cy="3048000"/>
            <a:chOff x="3937" y="1063250"/>
            <a:chExt cx="1342836" cy="2232825"/>
          </a:xfrm>
        </p:grpSpPr>
        <p:sp>
          <p:nvSpPr>
            <p:cNvPr id="25" name="Rectangle 24"/>
            <p:cNvSpPr/>
            <p:nvPr/>
          </p:nvSpPr>
          <p:spPr>
            <a:xfrm>
              <a:off x="3937" y="1063250"/>
              <a:ext cx="1342836" cy="2232825"/>
            </a:xfrm>
            <a:prstGeom prst="rect">
              <a:avLst/>
            </a:prstGeom>
            <a:solidFill>
              <a:srgbClr val="FFC000"/>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26" name="Rectangle 25"/>
            <p:cNvSpPr/>
            <p:nvPr/>
          </p:nvSpPr>
          <p:spPr>
            <a:xfrm>
              <a:off x="3937"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Economic</a:t>
              </a:r>
              <a:endParaRPr lang="en-GB" sz="1800" kern="1200" dirty="0">
                <a:solidFill>
                  <a:schemeClr val="tx1"/>
                </a:solidFill>
              </a:endParaRPr>
            </a:p>
          </p:txBody>
        </p:sp>
      </p:grpSp>
      <p:grpSp>
        <p:nvGrpSpPr>
          <p:cNvPr id="4" name="Group 6"/>
          <p:cNvGrpSpPr/>
          <p:nvPr/>
        </p:nvGrpSpPr>
        <p:grpSpPr>
          <a:xfrm>
            <a:off x="1886326" y="2438400"/>
            <a:ext cx="1342836" cy="3048000"/>
            <a:chOff x="1346774" y="1063250"/>
            <a:chExt cx="1342836" cy="2232825"/>
          </a:xfrm>
        </p:grpSpPr>
        <p:sp>
          <p:nvSpPr>
            <p:cNvPr id="21" name="Rectangle 20"/>
            <p:cNvSpPr/>
            <p:nvPr/>
          </p:nvSpPr>
          <p:spPr>
            <a:xfrm>
              <a:off x="1346774" y="1063250"/>
              <a:ext cx="1342836" cy="2232825"/>
            </a:xfrm>
            <a:prstGeom prst="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3" name="Rectangle 22"/>
            <p:cNvSpPr/>
            <p:nvPr/>
          </p:nvSpPr>
          <p:spPr>
            <a:xfrm>
              <a:off x="1346774"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Technical</a:t>
              </a:r>
              <a:endParaRPr lang="en-GB" sz="1800" kern="1200" dirty="0">
                <a:solidFill>
                  <a:schemeClr val="tx1"/>
                </a:solidFill>
              </a:endParaRPr>
            </a:p>
          </p:txBody>
        </p:sp>
      </p:grpSp>
      <p:grpSp>
        <p:nvGrpSpPr>
          <p:cNvPr id="5" name="Group 7"/>
          <p:cNvGrpSpPr/>
          <p:nvPr/>
        </p:nvGrpSpPr>
        <p:grpSpPr>
          <a:xfrm>
            <a:off x="3229163" y="2438400"/>
            <a:ext cx="1342836" cy="3048000"/>
            <a:chOff x="2689611" y="1063250"/>
            <a:chExt cx="1342836" cy="2232825"/>
          </a:xfrm>
        </p:grpSpPr>
        <p:sp>
          <p:nvSpPr>
            <p:cNvPr id="19" name="Rectangle 18"/>
            <p:cNvSpPr/>
            <p:nvPr/>
          </p:nvSpPr>
          <p:spPr>
            <a:xfrm>
              <a:off x="2689611" y="1063250"/>
              <a:ext cx="1342836" cy="2232825"/>
            </a:xfrm>
            <a:prstGeom prst="rect">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20" name="Rectangle 19"/>
            <p:cNvSpPr/>
            <p:nvPr/>
          </p:nvSpPr>
          <p:spPr>
            <a:xfrm>
              <a:off x="2689611"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Operational</a:t>
              </a:r>
              <a:endParaRPr lang="en-GB" sz="1800" kern="1200" dirty="0">
                <a:solidFill>
                  <a:schemeClr val="tx1"/>
                </a:solidFill>
              </a:endParaRPr>
            </a:p>
          </p:txBody>
        </p:sp>
      </p:grpSp>
      <p:grpSp>
        <p:nvGrpSpPr>
          <p:cNvPr id="6" name="Group 8"/>
          <p:cNvGrpSpPr/>
          <p:nvPr/>
        </p:nvGrpSpPr>
        <p:grpSpPr>
          <a:xfrm>
            <a:off x="4572000" y="2438400"/>
            <a:ext cx="1342836" cy="3048000"/>
            <a:chOff x="4032448" y="1063250"/>
            <a:chExt cx="1342836" cy="2232825"/>
          </a:xfrm>
        </p:grpSpPr>
        <p:sp>
          <p:nvSpPr>
            <p:cNvPr id="17" name="Rectangle 16"/>
            <p:cNvSpPr/>
            <p:nvPr/>
          </p:nvSpPr>
          <p:spPr>
            <a:xfrm>
              <a:off x="4032448" y="1063250"/>
              <a:ext cx="1342836" cy="2232825"/>
            </a:xfrm>
            <a:prstGeom prst="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8" name="Rectangle 17"/>
            <p:cNvSpPr/>
            <p:nvPr/>
          </p:nvSpPr>
          <p:spPr>
            <a:xfrm>
              <a:off x="4032448"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Scheduling </a:t>
              </a:r>
              <a:endParaRPr lang="en-GB" sz="1800" kern="1200" dirty="0">
                <a:solidFill>
                  <a:schemeClr val="tx1"/>
                </a:solidFill>
              </a:endParaRPr>
            </a:p>
          </p:txBody>
        </p:sp>
      </p:grpSp>
      <p:grpSp>
        <p:nvGrpSpPr>
          <p:cNvPr id="7" name="Group 9"/>
          <p:cNvGrpSpPr/>
          <p:nvPr/>
        </p:nvGrpSpPr>
        <p:grpSpPr>
          <a:xfrm>
            <a:off x="5914836" y="2438400"/>
            <a:ext cx="1342836" cy="3048000"/>
            <a:chOff x="5375284" y="1063250"/>
            <a:chExt cx="1342836" cy="2232825"/>
          </a:xfrm>
        </p:grpSpPr>
        <p:sp>
          <p:nvSpPr>
            <p:cNvPr id="15" name="Rectangle 14"/>
            <p:cNvSpPr/>
            <p:nvPr/>
          </p:nvSpPr>
          <p:spPr>
            <a:xfrm>
              <a:off x="5375284" y="1063250"/>
              <a:ext cx="1342836" cy="2232825"/>
            </a:xfrm>
            <a:prstGeom prst="rect">
              <a:avLst/>
            </a:pr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16" name="Rectangle 15"/>
            <p:cNvSpPr/>
            <p:nvPr/>
          </p:nvSpPr>
          <p:spPr>
            <a:xfrm>
              <a:off x="5375284"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Legal and Contractual</a:t>
              </a:r>
              <a:endParaRPr lang="en-GB" sz="1800" kern="1200" dirty="0">
                <a:solidFill>
                  <a:schemeClr val="tx1"/>
                </a:solidFill>
              </a:endParaRPr>
            </a:p>
          </p:txBody>
        </p:sp>
      </p:grpSp>
      <p:grpSp>
        <p:nvGrpSpPr>
          <p:cNvPr id="8" name="Group 10"/>
          <p:cNvGrpSpPr/>
          <p:nvPr/>
        </p:nvGrpSpPr>
        <p:grpSpPr>
          <a:xfrm>
            <a:off x="7257673" y="2438400"/>
            <a:ext cx="1342836" cy="3048000"/>
            <a:chOff x="6718121" y="1063250"/>
            <a:chExt cx="1342836" cy="2232825"/>
          </a:xfrm>
        </p:grpSpPr>
        <p:sp>
          <p:nvSpPr>
            <p:cNvPr id="13" name="Rectangle 12"/>
            <p:cNvSpPr/>
            <p:nvPr/>
          </p:nvSpPr>
          <p:spPr>
            <a:xfrm>
              <a:off x="6718121" y="1063250"/>
              <a:ext cx="1342836" cy="2232825"/>
            </a:xfrm>
            <a:prstGeom prst="rect">
              <a:avLst/>
            </a:prstGeom>
            <a:solidFill>
              <a:srgbClr val="6699FF"/>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14" name="Rectangle 13"/>
            <p:cNvSpPr/>
            <p:nvPr/>
          </p:nvSpPr>
          <p:spPr>
            <a:xfrm>
              <a:off x="6718121"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mtClean="0">
                  <a:solidFill>
                    <a:schemeClr val="tx1"/>
                  </a:solidFill>
                  <a:latin typeface="Arial" pitchFamily="34" charset="0"/>
                  <a:cs typeface="Arial" pitchFamily="34" charset="0"/>
                </a:rPr>
                <a:t>Political</a:t>
              </a:r>
              <a:endParaRPr lang="en-GB" sz="1800" kern="1200" dirty="0">
                <a:solidFill>
                  <a:schemeClr val="tx1"/>
                </a:solidFill>
              </a:endParaRPr>
            </a:p>
          </p:txBody>
        </p:sp>
      </p:grpSp>
      <p:sp>
        <p:nvSpPr>
          <p:cNvPr id="33" name="Rectangle 32"/>
          <p:cNvSpPr/>
          <p:nvPr/>
        </p:nvSpPr>
        <p:spPr>
          <a:xfrm>
            <a:off x="609600" y="1905000"/>
            <a:ext cx="8077200" cy="3964200"/>
          </a:xfrm>
          <a:prstGeom prst="rect">
            <a:avLst/>
          </a:prstGeom>
          <a:solidFill>
            <a:srgbClr val="FFC000"/>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dirty="0"/>
          </a:p>
        </p:txBody>
      </p:sp>
      <p:sp>
        <p:nvSpPr>
          <p:cNvPr id="29" name="Multiply 28">
            <a:hlinkClick r:id="rId2" action="ppaction://hlinksldjump"/>
          </p:cNvPr>
          <p:cNvSpPr/>
          <p:nvPr/>
        </p:nvSpPr>
        <p:spPr bwMode="auto">
          <a:xfrm>
            <a:off x="8153400" y="2133600"/>
            <a:ext cx="432048" cy="474340"/>
          </a:xfrm>
          <a:prstGeom prst="mathMultiply">
            <a:avLst/>
          </a:prstGeom>
          <a:solidFill>
            <a:srgbClr val="FF7B21"/>
          </a:solidFill>
          <a:ln w="3175" cap="flat" cmpd="sng" algn="ctr">
            <a:solidFill>
              <a:schemeClr val="tx1"/>
            </a:solidFill>
            <a:prstDash val="solid"/>
            <a:round/>
            <a:headEnd type="none" w="med" len="med"/>
            <a:tailEnd type="none" w="med" len="med"/>
          </a:ln>
          <a:effectLst>
            <a:reflection blurRad="6350" stA="52000" endA="300" endPos="35000" dir="5400000" sy="-100000" algn="bl" rotWithShape="0"/>
          </a:effectLst>
          <a:scene3d>
            <a:camera prst="orthographicFront"/>
            <a:lightRig rig="threePt" dir="t"/>
          </a:scene3d>
          <a:sp3d>
            <a:bevelT prst="angle"/>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MY" sz="1800" b="0" i="0" u="none" strike="noStrike" cap="none" normalizeH="0" baseline="0" smtClean="0">
              <a:ln>
                <a:noFill/>
              </a:ln>
              <a:solidFill>
                <a:schemeClr val="tx1"/>
              </a:solidFill>
              <a:effectLst/>
              <a:latin typeface="Arial" charset="0"/>
            </a:endParaRPr>
          </a:p>
        </p:txBody>
      </p:sp>
      <p:sp>
        <p:nvSpPr>
          <p:cNvPr id="31" name="TextBox 30"/>
          <p:cNvSpPr txBox="1"/>
          <p:nvPr/>
        </p:nvSpPr>
        <p:spPr>
          <a:xfrm>
            <a:off x="8117909" y="1981200"/>
            <a:ext cx="543739" cy="215444"/>
          </a:xfrm>
          <a:prstGeom prst="rect">
            <a:avLst/>
          </a:prstGeom>
          <a:noFill/>
        </p:spPr>
        <p:txBody>
          <a:bodyPr wrap="square" rtlCol="0">
            <a:spAutoFit/>
          </a:bodyPr>
          <a:lstStyle/>
          <a:p>
            <a:pPr algn="ctr"/>
            <a:r>
              <a:rPr lang="en-US" sz="800" b="1" dirty="0" smtClean="0">
                <a:solidFill>
                  <a:schemeClr val="tx1">
                    <a:lumMod val="65000"/>
                    <a:lumOff val="35000"/>
                  </a:schemeClr>
                </a:solidFill>
                <a:latin typeface="Gill Sans" pitchFamily="34" charset="0"/>
              </a:rPr>
              <a:t>CLOSE</a:t>
            </a:r>
            <a:endParaRPr lang="en-MY" sz="800" b="1" dirty="0">
              <a:solidFill>
                <a:schemeClr val="tx1">
                  <a:lumMod val="65000"/>
                  <a:lumOff val="35000"/>
                </a:schemeClr>
              </a:solidFill>
              <a:latin typeface="Gill Sans" pitchFamily="34" charset="0"/>
            </a:endParaRPr>
          </a:p>
        </p:txBody>
      </p:sp>
      <p:sp>
        <p:nvSpPr>
          <p:cNvPr id="41" name="TextBox 40"/>
          <p:cNvSpPr txBox="1"/>
          <p:nvPr/>
        </p:nvSpPr>
        <p:spPr>
          <a:xfrm>
            <a:off x="7441094" y="5829300"/>
            <a:ext cx="750526" cy="307777"/>
          </a:xfrm>
          <a:prstGeom prst="rect">
            <a:avLst/>
          </a:prstGeom>
          <a:noFill/>
        </p:spPr>
        <p:txBody>
          <a:bodyPr wrap="none" rtlCol="0">
            <a:spAutoFit/>
          </a:bodyPr>
          <a:lstStyle/>
          <a:p>
            <a:pPr algn="ctr"/>
            <a:r>
              <a:rPr lang="en-US" sz="1400" b="1" i="1" dirty="0" smtClean="0"/>
              <a:t>2 of 13</a:t>
            </a:r>
            <a:endParaRPr lang="en-GB" sz="1400" b="1" i="1" dirty="0"/>
          </a:p>
        </p:txBody>
      </p:sp>
      <p:sp>
        <p:nvSpPr>
          <p:cNvPr id="42" name="Isosceles Triangle 41">
            <a:hlinkClick r:id="rId3" action="ppaction://hlinksldjump"/>
          </p:cNvPr>
          <p:cNvSpPr/>
          <p:nvPr/>
        </p:nvSpPr>
        <p:spPr bwMode="auto">
          <a:xfrm rot="5400000">
            <a:off x="8229600" y="5852449"/>
            <a:ext cx="228600" cy="228600"/>
          </a:xfrm>
          <a:prstGeom prst="triangl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43" name="Isosceles Triangle 42">
            <a:hlinkClick r:id="rId4" action="ppaction://hlinksldjump"/>
          </p:cNvPr>
          <p:cNvSpPr/>
          <p:nvPr/>
        </p:nvSpPr>
        <p:spPr bwMode="auto">
          <a:xfrm rot="16351444">
            <a:off x="7221435" y="5853255"/>
            <a:ext cx="228600" cy="228600"/>
          </a:xfrm>
          <a:prstGeom prst="triangl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45" name="TextBox 44"/>
          <p:cNvSpPr txBox="1"/>
          <p:nvPr/>
        </p:nvSpPr>
        <p:spPr>
          <a:xfrm>
            <a:off x="762000" y="1981200"/>
            <a:ext cx="2286000" cy="369332"/>
          </a:xfrm>
          <a:prstGeom prst="rect">
            <a:avLst/>
          </a:prstGeom>
          <a:noFill/>
        </p:spPr>
        <p:txBody>
          <a:bodyPr wrap="square" rtlCol="0">
            <a:spAutoFit/>
          </a:bodyPr>
          <a:lstStyle/>
          <a:p>
            <a:r>
              <a:rPr lang="en-US" b="1" dirty="0" smtClean="0"/>
              <a:t>Benefits and Costs</a:t>
            </a:r>
            <a:endParaRPr lang="en-US" b="1" dirty="0"/>
          </a:p>
        </p:txBody>
      </p:sp>
      <p:graphicFrame>
        <p:nvGraphicFramePr>
          <p:cNvPr id="46" name="Diagram 45"/>
          <p:cNvGraphicFramePr/>
          <p:nvPr/>
        </p:nvGraphicFramePr>
        <p:xfrm>
          <a:off x="838200" y="2438400"/>
          <a:ext cx="7620000" cy="29718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64" name="Rectangle 63"/>
          <p:cNvSpPr/>
          <p:nvPr/>
        </p:nvSpPr>
        <p:spPr bwMode="auto">
          <a:xfrm>
            <a:off x="6553200" y="3733800"/>
            <a:ext cx="1447800" cy="9906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5" name="Rectangle 64"/>
          <p:cNvSpPr/>
          <p:nvPr/>
        </p:nvSpPr>
        <p:spPr bwMode="auto">
          <a:xfrm>
            <a:off x="6629400" y="3810000"/>
            <a:ext cx="1295400" cy="381000"/>
          </a:xfrm>
          <a:prstGeom prst="rect">
            <a:avLst/>
          </a:prstGeom>
          <a:solidFill>
            <a:schemeClr val="bg2">
              <a:lumMod val="9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0" fontAlgn="base" latinLnBrk="0" hangingPunct="0">
              <a:lnSpc>
                <a:spcPct val="100000"/>
              </a:lnSpc>
              <a:spcBef>
                <a:spcPct val="0"/>
              </a:spcBef>
              <a:spcAft>
                <a:spcPct val="0"/>
              </a:spcAft>
              <a:buClrTx/>
              <a:buSzTx/>
              <a:tabLst/>
            </a:pPr>
            <a:r>
              <a:rPr kumimoji="0" lang="en-US" sz="1800" b="0" i="0" u="none" strike="noStrike" cap="none" normalizeH="0" baseline="0" dirty="0" smtClean="0">
                <a:ln>
                  <a:noFill/>
                </a:ln>
                <a:solidFill>
                  <a:schemeClr val="tx1"/>
                </a:solidFill>
                <a:effectLst/>
                <a:latin typeface="Arial" charset="0"/>
              </a:rPr>
              <a:t>Tangible</a:t>
            </a:r>
          </a:p>
        </p:txBody>
      </p:sp>
      <p:sp>
        <p:nvSpPr>
          <p:cNvPr id="66" name="Rectangle 65"/>
          <p:cNvSpPr/>
          <p:nvPr/>
        </p:nvSpPr>
        <p:spPr bwMode="auto">
          <a:xfrm>
            <a:off x="6629400" y="4267200"/>
            <a:ext cx="1295400" cy="381000"/>
          </a:xfrm>
          <a:prstGeom prst="rect">
            <a:avLst/>
          </a:prstGeom>
          <a:solidFill>
            <a:schemeClr val="bg2">
              <a:lumMod val="9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l" defTabSz="914400" rtl="0" eaLnBrk="0" fontAlgn="base" latinLnBrk="0" hangingPunct="0">
              <a:lnSpc>
                <a:spcPct val="100000"/>
              </a:lnSpc>
              <a:spcBef>
                <a:spcPct val="0"/>
              </a:spcBef>
              <a:spcAft>
                <a:spcPct val="0"/>
              </a:spcAft>
              <a:buClrTx/>
              <a:buSzTx/>
              <a:tabLst/>
            </a:pPr>
            <a:r>
              <a:rPr kumimoji="0" lang="en-US" sz="1800" b="0" i="0" u="none" strike="noStrike" cap="none" normalizeH="0" baseline="0" dirty="0" smtClean="0">
                <a:ln>
                  <a:noFill/>
                </a:ln>
                <a:solidFill>
                  <a:schemeClr val="tx1"/>
                </a:solidFill>
                <a:effectLst/>
                <a:latin typeface="Arial" charset="0"/>
              </a:rPr>
              <a:t>Intangible</a:t>
            </a:r>
          </a:p>
        </p:txBody>
      </p:sp>
      <p:grpSp>
        <p:nvGrpSpPr>
          <p:cNvPr id="72" name="Group 71"/>
          <p:cNvGrpSpPr/>
          <p:nvPr/>
        </p:nvGrpSpPr>
        <p:grpSpPr>
          <a:xfrm>
            <a:off x="5105400" y="3810000"/>
            <a:ext cx="1447800" cy="1293976"/>
            <a:chOff x="5105400" y="3810000"/>
            <a:chExt cx="1447800" cy="1293976"/>
          </a:xfrm>
        </p:grpSpPr>
        <p:cxnSp>
          <p:nvCxnSpPr>
            <p:cNvPr id="56" name="Straight Connector 55"/>
            <p:cNvCxnSpPr>
              <a:endCxn id="58" idx="3"/>
            </p:cNvCxnSpPr>
            <p:nvPr/>
          </p:nvCxnSpPr>
          <p:spPr bwMode="auto">
            <a:xfrm rot="5400000">
              <a:off x="4839056" y="4457344"/>
              <a:ext cx="1142288"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7" name="Left Arrow 56"/>
            <p:cNvSpPr/>
            <p:nvPr/>
          </p:nvSpPr>
          <p:spPr bwMode="auto">
            <a:xfrm>
              <a:off x="5105400" y="3810000"/>
              <a:ext cx="304800" cy="150976"/>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58" name="Left Arrow 57"/>
            <p:cNvSpPr/>
            <p:nvPr/>
          </p:nvSpPr>
          <p:spPr bwMode="auto">
            <a:xfrm>
              <a:off x="5105400" y="4953000"/>
              <a:ext cx="304800" cy="150976"/>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cxnSp>
          <p:nvCxnSpPr>
            <p:cNvPr id="71" name="Straight Arrow Connector 70"/>
            <p:cNvCxnSpPr>
              <a:endCxn id="64" idx="1"/>
            </p:cNvCxnSpPr>
            <p:nvPr/>
          </p:nvCxnSpPr>
          <p:spPr bwMode="auto">
            <a:xfrm flipV="1">
              <a:off x="5410200" y="4229100"/>
              <a:ext cx="1143000" cy="381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sp>
        <p:nvSpPr>
          <p:cNvPr id="73" name="TextBox 72"/>
          <p:cNvSpPr txBox="1"/>
          <p:nvPr/>
        </p:nvSpPr>
        <p:spPr>
          <a:xfrm>
            <a:off x="1066800" y="5486400"/>
            <a:ext cx="6858000" cy="369332"/>
          </a:xfrm>
          <a:prstGeom prst="rect">
            <a:avLst/>
          </a:prstGeom>
          <a:noFill/>
        </p:spPr>
        <p:txBody>
          <a:bodyPr wrap="square" rtlCol="0">
            <a:spAutoFit/>
          </a:bodyPr>
          <a:lstStyle/>
          <a:p>
            <a:r>
              <a:rPr lang="en-US" dirty="0" smtClean="0"/>
              <a:t>Go to the next slides to see the detail</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box(in)">
                                      <p:cBhvr>
                                        <p:cTn id="7" dur="500"/>
                                        <p:tgtEl>
                                          <p:spTgt spid="7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4"/>
                                        </p:tgtEl>
                                        <p:attrNameLst>
                                          <p:attrName>style.visibility</p:attrName>
                                        </p:attrNameLst>
                                      </p:cBhvr>
                                      <p:to>
                                        <p:strVal val="visible"/>
                                      </p:to>
                                    </p:set>
                                    <p:animEffect transition="in" filter="box(in)">
                                      <p:cBhvr>
                                        <p:cTn id="12" dur="500"/>
                                        <p:tgtEl>
                                          <p:spTgt spid="64"/>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65"/>
                                        </p:tgtEl>
                                        <p:attrNameLst>
                                          <p:attrName>style.visibility</p:attrName>
                                        </p:attrNameLst>
                                      </p:cBhvr>
                                      <p:to>
                                        <p:strVal val="visible"/>
                                      </p:to>
                                    </p:set>
                                    <p:animEffect transition="in" filter="box(in)">
                                      <p:cBhvr>
                                        <p:cTn id="15" dur="500"/>
                                        <p:tgtEl>
                                          <p:spTgt spid="65"/>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66"/>
                                        </p:tgtEl>
                                        <p:attrNameLst>
                                          <p:attrName>style.visibility</p:attrName>
                                        </p:attrNameLst>
                                      </p:cBhvr>
                                      <p:to>
                                        <p:strVal val="visible"/>
                                      </p:to>
                                    </p:set>
                                    <p:animEffect transition="in" filter="box(in)">
                                      <p:cBhvr>
                                        <p:cTn id="18" dur="500"/>
                                        <p:tgtEl>
                                          <p:spTgt spid="66"/>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73"/>
                                        </p:tgtEl>
                                        <p:attrNameLst>
                                          <p:attrName>style.visibility</p:attrName>
                                        </p:attrNameLst>
                                      </p:cBhvr>
                                      <p:to>
                                        <p:strVal val="visible"/>
                                      </p:to>
                                    </p:set>
                                    <p:animEffect transition="in" filter="box(in)">
                                      <p:cBhvr>
                                        <p:cTn id="23"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animBg="1"/>
      <p:bldP spid="66" grpId="0" animBg="1"/>
      <p:bldP spid="73" grpId="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 name="Rectangle 39"/>
          <p:cNvSpPr/>
          <p:nvPr/>
        </p:nvSpPr>
        <p:spPr>
          <a:xfrm>
            <a:off x="539552" y="5847909"/>
            <a:ext cx="8064895" cy="248091"/>
          </a:xfrm>
          <a:prstGeom prst="rect">
            <a:avLst/>
          </a:prstGeom>
        </p:spPr>
        <p:style>
          <a:lnRef idx="0">
            <a:schemeClr val="dk1">
              <a:hueOff val="0"/>
              <a:satOff val="0"/>
              <a:lumOff val="0"/>
              <a:alphaOff val="0"/>
            </a:schemeClr>
          </a:lnRef>
          <a:fillRef idx="1">
            <a:schemeClr val="accent2">
              <a:shade val="90000"/>
              <a:hueOff val="0"/>
              <a:satOff val="0"/>
              <a:lumOff val="0"/>
              <a:alphaOff val="0"/>
            </a:schemeClr>
          </a:fillRef>
          <a:effectRef idx="0">
            <a:schemeClr val="accent2">
              <a:shade val="90000"/>
              <a:hueOff val="0"/>
              <a:satOff val="0"/>
              <a:lumOff val="0"/>
              <a:alphaOff val="0"/>
            </a:schemeClr>
          </a:effectRef>
          <a:fontRef idx="minor">
            <a:schemeClr val="lt1">
              <a:hueOff val="0"/>
              <a:satOff val="0"/>
              <a:lumOff val="0"/>
              <a:alphaOff val="0"/>
            </a:schemeClr>
          </a:fontRef>
        </p:style>
      </p:sp>
      <p:sp>
        <p:nvSpPr>
          <p:cNvPr id="39" name="Round Same Side Corner Rectangle 38"/>
          <p:cNvSpPr/>
          <p:nvPr/>
        </p:nvSpPr>
        <p:spPr bwMode="auto">
          <a:xfrm rot="16200000">
            <a:off x="-1285875" y="3905250"/>
            <a:ext cx="3429000" cy="495300"/>
          </a:xfrm>
          <a:prstGeom prst="round2SameRect">
            <a:avLst/>
          </a:prstGeom>
        </p:spPr>
        <p:style>
          <a:lnRef idx="0">
            <a:schemeClr val="dk1">
              <a:hueOff val="0"/>
              <a:satOff val="0"/>
              <a:lumOff val="0"/>
              <a:alphaOff val="0"/>
            </a:schemeClr>
          </a:lnRef>
          <a:fillRef idx="1">
            <a:schemeClr val="accent2">
              <a:shade val="90000"/>
              <a:hueOff val="0"/>
              <a:satOff val="0"/>
              <a:lumOff val="0"/>
              <a:alphaOff val="0"/>
            </a:schemeClr>
          </a:fillRef>
          <a:effectRef idx="0">
            <a:schemeClr val="accent2">
              <a:shade val="90000"/>
              <a:hueOff val="0"/>
              <a:satOff val="0"/>
              <a:lumOff val="0"/>
              <a:alphaOff val="0"/>
            </a:schemeClr>
          </a:effectRef>
          <a:fontRef idx="minor">
            <a:schemeClr val="lt1">
              <a:hueOff val="0"/>
              <a:satOff val="0"/>
              <a:lumOff val="0"/>
              <a:alphaOff val="0"/>
            </a:schemeClr>
          </a:fontRef>
        </p:style>
        <p:txBody>
          <a:bodyPr vert="horz" wrap="square" lIns="91440" tIns="45720" rIns="91440" bIns="45720" numCol="1" rtlCol="0" anchor="t" anchorCtr="0" compatLnSpc="1">
            <a:prstTxWarp prst="textNoShape">
              <a:avLst/>
            </a:prstTxWarp>
          </a:bodyPr>
          <a:lstStyle/>
          <a:p>
            <a:pPr algn="ctr" eaLnBrk="0" hangingPunct="0"/>
            <a:r>
              <a:rPr lang="en-US" dirty="0" smtClean="0">
                <a:solidFill>
                  <a:srgbClr val="FFC000"/>
                </a:solidFill>
              </a:rPr>
              <a:t>ECONOMIC</a:t>
            </a:r>
            <a:endParaRPr lang="en-GB" dirty="0" smtClean="0">
              <a:solidFill>
                <a:srgbClr val="FFC000"/>
              </a:solidFill>
            </a:endParaRPr>
          </a:p>
        </p:txBody>
      </p:sp>
      <p:sp>
        <p:nvSpPr>
          <p:cNvPr id="30" name="Title 29"/>
          <p:cNvSpPr>
            <a:spLocks noGrp="1"/>
          </p:cNvSpPr>
          <p:nvPr>
            <p:ph type="title"/>
          </p:nvPr>
        </p:nvSpPr>
        <p:spPr/>
        <p:txBody>
          <a:bodyPr/>
          <a:lstStyle/>
          <a:p>
            <a:r>
              <a:rPr lang="en-US" sz="1800" dirty="0" smtClean="0"/>
              <a:t>3.3 </a:t>
            </a:r>
            <a:r>
              <a:rPr lang="en-US" dirty="0" smtClean="0"/>
              <a:t>Assessing Project Feasibility</a:t>
            </a:r>
            <a:endParaRPr lang="en-GB" dirty="0"/>
          </a:p>
        </p:txBody>
      </p:sp>
      <p:sp>
        <p:nvSpPr>
          <p:cNvPr id="22" name="Title 1"/>
          <p:cNvSpPr txBox="1">
            <a:spLocks/>
          </p:cNvSpPr>
          <p:nvPr/>
        </p:nvSpPr>
        <p:spPr bwMode="auto">
          <a:xfrm>
            <a:off x="0" y="836712"/>
            <a:ext cx="9144000" cy="323865"/>
          </a:xfrm>
          <a:prstGeom prst="rect">
            <a:avLst/>
          </a:prstGeom>
          <a:noFill/>
          <a:ln w="9525">
            <a:noFill/>
            <a:miter lim="800000"/>
            <a:headEnd/>
            <a:tailEnd/>
          </a:ln>
        </p:spPr>
        <p:txBody>
          <a:bodyPr vert="horz" wrap="square" lIns="72000" tIns="0" rIns="72000" bIns="0" numCol="1" spcCol="0" anchor="t" anchorCtr="0" compatLnSpc="1">
            <a:prstTxWarp prst="textNoShape">
              <a:avLst/>
            </a:prstTxWarp>
          </a:bodyPr>
          <a:lstStyle/>
          <a:p>
            <a:pPr defTabSz="720000">
              <a:lnSpc>
                <a:spcPts val="1800"/>
              </a:lnSpc>
              <a:spcBef>
                <a:spcPts val="0"/>
              </a:spcBef>
              <a:spcAft>
                <a:spcPts val="0"/>
              </a:spcAft>
              <a:tabLst>
                <a:tab pos="0" algn="l"/>
              </a:tabLst>
              <a:defRPr/>
            </a:pPr>
            <a:r>
              <a:rPr lang="en-US" sz="1600" b="1" dirty="0" smtClean="0"/>
              <a:t>3.3.2 Determining Project Benefits</a:t>
            </a:r>
          </a:p>
          <a:p>
            <a:pPr defTabSz="720000">
              <a:lnSpc>
                <a:spcPts val="1800"/>
              </a:lnSpc>
              <a:spcBef>
                <a:spcPts val="0"/>
              </a:spcBef>
              <a:spcAft>
                <a:spcPts val="0"/>
              </a:spcAft>
              <a:tabLst>
                <a:tab pos="0" algn="l"/>
              </a:tabLst>
              <a:defRPr/>
            </a:pPr>
            <a:r>
              <a:rPr lang="en-US" sz="1600" b="1" dirty="0" smtClean="0"/>
              <a:t> </a:t>
            </a:r>
          </a:p>
          <a:p>
            <a:pPr defTabSz="720000">
              <a:lnSpc>
                <a:spcPts val="1800"/>
              </a:lnSpc>
              <a:spcBef>
                <a:spcPts val="0"/>
              </a:spcBef>
              <a:spcAft>
                <a:spcPts val="0"/>
              </a:spcAft>
              <a:tabLst>
                <a:tab pos="0" algn="l"/>
              </a:tabLst>
              <a:defRPr/>
            </a:pPr>
            <a:endParaRPr lang="en-US" sz="1600" b="1" dirty="0" smtClean="0"/>
          </a:p>
        </p:txBody>
      </p:sp>
      <p:grpSp>
        <p:nvGrpSpPr>
          <p:cNvPr id="2" name="Group 4"/>
          <p:cNvGrpSpPr/>
          <p:nvPr/>
        </p:nvGrpSpPr>
        <p:grpSpPr>
          <a:xfrm>
            <a:off x="539552" y="1524000"/>
            <a:ext cx="8064895" cy="1063250"/>
            <a:chOff x="0" y="0"/>
            <a:chExt cx="8064895" cy="1063250"/>
          </a:xfrm>
        </p:grpSpPr>
        <p:sp>
          <p:nvSpPr>
            <p:cNvPr id="27" name="Rectangle 26"/>
            <p:cNvSpPr/>
            <p:nvPr/>
          </p:nvSpPr>
          <p:spPr>
            <a:xfrm>
              <a:off x="0" y="0"/>
              <a:ext cx="8064895" cy="1063250"/>
            </a:xfrm>
            <a:prstGeom prst="rect">
              <a:avLst/>
            </a:prstGeom>
          </p:spPr>
          <p:style>
            <a:lnRef idx="0">
              <a:schemeClr val="dk1">
                <a:hueOff val="0"/>
                <a:satOff val="0"/>
                <a:lumOff val="0"/>
                <a:alphaOff val="0"/>
              </a:schemeClr>
            </a:lnRef>
            <a:fillRef idx="1">
              <a:schemeClr val="accent2">
                <a:shade val="90000"/>
                <a:hueOff val="0"/>
                <a:satOff val="0"/>
                <a:lumOff val="0"/>
                <a:alphaOff val="0"/>
              </a:schemeClr>
            </a:fillRef>
            <a:effectRef idx="0">
              <a:schemeClr val="accent2">
                <a:shade val="90000"/>
                <a:hueOff val="0"/>
                <a:satOff val="0"/>
                <a:lumOff val="0"/>
                <a:alphaOff val="0"/>
              </a:schemeClr>
            </a:effectRef>
            <a:fontRef idx="minor">
              <a:schemeClr val="lt1">
                <a:hueOff val="0"/>
                <a:satOff val="0"/>
                <a:lumOff val="0"/>
                <a:alphaOff val="0"/>
              </a:schemeClr>
            </a:fontRef>
          </p:style>
        </p:sp>
        <p:sp>
          <p:nvSpPr>
            <p:cNvPr id="28" name="Rectangle 27"/>
            <p:cNvSpPr/>
            <p:nvPr/>
          </p:nvSpPr>
          <p:spPr>
            <a:xfrm>
              <a:off x="0" y="0"/>
              <a:ext cx="8064895" cy="1063250"/>
            </a:xfrm>
            <a:prstGeom prst="rect">
              <a:avLst/>
            </a:prstGeom>
          </p:spPr>
          <p:style>
            <a:lnRef idx="0">
              <a:scrgbClr r="0" g="0" b="0"/>
            </a:lnRef>
            <a:fillRef idx="0">
              <a:scrgbClr r="0" g="0" b="0"/>
            </a:fillRef>
            <a:effectRef idx="0">
              <a:scrgbClr r="0" g="0" b="0"/>
            </a:effectRef>
            <a:fontRef idx="minor">
              <a:schemeClr val="lt1">
                <a:hueOff val="0"/>
                <a:satOff val="0"/>
                <a:lumOff val="0"/>
                <a:alphaOff val="0"/>
              </a:schemeClr>
            </a:fontRef>
          </p:style>
          <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latin typeface="Arial" pitchFamily="34" charset="0"/>
                  <a:cs typeface="Arial" pitchFamily="34" charset="0"/>
                </a:rPr>
                <a:t>Factors to be considered in Feasibility Analysis</a:t>
              </a:r>
              <a:endParaRPr lang="en-GB" sz="2800" kern="1200" dirty="0">
                <a:latin typeface="Arial" pitchFamily="34" charset="0"/>
                <a:cs typeface="Arial" pitchFamily="34" charset="0"/>
              </a:endParaRPr>
            </a:p>
          </p:txBody>
        </p:sp>
      </p:grpSp>
      <p:grpSp>
        <p:nvGrpSpPr>
          <p:cNvPr id="3" name="Group 5"/>
          <p:cNvGrpSpPr/>
          <p:nvPr/>
        </p:nvGrpSpPr>
        <p:grpSpPr>
          <a:xfrm>
            <a:off x="543489" y="2438400"/>
            <a:ext cx="1342836" cy="3048000"/>
            <a:chOff x="3937" y="1063250"/>
            <a:chExt cx="1342836" cy="2232825"/>
          </a:xfrm>
        </p:grpSpPr>
        <p:sp>
          <p:nvSpPr>
            <p:cNvPr id="25" name="Rectangle 24"/>
            <p:cNvSpPr/>
            <p:nvPr/>
          </p:nvSpPr>
          <p:spPr>
            <a:xfrm>
              <a:off x="3937" y="1063250"/>
              <a:ext cx="1342836" cy="2232825"/>
            </a:xfrm>
            <a:prstGeom prst="rect">
              <a:avLst/>
            </a:prstGeom>
            <a:solidFill>
              <a:srgbClr val="FFC000"/>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26" name="Rectangle 25"/>
            <p:cNvSpPr/>
            <p:nvPr/>
          </p:nvSpPr>
          <p:spPr>
            <a:xfrm>
              <a:off x="3937"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Economic</a:t>
              </a:r>
              <a:endParaRPr lang="en-GB" sz="1800" kern="1200" dirty="0">
                <a:solidFill>
                  <a:schemeClr val="tx1"/>
                </a:solidFill>
              </a:endParaRPr>
            </a:p>
          </p:txBody>
        </p:sp>
      </p:grpSp>
      <p:grpSp>
        <p:nvGrpSpPr>
          <p:cNvPr id="4" name="Group 6"/>
          <p:cNvGrpSpPr/>
          <p:nvPr/>
        </p:nvGrpSpPr>
        <p:grpSpPr>
          <a:xfrm>
            <a:off x="1886326" y="2438400"/>
            <a:ext cx="1342836" cy="3048000"/>
            <a:chOff x="1346774" y="1063250"/>
            <a:chExt cx="1342836" cy="2232825"/>
          </a:xfrm>
        </p:grpSpPr>
        <p:sp>
          <p:nvSpPr>
            <p:cNvPr id="21" name="Rectangle 20"/>
            <p:cNvSpPr/>
            <p:nvPr/>
          </p:nvSpPr>
          <p:spPr>
            <a:xfrm>
              <a:off x="1346774" y="1063250"/>
              <a:ext cx="1342836" cy="2232825"/>
            </a:xfrm>
            <a:prstGeom prst="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3" name="Rectangle 22"/>
            <p:cNvSpPr/>
            <p:nvPr/>
          </p:nvSpPr>
          <p:spPr>
            <a:xfrm>
              <a:off x="1346774"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Technical</a:t>
              </a:r>
              <a:endParaRPr lang="en-GB" sz="1800" kern="1200" dirty="0">
                <a:solidFill>
                  <a:schemeClr val="tx1"/>
                </a:solidFill>
              </a:endParaRPr>
            </a:p>
          </p:txBody>
        </p:sp>
      </p:grpSp>
      <p:grpSp>
        <p:nvGrpSpPr>
          <p:cNvPr id="5" name="Group 7"/>
          <p:cNvGrpSpPr/>
          <p:nvPr/>
        </p:nvGrpSpPr>
        <p:grpSpPr>
          <a:xfrm>
            <a:off x="3229163" y="2438400"/>
            <a:ext cx="1342836" cy="3048000"/>
            <a:chOff x="2689611" y="1063250"/>
            <a:chExt cx="1342836" cy="2232825"/>
          </a:xfrm>
        </p:grpSpPr>
        <p:sp>
          <p:nvSpPr>
            <p:cNvPr id="19" name="Rectangle 18"/>
            <p:cNvSpPr/>
            <p:nvPr/>
          </p:nvSpPr>
          <p:spPr>
            <a:xfrm>
              <a:off x="2689611" y="1063250"/>
              <a:ext cx="1342836" cy="2232825"/>
            </a:xfrm>
            <a:prstGeom prst="rect">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20" name="Rectangle 19"/>
            <p:cNvSpPr/>
            <p:nvPr/>
          </p:nvSpPr>
          <p:spPr>
            <a:xfrm>
              <a:off x="2689611"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Operational</a:t>
              </a:r>
              <a:endParaRPr lang="en-GB" sz="1800" kern="1200" dirty="0">
                <a:solidFill>
                  <a:schemeClr val="tx1"/>
                </a:solidFill>
              </a:endParaRPr>
            </a:p>
          </p:txBody>
        </p:sp>
      </p:grpSp>
      <p:grpSp>
        <p:nvGrpSpPr>
          <p:cNvPr id="6" name="Group 8"/>
          <p:cNvGrpSpPr/>
          <p:nvPr/>
        </p:nvGrpSpPr>
        <p:grpSpPr>
          <a:xfrm>
            <a:off x="4572000" y="2438400"/>
            <a:ext cx="1342836" cy="3048000"/>
            <a:chOff x="4032448" y="1063250"/>
            <a:chExt cx="1342836" cy="2232825"/>
          </a:xfrm>
        </p:grpSpPr>
        <p:sp>
          <p:nvSpPr>
            <p:cNvPr id="17" name="Rectangle 16"/>
            <p:cNvSpPr/>
            <p:nvPr/>
          </p:nvSpPr>
          <p:spPr>
            <a:xfrm>
              <a:off x="4032448" y="1063250"/>
              <a:ext cx="1342836" cy="2232825"/>
            </a:xfrm>
            <a:prstGeom prst="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8" name="Rectangle 17"/>
            <p:cNvSpPr/>
            <p:nvPr/>
          </p:nvSpPr>
          <p:spPr>
            <a:xfrm>
              <a:off x="4032448"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Scheduling </a:t>
              </a:r>
              <a:endParaRPr lang="en-GB" sz="1800" kern="1200" dirty="0">
                <a:solidFill>
                  <a:schemeClr val="tx1"/>
                </a:solidFill>
              </a:endParaRPr>
            </a:p>
          </p:txBody>
        </p:sp>
      </p:grpSp>
      <p:grpSp>
        <p:nvGrpSpPr>
          <p:cNvPr id="7" name="Group 9"/>
          <p:cNvGrpSpPr/>
          <p:nvPr/>
        </p:nvGrpSpPr>
        <p:grpSpPr>
          <a:xfrm>
            <a:off x="5914836" y="2438400"/>
            <a:ext cx="1342836" cy="3048000"/>
            <a:chOff x="5375284" y="1063250"/>
            <a:chExt cx="1342836" cy="2232825"/>
          </a:xfrm>
        </p:grpSpPr>
        <p:sp>
          <p:nvSpPr>
            <p:cNvPr id="15" name="Rectangle 14"/>
            <p:cNvSpPr/>
            <p:nvPr/>
          </p:nvSpPr>
          <p:spPr>
            <a:xfrm>
              <a:off x="5375284" y="1063250"/>
              <a:ext cx="1342836" cy="2232825"/>
            </a:xfrm>
            <a:prstGeom prst="rect">
              <a:avLst/>
            </a:pr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16" name="Rectangle 15"/>
            <p:cNvSpPr/>
            <p:nvPr/>
          </p:nvSpPr>
          <p:spPr>
            <a:xfrm>
              <a:off x="5375284"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Legal and Contractual</a:t>
              </a:r>
              <a:endParaRPr lang="en-GB" sz="1800" kern="1200" dirty="0">
                <a:solidFill>
                  <a:schemeClr val="tx1"/>
                </a:solidFill>
              </a:endParaRPr>
            </a:p>
          </p:txBody>
        </p:sp>
      </p:grpSp>
      <p:grpSp>
        <p:nvGrpSpPr>
          <p:cNvPr id="8" name="Group 10"/>
          <p:cNvGrpSpPr/>
          <p:nvPr/>
        </p:nvGrpSpPr>
        <p:grpSpPr>
          <a:xfrm>
            <a:off x="7257673" y="2438400"/>
            <a:ext cx="1342836" cy="3048000"/>
            <a:chOff x="6718121" y="1063250"/>
            <a:chExt cx="1342836" cy="2232825"/>
          </a:xfrm>
        </p:grpSpPr>
        <p:sp>
          <p:nvSpPr>
            <p:cNvPr id="13" name="Rectangle 12"/>
            <p:cNvSpPr/>
            <p:nvPr/>
          </p:nvSpPr>
          <p:spPr>
            <a:xfrm>
              <a:off x="6718121" y="1063250"/>
              <a:ext cx="1342836" cy="2232825"/>
            </a:xfrm>
            <a:prstGeom prst="rect">
              <a:avLst/>
            </a:prstGeom>
            <a:solidFill>
              <a:srgbClr val="6699FF"/>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14" name="Rectangle 13"/>
            <p:cNvSpPr/>
            <p:nvPr/>
          </p:nvSpPr>
          <p:spPr>
            <a:xfrm>
              <a:off x="6718121"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mtClean="0">
                  <a:solidFill>
                    <a:schemeClr val="tx1"/>
                  </a:solidFill>
                  <a:latin typeface="Arial" pitchFamily="34" charset="0"/>
                  <a:cs typeface="Arial" pitchFamily="34" charset="0"/>
                </a:rPr>
                <a:t>Political</a:t>
              </a:r>
              <a:endParaRPr lang="en-GB" sz="1800" kern="1200" dirty="0">
                <a:solidFill>
                  <a:schemeClr val="tx1"/>
                </a:solidFill>
              </a:endParaRPr>
            </a:p>
          </p:txBody>
        </p:sp>
      </p:grpSp>
      <p:sp>
        <p:nvSpPr>
          <p:cNvPr id="33" name="Rectangle 32"/>
          <p:cNvSpPr/>
          <p:nvPr/>
        </p:nvSpPr>
        <p:spPr>
          <a:xfrm>
            <a:off x="533400" y="2438400"/>
            <a:ext cx="8077200" cy="3430800"/>
          </a:xfrm>
          <a:prstGeom prst="rect">
            <a:avLst/>
          </a:prstGeom>
          <a:solidFill>
            <a:srgbClr val="FFC000"/>
          </a:solidFill>
        </p:spPr>
        <p:style>
          <a:lnRef idx="1">
            <a:schemeClr val="accent5"/>
          </a:lnRef>
          <a:fillRef idx="2">
            <a:schemeClr val="accent5"/>
          </a:fillRef>
          <a:effectRef idx="1">
            <a:schemeClr val="accent5"/>
          </a:effectRef>
          <a:fontRef idx="minor">
            <a:schemeClr val="dk1"/>
          </a:fontRef>
        </p:style>
        <p:txBody>
          <a:bodyPr rtlCol="0" anchor="ctr"/>
          <a:lstStyle/>
          <a:p>
            <a:pPr marL="360363" lvl="1" indent="-360363" algn="just" eaLnBrk="0" hangingPunct="0">
              <a:lnSpc>
                <a:spcPct val="150000"/>
              </a:lnSpc>
              <a:buClr>
                <a:srgbClr val="FF6600"/>
              </a:buClr>
              <a:buFont typeface="Wingdings 3" pitchFamily="18" charset="2"/>
              <a:buChar char="â"/>
            </a:pPr>
            <a:endParaRPr lang="en-US" b="1" dirty="0" smtClean="0"/>
          </a:p>
          <a:p>
            <a:pPr marL="360363" lvl="1" indent="-360363" algn="just" eaLnBrk="0" hangingPunct="0">
              <a:lnSpc>
                <a:spcPct val="150000"/>
              </a:lnSpc>
              <a:buClr>
                <a:srgbClr val="FF6600"/>
              </a:buClr>
              <a:buFont typeface="Wingdings 3" pitchFamily="18" charset="2"/>
              <a:buChar char="â"/>
            </a:pPr>
            <a:r>
              <a:rPr lang="en-US" b="1" dirty="0" smtClean="0"/>
              <a:t>Tangible benefits </a:t>
            </a:r>
            <a:r>
              <a:rPr lang="en-US" dirty="0" smtClean="0"/>
              <a:t>refer to items that can be measured in dollars and with certainty.</a:t>
            </a:r>
          </a:p>
          <a:p>
            <a:pPr marL="360363" lvl="1" indent="-360363" algn="just" eaLnBrk="0" hangingPunct="0">
              <a:lnSpc>
                <a:spcPct val="150000"/>
              </a:lnSpc>
              <a:buClr>
                <a:srgbClr val="FF6600"/>
              </a:buClr>
              <a:buFont typeface="Wingdings 3" pitchFamily="18" charset="2"/>
              <a:buChar char="â"/>
            </a:pPr>
            <a:r>
              <a:rPr lang="en-US" b="1" dirty="0" smtClean="0"/>
              <a:t>Examples include: </a:t>
            </a:r>
          </a:p>
          <a:p>
            <a:pPr lvl="1" eaLnBrk="1" hangingPunct="1">
              <a:lnSpc>
                <a:spcPct val="150000"/>
              </a:lnSpc>
              <a:buFont typeface="Wingdings" pitchFamily="2" charset="2"/>
              <a:buChar char="q"/>
            </a:pPr>
            <a:r>
              <a:rPr lang="en-US" dirty="0" smtClean="0"/>
              <a:t>Reduced personnel expenses, </a:t>
            </a:r>
          </a:p>
          <a:p>
            <a:pPr lvl="1" eaLnBrk="1" hangingPunct="1">
              <a:lnSpc>
                <a:spcPct val="150000"/>
              </a:lnSpc>
              <a:buFont typeface="Wingdings" pitchFamily="2" charset="2"/>
              <a:buChar char="q"/>
            </a:pPr>
            <a:r>
              <a:rPr lang="en-US" dirty="0" smtClean="0"/>
              <a:t>Lower transaction costs, or </a:t>
            </a:r>
          </a:p>
          <a:p>
            <a:pPr lvl="1" eaLnBrk="1" hangingPunct="1">
              <a:lnSpc>
                <a:spcPct val="150000"/>
              </a:lnSpc>
              <a:buFont typeface="Wingdings" pitchFamily="2" charset="2"/>
              <a:buChar char="q"/>
            </a:pPr>
            <a:r>
              <a:rPr lang="en-US" dirty="0" smtClean="0"/>
              <a:t>Higher profit margins.</a:t>
            </a:r>
            <a:endParaRPr lang="en-GB" dirty="0" smtClean="0"/>
          </a:p>
          <a:p>
            <a:pPr algn="ctr"/>
            <a:endParaRPr lang="en-GB" dirty="0"/>
          </a:p>
        </p:txBody>
      </p:sp>
      <p:sp>
        <p:nvSpPr>
          <p:cNvPr id="29" name="Multiply 28">
            <a:hlinkClick r:id="rId2" action="ppaction://hlinksldjump"/>
          </p:cNvPr>
          <p:cNvSpPr/>
          <p:nvPr/>
        </p:nvSpPr>
        <p:spPr bwMode="auto">
          <a:xfrm>
            <a:off x="8036491" y="2590800"/>
            <a:ext cx="432048" cy="474340"/>
          </a:xfrm>
          <a:prstGeom prst="mathMultiply">
            <a:avLst/>
          </a:prstGeom>
          <a:solidFill>
            <a:srgbClr val="FF7B21"/>
          </a:solidFill>
          <a:ln w="3175" cap="flat" cmpd="sng" algn="ctr">
            <a:solidFill>
              <a:schemeClr val="tx1"/>
            </a:solidFill>
            <a:prstDash val="solid"/>
            <a:round/>
            <a:headEnd type="none" w="med" len="med"/>
            <a:tailEnd type="none" w="med" len="med"/>
          </a:ln>
          <a:effectLst>
            <a:reflection blurRad="6350" stA="52000" endA="300" endPos="35000" dir="5400000" sy="-100000" algn="bl" rotWithShape="0"/>
          </a:effectLst>
          <a:scene3d>
            <a:camera prst="orthographicFront"/>
            <a:lightRig rig="threePt" dir="t"/>
          </a:scene3d>
          <a:sp3d>
            <a:bevelT prst="angle"/>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MY" sz="1800" b="0" i="0" u="none" strike="noStrike" cap="none" normalizeH="0" baseline="0" smtClean="0">
              <a:ln>
                <a:noFill/>
              </a:ln>
              <a:solidFill>
                <a:schemeClr val="tx1"/>
              </a:solidFill>
              <a:effectLst/>
              <a:latin typeface="Arial" charset="0"/>
            </a:endParaRPr>
          </a:p>
        </p:txBody>
      </p:sp>
      <p:sp>
        <p:nvSpPr>
          <p:cNvPr id="31" name="TextBox 30"/>
          <p:cNvSpPr txBox="1"/>
          <p:nvPr/>
        </p:nvSpPr>
        <p:spPr>
          <a:xfrm>
            <a:off x="8001000" y="2438400"/>
            <a:ext cx="543739" cy="215444"/>
          </a:xfrm>
          <a:prstGeom prst="rect">
            <a:avLst/>
          </a:prstGeom>
          <a:noFill/>
        </p:spPr>
        <p:txBody>
          <a:bodyPr wrap="square" rtlCol="0">
            <a:spAutoFit/>
          </a:bodyPr>
          <a:lstStyle/>
          <a:p>
            <a:pPr algn="ctr"/>
            <a:r>
              <a:rPr lang="en-US" sz="800" b="1" dirty="0" smtClean="0">
                <a:solidFill>
                  <a:schemeClr val="tx1">
                    <a:lumMod val="65000"/>
                    <a:lumOff val="35000"/>
                  </a:schemeClr>
                </a:solidFill>
                <a:latin typeface="Gill Sans" pitchFamily="34" charset="0"/>
              </a:rPr>
              <a:t>CLOSE</a:t>
            </a:r>
            <a:endParaRPr lang="en-MY" sz="800" b="1" dirty="0">
              <a:solidFill>
                <a:schemeClr val="tx1">
                  <a:lumMod val="65000"/>
                  <a:lumOff val="35000"/>
                </a:schemeClr>
              </a:solidFill>
              <a:latin typeface="Gill Sans" pitchFamily="34" charset="0"/>
            </a:endParaRPr>
          </a:p>
        </p:txBody>
      </p:sp>
      <p:cxnSp>
        <p:nvCxnSpPr>
          <p:cNvPr id="36" name="Straight Arrow Connector 35"/>
          <p:cNvCxnSpPr>
            <a:endCxn id="35" idx="8"/>
          </p:cNvCxnSpPr>
          <p:nvPr/>
        </p:nvCxnSpPr>
        <p:spPr bwMode="auto">
          <a:xfrm>
            <a:off x="5638800" y="4572000"/>
            <a:ext cx="1711332" cy="323850"/>
          </a:xfrm>
          <a:prstGeom prst="straightConnector1">
            <a:avLst/>
          </a:prstGeom>
          <a:ln>
            <a:headEnd type="none" w="med" len="med"/>
            <a:tailEnd type="arrow"/>
          </a:ln>
        </p:spPr>
        <p:style>
          <a:lnRef idx="3">
            <a:schemeClr val="accent2"/>
          </a:lnRef>
          <a:fillRef idx="0">
            <a:schemeClr val="accent2"/>
          </a:fillRef>
          <a:effectRef idx="2">
            <a:schemeClr val="accent2"/>
          </a:effectRef>
          <a:fontRef idx="minor">
            <a:schemeClr val="tx1"/>
          </a:fontRef>
        </p:style>
      </p:cxnSp>
      <p:pic>
        <p:nvPicPr>
          <p:cNvPr id="37" name="Picture 2" descr="E:\klmu\SAD-SLIDES\images\online-brand-building.jpg"/>
          <p:cNvPicPr>
            <a:picLocks noChangeAspect="1" noChangeArrowheads="1"/>
          </p:cNvPicPr>
          <p:nvPr/>
        </p:nvPicPr>
        <p:blipFill>
          <a:blip r:embed="rId3" cstate="print"/>
          <a:srcRect/>
          <a:stretch>
            <a:fillRect/>
          </a:stretch>
        </p:blipFill>
        <p:spPr bwMode="auto">
          <a:xfrm>
            <a:off x="4572000" y="3657600"/>
            <a:ext cx="1981200" cy="1752600"/>
          </a:xfrm>
          <a:prstGeom prst="rect">
            <a:avLst/>
          </a:prstGeom>
          <a:noFill/>
        </p:spPr>
      </p:pic>
      <p:sp>
        <p:nvSpPr>
          <p:cNvPr id="35" name="Oval Callout 34"/>
          <p:cNvSpPr/>
          <p:nvPr/>
        </p:nvSpPr>
        <p:spPr bwMode="auto">
          <a:xfrm>
            <a:off x="6705600" y="3352800"/>
            <a:ext cx="2209800" cy="1371600"/>
          </a:xfrm>
          <a:prstGeom prst="wedgeEllipseCallou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38" name="TextBox 37"/>
          <p:cNvSpPr txBox="1"/>
          <p:nvPr/>
        </p:nvSpPr>
        <p:spPr>
          <a:xfrm>
            <a:off x="6934200" y="3657600"/>
            <a:ext cx="1752600" cy="646331"/>
          </a:xfrm>
          <a:prstGeom prst="rect">
            <a:avLst/>
          </a:prstGeom>
          <a:noFill/>
        </p:spPr>
        <p:txBody>
          <a:bodyPr wrap="square" rtlCol="0">
            <a:spAutoFit/>
          </a:bodyPr>
          <a:lstStyle/>
          <a:p>
            <a:r>
              <a:rPr lang="en-US" b="1" dirty="0" smtClean="0"/>
              <a:t>Toy product is selling well!!!</a:t>
            </a:r>
            <a:endParaRPr lang="en-US" b="1" dirty="0"/>
          </a:p>
        </p:txBody>
      </p:sp>
      <p:sp>
        <p:nvSpPr>
          <p:cNvPr id="41" name="TextBox 40"/>
          <p:cNvSpPr txBox="1"/>
          <p:nvPr/>
        </p:nvSpPr>
        <p:spPr>
          <a:xfrm>
            <a:off x="7441094" y="5829300"/>
            <a:ext cx="750526" cy="307777"/>
          </a:xfrm>
          <a:prstGeom prst="rect">
            <a:avLst/>
          </a:prstGeom>
          <a:noFill/>
        </p:spPr>
        <p:txBody>
          <a:bodyPr wrap="none" rtlCol="0">
            <a:spAutoFit/>
          </a:bodyPr>
          <a:lstStyle/>
          <a:p>
            <a:pPr algn="ctr"/>
            <a:r>
              <a:rPr lang="en-US" sz="1400" b="1" i="1" dirty="0" smtClean="0"/>
              <a:t>3 of 13</a:t>
            </a:r>
            <a:endParaRPr lang="en-GB" sz="1400" b="1" i="1" dirty="0"/>
          </a:p>
        </p:txBody>
      </p:sp>
      <p:sp>
        <p:nvSpPr>
          <p:cNvPr id="42" name="Isosceles Triangle 41">
            <a:hlinkClick r:id="rId4" action="ppaction://hlinksldjump"/>
          </p:cNvPr>
          <p:cNvSpPr/>
          <p:nvPr/>
        </p:nvSpPr>
        <p:spPr bwMode="auto">
          <a:xfrm rot="5400000">
            <a:off x="8229600" y="5852449"/>
            <a:ext cx="228600" cy="228600"/>
          </a:xfrm>
          <a:prstGeom prst="triangl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43" name="Isosceles Triangle 42">
            <a:hlinkClick r:id="rId5" action="ppaction://hlinksldjump"/>
          </p:cNvPr>
          <p:cNvSpPr/>
          <p:nvPr/>
        </p:nvSpPr>
        <p:spPr bwMode="auto">
          <a:xfrm rot="16351444">
            <a:off x="7221435" y="5853255"/>
            <a:ext cx="228600" cy="228600"/>
          </a:xfrm>
          <a:prstGeom prst="triangl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44" name="TextBox 43"/>
          <p:cNvSpPr txBox="1"/>
          <p:nvPr/>
        </p:nvSpPr>
        <p:spPr>
          <a:xfrm>
            <a:off x="5181600" y="5410200"/>
            <a:ext cx="914400" cy="230832"/>
          </a:xfrm>
          <a:prstGeom prst="rect">
            <a:avLst/>
          </a:prstGeom>
          <a:noFill/>
        </p:spPr>
        <p:txBody>
          <a:bodyPr wrap="square" rtlCol="0">
            <a:spAutoFit/>
          </a:bodyPr>
          <a:lstStyle/>
          <a:p>
            <a:r>
              <a:rPr lang="en-GB" sz="900" dirty="0" smtClean="0"/>
              <a:t>Fig.16 </a:t>
            </a:r>
            <a:endParaRPr lang="en-GB" sz="900"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 name="Rectangle 37"/>
          <p:cNvSpPr/>
          <p:nvPr/>
        </p:nvSpPr>
        <p:spPr>
          <a:xfrm>
            <a:off x="539552" y="5847909"/>
            <a:ext cx="8064895" cy="248091"/>
          </a:xfrm>
          <a:prstGeom prst="rect">
            <a:avLst/>
          </a:prstGeom>
        </p:spPr>
        <p:style>
          <a:lnRef idx="0">
            <a:schemeClr val="dk1">
              <a:hueOff val="0"/>
              <a:satOff val="0"/>
              <a:lumOff val="0"/>
              <a:alphaOff val="0"/>
            </a:schemeClr>
          </a:lnRef>
          <a:fillRef idx="1">
            <a:schemeClr val="accent2">
              <a:shade val="90000"/>
              <a:hueOff val="0"/>
              <a:satOff val="0"/>
              <a:lumOff val="0"/>
              <a:alphaOff val="0"/>
            </a:schemeClr>
          </a:fillRef>
          <a:effectRef idx="0">
            <a:schemeClr val="accent2">
              <a:shade val="90000"/>
              <a:hueOff val="0"/>
              <a:satOff val="0"/>
              <a:lumOff val="0"/>
              <a:alphaOff val="0"/>
            </a:schemeClr>
          </a:effectRef>
          <a:fontRef idx="minor">
            <a:schemeClr val="lt1">
              <a:hueOff val="0"/>
              <a:satOff val="0"/>
              <a:lumOff val="0"/>
              <a:alphaOff val="0"/>
            </a:schemeClr>
          </a:fontRef>
        </p:style>
      </p:sp>
      <p:sp>
        <p:nvSpPr>
          <p:cNvPr id="37" name="Round Same Side Corner Rectangle 36"/>
          <p:cNvSpPr/>
          <p:nvPr/>
        </p:nvSpPr>
        <p:spPr bwMode="auto">
          <a:xfrm rot="16200000">
            <a:off x="-1285875" y="3905250"/>
            <a:ext cx="3429000" cy="495300"/>
          </a:xfrm>
          <a:prstGeom prst="round2SameRect">
            <a:avLst/>
          </a:prstGeom>
        </p:spPr>
        <p:style>
          <a:lnRef idx="0">
            <a:schemeClr val="dk1">
              <a:hueOff val="0"/>
              <a:satOff val="0"/>
              <a:lumOff val="0"/>
              <a:alphaOff val="0"/>
            </a:schemeClr>
          </a:lnRef>
          <a:fillRef idx="1">
            <a:schemeClr val="accent2">
              <a:shade val="90000"/>
              <a:hueOff val="0"/>
              <a:satOff val="0"/>
              <a:lumOff val="0"/>
              <a:alphaOff val="0"/>
            </a:schemeClr>
          </a:fillRef>
          <a:effectRef idx="0">
            <a:schemeClr val="accent2">
              <a:shade val="90000"/>
              <a:hueOff val="0"/>
              <a:satOff val="0"/>
              <a:lumOff val="0"/>
              <a:alphaOff val="0"/>
            </a:schemeClr>
          </a:effectRef>
          <a:fontRef idx="minor">
            <a:schemeClr val="lt1">
              <a:hueOff val="0"/>
              <a:satOff val="0"/>
              <a:lumOff val="0"/>
              <a:alphaOff val="0"/>
            </a:schemeClr>
          </a:fontRef>
        </p:style>
        <p:txBody>
          <a:bodyPr vert="horz" wrap="square" lIns="91440" tIns="45720" rIns="91440" bIns="45720" numCol="1" rtlCol="0" anchor="t" anchorCtr="0" compatLnSpc="1">
            <a:prstTxWarp prst="textNoShape">
              <a:avLst/>
            </a:prstTxWarp>
          </a:bodyPr>
          <a:lstStyle/>
          <a:p>
            <a:pPr algn="ctr" eaLnBrk="0" hangingPunct="0"/>
            <a:r>
              <a:rPr lang="en-US" dirty="0" smtClean="0">
                <a:solidFill>
                  <a:srgbClr val="FFC000"/>
                </a:solidFill>
              </a:rPr>
              <a:t>ECONOMIC</a:t>
            </a:r>
            <a:endParaRPr lang="en-GB" dirty="0" smtClean="0">
              <a:solidFill>
                <a:srgbClr val="FFC000"/>
              </a:solidFill>
            </a:endParaRPr>
          </a:p>
        </p:txBody>
      </p:sp>
      <p:sp>
        <p:nvSpPr>
          <p:cNvPr id="30" name="Title 29"/>
          <p:cNvSpPr>
            <a:spLocks noGrp="1"/>
          </p:cNvSpPr>
          <p:nvPr>
            <p:ph type="title"/>
          </p:nvPr>
        </p:nvSpPr>
        <p:spPr/>
        <p:txBody>
          <a:bodyPr/>
          <a:lstStyle/>
          <a:p>
            <a:r>
              <a:rPr lang="en-US" sz="1800" dirty="0" smtClean="0"/>
              <a:t>3.3 </a:t>
            </a:r>
            <a:r>
              <a:rPr lang="en-US" dirty="0" smtClean="0"/>
              <a:t>Assessing Project Feasibility</a:t>
            </a:r>
            <a:endParaRPr lang="en-GB" dirty="0"/>
          </a:p>
        </p:txBody>
      </p:sp>
      <p:grpSp>
        <p:nvGrpSpPr>
          <p:cNvPr id="2" name="Group 4"/>
          <p:cNvGrpSpPr/>
          <p:nvPr/>
        </p:nvGrpSpPr>
        <p:grpSpPr>
          <a:xfrm>
            <a:off x="539552" y="1524000"/>
            <a:ext cx="8064895" cy="1063250"/>
            <a:chOff x="0" y="0"/>
            <a:chExt cx="8064895" cy="1063250"/>
          </a:xfrm>
        </p:grpSpPr>
        <p:sp>
          <p:nvSpPr>
            <p:cNvPr id="27" name="Rectangle 26"/>
            <p:cNvSpPr/>
            <p:nvPr/>
          </p:nvSpPr>
          <p:spPr>
            <a:xfrm>
              <a:off x="0" y="0"/>
              <a:ext cx="8064895" cy="1063250"/>
            </a:xfrm>
            <a:prstGeom prst="rect">
              <a:avLst/>
            </a:prstGeom>
          </p:spPr>
          <p:style>
            <a:lnRef idx="0">
              <a:schemeClr val="dk1">
                <a:hueOff val="0"/>
                <a:satOff val="0"/>
                <a:lumOff val="0"/>
                <a:alphaOff val="0"/>
              </a:schemeClr>
            </a:lnRef>
            <a:fillRef idx="1">
              <a:schemeClr val="accent2">
                <a:shade val="90000"/>
                <a:hueOff val="0"/>
                <a:satOff val="0"/>
                <a:lumOff val="0"/>
                <a:alphaOff val="0"/>
              </a:schemeClr>
            </a:fillRef>
            <a:effectRef idx="0">
              <a:schemeClr val="accent2">
                <a:shade val="90000"/>
                <a:hueOff val="0"/>
                <a:satOff val="0"/>
                <a:lumOff val="0"/>
                <a:alphaOff val="0"/>
              </a:schemeClr>
            </a:effectRef>
            <a:fontRef idx="minor">
              <a:schemeClr val="lt1">
                <a:hueOff val="0"/>
                <a:satOff val="0"/>
                <a:lumOff val="0"/>
                <a:alphaOff val="0"/>
              </a:schemeClr>
            </a:fontRef>
          </p:style>
        </p:sp>
        <p:sp>
          <p:nvSpPr>
            <p:cNvPr id="28" name="Rectangle 27"/>
            <p:cNvSpPr/>
            <p:nvPr/>
          </p:nvSpPr>
          <p:spPr>
            <a:xfrm>
              <a:off x="0" y="0"/>
              <a:ext cx="8064895" cy="1063250"/>
            </a:xfrm>
            <a:prstGeom prst="rect">
              <a:avLst/>
            </a:prstGeom>
          </p:spPr>
          <p:style>
            <a:lnRef idx="0">
              <a:scrgbClr r="0" g="0" b="0"/>
            </a:lnRef>
            <a:fillRef idx="0">
              <a:scrgbClr r="0" g="0" b="0"/>
            </a:fillRef>
            <a:effectRef idx="0">
              <a:scrgbClr r="0" g="0" b="0"/>
            </a:effectRef>
            <a:fontRef idx="minor">
              <a:schemeClr val="lt1">
                <a:hueOff val="0"/>
                <a:satOff val="0"/>
                <a:lumOff val="0"/>
                <a:alphaOff val="0"/>
              </a:schemeClr>
            </a:fontRef>
          </p:style>
          <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latin typeface="Arial" pitchFamily="34" charset="0"/>
                  <a:cs typeface="Arial" pitchFamily="34" charset="0"/>
                </a:rPr>
                <a:t>Factors to be considered in Feasibility Analysis</a:t>
              </a:r>
              <a:endParaRPr lang="en-GB" sz="2800" kern="1200" dirty="0">
                <a:latin typeface="Arial" pitchFamily="34" charset="0"/>
                <a:cs typeface="Arial" pitchFamily="34" charset="0"/>
              </a:endParaRPr>
            </a:p>
          </p:txBody>
        </p:sp>
      </p:grpSp>
      <p:grpSp>
        <p:nvGrpSpPr>
          <p:cNvPr id="3" name="Group 5"/>
          <p:cNvGrpSpPr/>
          <p:nvPr/>
        </p:nvGrpSpPr>
        <p:grpSpPr>
          <a:xfrm>
            <a:off x="543489" y="2438400"/>
            <a:ext cx="1342836" cy="3048000"/>
            <a:chOff x="3937" y="1063250"/>
            <a:chExt cx="1342836" cy="2232825"/>
          </a:xfrm>
        </p:grpSpPr>
        <p:sp>
          <p:nvSpPr>
            <p:cNvPr id="25" name="Rectangle 24"/>
            <p:cNvSpPr/>
            <p:nvPr/>
          </p:nvSpPr>
          <p:spPr>
            <a:xfrm>
              <a:off x="3937" y="1063250"/>
              <a:ext cx="1342836" cy="2232825"/>
            </a:xfrm>
            <a:prstGeom prst="rect">
              <a:avLst/>
            </a:prstGeom>
            <a:solidFill>
              <a:srgbClr val="FFC000"/>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26" name="Rectangle 25"/>
            <p:cNvSpPr/>
            <p:nvPr/>
          </p:nvSpPr>
          <p:spPr>
            <a:xfrm>
              <a:off x="3937"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Economic</a:t>
              </a:r>
              <a:endParaRPr lang="en-GB" sz="1800" kern="1200" dirty="0">
                <a:solidFill>
                  <a:schemeClr val="tx1"/>
                </a:solidFill>
              </a:endParaRPr>
            </a:p>
          </p:txBody>
        </p:sp>
      </p:grpSp>
      <p:grpSp>
        <p:nvGrpSpPr>
          <p:cNvPr id="4" name="Group 6"/>
          <p:cNvGrpSpPr/>
          <p:nvPr/>
        </p:nvGrpSpPr>
        <p:grpSpPr>
          <a:xfrm>
            <a:off x="1886326" y="2438400"/>
            <a:ext cx="1342836" cy="3048000"/>
            <a:chOff x="1346774" y="1063250"/>
            <a:chExt cx="1342836" cy="2232825"/>
          </a:xfrm>
        </p:grpSpPr>
        <p:sp>
          <p:nvSpPr>
            <p:cNvPr id="21" name="Rectangle 20"/>
            <p:cNvSpPr/>
            <p:nvPr/>
          </p:nvSpPr>
          <p:spPr>
            <a:xfrm>
              <a:off x="1346774" y="1063250"/>
              <a:ext cx="1342836" cy="2232825"/>
            </a:xfrm>
            <a:prstGeom prst="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3" name="Rectangle 22"/>
            <p:cNvSpPr/>
            <p:nvPr/>
          </p:nvSpPr>
          <p:spPr>
            <a:xfrm>
              <a:off x="1346774"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Technical</a:t>
              </a:r>
              <a:endParaRPr lang="en-GB" sz="1800" kern="1200" dirty="0">
                <a:solidFill>
                  <a:schemeClr val="tx1"/>
                </a:solidFill>
              </a:endParaRPr>
            </a:p>
          </p:txBody>
        </p:sp>
      </p:grpSp>
      <p:grpSp>
        <p:nvGrpSpPr>
          <p:cNvPr id="5" name="Group 7"/>
          <p:cNvGrpSpPr/>
          <p:nvPr/>
        </p:nvGrpSpPr>
        <p:grpSpPr>
          <a:xfrm>
            <a:off x="3229163" y="2438400"/>
            <a:ext cx="1342836" cy="3048000"/>
            <a:chOff x="2689611" y="1063250"/>
            <a:chExt cx="1342836" cy="2232825"/>
          </a:xfrm>
        </p:grpSpPr>
        <p:sp>
          <p:nvSpPr>
            <p:cNvPr id="19" name="Rectangle 18"/>
            <p:cNvSpPr/>
            <p:nvPr/>
          </p:nvSpPr>
          <p:spPr>
            <a:xfrm>
              <a:off x="2689611" y="1063250"/>
              <a:ext cx="1342836" cy="2232825"/>
            </a:xfrm>
            <a:prstGeom prst="rect">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20" name="Rectangle 19"/>
            <p:cNvSpPr/>
            <p:nvPr/>
          </p:nvSpPr>
          <p:spPr>
            <a:xfrm>
              <a:off x="2689611"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Operational</a:t>
              </a:r>
              <a:endParaRPr lang="en-GB" sz="1800" kern="1200" dirty="0">
                <a:solidFill>
                  <a:schemeClr val="tx1"/>
                </a:solidFill>
              </a:endParaRPr>
            </a:p>
          </p:txBody>
        </p:sp>
      </p:grpSp>
      <p:grpSp>
        <p:nvGrpSpPr>
          <p:cNvPr id="6" name="Group 8"/>
          <p:cNvGrpSpPr/>
          <p:nvPr/>
        </p:nvGrpSpPr>
        <p:grpSpPr>
          <a:xfrm>
            <a:off x="4572000" y="2438400"/>
            <a:ext cx="1342836" cy="3048000"/>
            <a:chOff x="4032448" y="1063250"/>
            <a:chExt cx="1342836" cy="2232825"/>
          </a:xfrm>
        </p:grpSpPr>
        <p:sp>
          <p:nvSpPr>
            <p:cNvPr id="17" name="Rectangle 16"/>
            <p:cNvSpPr/>
            <p:nvPr/>
          </p:nvSpPr>
          <p:spPr>
            <a:xfrm>
              <a:off x="4032448" y="1063250"/>
              <a:ext cx="1342836" cy="2232825"/>
            </a:xfrm>
            <a:prstGeom prst="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8" name="Rectangle 17"/>
            <p:cNvSpPr/>
            <p:nvPr/>
          </p:nvSpPr>
          <p:spPr>
            <a:xfrm>
              <a:off x="4032448"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Scheduling </a:t>
              </a:r>
              <a:endParaRPr lang="en-GB" sz="1800" kern="1200" dirty="0">
                <a:solidFill>
                  <a:schemeClr val="tx1"/>
                </a:solidFill>
              </a:endParaRPr>
            </a:p>
          </p:txBody>
        </p:sp>
      </p:grpSp>
      <p:grpSp>
        <p:nvGrpSpPr>
          <p:cNvPr id="7" name="Group 9"/>
          <p:cNvGrpSpPr/>
          <p:nvPr/>
        </p:nvGrpSpPr>
        <p:grpSpPr>
          <a:xfrm>
            <a:off x="5914836" y="2438400"/>
            <a:ext cx="1342836" cy="3048000"/>
            <a:chOff x="5375284" y="1063250"/>
            <a:chExt cx="1342836" cy="2232825"/>
          </a:xfrm>
        </p:grpSpPr>
        <p:sp>
          <p:nvSpPr>
            <p:cNvPr id="15" name="Rectangle 14"/>
            <p:cNvSpPr/>
            <p:nvPr/>
          </p:nvSpPr>
          <p:spPr>
            <a:xfrm>
              <a:off x="5375284" y="1063250"/>
              <a:ext cx="1342836" cy="2232825"/>
            </a:xfrm>
            <a:prstGeom prst="rect">
              <a:avLst/>
            </a:pr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16" name="Rectangle 15"/>
            <p:cNvSpPr/>
            <p:nvPr/>
          </p:nvSpPr>
          <p:spPr>
            <a:xfrm>
              <a:off x="5375284"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Legal and Contractual</a:t>
              </a:r>
              <a:endParaRPr lang="en-GB" sz="1800" kern="1200" dirty="0">
                <a:solidFill>
                  <a:schemeClr val="tx1"/>
                </a:solidFill>
              </a:endParaRPr>
            </a:p>
          </p:txBody>
        </p:sp>
      </p:grpSp>
      <p:grpSp>
        <p:nvGrpSpPr>
          <p:cNvPr id="8" name="Group 10"/>
          <p:cNvGrpSpPr/>
          <p:nvPr/>
        </p:nvGrpSpPr>
        <p:grpSpPr>
          <a:xfrm>
            <a:off x="7257673" y="2438400"/>
            <a:ext cx="1342836" cy="3048000"/>
            <a:chOff x="6718121" y="1063250"/>
            <a:chExt cx="1342836" cy="2232825"/>
          </a:xfrm>
        </p:grpSpPr>
        <p:sp>
          <p:nvSpPr>
            <p:cNvPr id="13" name="Rectangle 12"/>
            <p:cNvSpPr/>
            <p:nvPr/>
          </p:nvSpPr>
          <p:spPr>
            <a:xfrm>
              <a:off x="6718121" y="1063250"/>
              <a:ext cx="1342836" cy="2232825"/>
            </a:xfrm>
            <a:prstGeom prst="rect">
              <a:avLst/>
            </a:prstGeom>
            <a:solidFill>
              <a:srgbClr val="6699FF"/>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14" name="Rectangle 13"/>
            <p:cNvSpPr/>
            <p:nvPr/>
          </p:nvSpPr>
          <p:spPr>
            <a:xfrm>
              <a:off x="6718121"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mtClean="0">
                  <a:solidFill>
                    <a:schemeClr val="tx1"/>
                  </a:solidFill>
                  <a:latin typeface="Arial" pitchFamily="34" charset="0"/>
                  <a:cs typeface="Arial" pitchFamily="34" charset="0"/>
                </a:rPr>
                <a:t>Political</a:t>
              </a:r>
              <a:endParaRPr lang="en-GB" sz="1800" kern="1200" dirty="0">
                <a:solidFill>
                  <a:schemeClr val="tx1"/>
                </a:solidFill>
              </a:endParaRPr>
            </a:p>
          </p:txBody>
        </p:sp>
      </p:grpSp>
      <p:sp>
        <p:nvSpPr>
          <p:cNvPr id="33" name="Rectangle 32"/>
          <p:cNvSpPr/>
          <p:nvPr/>
        </p:nvSpPr>
        <p:spPr>
          <a:xfrm>
            <a:off x="533400" y="2438400"/>
            <a:ext cx="8077200" cy="3430800"/>
          </a:xfrm>
          <a:prstGeom prst="rect">
            <a:avLst/>
          </a:prstGeom>
          <a:solidFill>
            <a:srgbClr val="FFC000"/>
          </a:solidFill>
        </p:spPr>
        <p:style>
          <a:lnRef idx="1">
            <a:schemeClr val="accent5"/>
          </a:lnRef>
          <a:fillRef idx="2">
            <a:schemeClr val="accent5"/>
          </a:fillRef>
          <a:effectRef idx="1">
            <a:schemeClr val="accent5"/>
          </a:effectRef>
          <a:fontRef idx="minor">
            <a:schemeClr val="dk1"/>
          </a:fontRef>
        </p:style>
        <p:txBody>
          <a:bodyPr rtlCol="0" anchor="ctr"/>
          <a:lstStyle/>
          <a:p>
            <a:pPr marL="360363" lvl="1" indent="-360363" algn="just" eaLnBrk="0" hangingPunct="0">
              <a:lnSpc>
                <a:spcPts val="3000"/>
              </a:lnSpc>
              <a:buClr>
                <a:srgbClr val="FF6600"/>
              </a:buClr>
            </a:pPr>
            <a:r>
              <a:rPr lang="en-US" dirty="0" smtClean="0"/>
              <a:t>Most </a:t>
            </a:r>
            <a:r>
              <a:rPr lang="en-US" b="1" dirty="0" smtClean="0"/>
              <a:t>tangible benefits </a:t>
            </a:r>
            <a:r>
              <a:rPr lang="en-US" dirty="0" smtClean="0"/>
              <a:t>will fit within the following categories :</a:t>
            </a:r>
          </a:p>
          <a:p>
            <a:pPr marL="361950" lvl="2" indent="-361950" algn="just" eaLnBrk="0" hangingPunct="0">
              <a:lnSpc>
                <a:spcPts val="3000"/>
              </a:lnSpc>
              <a:buClr>
                <a:srgbClr val="FF6600"/>
              </a:buClr>
              <a:buFont typeface="Wingdings 3" pitchFamily="18" charset="2"/>
              <a:buChar char="â"/>
            </a:pPr>
            <a:r>
              <a:rPr lang="en-US" dirty="0" smtClean="0"/>
              <a:t>Cost reduction and avoidance</a:t>
            </a:r>
          </a:p>
          <a:p>
            <a:pPr marL="361950" lvl="2" indent="-361950" algn="just" eaLnBrk="0" hangingPunct="0">
              <a:lnSpc>
                <a:spcPts val="3000"/>
              </a:lnSpc>
              <a:buClr>
                <a:srgbClr val="FF6600"/>
              </a:buClr>
              <a:buFont typeface="Wingdings 3" pitchFamily="18" charset="2"/>
              <a:buChar char="â"/>
            </a:pPr>
            <a:r>
              <a:rPr lang="en-US" dirty="0" smtClean="0"/>
              <a:t>Error reduction</a:t>
            </a:r>
          </a:p>
          <a:p>
            <a:pPr marL="361950" lvl="2" indent="-361950" algn="just" eaLnBrk="0" hangingPunct="0">
              <a:lnSpc>
                <a:spcPts val="3000"/>
              </a:lnSpc>
              <a:buClr>
                <a:srgbClr val="FF6600"/>
              </a:buClr>
              <a:buFont typeface="Wingdings 3" pitchFamily="18" charset="2"/>
              <a:buChar char="â"/>
            </a:pPr>
            <a:r>
              <a:rPr lang="en-US" dirty="0" smtClean="0"/>
              <a:t>Increased flexibility</a:t>
            </a:r>
          </a:p>
          <a:p>
            <a:pPr marL="361950" lvl="2" indent="-361950" algn="just" eaLnBrk="0" hangingPunct="0">
              <a:lnSpc>
                <a:spcPts val="3000"/>
              </a:lnSpc>
              <a:buClr>
                <a:srgbClr val="FF6600"/>
              </a:buClr>
              <a:buFont typeface="Wingdings 3" pitchFamily="18" charset="2"/>
              <a:buChar char="â"/>
            </a:pPr>
            <a:r>
              <a:rPr lang="en-US" dirty="0" smtClean="0"/>
              <a:t>Increased speed of activity</a:t>
            </a:r>
          </a:p>
          <a:p>
            <a:pPr marL="361950" lvl="2" indent="-361950" algn="just" eaLnBrk="0" hangingPunct="0">
              <a:lnSpc>
                <a:spcPts val="3000"/>
              </a:lnSpc>
              <a:buClr>
                <a:srgbClr val="FF6600"/>
              </a:buClr>
              <a:buFont typeface="Wingdings 3" pitchFamily="18" charset="2"/>
              <a:buChar char="â"/>
            </a:pPr>
            <a:r>
              <a:rPr lang="en-US" dirty="0" smtClean="0"/>
              <a:t>Improvement of management planning and control</a:t>
            </a:r>
          </a:p>
          <a:p>
            <a:pPr marL="361950" lvl="2" indent="-361950" algn="just" eaLnBrk="0" hangingPunct="0">
              <a:lnSpc>
                <a:spcPts val="3000"/>
              </a:lnSpc>
              <a:buClr>
                <a:srgbClr val="FF6600"/>
              </a:buClr>
              <a:buFont typeface="Wingdings 3" pitchFamily="18" charset="2"/>
              <a:buChar char="â"/>
            </a:pPr>
            <a:r>
              <a:rPr lang="en-US" dirty="0" smtClean="0"/>
              <a:t>Opening new markets and increasing sales opportunities</a:t>
            </a:r>
          </a:p>
          <a:p>
            <a:pPr algn="ctr"/>
            <a:endParaRPr lang="en-GB" dirty="0"/>
          </a:p>
        </p:txBody>
      </p:sp>
      <p:sp>
        <p:nvSpPr>
          <p:cNvPr id="29" name="Multiply 28">
            <a:hlinkClick r:id="rId2" action="ppaction://hlinksldjump"/>
          </p:cNvPr>
          <p:cNvSpPr/>
          <p:nvPr/>
        </p:nvSpPr>
        <p:spPr bwMode="auto">
          <a:xfrm>
            <a:off x="8036491" y="2590800"/>
            <a:ext cx="432048" cy="474340"/>
          </a:xfrm>
          <a:prstGeom prst="mathMultiply">
            <a:avLst/>
          </a:prstGeom>
          <a:solidFill>
            <a:srgbClr val="FF7B21"/>
          </a:solidFill>
          <a:ln w="3175" cap="flat" cmpd="sng" algn="ctr">
            <a:solidFill>
              <a:schemeClr val="tx1"/>
            </a:solidFill>
            <a:prstDash val="solid"/>
            <a:round/>
            <a:headEnd type="none" w="med" len="med"/>
            <a:tailEnd type="none" w="med" len="med"/>
          </a:ln>
          <a:effectLst>
            <a:reflection blurRad="6350" stA="52000" endA="300" endPos="35000" dir="5400000" sy="-100000" algn="bl" rotWithShape="0"/>
          </a:effectLst>
          <a:scene3d>
            <a:camera prst="orthographicFront"/>
            <a:lightRig rig="threePt" dir="t"/>
          </a:scene3d>
          <a:sp3d>
            <a:bevelT prst="angle"/>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MY" sz="1800" b="0" i="0" u="none" strike="noStrike" cap="none" normalizeH="0" baseline="0" smtClean="0">
              <a:ln>
                <a:noFill/>
              </a:ln>
              <a:solidFill>
                <a:schemeClr val="tx1"/>
              </a:solidFill>
              <a:effectLst/>
              <a:latin typeface="Arial" charset="0"/>
            </a:endParaRPr>
          </a:p>
        </p:txBody>
      </p:sp>
      <p:sp>
        <p:nvSpPr>
          <p:cNvPr id="31" name="TextBox 30"/>
          <p:cNvSpPr txBox="1"/>
          <p:nvPr/>
        </p:nvSpPr>
        <p:spPr>
          <a:xfrm>
            <a:off x="8001000" y="2438400"/>
            <a:ext cx="543739" cy="215444"/>
          </a:xfrm>
          <a:prstGeom prst="rect">
            <a:avLst/>
          </a:prstGeom>
          <a:noFill/>
        </p:spPr>
        <p:txBody>
          <a:bodyPr wrap="square" rtlCol="0">
            <a:spAutoFit/>
          </a:bodyPr>
          <a:lstStyle/>
          <a:p>
            <a:pPr algn="ctr"/>
            <a:r>
              <a:rPr lang="en-US" sz="800" b="1" dirty="0" smtClean="0">
                <a:solidFill>
                  <a:schemeClr val="tx1">
                    <a:lumMod val="65000"/>
                    <a:lumOff val="35000"/>
                  </a:schemeClr>
                </a:solidFill>
                <a:latin typeface="Gill Sans" pitchFamily="34" charset="0"/>
              </a:rPr>
              <a:t>CLOSE</a:t>
            </a:r>
            <a:endParaRPr lang="en-MY" sz="800" b="1" dirty="0">
              <a:solidFill>
                <a:schemeClr val="tx1">
                  <a:lumMod val="65000"/>
                  <a:lumOff val="35000"/>
                </a:schemeClr>
              </a:solidFill>
              <a:latin typeface="Gill Sans" pitchFamily="34" charset="0"/>
            </a:endParaRPr>
          </a:p>
        </p:txBody>
      </p:sp>
      <p:sp>
        <p:nvSpPr>
          <p:cNvPr id="36" name="Title 1"/>
          <p:cNvSpPr txBox="1">
            <a:spLocks/>
          </p:cNvSpPr>
          <p:nvPr/>
        </p:nvSpPr>
        <p:spPr bwMode="auto">
          <a:xfrm>
            <a:off x="0" y="836712"/>
            <a:ext cx="9144000" cy="323865"/>
          </a:xfrm>
          <a:prstGeom prst="rect">
            <a:avLst/>
          </a:prstGeom>
          <a:noFill/>
          <a:ln w="9525">
            <a:noFill/>
            <a:miter lim="800000"/>
            <a:headEnd/>
            <a:tailEnd/>
          </a:ln>
        </p:spPr>
        <p:txBody>
          <a:bodyPr vert="horz" wrap="square" lIns="72000" tIns="0" rIns="72000" bIns="0" numCol="1" spcCol="0" anchor="t" anchorCtr="0" compatLnSpc="1">
            <a:prstTxWarp prst="textNoShape">
              <a:avLst/>
            </a:prstTxWarp>
          </a:bodyPr>
          <a:lstStyle/>
          <a:p>
            <a:pPr defTabSz="720000">
              <a:lnSpc>
                <a:spcPts val="1800"/>
              </a:lnSpc>
              <a:spcBef>
                <a:spcPts val="0"/>
              </a:spcBef>
              <a:spcAft>
                <a:spcPts val="0"/>
              </a:spcAft>
              <a:tabLst>
                <a:tab pos="0" algn="l"/>
              </a:tabLst>
              <a:defRPr/>
            </a:pPr>
            <a:r>
              <a:rPr lang="en-US" sz="1600" b="1" dirty="0" smtClean="0"/>
              <a:t>3.3.2 Determining Project Benefits (Cont.)</a:t>
            </a:r>
          </a:p>
          <a:p>
            <a:pPr defTabSz="720000">
              <a:lnSpc>
                <a:spcPts val="1800"/>
              </a:lnSpc>
              <a:spcBef>
                <a:spcPts val="0"/>
              </a:spcBef>
              <a:spcAft>
                <a:spcPts val="0"/>
              </a:spcAft>
              <a:tabLst>
                <a:tab pos="0" algn="l"/>
              </a:tabLst>
              <a:defRPr/>
            </a:pPr>
            <a:r>
              <a:rPr lang="en-US" sz="1600" b="1" dirty="0" smtClean="0"/>
              <a:t> </a:t>
            </a:r>
          </a:p>
          <a:p>
            <a:pPr defTabSz="720000">
              <a:lnSpc>
                <a:spcPts val="1800"/>
              </a:lnSpc>
              <a:spcBef>
                <a:spcPts val="0"/>
              </a:spcBef>
              <a:spcAft>
                <a:spcPts val="0"/>
              </a:spcAft>
              <a:tabLst>
                <a:tab pos="0" algn="l"/>
              </a:tabLst>
              <a:defRPr/>
            </a:pPr>
            <a:endParaRPr lang="en-US" sz="1600" b="1" dirty="0" smtClean="0"/>
          </a:p>
        </p:txBody>
      </p:sp>
      <p:sp>
        <p:nvSpPr>
          <p:cNvPr id="39" name="TextBox 38"/>
          <p:cNvSpPr txBox="1"/>
          <p:nvPr/>
        </p:nvSpPr>
        <p:spPr>
          <a:xfrm>
            <a:off x="7441094" y="5829300"/>
            <a:ext cx="750526" cy="307777"/>
          </a:xfrm>
          <a:prstGeom prst="rect">
            <a:avLst/>
          </a:prstGeom>
          <a:noFill/>
        </p:spPr>
        <p:txBody>
          <a:bodyPr wrap="none" rtlCol="0">
            <a:spAutoFit/>
          </a:bodyPr>
          <a:lstStyle/>
          <a:p>
            <a:pPr algn="ctr"/>
            <a:r>
              <a:rPr lang="en-US" sz="1400" b="1" i="1" dirty="0" smtClean="0"/>
              <a:t>4 of 13</a:t>
            </a:r>
            <a:endParaRPr lang="en-GB" sz="1400" b="1" i="1" dirty="0"/>
          </a:p>
        </p:txBody>
      </p:sp>
      <p:sp>
        <p:nvSpPr>
          <p:cNvPr id="40" name="Isosceles Triangle 39">
            <a:hlinkClick r:id="rId3" action="ppaction://hlinksldjump"/>
          </p:cNvPr>
          <p:cNvSpPr/>
          <p:nvPr/>
        </p:nvSpPr>
        <p:spPr bwMode="auto">
          <a:xfrm rot="5400000">
            <a:off x="8229600" y="5852449"/>
            <a:ext cx="228600" cy="228600"/>
          </a:xfrm>
          <a:prstGeom prst="triangl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41" name="Isosceles Triangle 40">
            <a:hlinkClick r:id="rId4" action="ppaction://hlinksldjump"/>
          </p:cNvPr>
          <p:cNvSpPr/>
          <p:nvPr/>
        </p:nvSpPr>
        <p:spPr bwMode="auto">
          <a:xfrm rot="16351444">
            <a:off x="7221435" y="5853255"/>
            <a:ext cx="228600" cy="228600"/>
          </a:xfrm>
          <a:prstGeom prst="triangl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 name="Round Same Side Corner Rectangle 36"/>
          <p:cNvSpPr/>
          <p:nvPr/>
        </p:nvSpPr>
        <p:spPr bwMode="auto">
          <a:xfrm rot="16200000">
            <a:off x="-1285875" y="3905250"/>
            <a:ext cx="3429000" cy="495300"/>
          </a:xfrm>
          <a:prstGeom prst="round2SameRect">
            <a:avLst/>
          </a:prstGeom>
        </p:spPr>
        <p:style>
          <a:lnRef idx="0">
            <a:schemeClr val="dk1">
              <a:hueOff val="0"/>
              <a:satOff val="0"/>
              <a:lumOff val="0"/>
              <a:alphaOff val="0"/>
            </a:schemeClr>
          </a:lnRef>
          <a:fillRef idx="1">
            <a:schemeClr val="accent2">
              <a:shade val="90000"/>
              <a:hueOff val="0"/>
              <a:satOff val="0"/>
              <a:lumOff val="0"/>
              <a:alphaOff val="0"/>
            </a:schemeClr>
          </a:fillRef>
          <a:effectRef idx="0">
            <a:schemeClr val="accent2">
              <a:shade val="90000"/>
              <a:hueOff val="0"/>
              <a:satOff val="0"/>
              <a:lumOff val="0"/>
              <a:alphaOff val="0"/>
            </a:schemeClr>
          </a:effectRef>
          <a:fontRef idx="minor">
            <a:schemeClr val="lt1">
              <a:hueOff val="0"/>
              <a:satOff val="0"/>
              <a:lumOff val="0"/>
              <a:alphaOff val="0"/>
            </a:schemeClr>
          </a:fontRef>
        </p:style>
        <p:txBody>
          <a:bodyPr vert="horz" wrap="square" lIns="91440" tIns="45720" rIns="91440" bIns="45720" numCol="1" rtlCol="0" anchor="t" anchorCtr="0" compatLnSpc="1">
            <a:prstTxWarp prst="textNoShape">
              <a:avLst/>
            </a:prstTxWarp>
          </a:bodyPr>
          <a:lstStyle/>
          <a:p>
            <a:pPr algn="ctr" eaLnBrk="0" hangingPunct="0"/>
            <a:r>
              <a:rPr lang="en-US" dirty="0" smtClean="0">
                <a:solidFill>
                  <a:srgbClr val="FFC000"/>
                </a:solidFill>
              </a:rPr>
              <a:t>ECONOMIC</a:t>
            </a:r>
            <a:endParaRPr lang="en-GB" dirty="0" smtClean="0">
              <a:solidFill>
                <a:srgbClr val="FFC000"/>
              </a:solidFill>
            </a:endParaRPr>
          </a:p>
        </p:txBody>
      </p:sp>
      <p:sp>
        <p:nvSpPr>
          <p:cNvPr id="38" name="Rectangle 37"/>
          <p:cNvSpPr/>
          <p:nvPr/>
        </p:nvSpPr>
        <p:spPr>
          <a:xfrm>
            <a:off x="539552" y="5847909"/>
            <a:ext cx="8064895" cy="248091"/>
          </a:xfrm>
          <a:prstGeom prst="rect">
            <a:avLst/>
          </a:prstGeom>
        </p:spPr>
        <p:style>
          <a:lnRef idx="0">
            <a:schemeClr val="dk1">
              <a:hueOff val="0"/>
              <a:satOff val="0"/>
              <a:lumOff val="0"/>
              <a:alphaOff val="0"/>
            </a:schemeClr>
          </a:lnRef>
          <a:fillRef idx="1">
            <a:schemeClr val="accent2">
              <a:shade val="90000"/>
              <a:hueOff val="0"/>
              <a:satOff val="0"/>
              <a:lumOff val="0"/>
              <a:alphaOff val="0"/>
            </a:schemeClr>
          </a:fillRef>
          <a:effectRef idx="0">
            <a:schemeClr val="accent2">
              <a:shade val="90000"/>
              <a:hueOff val="0"/>
              <a:satOff val="0"/>
              <a:lumOff val="0"/>
              <a:alphaOff val="0"/>
            </a:schemeClr>
          </a:effectRef>
          <a:fontRef idx="minor">
            <a:schemeClr val="lt1">
              <a:hueOff val="0"/>
              <a:satOff val="0"/>
              <a:lumOff val="0"/>
              <a:alphaOff val="0"/>
            </a:schemeClr>
          </a:fontRef>
        </p:style>
      </p:sp>
      <p:sp>
        <p:nvSpPr>
          <p:cNvPr id="39" name="TextBox 38"/>
          <p:cNvSpPr txBox="1"/>
          <p:nvPr/>
        </p:nvSpPr>
        <p:spPr>
          <a:xfrm>
            <a:off x="7441094" y="5829300"/>
            <a:ext cx="750526" cy="307777"/>
          </a:xfrm>
          <a:prstGeom prst="rect">
            <a:avLst/>
          </a:prstGeom>
          <a:noFill/>
        </p:spPr>
        <p:txBody>
          <a:bodyPr wrap="none" rtlCol="0">
            <a:spAutoFit/>
          </a:bodyPr>
          <a:lstStyle/>
          <a:p>
            <a:pPr algn="ctr"/>
            <a:r>
              <a:rPr lang="en-US" sz="1400" b="1" i="1" dirty="0" smtClean="0"/>
              <a:t>3 of 13</a:t>
            </a:r>
            <a:endParaRPr lang="en-GB" sz="1400" b="1" i="1" dirty="0"/>
          </a:p>
        </p:txBody>
      </p:sp>
      <p:sp>
        <p:nvSpPr>
          <p:cNvPr id="40" name="Isosceles Triangle 39">
            <a:hlinkClick r:id="rId2" action="ppaction://hlinksldjump"/>
          </p:cNvPr>
          <p:cNvSpPr/>
          <p:nvPr/>
        </p:nvSpPr>
        <p:spPr bwMode="auto">
          <a:xfrm rot="5400000">
            <a:off x="8229600" y="5852449"/>
            <a:ext cx="228600" cy="228600"/>
          </a:xfrm>
          <a:prstGeom prst="triangl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41" name="Isosceles Triangle 40">
            <a:hlinkClick r:id="rId3" action="ppaction://hlinksldjump"/>
          </p:cNvPr>
          <p:cNvSpPr/>
          <p:nvPr/>
        </p:nvSpPr>
        <p:spPr bwMode="auto">
          <a:xfrm rot="16351444">
            <a:off x="7221435" y="5853255"/>
            <a:ext cx="228600" cy="228600"/>
          </a:xfrm>
          <a:prstGeom prst="triangl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30" name="Title 29"/>
          <p:cNvSpPr>
            <a:spLocks noGrp="1"/>
          </p:cNvSpPr>
          <p:nvPr>
            <p:ph type="title"/>
          </p:nvPr>
        </p:nvSpPr>
        <p:spPr/>
        <p:txBody>
          <a:bodyPr/>
          <a:lstStyle/>
          <a:p>
            <a:r>
              <a:rPr lang="en-US" sz="1800" dirty="0" smtClean="0"/>
              <a:t>3.3 </a:t>
            </a:r>
            <a:r>
              <a:rPr lang="en-US" dirty="0" smtClean="0"/>
              <a:t>Assessing Project Feasibility</a:t>
            </a:r>
            <a:endParaRPr lang="en-GB" dirty="0"/>
          </a:p>
        </p:txBody>
      </p:sp>
      <p:grpSp>
        <p:nvGrpSpPr>
          <p:cNvPr id="2" name="Group 4"/>
          <p:cNvGrpSpPr/>
          <p:nvPr/>
        </p:nvGrpSpPr>
        <p:grpSpPr>
          <a:xfrm>
            <a:off x="539552" y="1524000"/>
            <a:ext cx="8064895" cy="1063250"/>
            <a:chOff x="0" y="0"/>
            <a:chExt cx="8064895" cy="1063250"/>
          </a:xfrm>
        </p:grpSpPr>
        <p:sp>
          <p:nvSpPr>
            <p:cNvPr id="27" name="Rectangle 26"/>
            <p:cNvSpPr/>
            <p:nvPr/>
          </p:nvSpPr>
          <p:spPr>
            <a:xfrm>
              <a:off x="0" y="0"/>
              <a:ext cx="8064895" cy="1063250"/>
            </a:xfrm>
            <a:prstGeom prst="rect">
              <a:avLst/>
            </a:prstGeom>
          </p:spPr>
          <p:style>
            <a:lnRef idx="0">
              <a:schemeClr val="dk1">
                <a:hueOff val="0"/>
                <a:satOff val="0"/>
                <a:lumOff val="0"/>
                <a:alphaOff val="0"/>
              </a:schemeClr>
            </a:lnRef>
            <a:fillRef idx="1">
              <a:schemeClr val="accent2">
                <a:shade val="90000"/>
                <a:hueOff val="0"/>
                <a:satOff val="0"/>
                <a:lumOff val="0"/>
                <a:alphaOff val="0"/>
              </a:schemeClr>
            </a:fillRef>
            <a:effectRef idx="0">
              <a:schemeClr val="accent2">
                <a:shade val="90000"/>
                <a:hueOff val="0"/>
                <a:satOff val="0"/>
                <a:lumOff val="0"/>
                <a:alphaOff val="0"/>
              </a:schemeClr>
            </a:effectRef>
            <a:fontRef idx="minor">
              <a:schemeClr val="lt1">
                <a:hueOff val="0"/>
                <a:satOff val="0"/>
                <a:lumOff val="0"/>
                <a:alphaOff val="0"/>
              </a:schemeClr>
            </a:fontRef>
          </p:style>
        </p:sp>
        <p:sp>
          <p:nvSpPr>
            <p:cNvPr id="28" name="Rectangle 27"/>
            <p:cNvSpPr/>
            <p:nvPr/>
          </p:nvSpPr>
          <p:spPr>
            <a:xfrm>
              <a:off x="0" y="0"/>
              <a:ext cx="8064895" cy="1063250"/>
            </a:xfrm>
            <a:prstGeom prst="rect">
              <a:avLst/>
            </a:prstGeom>
          </p:spPr>
          <p:style>
            <a:lnRef idx="0">
              <a:scrgbClr r="0" g="0" b="0"/>
            </a:lnRef>
            <a:fillRef idx="0">
              <a:scrgbClr r="0" g="0" b="0"/>
            </a:fillRef>
            <a:effectRef idx="0">
              <a:scrgbClr r="0" g="0" b="0"/>
            </a:effectRef>
            <a:fontRef idx="minor">
              <a:schemeClr val="lt1">
                <a:hueOff val="0"/>
                <a:satOff val="0"/>
                <a:lumOff val="0"/>
                <a:alphaOff val="0"/>
              </a:schemeClr>
            </a:fontRef>
          </p:style>
          <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latin typeface="Arial" pitchFamily="34" charset="0"/>
                  <a:cs typeface="Arial" pitchFamily="34" charset="0"/>
                </a:rPr>
                <a:t>Factors to be considered in Feasibility Analysis</a:t>
              </a:r>
              <a:endParaRPr lang="en-GB" sz="2800" kern="1200" dirty="0">
                <a:latin typeface="Arial" pitchFamily="34" charset="0"/>
                <a:cs typeface="Arial" pitchFamily="34" charset="0"/>
              </a:endParaRPr>
            </a:p>
          </p:txBody>
        </p:sp>
      </p:grpSp>
      <p:grpSp>
        <p:nvGrpSpPr>
          <p:cNvPr id="3" name="Group 5"/>
          <p:cNvGrpSpPr/>
          <p:nvPr/>
        </p:nvGrpSpPr>
        <p:grpSpPr>
          <a:xfrm>
            <a:off x="543489" y="2438400"/>
            <a:ext cx="1342836" cy="3048000"/>
            <a:chOff x="3937" y="1063250"/>
            <a:chExt cx="1342836" cy="2232825"/>
          </a:xfrm>
        </p:grpSpPr>
        <p:sp>
          <p:nvSpPr>
            <p:cNvPr id="25" name="Rectangle 24"/>
            <p:cNvSpPr/>
            <p:nvPr/>
          </p:nvSpPr>
          <p:spPr>
            <a:xfrm>
              <a:off x="3937" y="1063250"/>
              <a:ext cx="1342836" cy="2232825"/>
            </a:xfrm>
            <a:prstGeom prst="rect">
              <a:avLst/>
            </a:prstGeom>
            <a:solidFill>
              <a:srgbClr val="FFC000"/>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26" name="Rectangle 25"/>
            <p:cNvSpPr/>
            <p:nvPr/>
          </p:nvSpPr>
          <p:spPr>
            <a:xfrm>
              <a:off x="3937"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Economic</a:t>
              </a:r>
              <a:endParaRPr lang="en-GB" sz="1800" kern="1200" dirty="0">
                <a:solidFill>
                  <a:schemeClr val="tx1"/>
                </a:solidFill>
              </a:endParaRPr>
            </a:p>
          </p:txBody>
        </p:sp>
      </p:grpSp>
      <p:grpSp>
        <p:nvGrpSpPr>
          <p:cNvPr id="4" name="Group 6"/>
          <p:cNvGrpSpPr/>
          <p:nvPr/>
        </p:nvGrpSpPr>
        <p:grpSpPr>
          <a:xfrm>
            <a:off x="1886326" y="2438400"/>
            <a:ext cx="1342836" cy="3048000"/>
            <a:chOff x="1346774" y="1063250"/>
            <a:chExt cx="1342836" cy="2232825"/>
          </a:xfrm>
        </p:grpSpPr>
        <p:sp>
          <p:nvSpPr>
            <p:cNvPr id="21" name="Rectangle 20"/>
            <p:cNvSpPr/>
            <p:nvPr/>
          </p:nvSpPr>
          <p:spPr>
            <a:xfrm>
              <a:off x="1346774" y="1063250"/>
              <a:ext cx="1342836" cy="2232825"/>
            </a:xfrm>
            <a:prstGeom prst="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3" name="Rectangle 22"/>
            <p:cNvSpPr/>
            <p:nvPr/>
          </p:nvSpPr>
          <p:spPr>
            <a:xfrm>
              <a:off x="1346774"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Technical</a:t>
              </a:r>
              <a:endParaRPr lang="en-GB" sz="1800" kern="1200" dirty="0">
                <a:solidFill>
                  <a:schemeClr val="tx1"/>
                </a:solidFill>
              </a:endParaRPr>
            </a:p>
          </p:txBody>
        </p:sp>
      </p:grpSp>
      <p:grpSp>
        <p:nvGrpSpPr>
          <p:cNvPr id="5" name="Group 7"/>
          <p:cNvGrpSpPr/>
          <p:nvPr/>
        </p:nvGrpSpPr>
        <p:grpSpPr>
          <a:xfrm>
            <a:off x="3229163" y="2438400"/>
            <a:ext cx="1342836" cy="3048000"/>
            <a:chOff x="2689611" y="1063250"/>
            <a:chExt cx="1342836" cy="2232825"/>
          </a:xfrm>
        </p:grpSpPr>
        <p:sp>
          <p:nvSpPr>
            <p:cNvPr id="19" name="Rectangle 18"/>
            <p:cNvSpPr/>
            <p:nvPr/>
          </p:nvSpPr>
          <p:spPr>
            <a:xfrm>
              <a:off x="2689611" y="1063250"/>
              <a:ext cx="1342836" cy="2232825"/>
            </a:xfrm>
            <a:prstGeom prst="rect">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20" name="Rectangle 19"/>
            <p:cNvSpPr/>
            <p:nvPr/>
          </p:nvSpPr>
          <p:spPr>
            <a:xfrm>
              <a:off x="2689611"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Operational</a:t>
              </a:r>
              <a:endParaRPr lang="en-GB" sz="1800" kern="1200" dirty="0">
                <a:solidFill>
                  <a:schemeClr val="tx1"/>
                </a:solidFill>
              </a:endParaRPr>
            </a:p>
          </p:txBody>
        </p:sp>
      </p:grpSp>
      <p:grpSp>
        <p:nvGrpSpPr>
          <p:cNvPr id="6" name="Group 8"/>
          <p:cNvGrpSpPr/>
          <p:nvPr/>
        </p:nvGrpSpPr>
        <p:grpSpPr>
          <a:xfrm>
            <a:off x="4572000" y="2438400"/>
            <a:ext cx="1342836" cy="3048000"/>
            <a:chOff x="4032448" y="1063250"/>
            <a:chExt cx="1342836" cy="2232825"/>
          </a:xfrm>
        </p:grpSpPr>
        <p:sp>
          <p:nvSpPr>
            <p:cNvPr id="17" name="Rectangle 16"/>
            <p:cNvSpPr/>
            <p:nvPr/>
          </p:nvSpPr>
          <p:spPr>
            <a:xfrm>
              <a:off x="4032448" y="1063250"/>
              <a:ext cx="1342836" cy="2232825"/>
            </a:xfrm>
            <a:prstGeom prst="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8" name="Rectangle 17"/>
            <p:cNvSpPr/>
            <p:nvPr/>
          </p:nvSpPr>
          <p:spPr>
            <a:xfrm>
              <a:off x="4032448"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Scheduling </a:t>
              </a:r>
              <a:endParaRPr lang="en-GB" sz="1800" kern="1200" dirty="0">
                <a:solidFill>
                  <a:schemeClr val="tx1"/>
                </a:solidFill>
              </a:endParaRPr>
            </a:p>
          </p:txBody>
        </p:sp>
      </p:grpSp>
      <p:grpSp>
        <p:nvGrpSpPr>
          <p:cNvPr id="7" name="Group 9"/>
          <p:cNvGrpSpPr/>
          <p:nvPr/>
        </p:nvGrpSpPr>
        <p:grpSpPr>
          <a:xfrm>
            <a:off x="5914836" y="2438400"/>
            <a:ext cx="1342836" cy="3048000"/>
            <a:chOff x="5375284" y="1063250"/>
            <a:chExt cx="1342836" cy="2232825"/>
          </a:xfrm>
        </p:grpSpPr>
        <p:sp>
          <p:nvSpPr>
            <p:cNvPr id="15" name="Rectangle 14"/>
            <p:cNvSpPr/>
            <p:nvPr/>
          </p:nvSpPr>
          <p:spPr>
            <a:xfrm>
              <a:off x="5375284" y="1063250"/>
              <a:ext cx="1342836" cy="2232825"/>
            </a:xfrm>
            <a:prstGeom prst="rect">
              <a:avLst/>
            </a:pr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16" name="Rectangle 15"/>
            <p:cNvSpPr/>
            <p:nvPr/>
          </p:nvSpPr>
          <p:spPr>
            <a:xfrm>
              <a:off x="5375284"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Legal and Contractual</a:t>
              </a:r>
              <a:endParaRPr lang="en-GB" sz="1800" kern="1200" dirty="0">
                <a:solidFill>
                  <a:schemeClr val="tx1"/>
                </a:solidFill>
              </a:endParaRPr>
            </a:p>
          </p:txBody>
        </p:sp>
      </p:grpSp>
      <p:grpSp>
        <p:nvGrpSpPr>
          <p:cNvPr id="8" name="Group 10"/>
          <p:cNvGrpSpPr/>
          <p:nvPr/>
        </p:nvGrpSpPr>
        <p:grpSpPr>
          <a:xfrm>
            <a:off x="7257673" y="2438400"/>
            <a:ext cx="1342836" cy="3048000"/>
            <a:chOff x="6718121" y="1063250"/>
            <a:chExt cx="1342836" cy="2232825"/>
          </a:xfrm>
        </p:grpSpPr>
        <p:sp>
          <p:nvSpPr>
            <p:cNvPr id="13" name="Rectangle 12"/>
            <p:cNvSpPr/>
            <p:nvPr/>
          </p:nvSpPr>
          <p:spPr>
            <a:xfrm>
              <a:off x="6718121" y="1063250"/>
              <a:ext cx="1342836" cy="2232825"/>
            </a:xfrm>
            <a:prstGeom prst="rect">
              <a:avLst/>
            </a:prstGeom>
            <a:solidFill>
              <a:srgbClr val="6699FF"/>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14" name="Rectangle 13"/>
            <p:cNvSpPr/>
            <p:nvPr/>
          </p:nvSpPr>
          <p:spPr>
            <a:xfrm>
              <a:off x="6718121"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mtClean="0">
                  <a:solidFill>
                    <a:schemeClr val="tx1"/>
                  </a:solidFill>
                  <a:latin typeface="Arial" pitchFamily="34" charset="0"/>
                  <a:cs typeface="Arial" pitchFamily="34" charset="0"/>
                </a:rPr>
                <a:t>Political</a:t>
              </a:r>
              <a:endParaRPr lang="en-GB" sz="1800" kern="1200" dirty="0">
                <a:solidFill>
                  <a:schemeClr val="tx1"/>
                </a:solidFill>
              </a:endParaRPr>
            </a:p>
          </p:txBody>
        </p:sp>
      </p:grpSp>
      <p:sp>
        <p:nvSpPr>
          <p:cNvPr id="33" name="Rectangle 32"/>
          <p:cNvSpPr/>
          <p:nvPr/>
        </p:nvSpPr>
        <p:spPr>
          <a:xfrm>
            <a:off x="533400" y="2438400"/>
            <a:ext cx="8077200" cy="3430800"/>
          </a:xfrm>
          <a:prstGeom prst="rect">
            <a:avLst/>
          </a:prstGeom>
          <a:solidFill>
            <a:srgbClr val="FFC000"/>
          </a:solidFill>
        </p:spPr>
        <p:style>
          <a:lnRef idx="1">
            <a:schemeClr val="accent5"/>
          </a:lnRef>
          <a:fillRef idx="2">
            <a:schemeClr val="accent5"/>
          </a:fillRef>
          <a:effectRef idx="1">
            <a:schemeClr val="accent5"/>
          </a:effectRef>
          <a:fontRef idx="minor">
            <a:schemeClr val="dk1"/>
          </a:fontRef>
        </p:style>
        <p:txBody>
          <a:bodyPr rtlCol="0" anchor="ctr"/>
          <a:lstStyle/>
          <a:p>
            <a:pPr marL="360363" lvl="1" indent="-360363" eaLnBrk="1" hangingPunct="1">
              <a:lnSpc>
                <a:spcPct val="150000"/>
              </a:lnSpc>
              <a:buClr>
                <a:srgbClr val="FF6600"/>
              </a:buClr>
              <a:buSzPct val="100000"/>
              <a:buFont typeface="Wingdings 3" pitchFamily="18" charset="2"/>
              <a:buChar char="â"/>
              <a:defRPr/>
            </a:pPr>
            <a:endParaRPr lang="en-US" b="1" dirty="0" smtClean="0"/>
          </a:p>
          <a:p>
            <a:pPr marL="0" lvl="1" eaLnBrk="1" hangingPunct="1">
              <a:lnSpc>
                <a:spcPct val="150000"/>
              </a:lnSpc>
              <a:buClr>
                <a:srgbClr val="FF6600"/>
              </a:buClr>
              <a:buSzPct val="100000"/>
              <a:tabLst>
                <a:tab pos="7623175" algn="l"/>
              </a:tabLst>
              <a:defRPr/>
            </a:pPr>
            <a:r>
              <a:rPr lang="en-US" b="1" dirty="0" smtClean="0"/>
              <a:t>Intangible benefits </a:t>
            </a:r>
            <a:r>
              <a:rPr lang="en-US" dirty="0" smtClean="0"/>
              <a:t>are benefits derived from the creation of an </a:t>
            </a:r>
          </a:p>
          <a:p>
            <a:pPr marL="0" lvl="1" eaLnBrk="1" hangingPunct="1">
              <a:lnSpc>
                <a:spcPct val="150000"/>
              </a:lnSpc>
              <a:buClr>
                <a:srgbClr val="FF6600"/>
              </a:buClr>
              <a:buSzPct val="100000"/>
              <a:tabLst>
                <a:tab pos="7623175" algn="l"/>
              </a:tabLst>
              <a:defRPr/>
            </a:pPr>
            <a:r>
              <a:rPr lang="en-US" dirty="0" smtClean="0"/>
              <a:t>information system that cannot be easily measured in dollars or with certainty.</a:t>
            </a:r>
          </a:p>
          <a:p>
            <a:pPr marL="363538" lvl="1" indent="-363538" eaLnBrk="1" hangingPunct="1">
              <a:lnSpc>
                <a:spcPct val="150000"/>
              </a:lnSpc>
              <a:buClr>
                <a:srgbClr val="FF6600"/>
              </a:buClr>
              <a:buFont typeface="Wingdings 3" pitchFamily="18" charset="2"/>
              <a:buChar char="â"/>
            </a:pPr>
            <a:r>
              <a:rPr lang="en-US" dirty="0" smtClean="0"/>
              <a:t>May have direct </a:t>
            </a:r>
            <a:r>
              <a:rPr lang="en-US" dirty="0" err="1" smtClean="0"/>
              <a:t>organisational</a:t>
            </a:r>
            <a:r>
              <a:rPr lang="en-US" dirty="0" smtClean="0"/>
              <a:t> benefits, such as the improvement of employee morale.</a:t>
            </a:r>
          </a:p>
          <a:p>
            <a:pPr marL="363538" lvl="1" indent="-363538" eaLnBrk="1" hangingPunct="1">
              <a:lnSpc>
                <a:spcPct val="150000"/>
              </a:lnSpc>
              <a:buClr>
                <a:srgbClr val="FF6600"/>
              </a:buClr>
              <a:buFont typeface="Wingdings 3" pitchFamily="18" charset="2"/>
              <a:buChar char="â"/>
            </a:pPr>
            <a:r>
              <a:rPr lang="en-US" dirty="0" smtClean="0"/>
              <a:t>May have broader societal implications, such as the reduction of waste creation or resource consumption</a:t>
            </a:r>
          </a:p>
          <a:p>
            <a:pPr marL="361950" lvl="2" indent="-361950" algn="just" eaLnBrk="0" hangingPunct="0">
              <a:lnSpc>
                <a:spcPts val="3000"/>
              </a:lnSpc>
              <a:buClr>
                <a:srgbClr val="FF6600"/>
              </a:buClr>
              <a:buFont typeface="Wingdings 3" pitchFamily="18" charset="2"/>
              <a:buChar char="â"/>
            </a:pPr>
            <a:endParaRPr lang="en-US" dirty="0" smtClean="0"/>
          </a:p>
          <a:p>
            <a:pPr algn="ctr"/>
            <a:endParaRPr lang="en-GB" dirty="0"/>
          </a:p>
        </p:txBody>
      </p:sp>
      <p:sp>
        <p:nvSpPr>
          <p:cNvPr id="29" name="Multiply 28">
            <a:hlinkClick r:id="rId4" action="ppaction://hlinksldjump"/>
          </p:cNvPr>
          <p:cNvSpPr/>
          <p:nvPr/>
        </p:nvSpPr>
        <p:spPr bwMode="auto">
          <a:xfrm>
            <a:off x="8036491" y="2590800"/>
            <a:ext cx="432048" cy="474340"/>
          </a:xfrm>
          <a:prstGeom prst="mathMultiply">
            <a:avLst/>
          </a:prstGeom>
          <a:solidFill>
            <a:srgbClr val="FF7B21"/>
          </a:solidFill>
          <a:ln w="3175" cap="flat" cmpd="sng" algn="ctr">
            <a:solidFill>
              <a:schemeClr val="tx1"/>
            </a:solidFill>
            <a:prstDash val="solid"/>
            <a:round/>
            <a:headEnd type="none" w="med" len="med"/>
            <a:tailEnd type="none" w="med" len="med"/>
          </a:ln>
          <a:effectLst>
            <a:reflection blurRad="6350" stA="52000" endA="300" endPos="35000" dir="5400000" sy="-100000" algn="bl" rotWithShape="0"/>
          </a:effectLst>
          <a:scene3d>
            <a:camera prst="orthographicFront"/>
            <a:lightRig rig="threePt" dir="t"/>
          </a:scene3d>
          <a:sp3d>
            <a:bevelT prst="angle"/>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MY" sz="1800" b="0" i="0" u="none" strike="noStrike" cap="none" normalizeH="0" baseline="0" smtClean="0">
              <a:ln>
                <a:noFill/>
              </a:ln>
              <a:solidFill>
                <a:schemeClr val="tx1"/>
              </a:solidFill>
              <a:effectLst/>
              <a:latin typeface="Arial" charset="0"/>
            </a:endParaRPr>
          </a:p>
        </p:txBody>
      </p:sp>
      <p:sp>
        <p:nvSpPr>
          <p:cNvPr id="31" name="TextBox 30"/>
          <p:cNvSpPr txBox="1"/>
          <p:nvPr/>
        </p:nvSpPr>
        <p:spPr>
          <a:xfrm>
            <a:off x="8001000" y="2438400"/>
            <a:ext cx="543739" cy="215444"/>
          </a:xfrm>
          <a:prstGeom prst="rect">
            <a:avLst/>
          </a:prstGeom>
          <a:noFill/>
        </p:spPr>
        <p:txBody>
          <a:bodyPr wrap="square" rtlCol="0">
            <a:spAutoFit/>
          </a:bodyPr>
          <a:lstStyle/>
          <a:p>
            <a:pPr algn="ctr"/>
            <a:r>
              <a:rPr lang="en-US" sz="800" b="1" dirty="0" smtClean="0">
                <a:solidFill>
                  <a:schemeClr val="tx1">
                    <a:lumMod val="65000"/>
                    <a:lumOff val="35000"/>
                  </a:schemeClr>
                </a:solidFill>
                <a:latin typeface="Gill Sans" pitchFamily="34" charset="0"/>
              </a:rPr>
              <a:t>CLOSE</a:t>
            </a:r>
            <a:endParaRPr lang="en-MY" sz="800" b="1" dirty="0">
              <a:solidFill>
                <a:schemeClr val="tx1">
                  <a:lumMod val="65000"/>
                  <a:lumOff val="35000"/>
                </a:schemeClr>
              </a:solidFill>
              <a:latin typeface="Gill Sans" pitchFamily="34" charset="0"/>
            </a:endParaRPr>
          </a:p>
        </p:txBody>
      </p:sp>
      <p:sp>
        <p:nvSpPr>
          <p:cNvPr id="36" name="Title 1"/>
          <p:cNvSpPr txBox="1">
            <a:spLocks/>
          </p:cNvSpPr>
          <p:nvPr/>
        </p:nvSpPr>
        <p:spPr bwMode="auto">
          <a:xfrm>
            <a:off x="0" y="836712"/>
            <a:ext cx="9144000" cy="323865"/>
          </a:xfrm>
          <a:prstGeom prst="rect">
            <a:avLst/>
          </a:prstGeom>
          <a:noFill/>
          <a:ln w="9525">
            <a:noFill/>
            <a:miter lim="800000"/>
            <a:headEnd/>
            <a:tailEnd/>
          </a:ln>
        </p:spPr>
        <p:txBody>
          <a:bodyPr vert="horz" wrap="square" lIns="72000" tIns="0" rIns="72000" bIns="0" numCol="1" spcCol="0" anchor="t" anchorCtr="0" compatLnSpc="1">
            <a:prstTxWarp prst="textNoShape">
              <a:avLst/>
            </a:prstTxWarp>
          </a:bodyPr>
          <a:lstStyle/>
          <a:p>
            <a:pPr defTabSz="720000">
              <a:lnSpc>
                <a:spcPts val="1800"/>
              </a:lnSpc>
              <a:spcBef>
                <a:spcPts val="0"/>
              </a:spcBef>
              <a:spcAft>
                <a:spcPts val="0"/>
              </a:spcAft>
              <a:tabLst>
                <a:tab pos="0" algn="l"/>
              </a:tabLst>
              <a:defRPr/>
            </a:pPr>
            <a:r>
              <a:rPr lang="en-US" sz="1600" b="1" dirty="0" smtClean="0"/>
              <a:t>3.3.2 Determining Project Benefits (Cont.)</a:t>
            </a:r>
          </a:p>
          <a:p>
            <a:pPr defTabSz="720000">
              <a:lnSpc>
                <a:spcPts val="1800"/>
              </a:lnSpc>
              <a:spcBef>
                <a:spcPts val="0"/>
              </a:spcBef>
              <a:spcAft>
                <a:spcPts val="0"/>
              </a:spcAft>
              <a:tabLst>
                <a:tab pos="0" algn="l"/>
              </a:tabLst>
              <a:defRPr/>
            </a:pPr>
            <a:r>
              <a:rPr lang="en-US" sz="1600" b="1" dirty="0" smtClean="0"/>
              <a:t> </a:t>
            </a:r>
          </a:p>
          <a:p>
            <a:pPr defTabSz="720000">
              <a:lnSpc>
                <a:spcPts val="1800"/>
              </a:lnSpc>
              <a:spcBef>
                <a:spcPts val="0"/>
              </a:spcBef>
              <a:spcAft>
                <a:spcPts val="0"/>
              </a:spcAft>
              <a:tabLst>
                <a:tab pos="0" algn="l"/>
              </a:tabLst>
              <a:defRPr/>
            </a:pPr>
            <a:endParaRPr lang="en-US" sz="1600" b="1" dirty="0" smtClean="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 name="Round Same Side Corner Rectangle 36"/>
          <p:cNvSpPr/>
          <p:nvPr/>
        </p:nvSpPr>
        <p:spPr bwMode="auto">
          <a:xfrm rot="16200000">
            <a:off x="-1285875" y="3905250"/>
            <a:ext cx="3429000" cy="495300"/>
          </a:xfrm>
          <a:prstGeom prst="round2SameRect">
            <a:avLst/>
          </a:prstGeom>
        </p:spPr>
        <p:style>
          <a:lnRef idx="0">
            <a:schemeClr val="dk1">
              <a:hueOff val="0"/>
              <a:satOff val="0"/>
              <a:lumOff val="0"/>
              <a:alphaOff val="0"/>
            </a:schemeClr>
          </a:lnRef>
          <a:fillRef idx="1">
            <a:schemeClr val="accent2">
              <a:shade val="90000"/>
              <a:hueOff val="0"/>
              <a:satOff val="0"/>
              <a:lumOff val="0"/>
              <a:alphaOff val="0"/>
            </a:schemeClr>
          </a:fillRef>
          <a:effectRef idx="0">
            <a:schemeClr val="accent2">
              <a:shade val="90000"/>
              <a:hueOff val="0"/>
              <a:satOff val="0"/>
              <a:lumOff val="0"/>
              <a:alphaOff val="0"/>
            </a:schemeClr>
          </a:effectRef>
          <a:fontRef idx="minor">
            <a:schemeClr val="lt1">
              <a:hueOff val="0"/>
              <a:satOff val="0"/>
              <a:lumOff val="0"/>
              <a:alphaOff val="0"/>
            </a:schemeClr>
          </a:fontRef>
        </p:style>
        <p:txBody>
          <a:bodyPr vert="horz" wrap="square" lIns="91440" tIns="45720" rIns="91440" bIns="45720" numCol="1" rtlCol="0" anchor="t" anchorCtr="0" compatLnSpc="1">
            <a:prstTxWarp prst="textNoShape">
              <a:avLst/>
            </a:prstTxWarp>
          </a:bodyPr>
          <a:lstStyle/>
          <a:p>
            <a:pPr algn="ctr" eaLnBrk="0" hangingPunct="0"/>
            <a:r>
              <a:rPr lang="en-US" dirty="0" smtClean="0">
                <a:solidFill>
                  <a:srgbClr val="FFC000"/>
                </a:solidFill>
              </a:rPr>
              <a:t>ECONOMIC</a:t>
            </a:r>
            <a:endParaRPr lang="en-GB" dirty="0" smtClean="0">
              <a:solidFill>
                <a:srgbClr val="FFC000"/>
              </a:solidFill>
            </a:endParaRPr>
          </a:p>
        </p:txBody>
      </p:sp>
      <p:sp>
        <p:nvSpPr>
          <p:cNvPr id="38" name="Rectangle 37"/>
          <p:cNvSpPr/>
          <p:nvPr/>
        </p:nvSpPr>
        <p:spPr>
          <a:xfrm>
            <a:off x="539552" y="5847909"/>
            <a:ext cx="8064895" cy="248091"/>
          </a:xfrm>
          <a:prstGeom prst="rect">
            <a:avLst/>
          </a:prstGeom>
        </p:spPr>
        <p:style>
          <a:lnRef idx="0">
            <a:schemeClr val="dk1">
              <a:hueOff val="0"/>
              <a:satOff val="0"/>
              <a:lumOff val="0"/>
              <a:alphaOff val="0"/>
            </a:schemeClr>
          </a:lnRef>
          <a:fillRef idx="1">
            <a:schemeClr val="accent2">
              <a:shade val="90000"/>
              <a:hueOff val="0"/>
              <a:satOff val="0"/>
              <a:lumOff val="0"/>
              <a:alphaOff val="0"/>
            </a:schemeClr>
          </a:fillRef>
          <a:effectRef idx="0">
            <a:schemeClr val="accent2">
              <a:shade val="90000"/>
              <a:hueOff val="0"/>
              <a:satOff val="0"/>
              <a:lumOff val="0"/>
              <a:alphaOff val="0"/>
            </a:schemeClr>
          </a:effectRef>
          <a:fontRef idx="minor">
            <a:schemeClr val="lt1">
              <a:hueOff val="0"/>
              <a:satOff val="0"/>
              <a:lumOff val="0"/>
              <a:alphaOff val="0"/>
            </a:schemeClr>
          </a:fontRef>
        </p:style>
      </p:sp>
      <p:sp>
        <p:nvSpPr>
          <p:cNvPr id="39" name="TextBox 38"/>
          <p:cNvSpPr txBox="1"/>
          <p:nvPr/>
        </p:nvSpPr>
        <p:spPr>
          <a:xfrm>
            <a:off x="7441094" y="5829300"/>
            <a:ext cx="750526" cy="307777"/>
          </a:xfrm>
          <a:prstGeom prst="rect">
            <a:avLst/>
          </a:prstGeom>
          <a:noFill/>
        </p:spPr>
        <p:txBody>
          <a:bodyPr wrap="none" rtlCol="0">
            <a:spAutoFit/>
          </a:bodyPr>
          <a:lstStyle/>
          <a:p>
            <a:pPr algn="ctr"/>
            <a:r>
              <a:rPr lang="en-US" sz="1400" b="1" i="1" dirty="0" smtClean="0"/>
              <a:t>6 of 13</a:t>
            </a:r>
            <a:endParaRPr lang="en-GB" sz="1400" b="1" i="1" dirty="0"/>
          </a:p>
        </p:txBody>
      </p:sp>
      <p:sp>
        <p:nvSpPr>
          <p:cNvPr id="40" name="Isosceles Triangle 39">
            <a:hlinkClick r:id="rId2" action="ppaction://hlinksldjump"/>
          </p:cNvPr>
          <p:cNvSpPr/>
          <p:nvPr/>
        </p:nvSpPr>
        <p:spPr bwMode="auto">
          <a:xfrm rot="5400000">
            <a:off x="8229600" y="5852449"/>
            <a:ext cx="228600" cy="228600"/>
          </a:xfrm>
          <a:prstGeom prst="triangl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41" name="Isosceles Triangle 40">
            <a:hlinkClick r:id="rId3" action="ppaction://hlinksldjump"/>
          </p:cNvPr>
          <p:cNvSpPr/>
          <p:nvPr/>
        </p:nvSpPr>
        <p:spPr bwMode="auto">
          <a:xfrm rot="16351444">
            <a:off x="7221435" y="5853255"/>
            <a:ext cx="228600" cy="228600"/>
          </a:xfrm>
          <a:prstGeom prst="triangl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30" name="Title 29"/>
          <p:cNvSpPr>
            <a:spLocks noGrp="1"/>
          </p:cNvSpPr>
          <p:nvPr>
            <p:ph type="title"/>
          </p:nvPr>
        </p:nvSpPr>
        <p:spPr/>
        <p:txBody>
          <a:bodyPr/>
          <a:lstStyle/>
          <a:p>
            <a:r>
              <a:rPr lang="en-US" sz="1800" dirty="0" smtClean="0"/>
              <a:t>3.3 </a:t>
            </a:r>
            <a:r>
              <a:rPr lang="en-US" dirty="0" smtClean="0"/>
              <a:t>Assessing Project Feasibility</a:t>
            </a:r>
            <a:endParaRPr lang="en-GB" dirty="0"/>
          </a:p>
        </p:txBody>
      </p:sp>
      <p:grpSp>
        <p:nvGrpSpPr>
          <p:cNvPr id="2" name="Group 4"/>
          <p:cNvGrpSpPr/>
          <p:nvPr/>
        </p:nvGrpSpPr>
        <p:grpSpPr>
          <a:xfrm>
            <a:off x="539552" y="1524000"/>
            <a:ext cx="8064895" cy="1063250"/>
            <a:chOff x="0" y="0"/>
            <a:chExt cx="8064895" cy="1063250"/>
          </a:xfrm>
        </p:grpSpPr>
        <p:sp>
          <p:nvSpPr>
            <p:cNvPr id="27" name="Rectangle 26"/>
            <p:cNvSpPr/>
            <p:nvPr/>
          </p:nvSpPr>
          <p:spPr>
            <a:xfrm>
              <a:off x="0" y="0"/>
              <a:ext cx="8064895" cy="1063250"/>
            </a:xfrm>
            <a:prstGeom prst="rect">
              <a:avLst/>
            </a:prstGeom>
          </p:spPr>
          <p:style>
            <a:lnRef idx="0">
              <a:schemeClr val="dk1">
                <a:hueOff val="0"/>
                <a:satOff val="0"/>
                <a:lumOff val="0"/>
                <a:alphaOff val="0"/>
              </a:schemeClr>
            </a:lnRef>
            <a:fillRef idx="1">
              <a:schemeClr val="accent2">
                <a:shade val="90000"/>
                <a:hueOff val="0"/>
                <a:satOff val="0"/>
                <a:lumOff val="0"/>
                <a:alphaOff val="0"/>
              </a:schemeClr>
            </a:fillRef>
            <a:effectRef idx="0">
              <a:schemeClr val="accent2">
                <a:shade val="90000"/>
                <a:hueOff val="0"/>
                <a:satOff val="0"/>
                <a:lumOff val="0"/>
                <a:alphaOff val="0"/>
              </a:schemeClr>
            </a:effectRef>
            <a:fontRef idx="minor">
              <a:schemeClr val="lt1">
                <a:hueOff val="0"/>
                <a:satOff val="0"/>
                <a:lumOff val="0"/>
                <a:alphaOff val="0"/>
              </a:schemeClr>
            </a:fontRef>
          </p:style>
        </p:sp>
        <p:sp>
          <p:nvSpPr>
            <p:cNvPr id="28" name="Rectangle 27"/>
            <p:cNvSpPr/>
            <p:nvPr/>
          </p:nvSpPr>
          <p:spPr>
            <a:xfrm>
              <a:off x="0" y="0"/>
              <a:ext cx="8064895" cy="1063250"/>
            </a:xfrm>
            <a:prstGeom prst="rect">
              <a:avLst/>
            </a:prstGeom>
          </p:spPr>
          <p:style>
            <a:lnRef idx="0">
              <a:scrgbClr r="0" g="0" b="0"/>
            </a:lnRef>
            <a:fillRef idx="0">
              <a:scrgbClr r="0" g="0" b="0"/>
            </a:fillRef>
            <a:effectRef idx="0">
              <a:scrgbClr r="0" g="0" b="0"/>
            </a:effectRef>
            <a:fontRef idx="minor">
              <a:schemeClr val="lt1">
                <a:hueOff val="0"/>
                <a:satOff val="0"/>
                <a:lumOff val="0"/>
                <a:alphaOff val="0"/>
              </a:schemeClr>
            </a:fontRef>
          </p:style>
          <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latin typeface="Arial" pitchFamily="34" charset="0"/>
                  <a:cs typeface="Arial" pitchFamily="34" charset="0"/>
                </a:rPr>
                <a:t>Factors to be considered in Feasibility Analysis</a:t>
              </a:r>
              <a:endParaRPr lang="en-GB" sz="2800" kern="1200" dirty="0">
                <a:latin typeface="Arial" pitchFamily="34" charset="0"/>
                <a:cs typeface="Arial" pitchFamily="34" charset="0"/>
              </a:endParaRPr>
            </a:p>
          </p:txBody>
        </p:sp>
      </p:grpSp>
      <p:grpSp>
        <p:nvGrpSpPr>
          <p:cNvPr id="3" name="Group 5"/>
          <p:cNvGrpSpPr/>
          <p:nvPr/>
        </p:nvGrpSpPr>
        <p:grpSpPr>
          <a:xfrm>
            <a:off x="543489" y="2438400"/>
            <a:ext cx="1342836" cy="3048000"/>
            <a:chOff x="3937" y="1063250"/>
            <a:chExt cx="1342836" cy="2232825"/>
          </a:xfrm>
        </p:grpSpPr>
        <p:sp>
          <p:nvSpPr>
            <p:cNvPr id="25" name="Rectangle 24"/>
            <p:cNvSpPr/>
            <p:nvPr/>
          </p:nvSpPr>
          <p:spPr>
            <a:xfrm>
              <a:off x="3937" y="1063250"/>
              <a:ext cx="1342836" cy="2232825"/>
            </a:xfrm>
            <a:prstGeom prst="rect">
              <a:avLst/>
            </a:prstGeom>
            <a:solidFill>
              <a:srgbClr val="FFC000"/>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26" name="Rectangle 25"/>
            <p:cNvSpPr/>
            <p:nvPr/>
          </p:nvSpPr>
          <p:spPr>
            <a:xfrm>
              <a:off x="3937"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Economic</a:t>
              </a:r>
              <a:endParaRPr lang="en-GB" sz="1800" kern="1200" dirty="0">
                <a:solidFill>
                  <a:schemeClr val="tx1"/>
                </a:solidFill>
              </a:endParaRPr>
            </a:p>
          </p:txBody>
        </p:sp>
      </p:grpSp>
      <p:grpSp>
        <p:nvGrpSpPr>
          <p:cNvPr id="4" name="Group 6"/>
          <p:cNvGrpSpPr/>
          <p:nvPr/>
        </p:nvGrpSpPr>
        <p:grpSpPr>
          <a:xfrm>
            <a:off x="1886326" y="2438400"/>
            <a:ext cx="1342836" cy="3048000"/>
            <a:chOff x="1346774" y="1063250"/>
            <a:chExt cx="1342836" cy="2232825"/>
          </a:xfrm>
        </p:grpSpPr>
        <p:sp>
          <p:nvSpPr>
            <p:cNvPr id="21" name="Rectangle 20"/>
            <p:cNvSpPr/>
            <p:nvPr/>
          </p:nvSpPr>
          <p:spPr>
            <a:xfrm>
              <a:off x="1346774" y="1063250"/>
              <a:ext cx="1342836" cy="2232825"/>
            </a:xfrm>
            <a:prstGeom prst="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3" name="Rectangle 22"/>
            <p:cNvSpPr/>
            <p:nvPr/>
          </p:nvSpPr>
          <p:spPr>
            <a:xfrm>
              <a:off x="1346774"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Technical</a:t>
              </a:r>
              <a:endParaRPr lang="en-GB" sz="1800" kern="1200" dirty="0">
                <a:solidFill>
                  <a:schemeClr val="tx1"/>
                </a:solidFill>
              </a:endParaRPr>
            </a:p>
          </p:txBody>
        </p:sp>
      </p:grpSp>
      <p:grpSp>
        <p:nvGrpSpPr>
          <p:cNvPr id="5" name="Group 7"/>
          <p:cNvGrpSpPr/>
          <p:nvPr/>
        </p:nvGrpSpPr>
        <p:grpSpPr>
          <a:xfrm>
            <a:off x="3229163" y="2438400"/>
            <a:ext cx="1342836" cy="3048000"/>
            <a:chOff x="2689611" y="1063250"/>
            <a:chExt cx="1342836" cy="2232825"/>
          </a:xfrm>
        </p:grpSpPr>
        <p:sp>
          <p:nvSpPr>
            <p:cNvPr id="19" name="Rectangle 18"/>
            <p:cNvSpPr/>
            <p:nvPr/>
          </p:nvSpPr>
          <p:spPr>
            <a:xfrm>
              <a:off x="2689611" y="1063250"/>
              <a:ext cx="1342836" cy="2232825"/>
            </a:xfrm>
            <a:prstGeom prst="rect">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20" name="Rectangle 19"/>
            <p:cNvSpPr/>
            <p:nvPr/>
          </p:nvSpPr>
          <p:spPr>
            <a:xfrm>
              <a:off x="2689611"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Operational</a:t>
              </a:r>
              <a:endParaRPr lang="en-GB" sz="1800" kern="1200" dirty="0">
                <a:solidFill>
                  <a:schemeClr val="tx1"/>
                </a:solidFill>
              </a:endParaRPr>
            </a:p>
          </p:txBody>
        </p:sp>
      </p:grpSp>
      <p:grpSp>
        <p:nvGrpSpPr>
          <p:cNvPr id="6" name="Group 8"/>
          <p:cNvGrpSpPr/>
          <p:nvPr/>
        </p:nvGrpSpPr>
        <p:grpSpPr>
          <a:xfrm>
            <a:off x="4572000" y="2438400"/>
            <a:ext cx="1342836" cy="3048000"/>
            <a:chOff x="4032448" y="1063250"/>
            <a:chExt cx="1342836" cy="2232825"/>
          </a:xfrm>
        </p:grpSpPr>
        <p:sp>
          <p:nvSpPr>
            <p:cNvPr id="17" name="Rectangle 16"/>
            <p:cNvSpPr/>
            <p:nvPr/>
          </p:nvSpPr>
          <p:spPr>
            <a:xfrm>
              <a:off x="4032448" y="1063250"/>
              <a:ext cx="1342836" cy="2232825"/>
            </a:xfrm>
            <a:prstGeom prst="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8" name="Rectangle 17"/>
            <p:cNvSpPr/>
            <p:nvPr/>
          </p:nvSpPr>
          <p:spPr>
            <a:xfrm>
              <a:off x="4032448"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Scheduling </a:t>
              </a:r>
              <a:endParaRPr lang="en-GB" sz="1800" kern="1200" dirty="0">
                <a:solidFill>
                  <a:schemeClr val="tx1"/>
                </a:solidFill>
              </a:endParaRPr>
            </a:p>
          </p:txBody>
        </p:sp>
      </p:grpSp>
      <p:grpSp>
        <p:nvGrpSpPr>
          <p:cNvPr id="7" name="Group 9"/>
          <p:cNvGrpSpPr/>
          <p:nvPr/>
        </p:nvGrpSpPr>
        <p:grpSpPr>
          <a:xfrm>
            <a:off x="5914836" y="2438400"/>
            <a:ext cx="1342836" cy="3048000"/>
            <a:chOff x="5375284" y="1063250"/>
            <a:chExt cx="1342836" cy="2232825"/>
          </a:xfrm>
        </p:grpSpPr>
        <p:sp>
          <p:nvSpPr>
            <p:cNvPr id="15" name="Rectangle 14"/>
            <p:cNvSpPr/>
            <p:nvPr/>
          </p:nvSpPr>
          <p:spPr>
            <a:xfrm>
              <a:off x="5375284" y="1063250"/>
              <a:ext cx="1342836" cy="2232825"/>
            </a:xfrm>
            <a:prstGeom prst="rect">
              <a:avLst/>
            </a:pr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16" name="Rectangle 15"/>
            <p:cNvSpPr/>
            <p:nvPr/>
          </p:nvSpPr>
          <p:spPr>
            <a:xfrm>
              <a:off x="5375284"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Legal and Contractual</a:t>
              </a:r>
              <a:endParaRPr lang="en-GB" sz="1800" kern="1200" dirty="0">
                <a:solidFill>
                  <a:schemeClr val="tx1"/>
                </a:solidFill>
              </a:endParaRPr>
            </a:p>
          </p:txBody>
        </p:sp>
      </p:grpSp>
      <p:grpSp>
        <p:nvGrpSpPr>
          <p:cNvPr id="8" name="Group 10"/>
          <p:cNvGrpSpPr/>
          <p:nvPr/>
        </p:nvGrpSpPr>
        <p:grpSpPr>
          <a:xfrm>
            <a:off x="7257673" y="2438400"/>
            <a:ext cx="1342836" cy="3048000"/>
            <a:chOff x="6718121" y="1063250"/>
            <a:chExt cx="1342836" cy="2232825"/>
          </a:xfrm>
        </p:grpSpPr>
        <p:sp>
          <p:nvSpPr>
            <p:cNvPr id="13" name="Rectangle 12"/>
            <p:cNvSpPr/>
            <p:nvPr/>
          </p:nvSpPr>
          <p:spPr>
            <a:xfrm>
              <a:off x="6718121" y="1063250"/>
              <a:ext cx="1342836" cy="2232825"/>
            </a:xfrm>
            <a:prstGeom prst="rect">
              <a:avLst/>
            </a:prstGeom>
            <a:solidFill>
              <a:srgbClr val="6699FF"/>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14" name="Rectangle 13"/>
            <p:cNvSpPr/>
            <p:nvPr/>
          </p:nvSpPr>
          <p:spPr>
            <a:xfrm>
              <a:off x="6718121"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mtClean="0">
                  <a:solidFill>
                    <a:schemeClr val="tx1"/>
                  </a:solidFill>
                  <a:latin typeface="Arial" pitchFamily="34" charset="0"/>
                  <a:cs typeface="Arial" pitchFamily="34" charset="0"/>
                </a:rPr>
                <a:t>Political</a:t>
              </a:r>
              <a:endParaRPr lang="en-GB" sz="1800" kern="1200" dirty="0">
                <a:solidFill>
                  <a:schemeClr val="tx1"/>
                </a:solidFill>
              </a:endParaRPr>
            </a:p>
          </p:txBody>
        </p:sp>
      </p:grpSp>
      <p:sp>
        <p:nvSpPr>
          <p:cNvPr id="33" name="Rectangle 32"/>
          <p:cNvSpPr/>
          <p:nvPr/>
        </p:nvSpPr>
        <p:spPr>
          <a:xfrm>
            <a:off x="533400" y="2438400"/>
            <a:ext cx="8077200" cy="3430800"/>
          </a:xfrm>
          <a:prstGeom prst="rect">
            <a:avLst/>
          </a:prstGeom>
          <a:solidFill>
            <a:srgbClr val="FFC000"/>
          </a:solidFill>
        </p:spPr>
        <p:style>
          <a:lnRef idx="1">
            <a:schemeClr val="accent5"/>
          </a:lnRef>
          <a:fillRef idx="2">
            <a:schemeClr val="accent5"/>
          </a:fillRef>
          <a:effectRef idx="1">
            <a:schemeClr val="accent5"/>
          </a:effectRef>
          <a:fontRef idx="minor">
            <a:schemeClr val="dk1"/>
          </a:fontRef>
        </p:style>
        <p:txBody>
          <a:bodyPr rtlCol="0" anchor="ctr"/>
          <a:lstStyle/>
          <a:p>
            <a:pPr marL="360363" lvl="1" indent="-360363">
              <a:lnSpc>
                <a:spcPct val="150000"/>
              </a:lnSpc>
              <a:buClr>
                <a:srgbClr val="FF6600"/>
              </a:buClr>
              <a:buSzPct val="100000"/>
              <a:buFont typeface="Wingdings 3" pitchFamily="18" charset="2"/>
              <a:buChar char="â"/>
              <a:defRPr/>
            </a:pPr>
            <a:r>
              <a:rPr lang="en-US" b="1" dirty="0" smtClean="0"/>
              <a:t>Tangible cost: </a:t>
            </a:r>
            <a:r>
              <a:rPr lang="en-US" dirty="0" smtClean="0"/>
              <a:t>a cost associated with an information system (IS) that can be measured in dollars and with certainty</a:t>
            </a:r>
          </a:p>
          <a:p>
            <a:pPr marL="360363" lvl="1" indent="-360363">
              <a:lnSpc>
                <a:spcPct val="150000"/>
              </a:lnSpc>
              <a:buClr>
                <a:srgbClr val="FF6600"/>
              </a:buClr>
              <a:buSzPct val="100000"/>
              <a:buFont typeface="Wingdings 3" pitchFamily="18" charset="2"/>
              <a:buChar char="â"/>
              <a:defRPr/>
            </a:pPr>
            <a:r>
              <a:rPr lang="en-US" b="1" dirty="0" smtClean="0"/>
              <a:t>IS development tangible costs include:</a:t>
            </a:r>
          </a:p>
          <a:p>
            <a:pPr marL="742950" lvl="1" indent="-285750" eaLnBrk="1" hangingPunct="1">
              <a:lnSpc>
                <a:spcPct val="150000"/>
              </a:lnSpc>
              <a:buSzPct val="60000"/>
              <a:buFont typeface="Webdings" pitchFamily="18" charset="2"/>
              <a:buChar char="g"/>
            </a:pPr>
            <a:r>
              <a:rPr lang="en-US" dirty="0" smtClean="0"/>
              <a:t>Hardware costs,</a:t>
            </a:r>
          </a:p>
          <a:p>
            <a:pPr marL="742950" lvl="1" indent="-285750" eaLnBrk="1" hangingPunct="1">
              <a:lnSpc>
                <a:spcPct val="150000"/>
              </a:lnSpc>
              <a:buSzPct val="60000"/>
              <a:buFont typeface="Webdings" pitchFamily="18" charset="2"/>
              <a:buChar char="g"/>
            </a:pPr>
            <a:r>
              <a:rPr lang="en-US" dirty="0" err="1" smtClean="0"/>
              <a:t>Labour</a:t>
            </a:r>
            <a:r>
              <a:rPr lang="en-US" dirty="0" smtClean="0"/>
              <a:t> costs, or</a:t>
            </a:r>
          </a:p>
          <a:p>
            <a:pPr marL="742950" lvl="1" indent="-285750" eaLnBrk="1" hangingPunct="1">
              <a:lnSpc>
                <a:spcPct val="150000"/>
              </a:lnSpc>
              <a:buSzPct val="60000"/>
              <a:buFont typeface="Webdings" pitchFamily="18" charset="2"/>
              <a:buChar char="g"/>
            </a:pPr>
            <a:r>
              <a:rPr lang="en-US" dirty="0" smtClean="0"/>
              <a:t>Operational costs including employee training and building renovations.</a:t>
            </a:r>
          </a:p>
          <a:p>
            <a:pPr algn="ctr"/>
            <a:endParaRPr lang="en-GB" dirty="0"/>
          </a:p>
        </p:txBody>
      </p:sp>
      <p:sp>
        <p:nvSpPr>
          <p:cNvPr id="29" name="Multiply 28">
            <a:hlinkClick r:id="rId4" action="ppaction://hlinksldjump"/>
          </p:cNvPr>
          <p:cNvSpPr/>
          <p:nvPr/>
        </p:nvSpPr>
        <p:spPr bwMode="auto">
          <a:xfrm>
            <a:off x="8077200" y="2514600"/>
            <a:ext cx="432048" cy="474340"/>
          </a:xfrm>
          <a:prstGeom prst="mathMultiply">
            <a:avLst/>
          </a:prstGeom>
          <a:solidFill>
            <a:srgbClr val="FF7B21"/>
          </a:solidFill>
          <a:ln w="3175" cap="flat" cmpd="sng" algn="ctr">
            <a:solidFill>
              <a:schemeClr val="tx1"/>
            </a:solidFill>
            <a:prstDash val="solid"/>
            <a:round/>
            <a:headEnd type="none" w="med" len="med"/>
            <a:tailEnd type="none" w="med" len="med"/>
          </a:ln>
          <a:effectLst>
            <a:reflection blurRad="6350" stA="52000" endA="300" endPos="35000" dir="5400000" sy="-100000" algn="bl" rotWithShape="0"/>
          </a:effectLst>
          <a:scene3d>
            <a:camera prst="orthographicFront"/>
            <a:lightRig rig="threePt" dir="t"/>
          </a:scene3d>
          <a:sp3d>
            <a:bevelT prst="angle"/>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MY" sz="1800" b="0" i="0" u="none" strike="noStrike" cap="none" normalizeH="0" baseline="0" smtClean="0">
              <a:ln>
                <a:noFill/>
              </a:ln>
              <a:solidFill>
                <a:schemeClr val="tx1"/>
              </a:solidFill>
              <a:effectLst/>
              <a:latin typeface="Arial" charset="0"/>
            </a:endParaRPr>
          </a:p>
        </p:txBody>
      </p:sp>
      <p:sp>
        <p:nvSpPr>
          <p:cNvPr id="31" name="TextBox 30"/>
          <p:cNvSpPr txBox="1"/>
          <p:nvPr/>
        </p:nvSpPr>
        <p:spPr>
          <a:xfrm>
            <a:off x="8001000" y="2438400"/>
            <a:ext cx="543739" cy="215444"/>
          </a:xfrm>
          <a:prstGeom prst="rect">
            <a:avLst/>
          </a:prstGeom>
          <a:noFill/>
        </p:spPr>
        <p:txBody>
          <a:bodyPr wrap="square" rtlCol="0">
            <a:spAutoFit/>
          </a:bodyPr>
          <a:lstStyle/>
          <a:p>
            <a:pPr algn="ctr"/>
            <a:r>
              <a:rPr lang="en-US" sz="800" b="1" dirty="0" smtClean="0">
                <a:solidFill>
                  <a:schemeClr val="tx1">
                    <a:lumMod val="65000"/>
                    <a:lumOff val="35000"/>
                  </a:schemeClr>
                </a:solidFill>
                <a:latin typeface="Gill Sans" pitchFamily="34" charset="0"/>
              </a:rPr>
              <a:t>CLOSE</a:t>
            </a:r>
            <a:endParaRPr lang="en-MY" sz="800" b="1" dirty="0">
              <a:solidFill>
                <a:schemeClr val="tx1">
                  <a:lumMod val="65000"/>
                  <a:lumOff val="35000"/>
                </a:schemeClr>
              </a:solidFill>
              <a:latin typeface="Gill Sans" pitchFamily="34" charset="0"/>
            </a:endParaRPr>
          </a:p>
        </p:txBody>
      </p:sp>
      <p:sp>
        <p:nvSpPr>
          <p:cNvPr id="36" name="Title 1"/>
          <p:cNvSpPr txBox="1">
            <a:spLocks/>
          </p:cNvSpPr>
          <p:nvPr/>
        </p:nvSpPr>
        <p:spPr bwMode="auto">
          <a:xfrm>
            <a:off x="0" y="836712"/>
            <a:ext cx="9144000" cy="323865"/>
          </a:xfrm>
          <a:prstGeom prst="rect">
            <a:avLst/>
          </a:prstGeom>
          <a:noFill/>
          <a:ln w="9525">
            <a:noFill/>
            <a:miter lim="800000"/>
            <a:headEnd/>
            <a:tailEnd/>
          </a:ln>
        </p:spPr>
        <p:txBody>
          <a:bodyPr vert="horz" wrap="square" lIns="72000" tIns="0" rIns="72000" bIns="0" numCol="1" spcCol="0" anchor="t" anchorCtr="0" compatLnSpc="1">
            <a:prstTxWarp prst="textNoShape">
              <a:avLst/>
            </a:prstTxWarp>
          </a:bodyPr>
          <a:lstStyle/>
          <a:p>
            <a:pPr defTabSz="720000">
              <a:lnSpc>
                <a:spcPts val="1800"/>
              </a:lnSpc>
              <a:spcBef>
                <a:spcPts val="0"/>
              </a:spcBef>
              <a:spcAft>
                <a:spcPts val="0"/>
              </a:spcAft>
              <a:tabLst>
                <a:tab pos="0" algn="l"/>
              </a:tabLst>
              <a:defRPr/>
            </a:pPr>
            <a:r>
              <a:rPr lang="en-US" sz="1600" b="1" dirty="0" smtClean="0"/>
              <a:t>3.3.2 Determining Project Benefits (Cont.)</a:t>
            </a:r>
          </a:p>
          <a:p>
            <a:pPr defTabSz="720000">
              <a:lnSpc>
                <a:spcPts val="1800"/>
              </a:lnSpc>
              <a:spcBef>
                <a:spcPts val="0"/>
              </a:spcBef>
              <a:spcAft>
                <a:spcPts val="0"/>
              </a:spcAft>
              <a:tabLst>
                <a:tab pos="0" algn="l"/>
              </a:tabLst>
              <a:defRPr/>
            </a:pPr>
            <a:r>
              <a:rPr lang="en-US" sz="1600" b="1" dirty="0" smtClean="0"/>
              <a:t> </a:t>
            </a:r>
          </a:p>
          <a:p>
            <a:pPr defTabSz="720000">
              <a:lnSpc>
                <a:spcPts val="1800"/>
              </a:lnSpc>
              <a:spcBef>
                <a:spcPts val="0"/>
              </a:spcBef>
              <a:spcAft>
                <a:spcPts val="0"/>
              </a:spcAft>
              <a:tabLst>
                <a:tab pos="0" algn="l"/>
              </a:tabLst>
              <a:defRPr/>
            </a:pPr>
            <a:endParaRPr lang="en-US" sz="1600" b="1" dirty="0" smtClean="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 name="Rectangle 37"/>
          <p:cNvSpPr/>
          <p:nvPr/>
        </p:nvSpPr>
        <p:spPr>
          <a:xfrm>
            <a:off x="539552" y="5847909"/>
            <a:ext cx="8064895" cy="248091"/>
          </a:xfrm>
          <a:prstGeom prst="rect">
            <a:avLst/>
          </a:prstGeom>
        </p:spPr>
        <p:style>
          <a:lnRef idx="0">
            <a:schemeClr val="dk1">
              <a:hueOff val="0"/>
              <a:satOff val="0"/>
              <a:lumOff val="0"/>
              <a:alphaOff val="0"/>
            </a:schemeClr>
          </a:lnRef>
          <a:fillRef idx="1">
            <a:schemeClr val="accent2">
              <a:shade val="90000"/>
              <a:hueOff val="0"/>
              <a:satOff val="0"/>
              <a:lumOff val="0"/>
              <a:alphaOff val="0"/>
            </a:schemeClr>
          </a:fillRef>
          <a:effectRef idx="0">
            <a:schemeClr val="accent2">
              <a:shade val="90000"/>
              <a:hueOff val="0"/>
              <a:satOff val="0"/>
              <a:lumOff val="0"/>
              <a:alphaOff val="0"/>
            </a:schemeClr>
          </a:effectRef>
          <a:fontRef idx="minor">
            <a:schemeClr val="lt1">
              <a:hueOff val="0"/>
              <a:satOff val="0"/>
              <a:lumOff val="0"/>
              <a:alphaOff val="0"/>
            </a:schemeClr>
          </a:fontRef>
        </p:style>
      </p:sp>
      <p:sp>
        <p:nvSpPr>
          <p:cNvPr id="37" name="Round Same Side Corner Rectangle 36"/>
          <p:cNvSpPr/>
          <p:nvPr/>
        </p:nvSpPr>
        <p:spPr bwMode="auto">
          <a:xfrm rot="16200000">
            <a:off x="-1285875" y="3905250"/>
            <a:ext cx="3429000" cy="495300"/>
          </a:xfrm>
          <a:prstGeom prst="round2SameRect">
            <a:avLst/>
          </a:prstGeom>
        </p:spPr>
        <p:style>
          <a:lnRef idx="0">
            <a:schemeClr val="dk1">
              <a:hueOff val="0"/>
              <a:satOff val="0"/>
              <a:lumOff val="0"/>
              <a:alphaOff val="0"/>
            </a:schemeClr>
          </a:lnRef>
          <a:fillRef idx="1">
            <a:schemeClr val="accent2">
              <a:shade val="90000"/>
              <a:hueOff val="0"/>
              <a:satOff val="0"/>
              <a:lumOff val="0"/>
              <a:alphaOff val="0"/>
            </a:schemeClr>
          </a:fillRef>
          <a:effectRef idx="0">
            <a:schemeClr val="accent2">
              <a:shade val="90000"/>
              <a:hueOff val="0"/>
              <a:satOff val="0"/>
              <a:lumOff val="0"/>
              <a:alphaOff val="0"/>
            </a:schemeClr>
          </a:effectRef>
          <a:fontRef idx="minor">
            <a:schemeClr val="lt1">
              <a:hueOff val="0"/>
              <a:satOff val="0"/>
              <a:lumOff val="0"/>
              <a:alphaOff val="0"/>
            </a:schemeClr>
          </a:fontRef>
        </p:style>
        <p:txBody>
          <a:bodyPr vert="horz" wrap="square" lIns="91440" tIns="45720" rIns="91440" bIns="45720" numCol="1" rtlCol="0" anchor="t" anchorCtr="0" compatLnSpc="1">
            <a:prstTxWarp prst="textNoShape">
              <a:avLst/>
            </a:prstTxWarp>
          </a:bodyPr>
          <a:lstStyle/>
          <a:p>
            <a:pPr algn="ctr" eaLnBrk="0" hangingPunct="0"/>
            <a:r>
              <a:rPr lang="en-US" dirty="0" smtClean="0">
                <a:solidFill>
                  <a:srgbClr val="FFC000"/>
                </a:solidFill>
              </a:rPr>
              <a:t>ECONOMIC</a:t>
            </a:r>
            <a:endParaRPr lang="en-GB" dirty="0" smtClean="0">
              <a:solidFill>
                <a:srgbClr val="FFC000"/>
              </a:solidFill>
            </a:endParaRPr>
          </a:p>
        </p:txBody>
      </p:sp>
      <p:sp>
        <p:nvSpPr>
          <p:cNvPr id="30" name="Title 29"/>
          <p:cNvSpPr>
            <a:spLocks noGrp="1"/>
          </p:cNvSpPr>
          <p:nvPr>
            <p:ph type="title"/>
          </p:nvPr>
        </p:nvSpPr>
        <p:spPr/>
        <p:txBody>
          <a:bodyPr/>
          <a:lstStyle/>
          <a:p>
            <a:r>
              <a:rPr lang="en-US" sz="1800" dirty="0" smtClean="0"/>
              <a:t>3.3 </a:t>
            </a:r>
            <a:r>
              <a:rPr lang="en-US" dirty="0" smtClean="0"/>
              <a:t>Assessing Project Feasibility</a:t>
            </a:r>
            <a:endParaRPr lang="en-GB" dirty="0"/>
          </a:p>
        </p:txBody>
      </p:sp>
      <p:grpSp>
        <p:nvGrpSpPr>
          <p:cNvPr id="2" name="Group 4"/>
          <p:cNvGrpSpPr/>
          <p:nvPr/>
        </p:nvGrpSpPr>
        <p:grpSpPr>
          <a:xfrm>
            <a:off x="539552" y="1524000"/>
            <a:ext cx="8064895" cy="1063250"/>
            <a:chOff x="0" y="0"/>
            <a:chExt cx="8064895" cy="1063250"/>
          </a:xfrm>
        </p:grpSpPr>
        <p:sp>
          <p:nvSpPr>
            <p:cNvPr id="27" name="Rectangle 26"/>
            <p:cNvSpPr/>
            <p:nvPr/>
          </p:nvSpPr>
          <p:spPr>
            <a:xfrm>
              <a:off x="0" y="0"/>
              <a:ext cx="8064895" cy="1063250"/>
            </a:xfrm>
            <a:prstGeom prst="rect">
              <a:avLst/>
            </a:prstGeom>
          </p:spPr>
          <p:style>
            <a:lnRef idx="0">
              <a:schemeClr val="dk1">
                <a:hueOff val="0"/>
                <a:satOff val="0"/>
                <a:lumOff val="0"/>
                <a:alphaOff val="0"/>
              </a:schemeClr>
            </a:lnRef>
            <a:fillRef idx="1">
              <a:schemeClr val="accent2">
                <a:shade val="90000"/>
                <a:hueOff val="0"/>
                <a:satOff val="0"/>
                <a:lumOff val="0"/>
                <a:alphaOff val="0"/>
              </a:schemeClr>
            </a:fillRef>
            <a:effectRef idx="0">
              <a:schemeClr val="accent2">
                <a:shade val="90000"/>
                <a:hueOff val="0"/>
                <a:satOff val="0"/>
                <a:lumOff val="0"/>
                <a:alphaOff val="0"/>
              </a:schemeClr>
            </a:effectRef>
            <a:fontRef idx="minor">
              <a:schemeClr val="lt1">
                <a:hueOff val="0"/>
                <a:satOff val="0"/>
                <a:lumOff val="0"/>
                <a:alphaOff val="0"/>
              </a:schemeClr>
            </a:fontRef>
          </p:style>
        </p:sp>
        <p:sp>
          <p:nvSpPr>
            <p:cNvPr id="28" name="Rectangle 27"/>
            <p:cNvSpPr/>
            <p:nvPr/>
          </p:nvSpPr>
          <p:spPr>
            <a:xfrm>
              <a:off x="0" y="0"/>
              <a:ext cx="8064895" cy="1063250"/>
            </a:xfrm>
            <a:prstGeom prst="rect">
              <a:avLst/>
            </a:prstGeom>
          </p:spPr>
          <p:style>
            <a:lnRef idx="0">
              <a:scrgbClr r="0" g="0" b="0"/>
            </a:lnRef>
            <a:fillRef idx="0">
              <a:scrgbClr r="0" g="0" b="0"/>
            </a:fillRef>
            <a:effectRef idx="0">
              <a:scrgbClr r="0" g="0" b="0"/>
            </a:effectRef>
            <a:fontRef idx="minor">
              <a:schemeClr val="lt1">
                <a:hueOff val="0"/>
                <a:satOff val="0"/>
                <a:lumOff val="0"/>
                <a:alphaOff val="0"/>
              </a:schemeClr>
            </a:fontRef>
          </p:style>
          <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latin typeface="Arial" pitchFamily="34" charset="0"/>
                  <a:cs typeface="Arial" pitchFamily="34" charset="0"/>
                </a:rPr>
                <a:t>Factors to be considered in Feasibility Analysis</a:t>
              </a:r>
              <a:endParaRPr lang="en-GB" sz="2800" kern="1200" dirty="0">
                <a:latin typeface="Arial" pitchFamily="34" charset="0"/>
                <a:cs typeface="Arial" pitchFamily="34" charset="0"/>
              </a:endParaRPr>
            </a:p>
          </p:txBody>
        </p:sp>
      </p:grpSp>
      <p:grpSp>
        <p:nvGrpSpPr>
          <p:cNvPr id="3" name="Group 5"/>
          <p:cNvGrpSpPr/>
          <p:nvPr/>
        </p:nvGrpSpPr>
        <p:grpSpPr>
          <a:xfrm>
            <a:off x="543489" y="2438400"/>
            <a:ext cx="1342836" cy="3048000"/>
            <a:chOff x="3937" y="1063250"/>
            <a:chExt cx="1342836" cy="2232825"/>
          </a:xfrm>
        </p:grpSpPr>
        <p:sp>
          <p:nvSpPr>
            <p:cNvPr id="25" name="Rectangle 24"/>
            <p:cNvSpPr/>
            <p:nvPr/>
          </p:nvSpPr>
          <p:spPr>
            <a:xfrm>
              <a:off x="3937" y="1063250"/>
              <a:ext cx="1342836" cy="2232825"/>
            </a:xfrm>
            <a:prstGeom prst="rect">
              <a:avLst/>
            </a:prstGeom>
            <a:solidFill>
              <a:srgbClr val="FFC000"/>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26" name="Rectangle 25"/>
            <p:cNvSpPr/>
            <p:nvPr/>
          </p:nvSpPr>
          <p:spPr>
            <a:xfrm>
              <a:off x="3937"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Economic</a:t>
              </a:r>
              <a:endParaRPr lang="en-GB" sz="1800" kern="1200" dirty="0">
                <a:solidFill>
                  <a:schemeClr val="tx1"/>
                </a:solidFill>
              </a:endParaRPr>
            </a:p>
          </p:txBody>
        </p:sp>
      </p:grpSp>
      <p:grpSp>
        <p:nvGrpSpPr>
          <p:cNvPr id="4" name="Group 6"/>
          <p:cNvGrpSpPr/>
          <p:nvPr/>
        </p:nvGrpSpPr>
        <p:grpSpPr>
          <a:xfrm>
            <a:off x="1886326" y="2438400"/>
            <a:ext cx="1342836" cy="3048000"/>
            <a:chOff x="1346774" y="1063250"/>
            <a:chExt cx="1342836" cy="2232825"/>
          </a:xfrm>
        </p:grpSpPr>
        <p:sp>
          <p:nvSpPr>
            <p:cNvPr id="21" name="Rectangle 20"/>
            <p:cNvSpPr/>
            <p:nvPr/>
          </p:nvSpPr>
          <p:spPr>
            <a:xfrm>
              <a:off x="1346774" y="1063250"/>
              <a:ext cx="1342836" cy="2232825"/>
            </a:xfrm>
            <a:prstGeom prst="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3" name="Rectangle 22"/>
            <p:cNvSpPr/>
            <p:nvPr/>
          </p:nvSpPr>
          <p:spPr>
            <a:xfrm>
              <a:off x="1346774"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Technical</a:t>
              </a:r>
              <a:endParaRPr lang="en-GB" sz="1800" kern="1200" dirty="0">
                <a:solidFill>
                  <a:schemeClr val="tx1"/>
                </a:solidFill>
              </a:endParaRPr>
            </a:p>
          </p:txBody>
        </p:sp>
      </p:grpSp>
      <p:grpSp>
        <p:nvGrpSpPr>
          <p:cNvPr id="5" name="Group 7"/>
          <p:cNvGrpSpPr/>
          <p:nvPr/>
        </p:nvGrpSpPr>
        <p:grpSpPr>
          <a:xfrm>
            <a:off x="3229163" y="2438400"/>
            <a:ext cx="1342836" cy="3048000"/>
            <a:chOff x="2689611" y="1063250"/>
            <a:chExt cx="1342836" cy="2232825"/>
          </a:xfrm>
        </p:grpSpPr>
        <p:sp>
          <p:nvSpPr>
            <p:cNvPr id="19" name="Rectangle 18"/>
            <p:cNvSpPr/>
            <p:nvPr/>
          </p:nvSpPr>
          <p:spPr>
            <a:xfrm>
              <a:off x="2689611" y="1063250"/>
              <a:ext cx="1342836" cy="2232825"/>
            </a:xfrm>
            <a:prstGeom prst="rect">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20" name="Rectangle 19"/>
            <p:cNvSpPr/>
            <p:nvPr/>
          </p:nvSpPr>
          <p:spPr>
            <a:xfrm>
              <a:off x="2689611"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Operational</a:t>
              </a:r>
              <a:endParaRPr lang="en-GB" sz="1800" kern="1200" dirty="0">
                <a:solidFill>
                  <a:schemeClr val="tx1"/>
                </a:solidFill>
              </a:endParaRPr>
            </a:p>
          </p:txBody>
        </p:sp>
      </p:grpSp>
      <p:grpSp>
        <p:nvGrpSpPr>
          <p:cNvPr id="6" name="Group 8"/>
          <p:cNvGrpSpPr/>
          <p:nvPr/>
        </p:nvGrpSpPr>
        <p:grpSpPr>
          <a:xfrm>
            <a:off x="4572000" y="2438400"/>
            <a:ext cx="1342836" cy="3048000"/>
            <a:chOff x="4032448" y="1063250"/>
            <a:chExt cx="1342836" cy="2232825"/>
          </a:xfrm>
        </p:grpSpPr>
        <p:sp>
          <p:nvSpPr>
            <p:cNvPr id="17" name="Rectangle 16"/>
            <p:cNvSpPr/>
            <p:nvPr/>
          </p:nvSpPr>
          <p:spPr>
            <a:xfrm>
              <a:off x="4032448" y="1063250"/>
              <a:ext cx="1342836" cy="2232825"/>
            </a:xfrm>
            <a:prstGeom prst="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8" name="Rectangle 17"/>
            <p:cNvSpPr/>
            <p:nvPr/>
          </p:nvSpPr>
          <p:spPr>
            <a:xfrm>
              <a:off x="4032448"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Scheduling </a:t>
              </a:r>
              <a:endParaRPr lang="en-GB" sz="1800" kern="1200" dirty="0">
                <a:solidFill>
                  <a:schemeClr val="tx1"/>
                </a:solidFill>
              </a:endParaRPr>
            </a:p>
          </p:txBody>
        </p:sp>
      </p:grpSp>
      <p:grpSp>
        <p:nvGrpSpPr>
          <p:cNvPr id="7" name="Group 9"/>
          <p:cNvGrpSpPr/>
          <p:nvPr/>
        </p:nvGrpSpPr>
        <p:grpSpPr>
          <a:xfrm>
            <a:off x="5914836" y="2438400"/>
            <a:ext cx="1342836" cy="3048000"/>
            <a:chOff x="5375284" y="1063250"/>
            <a:chExt cx="1342836" cy="2232825"/>
          </a:xfrm>
        </p:grpSpPr>
        <p:sp>
          <p:nvSpPr>
            <p:cNvPr id="15" name="Rectangle 14"/>
            <p:cNvSpPr/>
            <p:nvPr/>
          </p:nvSpPr>
          <p:spPr>
            <a:xfrm>
              <a:off x="5375284" y="1063250"/>
              <a:ext cx="1342836" cy="2232825"/>
            </a:xfrm>
            <a:prstGeom prst="rect">
              <a:avLst/>
            </a:pr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16" name="Rectangle 15"/>
            <p:cNvSpPr/>
            <p:nvPr/>
          </p:nvSpPr>
          <p:spPr>
            <a:xfrm>
              <a:off x="5375284"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Legal and Contractual</a:t>
              </a:r>
              <a:endParaRPr lang="en-GB" sz="1800" kern="1200" dirty="0">
                <a:solidFill>
                  <a:schemeClr val="tx1"/>
                </a:solidFill>
              </a:endParaRPr>
            </a:p>
          </p:txBody>
        </p:sp>
      </p:grpSp>
      <p:grpSp>
        <p:nvGrpSpPr>
          <p:cNvPr id="8" name="Group 10"/>
          <p:cNvGrpSpPr/>
          <p:nvPr/>
        </p:nvGrpSpPr>
        <p:grpSpPr>
          <a:xfrm>
            <a:off x="7257673" y="2438400"/>
            <a:ext cx="1342836" cy="3048000"/>
            <a:chOff x="6718121" y="1063250"/>
            <a:chExt cx="1342836" cy="2232825"/>
          </a:xfrm>
        </p:grpSpPr>
        <p:sp>
          <p:nvSpPr>
            <p:cNvPr id="13" name="Rectangle 12"/>
            <p:cNvSpPr/>
            <p:nvPr/>
          </p:nvSpPr>
          <p:spPr>
            <a:xfrm>
              <a:off x="6718121" y="1063250"/>
              <a:ext cx="1342836" cy="2232825"/>
            </a:xfrm>
            <a:prstGeom prst="rect">
              <a:avLst/>
            </a:prstGeom>
            <a:solidFill>
              <a:srgbClr val="6699FF"/>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14" name="Rectangle 13"/>
            <p:cNvSpPr/>
            <p:nvPr/>
          </p:nvSpPr>
          <p:spPr>
            <a:xfrm>
              <a:off x="6718121"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mtClean="0">
                  <a:solidFill>
                    <a:schemeClr val="tx1"/>
                  </a:solidFill>
                  <a:latin typeface="Arial" pitchFamily="34" charset="0"/>
                  <a:cs typeface="Arial" pitchFamily="34" charset="0"/>
                </a:rPr>
                <a:t>Political</a:t>
              </a:r>
              <a:endParaRPr lang="en-GB" sz="1800" kern="1200" dirty="0">
                <a:solidFill>
                  <a:schemeClr val="tx1"/>
                </a:solidFill>
              </a:endParaRPr>
            </a:p>
          </p:txBody>
        </p:sp>
      </p:grpSp>
      <p:sp>
        <p:nvSpPr>
          <p:cNvPr id="33" name="Rectangle 32"/>
          <p:cNvSpPr/>
          <p:nvPr/>
        </p:nvSpPr>
        <p:spPr>
          <a:xfrm>
            <a:off x="533400" y="2438400"/>
            <a:ext cx="8077200" cy="3430800"/>
          </a:xfrm>
          <a:prstGeom prst="rect">
            <a:avLst/>
          </a:prstGeom>
          <a:solidFill>
            <a:srgbClr val="FFC000"/>
          </a:solidFill>
        </p:spPr>
        <p:style>
          <a:lnRef idx="1">
            <a:schemeClr val="accent5"/>
          </a:lnRef>
          <a:fillRef idx="2">
            <a:schemeClr val="accent5"/>
          </a:fillRef>
          <a:effectRef idx="1">
            <a:schemeClr val="accent5"/>
          </a:effectRef>
          <a:fontRef idx="minor">
            <a:schemeClr val="dk1"/>
          </a:fontRef>
        </p:style>
        <p:txBody>
          <a:bodyPr rtlCol="0" anchor="ctr"/>
          <a:lstStyle/>
          <a:p>
            <a:pPr marL="360363" lvl="1" indent="-360363">
              <a:lnSpc>
                <a:spcPct val="150000"/>
              </a:lnSpc>
              <a:buClr>
                <a:srgbClr val="FF6600"/>
              </a:buClr>
              <a:buSzPct val="100000"/>
              <a:buFont typeface="Wingdings 3" pitchFamily="18" charset="2"/>
              <a:buChar char="â"/>
              <a:defRPr/>
            </a:pPr>
            <a:r>
              <a:rPr lang="en-US" b="1" dirty="0" smtClean="0"/>
              <a:t>Intangible cost: </a:t>
            </a:r>
            <a:r>
              <a:rPr lang="en-US" dirty="0" smtClean="0"/>
              <a:t>a cost associated with an information system that </a:t>
            </a:r>
          </a:p>
          <a:p>
            <a:pPr marL="360363" lvl="1" indent="-360363">
              <a:lnSpc>
                <a:spcPct val="150000"/>
              </a:lnSpc>
              <a:buClr>
                <a:srgbClr val="FF6600"/>
              </a:buClr>
              <a:buSzPct val="100000"/>
              <a:defRPr/>
            </a:pPr>
            <a:r>
              <a:rPr lang="en-US" dirty="0" smtClean="0"/>
              <a:t>      cannot be easily measured in terms of dollars or with certainty</a:t>
            </a:r>
          </a:p>
          <a:p>
            <a:pPr marL="360363" lvl="1" indent="-360363" eaLnBrk="1" hangingPunct="1">
              <a:lnSpc>
                <a:spcPct val="150000"/>
              </a:lnSpc>
              <a:buClr>
                <a:srgbClr val="FF6600"/>
              </a:buClr>
              <a:buSzPct val="100000"/>
              <a:buFont typeface="Wingdings 3" pitchFamily="18" charset="2"/>
              <a:buChar char="â"/>
              <a:defRPr/>
            </a:pPr>
            <a:r>
              <a:rPr lang="en-US" b="1" dirty="0" smtClean="0"/>
              <a:t>Intangible costs can include:</a:t>
            </a:r>
          </a:p>
          <a:p>
            <a:pPr marL="742950" lvl="1" indent="-285750" eaLnBrk="1" hangingPunct="1">
              <a:lnSpc>
                <a:spcPct val="150000"/>
              </a:lnSpc>
              <a:buSzPct val="60000"/>
              <a:buFont typeface="Webdings" pitchFamily="18" charset="2"/>
              <a:buChar char="g"/>
            </a:pPr>
            <a:r>
              <a:rPr lang="en-US" dirty="0" smtClean="0"/>
              <a:t>Loss of customer goodwill,</a:t>
            </a:r>
          </a:p>
          <a:p>
            <a:pPr marL="742950" lvl="1" indent="-285750" eaLnBrk="1" hangingPunct="1">
              <a:lnSpc>
                <a:spcPct val="150000"/>
              </a:lnSpc>
              <a:buSzPct val="60000"/>
              <a:buFont typeface="Webdings" pitchFamily="18" charset="2"/>
              <a:buChar char="g"/>
            </a:pPr>
            <a:r>
              <a:rPr lang="en-US" dirty="0" smtClean="0"/>
              <a:t>Employee morale, or</a:t>
            </a:r>
          </a:p>
          <a:p>
            <a:pPr marL="742950" lvl="1" indent="-285750" eaLnBrk="1" hangingPunct="1">
              <a:lnSpc>
                <a:spcPct val="150000"/>
              </a:lnSpc>
              <a:buSzPct val="60000"/>
              <a:buFont typeface="Webdings" pitchFamily="18" charset="2"/>
              <a:buChar char="g"/>
            </a:pPr>
            <a:r>
              <a:rPr lang="en-US" dirty="0" smtClean="0"/>
              <a:t>Operational inefficiency.</a:t>
            </a:r>
          </a:p>
          <a:p>
            <a:pPr algn="ctr"/>
            <a:endParaRPr lang="en-GB" dirty="0"/>
          </a:p>
        </p:txBody>
      </p:sp>
      <p:sp>
        <p:nvSpPr>
          <p:cNvPr id="29" name="Multiply 28">
            <a:hlinkClick r:id="rId2" action="ppaction://hlinksldjump"/>
          </p:cNvPr>
          <p:cNvSpPr/>
          <p:nvPr/>
        </p:nvSpPr>
        <p:spPr bwMode="auto">
          <a:xfrm>
            <a:off x="8036491" y="2590800"/>
            <a:ext cx="432048" cy="474340"/>
          </a:xfrm>
          <a:prstGeom prst="mathMultiply">
            <a:avLst/>
          </a:prstGeom>
          <a:solidFill>
            <a:srgbClr val="FF7B21"/>
          </a:solidFill>
          <a:ln w="3175" cap="flat" cmpd="sng" algn="ctr">
            <a:solidFill>
              <a:schemeClr val="tx1"/>
            </a:solidFill>
            <a:prstDash val="solid"/>
            <a:round/>
            <a:headEnd type="none" w="med" len="med"/>
            <a:tailEnd type="none" w="med" len="med"/>
          </a:ln>
          <a:effectLst>
            <a:reflection blurRad="6350" stA="52000" endA="300" endPos="35000" dir="5400000" sy="-100000" algn="bl" rotWithShape="0"/>
          </a:effectLst>
          <a:scene3d>
            <a:camera prst="orthographicFront"/>
            <a:lightRig rig="threePt" dir="t"/>
          </a:scene3d>
          <a:sp3d>
            <a:bevelT prst="angle"/>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MY" sz="1800" b="0" i="0" u="none" strike="noStrike" cap="none" normalizeH="0" baseline="0" smtClean="0">
              <a:ln>
                <a:noFill/>
              </a:ln>
              <a:solidFill>
                <a:schemeClr val="tx1"/>
              </a:solidFill>
              <a:effectLst/>
              <a:latin typeface="Arial" charset="0"/>
            </a:endParaRPr>
          </a:p>
        </p:txBody>
      </p:sp>
      <p:sp>
        <p:nvSpPr>
          <p:cNvPr id="31" name="TextBox 30"/>
          <p:cNvSpPr txBox="1"/>
          <p:nvPr/>
        </p:nvSpPr>
        <p:spPr>
          <a:xfrm>
            <a:off x="8001000" y="2438400"/>
            <a:ext cx="543739" cy="215444"/>
          </a:xfrm>
          <a:prstGeom prst="rect">
            <a:avLst/>
          </a:prstGeom>
          <a:noFill/>
        </p:spPr>
        <p:txBody>
          <a:bodyPr wrap="square" rtlCol="0">
            <a:spAutoFit/>
          </a:bodyPr>
          <a:lstStyle/>
          <a:p>
            <a:pPr algn="ctr"/>
            <a:r>
              <a:rPr lang="en-US" sz="800" b="1" dirty="0" smtClean="0">
                <a:solidFill>
                  <a:schemeClr val="tx1">
                    <a:lumMod val="65000"/>
                    <a:lumOff val="35000"/>
                  </a:schemeClr>
                </a:solidFill>
                <a:latin typeface="Gill Sans" pitchFamily="34" charset="0"/>
              </a:rPr>
              <a:t>CLOSE</a:t>
            </a:r>
            <a:endParaRPr lang="en-MY" sz="800" b="1" dirty="0">
              <a:solidFill>
                <a:schemeClr val="tx1">
                  <a:lumMod val="65000"/>
                  <a:lumOff val="35000"/>
                </a:schemeClr>
              </a:solidFill>
              <a:latin typeface="Gill Sans" pitchFamily="34" charset="0"/>
            </a:endParaRPr>
          </a:p>
        </p:txBody>
      </p:sp>
      <p:sp>
        <p:nvSpPr>
          <p:cNvPr id="36" name="Title 1"/>
          <p:cNvSpPr txBox="1">
            <a:spLocks/>
          </p:cNvSpPr>
          <p:nvPr/>
        </p:nvSpPr>
        <p:spPr bwMode="auto">
          <a:xfrm>
            <a:off x="0" y="836712"/>
            <a:ext cx="9144000" cy="323865"/>
          </a:xfrm>
          <a:prstGeom prst="rect">
            <a:avLst/>
          </a:prstGeom>
          <a:noFill/>
          <a:ln w="9525">
            <a:noFill/>
            <a:miter lim="800000"/>
            <a:headEnd/>
            <a:tailEnd/>
          </a:ln>
        </p:spPr>
        <p:txBody>
          <a:bodyPr vert="horz" wrap="square" lIns="72000" tIns="0" rIns="72000" bIns="0" numCol="1" spcCol="0" anchor="t" anchorCtr="0" compatLnSpc="1">
            <a:prstTxWarp prst="textNoShape">
              <a:avLst/>
            </a:prstTxWarp>
          </a:bodyPr>
          <a:lstStyle/>
          <a:p>
            <a:pPr defTabSz="720000">
              <a:lnSpc>
                <a:spcPts val="1800"/>
              </a:lnSpc>
              <a:spcBef>
                <a:spcPts val="0"/>
              </a:spcBef>
              <a:spcAft>
                <a:spcPts val="0"/>
              </a:spcAft>
              <a:tabLst>
                <a:tab pos="0" algn="l"/>
              </a:tabLst>
              <a:defRPr/>
            </a:pPr>
            <a:r>
              <a:rPr lang="en-US" sz="1600" b="1" dirty="0" smtClean="0"/>
              <a:t>3.3.2 Determining Project Benefits (Cont.)</a:t>
            </a:r>
          </a:p>
          <a:p>
            <a:pPr defTabSz="720000">
              <a:lnSpc>
                <a:spcPts val="1800"/>
              </a:lnSpc>
              <a:spcBef>
                <a:spcPts val="0"/>
              </a:spcBef>
              <a:spcAft>
                <a:spcPts val="0"/>
              </a:spcAft>
              <a:tabLst>
                <a:tab pos="0" algn="l"/>
              </a:tabLst>
              <a:defRPr/>
            </a:pPr>
            <a:r>
              <a:rPr lang="en-US" sz="1600" b="1" dirty="0" smtClean="0"/>
              <a:t> </a:t>
            </a:r>
          </a:p>
          <a:p>
            <a:pPr defTabSz="720000">
              <a:lnSpc>
                <a:spcPts val="1800"/>
              </a:lnSpc>
              <a:spcBef>
                <a:spcPts val="0"/>
              </a:spcBef>
              <a:spcAft>
                <a:spcPts val="0"/>
              </a:spcAft>
              <a:tabLst>
                <a:tab pos="0" algn="l"/>
              </a:tabLst>
              <a:defRPr/>
            </a:pPr>
            <a:endParaRPr lang="en-US" sz="1600" b="1" dirty="0" smtClean="0"/>
          </a:p>
        </p:txBody>
      </p:sp>
      <p:sp>
        <p:nvSpPr>
          <p:cNvPr id="39" name="TextBox 38"/>
          <p:cNvSpPr txBox="1"/>
          <p:nvPr/>
        </p:nvSpPr>
        <p:spPr>
          <a:xfrm>
            <a:off x="7441094" y="5829300"/>
            <a:ext cx="750526" cy="307777"/>
          </a:xfrm>
          <a:prstGeom prst="rect">
            <a:avLst/>
          </a:prstGeom>
          <a:noFill/>
        </p:spPr>
        <p:txBody>
          <a:bodyPr wrap="none" rtlCol="0">
            <a:spAutoFit/>
          </a:bodyPr>
          <a:lstStyle/>
          <a:p>
            <a:pPr algn="ctr"/>
            <a:r>
              <a:rPr lang="en-US" sz="1400" b="1" i="1" dirty="0" smtClean="0"/>
              <a:t>7 of 13</a:t>
            </a:r>
            <a:endParaRPr lang="en-GB" sz="1400" b="1" i="1" dirty="0"/>
          </a:p>
        </p:txBody>
      </p:sp>
      <p:sp>
        <p:nvSpPr>
          <p:cNvPr id="40" name="Isosceles Triangle 39">
            <a:hlinkClick r:id="rId3" action="ppaction://hlinksldjump"/>
          </p:cNvPr>
          <p:cNvSpPr/>
          <p:nvPr/>
        </p:nvSpPr>
        <p:spPr bwMode="auto">
          <a:xfrm rot="5400000">
            <a:off x="8229600" y="5852449"/>
            <a:ext cx="228600" cy="228600"/>
          </a:xfrm>
          <a:prstGeom prst="triangl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41" name="Isosceles Triangle 40">
            <a:hlinkClick r:id="rId4" action="ppaction://hlinksldjump"/>
          </p:cNvPr>
          <p:cNvSpPr/>
          <p:nvPr/>
        </p:nvSpPr>
        <p:spPr bwMode="auto">
          <a:xfrm rot="16351444">
            <a:off x="7221435" y="5853255"/>
            <a:ext cx="228600" cy="228600"/>
          </a:xfrm>
          <a:prstGeom prst="triangl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 name="Round Same Side Corner Rectangle 36"/>
          <p:cNvSpPr/>
          <p:nvPr/>
        </p:nvSpPr>
        <p:spPr bwMode="auto">
          <a:xfrm rot="16200000">
            <a:off x="-1285875" y="3905250"/>
            <a:ext cx="3429000" cy="495300"/>
          </a:xfrm>
          <a:prstGeom prst="round2SameRect">
            <a:avLst/>
          </a:prstGeom>
        </p:spPr>
        <p:style>
          <a:lnRef idx="0">
            <a:schemeClr val="dk1">
              <a:hueOff val="0"/>
              <a:satOff val="0"/>
              <a:lumOff val="0"/>
              <a:alphaOff val="0"/>
            </a:schemeClr>
          </a:lnRef>
          <a:fillRef idx="1">
            <a:schemeClr val="accent2">
              <a:shade val="90000"/>
              <a:hueOff val="0"/>
              <a:satOff val="0"/>
              <a:lumOff val="0"/>
              <a:alphaOff val="0"/>
            </a:schemeClr>
          </a:fillRef>
          <a:effectRef idx="0">
            <a:schemeClr val="accent2">
              <a:shade val="90000"/>
              <a:hueOff val="0"/>
              <a:satOff val="0"/>
              <a:lumOff val="0"/>
              <a:alphaOff val="0"/>
            </a:schemeClr>
          </a:effectRef>
          <a:fontRef idx="minor">
            <a:schemeClr val="lt1">
              <a:hueOff val="0"/>
              <a:satOff val="0"/>
              <a:lumOff val="0"/>
              <a:alphaOff val="0"/>
            </a:schemeClr>
          </a:fontRef>
        </p:style>
        <p:txBody>
          <a:bodyPr vert="horz" wrap="square" lIns="91440" tIns="45720" rIns="91440" bIns="45720" numCol="1" rtlCol="0" anchor="t" anchorCtr="0" compatLnSpc="1">
            <a:prstTxWarp prst="textNoShape">
              <a:avLst/>
            </a:prstTxWarp>
          </a:bodyPr>
          <a:lstStyle/>
          <a:p>
            <a:pPr algn="ctr" eaLnBrk="0" hangingPunct="0"/>
            <a:r>
              <a:rPr lang="en-US" dirty="0" smtClean="0">
                <a:solidFill>
                  <a:srgbClr val="FFC000"/>
                </a:solidFill>
              </a:rPr>
              <a:t>ECONOMIC</a:t>
            </a:r>
            <a:endParaRPr lang="en-GB" dirty="0" smtClean="0">
              <a:solidFill>
                <a:srgbClr val="FFC000"/>
              </a:solidFill>
            </a:endParaRPr>
          </a:p>
        </p:txBody>
      </p:sp>
      <p:sp>
        <p:nvSpPr>
          <p:cNvPr id="38" name="Rectangle 37"/>
          <p:cNvSpPr/>
          <p:nvPr/>
        </p:nvSpPr>
        <p:spPr>
          <a:xfrm>
            <a:off x="539552" y="5847909"/>
            <a:ext cx="8064895" cy="248091"/>
          </a:xfrm>
          <a:prstGeom prst="rect">
            <a:avLst/>
          </a:prstGeom>
        </p:spPr>
        <p:style>
          <a:lnRef idx="0">
            <a:schemeClr val="dk1">
              <a:hueOff val="0"/>
              <a:satOff val="0"/>
              <a:lumOff val="0"/>
              <a:alphaOff val="0"/>
            </a:schemeClr>
          </a:lnRef>
          <a:fillRef idx="1">
            <a:schemeClr val="accent2">
              <a:shade val="90000"/>
              <a:hueOff val="0"/>
              <a:satOff val="0"/>
              <a:lumOff val="0"/>
              <a:alphaOff val="0"/>
            </a:schemeClr>
          </a:fillRef>
          <a:effectRef idx="0">
            <a:schemeClr val="accent2">
              <a:shade val="90000"/>
              <a:hueOff val="0"/>
              <a:satOff val="0"/>
              <a:lumOff val="0"/>
              <a:alphaOff val="0"/>
            </a:schemeClr>
          </a:effectRef>
          <a:fontRef idx="minor">
            <a:schemeClr val="lt1">
              <a:hueOff val="0"/>
              <a:satOff val="0"/>
              <a:lumOff val="0"/>
              <a:alphaOff val="0"/>
            </a:schemeClr>
          </a:fontRef>
        </p:style>
      </p:sp>
      <p:sp>
        <p:nvSpPr>
          <p:cNvPr id="39" name="TextBox 38"/>
          <p:cNvSpPr txBox="1"/>
          <p:nvPr/>
        </p:nvSpPr>
        <p:spPr>
          <a:xfrm>
            <a:off x="7441094" y="5829300"/>
            <a:ext cx="750526" cy="307777"/>
          </a:xfrm>
          <a:prstGeom prst="rect">
            <a:avLst/>
          </a:prstGeom>
          <a:noFill/>
        </p:spPr>
        <p:txBody>
          <a:bodyPr wrap="none" rtlCol="0">
            <a:spAutoFit/>
          </a:bodyPr>
          <a:lstStyle/>
          <a:p>
            <a:pPr algn="ctr"/>
            <a:r>
              <a:rPr lang="en-US" sz="1400" b="1" i="1" dirty="0" smtClean="0"/>
              <a:t>8 of 13</a:t>
            </a:r>
            <a:endParaRPr lang="en-GB" sz="1400" b="1" i="1" dirty="0"/>
          </a:p>
        </p:txBody>
      </p:sp>
      <p:sp>
        <p:nvSpPr>
          <p:cNvPr id="40" name="Isosceles Triangle 39">
            <a:hlinkClick r:id="rId2" action="ppaction://hlinksldjump"/>
          </p:cNvPr>
          <p:cNvSpPr/>
          <p:nvPr/>
        </p:nvSpPr>
        <p:spPr bwMode="auto">
          <a:xfrm rot="5400000">
            <a:off x="8229600" y="5852449"/>
            <a:ext cx="228600" cy="228600"/>
          </a:xfrm>
          <a:prstGeom prst="triangl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41" name="Isosceles Triangle 40">
            <a:hlinkClick r:id="rId3" action="ppaction://hlinksldjump"/>
          </p:cNvPr>
          <p:cNvSpPr/>
          <p:nvPr/>
        </p:nvSpPr>
        <p:spPr bwMode="auto">
          <a:xfrm rot="16351444">
            <a:off x="7221435" y="5853255"/>
            <a:ext cx="228600" cy="228600"/>
          </a:xfrm>
          <a:prstGeom prst="triangl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30" name="Title 29"/>
          <p:cNvSpPr>
            <a:spLocks noGrp="1"/>
          </p:cNvSpPr>
          <p:nvPr>
            <p:ph type="title"/>
          </p:nvPr>
        </p:nvSpPr>
        <p:spPr/>
        <p:txBody>
          <a:bodyPr/>
          <a:lstStyle/>
          <a:p>
            <a:r>
              <a:rPr lang="en-US" sz="1800" dirty="0" smtClean="0"/>
              <a:t>3.3 </a:t>
            </a:r>
            <a:r>
              <a:rPr lang="en-US" dirty="0" smtClean="0"/>
              <a:t>Assessing Project Feasibility</a:t>
            </a:r>
            <a:endParaRPr lang="en-GB" dirty="0"/>
          </a:p>
        </p:txBody>
      </p:sp>
      <p:grpSp>
        <p:nvGrpSpPr>
          <p:cNvPr id="2" name="Group 4"/>
          <p:cNvGrpSpPr/>
          <p:nvPr/>
        </p:nvGrpSpPr>
        <p:grpSpPr>
          <a:xfrm>
            <a:off x="539552" y="1524000"/>
            <a:ext cx="8064895" cy="1063250"/>
            <a:chOff x="0" y="0"/>
            <a:chExt cx="8064895" cy="1063250"/>
          </a:xfrm>
        </p:grpSpPr>
        <p:sp>
          <p:nvSpPr>
            <p:cNvPr id="27" name="Rectangle 26"/>
            <p:cNvSpPr/>
            <p:nvPr/>
          </p:nvSpPr>
          <p:spPr>
            <a:xfrm>
              <a:off x="0" y="0"/>
              <a:ext cx="8064895" cy="1063250"/>
            </a:xfrm>
            <a:prstGeom prst="rect">
              <a:avLst/>
            </a:prstGeom>
          </p:spPr>
          <p:style>
            <a:lnRef idx="0">
              <a:schemeClr val="dk1">
                <a:hueOff val="0"/>
                <a:satOff val="0"/>
                <a:lumOff val="0"/>
                <a:alphaOff val="0"/>
              </a:schemeClr>
            </a:lnRef>
            <a:fillRef idx="1">
              <a:schemeClr val="accent2">
                <a:shade val="90000"/>
                <a:hueOff val="0"/>
                <a:satOff val="0"/>
                <a:lumOff val="0"/>
                <a:alphaOff val="0"/>
              </a:schemeClr>
            </a:fillRef>
            <a:effectRef idx="0">
              <a:schemeClr val="accent2">
                <a:shade val="90000"/>
                <a:hueOff val="0"/>
                <a:satOff val="0"/>
                <a:lumOff val="0"/>
                <a:alphaOff val="0"/>
              </a:schemeClr>
            </a:effectRef>
            <a:fontRef idx="minor">
              <a:schemeClr val="lt1">
                <a:hueOff val="0"/>
                <a:satOff val="0"/>
                <a:lumOff val="0"/>
                <a:alphaOff val="0"/>
              </a:schemeClr>
            </a:fontRef>
          </p:style>
        </p:sp>
        <p:sp>
          <p:nvSpPr>
            <p:cNvPr id="28" name="Rectangle 27"/>
            <p:cNvSpPr/>
            <p:nvPr/>
          </p:nvSpPr>
          <p:spPr>
            <a:xfrm>
              <a:off x="0" y="0"/>
              <a:ext cx="8064895" cy="1063250"/>
            </a:xfrm>
            <a:prstGeom prst="rect">
              <a:avLst/>
            </a:prstGeom>
          </p:spPr>
          <p:style>
            <a:lnRef idx="0">
              <a:scrgbClr r="0" g="0" b="0"/>
            </a:lnRef>
            <a:fillRef idx="0">
              <a:scrgbClr r="0" g="0" b="0"/>
            </a:fillRef>
            <a:effectRef idx="0">
              <a:scrgbClr r="0" g="0" b="0"/>
            </a:effectRef>
            <a:fontRef idx="minor">
              <a:schemeClr val="lt1">
                <a:hueOff val="0"/>
                <a:satOff val="0"/>
                <a:lumOff val="0"/>
                <a:alphaOff val="0"/>
              </a:schemeClr>
            </a:fontRef>
          </p:style>
          <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latin typeface="Arial" pitchFamily="34" charset="0"/>
                  <a:cs typeface="Arial" pitchFamily="34" charset="0"/>
                </a:rPr>
                <a:t>Factors to be considered in Feasibility Analysis</a:t>
              </a:r>
              <a:endParaRPr lang="en-GB" sz="2800" kern="1200" dirty="0">
                <a:latin typeface="Arial" pitchFamily="34" charset="0"/>
                <a:cs typeface="Arial" pitchFamily="34" charset="0"/>
              </a:endParaRPr>
            </a:p>
          </p:txBody>
        </p:sp>
      </p:grpSp>
      <p:grpSp>
        <p:nvGrpSpPr>
          <p:cNvPr id="3" name="Group 5"/>
          <p:cNvGrpSpPr/>
          <p:nvPr/>
        </p:nvGrpSpPr>
        <p:grpSpPr>
          <a:xfrm>
            <a:off x="543489" y="2438400"/>
            <a:ext cx="1342836" cy="3048000"/>
            <a:chOff x="3937" y="1063250"/>
            <a:chExt cx="1342836" cy="2232825"/>
          </a:xfrm>
        </p:grpSpPr>
        <p:sp>
          <p:nvSpPr>
            <p:cNvPr id="25" name="Rectangle 24"/>
            <p:cNvSpPr/>
            <p:nvPr/>
          </p:nvSpPr>
          <p:spPr>
            <a:xfrm>
              <a:off x="3937" y="1063250"/>
              <a:ext cx="1342836" cy="2232825"/>
            </a:xfrm>
            <a:prstGeom prst="rect">
              <a:avLst/>
            </a:prstGeom>
            <a:solidFill>
              <a:srgbClr val="FFC000"/>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26" name="Rectangle 25"/>
            <p:cNvSpPr/>
            <p:nvPr/>
          </p:nvSpPr>
          <p:spPr>
            <a:xfrm>
              <a:off x="3937"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Economic</a:t>
              </a:r>
              <a:endParaRPr lang="en-GB" sz="1800" kern="1200" dirty="0">
                <a:solidFill>
                  <a:schemeClr val="tx1"/>
                </a:solidFill>
              </a:endParaRPr>
            </a:p>
          </p:txBody>
        </p:sp>
      </p:grpSp>
      <p:grpSp>
        <p:nvGrpSpPr>
          <p:cNvPr id="4" name="Group 6"/>
          <p:cNvGrpSpPr/>
          <p:nvPr/>
        </p:nvGrpSpPr>
        <p:grpSpPr>
          <a:xfrm>
            <a:off x="1886326" y="2438400"/>
            <a:ext cx="1342836" cy="3048000"/>
            <a:chOff x="1346774" y="1063250"/>
            <a:chExt cx="1342836" cy="2232825"/>
          </a:xfrm>
        </p:grpSpPr>
        <p:sp>
          <p:nvSpPr>
            <p:cNvPr id="21" name="Rectangle 20"/>
            <p:cNvSpPr/>
            <p:nvPr/>
          </p:nvSpPr>
          <p:spPr>
            <a:xfrm>
              <a:off x="1346774" y="1063250"/>
              <a:ext cx="1342836" cy="2232825"/>
            </a:xfrm>
            <a:prstGeom prst="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3" name="Rectangle 22"/>
            <p:cNvSpPr/>
            <p:nvPr/>
          </p:nvSpPr>
          <p:spPr>
            <a:xfrm>
              <a:off x="1346774"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Technical</a:t>
              </a:r>
              <a:endParaRPr lang="en-GB" sz="1800" kern="1200" dirty="0">
                <a:solidFill>
                  <a:schemeClr val="tx1"/>
                </a:solidFill>
              </a:endParaRPr>
            </a:p>
          </p:txBody>
        </p:sp>
      </p:grpSp>
      <p:grpSp>
        <p:nvGrpSpPr>
          <p:cNvPr id="5" name="Group 7"/>
          <p:cNvGrpSpPr/>
          <p:nvPr/>
        </p:nvGrpSpPr>
        <p:grpSpPr>
          <a:xfrm>
            <a:off x="3229163" y="2438400"/>
            <a:ext cx="1342836" cy="3048000"/>
            <a:chOff x="2689611" y="1063250"/>
            <a:chExt cx="1342836" cy="2232825"/>
          </a:xfrm>
        </p:grpSpPr>
        <p:sp>
          <p:nvSpPr>
            <p:cNvPr id="19" name="Rectangle 18"/>
            <p:cNvSpPr/>
            <p:nvPr/>
          </p:nvSpPr>
          <p:spPr>
            <a:xfrm>
              <a:off x="2689611" y="1063250"/>
              <a:ext cx="1342836" cy="2232825"/>
            </a:xfrm>
            <a:prstGeom prst="rect">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20" name="Rectangle 19"/>
            <p:cNvSpPr/>
            <p:nvPr/>
          </p:nvSpPr>
          <p:spPr>
            <a:xfrm>
              <a:off x="2689611"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Operational</a:t>
              </a:r>
              <a:endParaRPr lang="en-GB" sz="1800" kern="1200" dirty="0">
                <a:solidFill>
                  <a:schemeClr val="tx1"/>
                </a:solidFill>
              </a:endParaRPr>
            </a:p>
          </p:txBody>
        </p:sp>
      </p:grpSp>
      <p:grpSp>
        <p:nvGrpSpPr>
          <p:cNvPr id="6" name="Group 8"/>
          <p:cNvGrpSpPr/>
          <p:nvPr/>
        </p:nvGrpSpPr>
        <p:grpSpPr>
          <a:xfrm>
            <a:off x="4572000" y="2438400"/>
            <a:ext cx="1342836" cy="3048000"/>
            <a:chOff x="4032448" y="1063250"/>
            <a:chExt cx="1342836" cy="2232825"/>
          </a:xfrm>
        </p:grpSpPr>
        <p:sp>
          <p:nvSpPr>
            <p:cNvPr id="17" name="Rectangle 16"/>
            <p:cNvSpPr/>
            <p:nvPr/>
          </p:nvSpPr>
          <p:spPr>
            <a:xfrm>
              <a:off x="4032448" y="1063250"/>
              <a:ext cx="1342836" cy="2232825"/>
            </a:xfrm>
            <a:prstGeom prst="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8" name="Rectangle 17"/>
            <p:cNvSpPr/>
            <p:nvPr/>
          </p:nvSpPr>
          <p:spPr>
            <a:xfrm>
              <a:off x="4032448"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Scheduling </a:t>
              </a:r>
              <a:endParaRPr lang="en-GB" sz="1800" kern="1200" dirty="0">
                <a:solidFill>
                  <a:schemeClr val="tx1"/>
                </a:solidFill>
              </a:endParaRPr>
            </a:p>
          </p:txBody>
        </p:sp>
      </p:grpSp>
      <p:grpSp>
        <p:nvGrpSpPr>
          <p:cNvPr id="7" name="Group 9"/>
          <p:cNvGrpSpPr/>
          <p:nvPr/>
        </p:nvGrpSpPr>
        <p:grpSpPr>
          <a:xfrm>
            <a:off x="5914836" y="2438400"/>
            <a:ext cx="1342836" cy="3048000"/>
            <a:chOff x="5375284" y="1063250"/>
            <a:chExt cx="1342836" cy="2232825"/>
          </a:xfrm>
        </p:grpSpPr>
        <p:sp>
          <p:nvSpPr>
            <p:cNvPr id="15" name="Rectangle 14"/>
            <p:cNvSpPr/>
            <p:nvPr/>
          </p:nvSpPr>
          <p:spPr>
            <a:xfrm>
              <a:off x="5375284" y="1063250"/>
              <a:ext cx="1342836" cy="2232825"/>
            </a:xfrm>
            <a:prstGeom prst="rect">
              <a:avLst/>
            </a:pr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16" name="Rectangle 15"/>
            <p:cNvSpPr/>
            <p:nvPr/>
          </p:nvSpPr>
          <p:spPr>
            <a:xfrm>
              <a:off x="5375284"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Legal and Contractual</a:t>
              </a:r>
              <a:endParaRPr lang="en-GB" sz="1800" kern="1200" dirty="0">
                <a:solidFill>
                  <a:schemeClr val="tx1"/>
                </a:solidFill>
              </a:endParaRPr>
            </a:p>
          </p:txBody>
        </p:sp>
      </p:grpSp>
      <p:grpSp>
        <p:nvGrpSpPr>
          <p:cNvPr id="8" name="Group 10"/>
          <p:cNvGrpSpPr/>
          <p:nvPr/>
        </p:nvGrpSpPr>
        <p:grpSpPr>
          <a:xfrm>
            <a:off x="7257673" y="2438400"/>
            <a:ext cx="1342836" cy="3048000"/>
            <a:chOff x="6718121" y="1063250"/>
            <a:chExt cx="1342836" cy="2232825"/>
          </a:xfrm>
        </p:grpSpPr>
        <p:sp>
          <p:nvSpPr>
            <p:cNvPr id="13" name="Rectangle 12"/>
            <p:cNvSpPr/>
            <p:nvPr/>
          </p:nvSpPr>
          <p:spPr>
            <a:xfrm>
              <a:off x="6718121" y="1063250"/>
              <a:ext cx="1342836" cy="2232825"/>
            </a:xfrm>
            <a:prstGeom prst="rect">
              <a:avLst/>
            </a:prstGeom>
            <a:solidFill>
              <a:srgbClr val="6699FF"/>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14" name="Rectangle 13"/>
            <p:cNvSpPr/>
            <p:nvPr/>
          </p:nvSpPr>
          <p:spPr>
            <a:xfrm>
              <a:off x="6718121"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mtClean="0">
                  <a:solidFill>
                    <a:schemeClr val="tx1"/>
                  </a:solidFill>
                  <a:latin typeface="Arial" pitchFamily="34" charset="0"/>
                  <a:cs typeface="Arial" pitchFamily="34" charset="0"/>
                </a:rPr>
                <a:t>Political</a:t>
              </a:r>
              <a:endParaRPr lang="en-GB" sz="1800" kern="1200" dirty="0">
                <a:solidFill>
                  <a:schemeClr val="tx1"/>
                </a:solidFill>
              </a:endParaRPr>
            </a:p>
          </p:txBody>
        </p:sp>
      </p:grpSp>
      <p:sp>
        <p:nvSpPr>
          <p:cNvPr id="33" name="Rectangle 32"/>
          <p:cNvSpPr/>
          <p:nvPr/>
        </p:nvSpPr>
        <p:spPr>
          <a:xfrm>
            <a:off x="533400" y="2438400"/>
            <a:ext cx="8077200" cy="3430800"/>
          </a:xfrm>
          <a:prstGeom prst="rect">
            <a:avLst/>
          </a:prstGeom>
          <a:solidFill>
            <a:srgbClr val="FFC000"/>
          </a:solidFill>
        </p:spPr>
        <p:style>
          <a:lnRef idx="1">
            <a:schemeClr val="accent5"/>
          </a:lnRef>
          <a:fillRef idx="2">
            <a:schemeClr val="accent5"/>
          </a:fillRef>
          <a:effectRef idx="1">
            <a:schemeClr val="accent5"/>
          </a:effectRef>
          <a:fontRef idx="minor">
            <a:schemeClr val="dk1"/>
          </a:fontRef>
        </p:style>
        <p:txBody>
          <a:bodyPr rtlCol="0" anchor="ctr"/>
          <a:lstStyle/>
          <a:p>
            <a:pPr marL="360363" lvl="1" indent="-360363">
              <a:lnSpc>
                <a:spcPct val="150000"/>
              </a:lnSpc>
              <a:buClr>
                <a:srgbClr val="FF6600"/>
              </a:buClr>
              <a:buSzPct val="100000"/>
              <a:buFont typeface="Wingdings 3" pitchFamily="18" charset="2"/>
              <a:buChar char="â"/>
              <a:defRPr/>
            </a:pPr>
            <a:endParaRPr lang="en-US" b="1" dirty="0" smtClean="0"/>
          </a:p>
          <a:p>
            <a:pPr marL="360363" lvl="1" indent="-360363">
              <a:lnSpc>
                <a:spcPct val="150000"/>
              </a:lnSpc>
              <a:buClr>
                <a:srgbClr val="FF6600"/>
              </a:buClr>
              <a:buSzPct val="100000"/>
              <a:buFont typeface="Wingdings 3" pitchFamily="18" charset="2"/>
              <a:buChar char="â"/>
              <a:defRPr/>
            </a:pPr>
            <a:endParaRPr lang="en-US" b="1" dirty="0" smtClean="0"/>
          </a:p>
          <a:p>
            <a:pPr marL="360363" lvl="1" indent="-360363">
              <a:lnSpc>
                <a:spcPts val="3000"/>
              </a:lnSpc>
              <a:buClr>
                <a:srgbClr val="FF6600"/>
              </a:buClr>
              <a:buSzPct val="100000"/>
              <a:buFont typeface="Wingdings 3" pitchFamily="18" charset="2"/>
              <a:buChar char="â"/>
              <a:defRPr/>
            </a:pPr>
            <a:r>
              <a:rPr lang="en-US" b="1" dirty="0" smtClean="0"/>
              <a:t>One-time cost: </a:t>
            </a:r>
            <a:r>
              <a:rPr lang="en-US" dirty="0" smtClean="0"/>
              <a:t>a cost associated with project start-up and </a:t>
            </a:r>
          </a:p>
          <a:p>
            <a:pPr marL="360363" lvl="1" indent="-360363">
              <a:lnSpc>
                <a:spcPts val="3000"/>
              </a:lnSpc>
              <a:buClr>
                <a:srgbClr val="FF6600"/>
              </a:buClr>
              <a:buSzPct val="100000"/>
              <a:defRPr/>
            </a:pPr>
            <a:r>
              <a:rPr lang="en-US" dirty="0" smtClean="0"/>
              <a:t>      development or system start-up</a:t>
            </a:r>
          </a:p>
          <a:p>
            <a:pPr marL="360363" lvl="1" indent="-360363" eaLnBrk="1" hangingPunct="1">
              <a:lnSpc>
                <a:spcPts val="3000"/>
              </a:lnSpc>
              <a:buClr>
                <a:srgbClr val="FF6600"/>
              </a:buClr>
              <a:buSzPct val="100000"/>
              <a:buFont typeface="Wingdings 3" pitchFamily="18" charset="2"/>
              <a:buChar char="â"/>
              <a:defRPr/>
            </a:pPr>
            <a:r>
              <a:rPr lang="en-US" b="1" dirty="0" smtClean="0"/>
              <a:t>These costs encompass activities such as:</a:t>
            </a:r>
          </a:p>
          <a:p>
            <a:pPr marL="742950" lvl="1" indent="-285750" eaLnBrk="1" hangingPunct="1">
              <a:lnSpc>
                <a:spcPts val="3000"/>
              </a:lnSpc>
              <a:buSzPct val="60000"/>
              <a:buFont typeface="Webdings" pitchFamily="18" charset="2"/>
              <a:buChar char="g"/>
            </a:pPr>
            <a:r>
              <a:rPr lang="en-US" dirty="0" smtClean="0"/>
              <a:t>Systems development,</a:t>
            </a:r>
          </a:p>
          <a:p>
            <a:pPr marL="742950" lvl="1" indent="-285750" eaLnBrk="1" hangingPunct="1">
              <a:lnSpc>
                <a:spcPts val="3000"/>
              </a:lnSpc>
              <a:buSzPct val="60000"/>
              <a:buFont typeface="Webdings" pitchFamily="18" charset="2"/>
              <a:buChar char="g"/>
            </a:pPr>
            <a:r>
              <a:rPr lang="en-US" dirty="0" smtClean="0"/>
              <a:t>New hardware and software purchases,</a:t>
            </a:r>
          </a:p>
          <a:p>
            <a:pPr marL="742950" lvl="1" indent="-285750" eaLnBrk="1" hangingPunct="1">
              <a:lnSpc>
                <a:spcPts val="3000"/>
              </a:lnSpc>
              <a:buSzPct val="60000"/>
              <a:buFont typeface="Webdings" pitchFamily="18" charset="2"/>
              <a:buChar char="g"/>
            </a:pPr>
            <a:r>
              <a:rPr lang="en-US" dirty="0" smtClean="0"/>
              <a:t>User training,</a:t>
            </a:r>
          </a:p>
          <a:p>
            <a:pPr marL="742950" lvl="1" indent="-285750" eaLnBrk="1" hangingPunct="1">
              <a:lnSpc>
                <a:spcPts val="3000"/>
              </a:lnSpc>
              <a:buSzPct val="60000"/>
              <a:buFont typeface="Webdings" pitchFamily="18" charset="2"/>
              <a:buChar char="g"/>
            </a:pPr>
            <a:r>
              <a:rPr lang="en-US" dirty="0" smtClean="0"/>
              <a:t>Site preparation, and</a:t>
            </a:r>
          </a:p>
          <a:p>
            <a:pPr marL="742950" lvl="1" indent="-285750" eaLnBrk="1" hangingPunct="1">
              <a:lnSpc>
                <a:spcPts val="3000"/>
              </a:lnSpc>
              <a:buSzPct val="60000"/>
              <a:buFont typeface="Webdings" pitchFamily="18" charset="2"/>
              <a:buChar char="g"/>
            </a:pPr>
            <a:r>
              <a:rPr lang="en-US" dirty="0" smtClean="0"/>
              <a:t>Data or system conversion.</a:t>
            </a:r>
          </a:p>
          <a:p>
            <a:pPr lvl="1" eaLnBrk="1" hangingPunct="1">
              <a:lnSpc>
                <a:spcPct val="150000"/>
              </a:lnSpc>
            </a:pPr>
            <a:endParaRPr lang="en-US" dirty="0" smtClean="0"/>
          </a:p>
          <a:p>
            <a:pPr algn="ctr"/>
            <a:endParaRPr lang="en-GB" dirty="0"/>
          </a:p>
        </p:txBody>
      </p:sp>
      <p:sp>
        <p:nvSpPr>
          <p:cNvPr id="29" name="Multiply 28">
            <a:hlinkClick r:id="rId4" action="ppaction://hlinksldjump"/>
          </p:cNvPr>
          <p:cNvSpPr/>
          <p:nvPr/>
        </p:nvSpPr>
        <p:spPr bwMode="auto">
          <a:xfrm>
            <a:off x="8036491" y="2590800"/>
            <a:ext cx="432048" cy="474340"/>
          </a:xfrm>
          <a:prstGeom prst="mathMultiply">
            <a:avLst/>
          </a:prstGeom>
          <a:solidFill>
            <a:srgbClr val="FF7B21"/>
          </a:solidFill>
          <a:ln w="3175" cap="flat" cmpd="sng" algn="ctr">
            <a:solidFill>
              <a:schemeClr val="tx1"/>
            </a:solidFill>
            <a:prstDash val="solid"/>
            <a:round/>
            <a:headEnd type="none" w="med" len="med"/>
            <a:tailEnd type="none" w="med" len="med"/>
          </a:ln>
          <a:effectLst>
            <a:reflection blurRad="6350" stA="52000" endA="300" endPos="35000" dir="5400000" sy="-100000" algn="bl" rotWithShape="0"/>
          </a:effectLst>
          <a:scene3d>
            <a:camera prst="orthographicFront"/>
            <a:lightRig rig="threePt" dir="t"/>
          </a:scene3d>
          <a:sp3d>
            <a:bevelT prst="angle"/>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MY" sz="1800" b="0" i="0" u="none" strike="noStrike" cap="none" normalizeH="0" baseline="0" smtClean="0">
              <a:ln>
                <a:noFill/>
              </a:ln>
              <a:solidFill>
                <a:schemeClr val="tx1"/>
              </a:solidFill>
              <a:effectLst/>
              <a:latin typeface="Arial" charset="0"/>
            </a:endParaRPr>
          </a:p>
        </p:txBody>
      </p:sp>
      <p:sp>
        <p:nvSpPr>
          <p:cNvPr id="31" name="TextBox 30"/>
          <p:cNvSpPr txBox="1"/>
          <p:nvPr/>
        </p:nvSpPr>
        <p:spPr>
          <a:xfrm>
            <a:off x="8001000" y="2438400"/>
            <a:ext cx="543739" cy="215444"/>
          </a:xfrm>
          <a:prstGeom prst="rect">
            <a:avLst/>
          </a:prstGeom>
          <a:noFill/>
        </p:spPr>
        <p:txBody>
          <a:bodyPr wrap="square" rtlCol="0">
            <a:spAutoFit/>
          </a:bodyPr>
          <a:lstStyle/>
          <a:p>
            <a:pPr algn="ctr"/>
            <a:r>
              <a:rPr lang="en-US" sz="800" b="1" dirty="0" smtClean="0">
                <a:solidFill>
                  <a:schemeClr val="tx1">
                    <a:lumMod val="65000"/>
                    <a:lumOff val="35000"/>
                  </a:schemeClr>
                </a:solidFill>
                <a:latin typeface="Gill Sans" pitchFamily="34" charset="0"/>
              </a:rPr>
              <a:t>CLOSE</a:t>
            </a:r>
            <a:endParaRPr lang="en-MY" sz="800" b="1" dirty="0">
              <a:solidFill>
                <a:schemeClr val="tx1">
                  <a:lumMod val="65000"/>
                  <a:lumOff val="35000"/>
                </a:schemeClr>
              </a:solidFill>
              <a:latin typeface="Gill Sans" pitchFamily="34" charset="0"/>
            </a:endParaRPr>
          </a:p>
        </p:txBody>
      </p:sp>
      <p:sp>
        <p:nvSpPr>
          <p:cNvPr id="36" name="Title 1"/>
          <p:cNvSpPr txBox="1">
            <a:spLocks/>
          </p:cNvSpPr>
          <p:nvPr/>
        </p:nvSpPr>
        <p:spPr bwMode="auto">
          <a:xfrm>
            <a:off x="0" y="836712"/>
            <a:ext cx="9144000" cy="323865"/>
          </a:xfrm>
          <a:prstGeom prst="rect">
            <a:avLst/>
          </a:prstGeom>
          <a:noFill/>
          <a:ln w="9525">
            <a:noFill/>
            <a:miter lim="800000"/>
            <a:headEnd/>
            <a:tailEnd/>
          </a:ln>
        </p:spPr>
        <p:txBody>
          <a:bodyPr vert="horz" wrap="square" lIns="72000" tIns="0" rIns="72000" bIns="0" numCol="1" spcCol="0" anchor="t" anchorCtr="0" compatLnSpc="1">
            <a:prstTxWarp prst="textNoShape">
              <a:avLst/>
            </a:prstTxWarp>
          </a:bodyPr>
          <a:lstStyle/>
          <a:p>
            <a:pPr defTabSz="720000">
              <a:lnSpc>
                <a:spcPts val="1800"/>
              </a:lnSpc>
              <a:spcBef>
                <a:spcPts val="0"/>
              </a:spcBef>
              <a:spcAft>
                <a:spcPts val="0"/>
              </a:spcAft>
              <a:tabLst>
                <a:tab pos="0" algn="l"/>
              </a:tabLst>
              <a:defRPr/>
            </a:pPr>
            <a:r>
              <a:rPr lang="en-US" sz="1600" b="1" dirty="0" smtClean="0"/>
              <a:t>3.3.2 Determining Project Benefits (Cont.)</a:t>
            </a:r>
          </a:p>
          <a:p>
            <a:pPr defTabSz="720000">
              <a:lnSpc>
                <a:spcPts val="1800"/>
              </a:lnSpc>
              <a:spcBef>
                <a:spcPts val="0"/>
              </a:spcBef>
              <a:spcAft>
                <a:spcPts val="0"/>
              </a:spcAft>
              <a:tabLst>
                <a:tab pos="0" algn="l"/>
              </a:tabLst>
              <a:defRPr/>
            </a:pPr>
            <a:r>
              <a:rPr lang="en-US" sz="1600" b="1" dirty="0" smtClean="0"/>
              <a:t> </a:t>
            </a:r>
          </a:p>
          <a:p>
            <a:pPr defTabSz="720000">
              <a:lnSpc>
                <a:spcPts val="1800"/>
              </a:lnSpc>
              <a:spcBef>
                <a:spcPts val="0"/>
              </a:spcBef>
              <a:spcAft>
                <a:spcPts val="0"/>
              </a:spcAft>
              <a:tabLst>
                <a:tab pos="0" algn="l"/>
              </a:tabLst>
              <a:defRPr/>
            </a:pPr>
            <a:endParaRPr lang="en-US" sz="1600" b="1" dirty="0" smtClean="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 name="Rectangle 46"/>
          <p:cNvSpPr/>
          <p:nvPr/>
        </p:nvSpPr>
        <p:spPr>
          <a:xfrm>
            <a:off x="539552" y="5847909"/>
            <a:ext cx="8064895" cy="248091"/>
          </a:xfrm>
          <a:prstGeom prst="rect">
            <a:avLst/>
          </a:prstGeom>
        </p:spPr>
        <p:style>
          <a:lnRef idx="0">
            <a:schemeClr val="dk1">
              <a:hueOff val="0"/>
              <a:satOff val="0"/>
              <a:lumOff val="0"/>
              <a:alphaOff val="0"/>
            </a:schemeClr>
          </a:lnRef>
          <a:fillRef idx="1">
            <a:schemeClr val="accent2">
              <a:shade val="90000"/>
              <a:hueOff val="0"/>
              <a:satOff val="0"/>
              <a:lumOff val="0"/>
              <a:alphaOff val="0"/>
            </a:schemeClr>
          </a:fillRef>
          <a:effectRef idx="0">
            <a:schemeClr val="accent2">
              <a:shade val="90000"/>
              <a:hueOff val="0"/>
              <a:satOff val="0"/>
              <a:lumOff val="0"/>
              <a:alphaOff val="0"/>
            </a:schemeClr>
          </a:effectRef>
          <a:fontRef idx="minor">
            <a:schemeClr val="lt1">
              <a:hueOff val="0"/>
              <a:satOff val="0"/>
              <a:lumOff val="0"/>
              <a:alphaOff val="0"/>
            </a:schemeClr>
          </a:fontRef>
        </p:style>
      </p:sp>
      <p:sp>
        <p:nvSpPr>
          <p:cNvPr id="42" name="Round Same Side Corner Rectangle 41"/>
          <p:cNvSpPr/>
          <p:nvPr/>
        </p:nvSpPr>
        <p:spPr bwMode="auto">
          <a:xfrm rot="16200000">
            <a:off x="-1285875" y="3905250"/>
            <a:ext cx="3429000" cy="495300"/>
          </a:xfrm>
          <a:prstGeom prst="round2SameRect">
            <a:avLst/>
          </a:prstGeom>
        </p:spPr>
        <p:style>
          <a:lnRef idx="0">
            <a:schemeClr val="dk1">
              <a:hueOff val="0"/>
              <a:satOff val="0"/>
              <a:lumOff val="0"/>
              <a:alphaOff val="0"/>
            </a:schemeClr>
          </a:lnRef>
          <a:fillRef idx="1">
            <a:schemeClr val="accent2">
              <a:shade val="90000"/>
              <a:hueOff val="0"/>
              <a:satOff val="0"/>
              <a:lumOff val="0"/>
              <a:alphaOff val="0"/>
            </a:schemeClr>
          </a:fillRef>
          <a:effectRef idx="0">
            <a:schemeClr val="accent2">
              <a:shade val="90000"/>
              <a:hueOff val="0"/>
              <a:satOff val="0"/>
              <a:lumOff val="0"/>
              <a:alphaOff val="0"/>
            </a:schemeClr>
          </a:effectRef>
          <a:fontRef idx="minor">
            <a:schemeClr val="lt1">
              <a:hueOff val="0"/>
              <a:satOff val="0"/>
              <a:lumOff val="0"/>
              <a:alphaOff val="0"/>
            </a:schemeClr>
          </a:fontRef>
        </p:style>
        <p:txBody>
          <a:bodyPr vert="horz" wrap="square" lIns="91440" tIns="45720" rIns="91440" bIns="45720" numCol="1" rtlCol="0" anchor="t" anchorCtr="0" compatLnSpc="1">
            <a:prstTxWarp prst="textNoShape">
              <a:avLst/>
            </a:prstTxWarp>
          </a:bodyPr>
          <a:lstStyle/>
          <a:p>
            <a:pPr algn="ctr" eaLnBrk="0" hangingPunct="0"/>
            <a:r>
              <a:rPr lang="en-US" dirty="0" smtClean="0">
                <a:solidFill>
                  <a:srgbClr val="FFC000"/>
                </a:solidFill>
              </a:rPr>
              <a:t>ECONOMIC</a:t>
            </a:r>
            <a:endParaRPr lang="en-GB" dirty="0" smtClean="0">
              <a:solidFill>
                <a:srgbClr val="FFC000"/>
              </a:solidFill>
            </a:endParaRPr>
          </a:p>
        </p:txBody>
      </p:sp>
      <p:sp>
        <p:nvSpPr>
          <p:cNvPr id="30" name="Title 29"/>
          <p:cNvSpPr>
            <a:spLocks noGrp="1"/>
          </p:cNvSpPr>
          <p:nvPr>
            <p:ph type="title"/>
          </p:nvPr>
        </p:nvSpPr>
        <p:spPr/>
        <p:txBody>
          <a:bodyPr/>
          <a:lstStyle/>
          <a:p>
            <a:r>
              <a:rPr lang="en-US" sz="1800" dirty="0" smtClean="0"/>
              <a:t>3.3 </a:t>
            </a:r>
            <a:r>
              <a:rPr lang="en-US" dirty="0" smtClean="0"/>
              <a:t>Assessing Project Feasibility</a:t>
            </a:r>
            <a:endParaRPr lang="en-GB" dirty="0"/>
          </a:p>
        </p:txBody>
      </p:sp>
      <p:grpSp>
        <p:nvGrpSpPr>
          <p:cNvPr id="2" name="Group 4"/>
          <p:cNvGrpSpPr/>
          <p:nvPr/>
        </p:nvGrpSpPr>
        <p:grpSpPr>
          <a:xfrm>
            <a:off x="539552" y="1524000"/>
            <a:ext cx="8064895" cy="1063250"/>
            <a:chOff x="0" y="0"/>
            <a:chExt cx="8064895" cy="1063250"/>
          </a:xfrm>
        </p:grpSpPr>
        <p:sp>
          <p:nvSpPr>
            <p:cNvPr id="27" name="Rectangle 26"/>
            <p:cNvSpPr/>
            <p:nvPr/>
          </p:nvSpPr>
          <p:spPr>
            <a:xfrm>
              <a:off x="0" y="0"/>
              <a:ext cx="8064895" cy="1063250"/>
            </a:xfrm>
            <a:prstGeom prst="rect">
              <a:avLst/>
            </a:prstGeom>
          </p:spPr>
          <p:style>
            <a:lnRef idx="0">
              <a:schemeClr val="dk1">
                <a:hueOff val="0"/>
                <a:satOff val="0"/>
                <a:lumOff val="0"/>
                <a:alphaOff val="0"/>
              </a:schemeClr>
            </a:lnRef>
            <a:fillRef idx="1">
              <a:schemeClr val="accent2">
                <a:shade val="90000"/>
                <a:hueOff val="0"/>
                <a:satOff val="0"/>
                <a:lumOff val="0"/>
                <a:alphaOff val="0"/>
              </a:schemeClr>
            </a:fillRef>
            <a:effectRef idx="0">
              <a:schemeClr val="accent2">
                <a:shade val="90000"/>
                <a:hueOff val="0"/>
                <a:satOff val="0"/>
                <a:lumOff val="0"/>
                <a:alphaOff val="0"/>
              </a:schemeClr>
            </a:effectRef>
            <a:fontRef idx="minor">
              <a:schemeClr val="lt1">
                <a:hueOff val="0"/>
                <a:satOff val="0"/>
                <a:lumOff val="0"/>
                <a:alphaOff val="0"/>
              </a:schemeClr>
            </a:fontRef>
          </p:style>
        </p:sp>
        <p:sp>
          <p:nvSpPr>
            <p:cNvPr id="28" name="Rectangle 27"/>
            <p:cNvSpPr/>
            <p:nvPr/>
          </p:nvSpPr>
          <p:spPr>
            <a:xfrm>
              <a:off x="0" y="0"/>
              <a:ext cx="8064895" cy="1063250"/>
            </a:xfrm>
            <a:prstGeom prst="rect">
              <a:avLst/>
            </a:prstGeom>
          </p:spPr>
          <p:style>
            <a:lnRef idx="0">
              <a:scrgbClr r="0" g="0" b="0"/>
            </a:lnRef>
            <a:fillRef idx="0">
              <a:scrgbClr r="0" g="0" b="0"/>
            </a:fillRef>
            <a:effectRef idx="0">
              <a:scrgbClr r="0" g="0" b="0"/>
            </a:effectRef>
            <a:fontRef idx="minor">
              <a:schemeClr val="lt1">
                <a:hueOff val="0"/>
                <a:satOff val="0"/>
                <a:lumOff val="0"/>
                <a:alphaOff val="0"/>
              </a:schemeClr>
            </a:fontRef>
          </p:style>
          <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latin typeface="Arial" pitchFamily="34" charset="0"/>
                  <a:cs typeface="Arial" pitchFamily="34" charset="0"/>
                </a:rPr>
                <a:t>Factors to be considered in Feasibility Analysis</a:t>
              </a:r>
              <a:endParaRPr lang="en-GB" sz="2800" kern="1200" dirty="0">
                <a:latin typeface="Arial" pitchFamily="34" charset="0"/>
                <a:cs typeface="Arial" pitchFamily="34" charset="0"/>
              </a:endParaRPr>
            </a:p>
          </p:txBody>
        </p:sp>
      </p:grpSp>
      <p:grpSp>
        <p:nvGrpSpPr>
          <p:cNvPr id="3" name="Group 5"/>
          <p:cNvGrpSpPr/>
          <p:nvPr/>
        </p:nvGrpSpPr>
        <p:grpSpPr>
          <a:xfrm>
            <a:off x="543489" y="2438400"/>
            <a:ext cx="1342836" cy="3048000"/>
            <a:chOff x="3937" y="1063250"/>
            <a:chExt cx="1342836" cy="2232825"/>
          </a:xfrm>
        </p:grpSpPr>
        <p:sp>
          <p:nvSpPr>
            <p:cNvPr id="25" name="Rectangle 24"/>
            <p:cNvSpPr/>
            <p:nvPr/>
          </p:nvSpPr>
          <p:spPr>
            <a:xfrm>
              <a:off x="3937" y="1063250"/>
              <a:ext cx="1342836" cy="2232825"/>
            </a:xfrm>
            <a:prstGeom prst="rect">
              <a:avLst/>
            </a:prstGeom>
            <a:solidFill>
              <a:srgbClr val="FFC000"/>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26" name="Rectangle 25"/>
            <p:cNvSpPr/>
            <p:nvPr/>
          </p:nvSpPr>
          <p:spPr>
            <a:xfrm>
              <a:off x="3937"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Economic</a:t>
              </a:r>
              <a:endParaRPr lang="en-GB" sz="1800" kern="1200" dirty="0">
                <a:solidFill>
                  <a:schemeClr val="tx1"/>
                </a:solidFill>
              </a:endParaRPr>
            </a:p>
          </p:txBody>
        </p:sp>
      </p:grpSp>
      <p:grpSp>
        <p:nvGrpSpPr>
          <p:cNvPr id="4" name="Group 6"/>
          <p:cNvGrpSpPr/>
          <p:nvPr/>
        </p:nvGrpSpPr>
        <p:grpSpPr>
          <a:xfrm>
            <a:off x="1886326" y="2438400"/>
            <a:ext cx="1342836" cy="3048000"/>
            <a:chOff x="1346774" y="1063250"/>
            <a:chExt cx="1342836" cy="2232825"/>
          </a:xfrm>
        </p:grpSpPr>
        <p:sp>
          <p:nvSpPr>
            <p:cNvPr id="21" name="Rectangle 20"/>
            <p:cNvSpPr/>
            <p:nvPr/>
          </p:nvSpPr>
          <p:spPr>
            <a:xfrm>
              <a:off x="1346774" y="1063250"/>
              <a:ext cx="1342836" cy="2232825"/>
            </a:xfrm>
            <a:prstGeom prst="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3" name="Rectangle 22"/>
            <p:cNvSpPr/>
            <p:nvPr/>
          </p:nvSpPr>
          <p:spPr>
            <a:xfrm>
              <a:off x="1346774"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Technical</a:t>
              </a:r>
              <a:endParaRPr lang="en-GB" sz="1800" kern="1200" dirty="0">
                <a:solidFill>
                  <a:schemeClr val="tx1"/>
                </a:solidFill>
              </a:endParaRPr>
            </a:p>
          </p:txBody>
        </p:sp>
      </p:grpSp>
      <p:grpSp>
        <p:nvGrpSpPr>
          <p:cNvPr id="5" name="Group 7"/>
          <p:cNvGrpSpPr/>
          <p:nvPr/>
        </p:nvGrpSpPr>
        <p:grpSpPr>
          <a:xfrm>
            <a:off x="3229163" y="2438400"/>
            <a:ext cx="1342836" cy="3048000"/>
            <a:chOff x="2689611" y="1063250"/>
            <a:chExt cx="1342836" cy="2232825"/>
          </a:xfrm>
        </p:grpSpPr>
        <p:sp>
          <p:nvSpPr>
            <p:cNvPr id="19" name="Rectangle 18"/>
            <p:cNvSpPr/>
            <p:nvPr/>
          </p:nvSpPr>
          <p:spPr>
            <a:xfrm>
              <a:off x="2689611" y="1063250"/>
              <a:ext cx="1342836" cy="2232825"/>
            </a:xfrm>
            <a:prstGeom prst="rect">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20" name="Rectangle 19"/>
            <p:cNvSpPr/>
            <p:nvPr/>
          </p:nvSpPr>
          <p:spPr>
            <a:xfrm>
              <a:off x="2689611"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Operational</a:t>
              </a:r>
              <a:endParaRPr lang="en-GB" sz="1800" kern="1200" dirty="0">
                <a:solidFill>
                  <a:schemeClr val="tx1"/>
                </a:solidFill>
              </a:endParaRPr>
            </a:p>
          </p:txBody>
        </p:sp>
      </p:grpSp>
      <p:grpSp>
        <p:nvGrpSpPr>
          <p:cNvPr id="6" name="Group 8"/>
          <p:cNvGrpSpPr/>
          <p:nvPr/>
        </p:nvGrpSpPr>
        <p:grpSpPr>
          <a:xfrm>
            <a:off x="4572000" y="2438400"/>
            <a:ext cx="1342836" cy="3048000"/>
            <a:chOff x="4032448" y="1063250"/>
            <a:chExt cx="1342836" cy="2232825"/>
          </a:xfrm>
        </p:grpSpPr>
        <p:sp>
          <p:nvSpPr>
            <p:cNvPr id="17" name="Rectangle 16"/>
            <p:cNvSpPr/>
            <p:nvPr/>
          </p:nvSpPr>
          <p:spPr>
            <a:xfrm>
              <a:off x="4032448" y="1063250"/>
              <a:ext cx="1342836" cy="2232825"/>
            </a:xfrm>
            <a:prstGeom prst="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8" name="Rectangle 17"/>
            <p:cNvSpPr/>
            <p:nvPr/>
          </p:nvSpPr>
          <p:spPr>
            <a:xfrm>
              <a:off x="4032448"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Scheduling </a:t>
              </a:r>
              <a:endParaRPr lang="en-GB" sz="1800" kern="1200" dirty="0">
                <a:solidFill>
                  <a:schemeClr val="tx1"/>
                </a:solidFill>
              </a:endParaRPr>
            </a:p>
          </p:txBody>
        </p:sp>
      </p:grpSp>
      <p:grpSp>
        <p:nvGrpSpPr>
          <p:cNvPr id="7" name="Group 9"/>
          <p:cNvGrpSpPr/>
          <p:nvPr/>
        </p:nvGrpSpPr>
        <p:grpSpPr>
          <a:xfrm>
            <a:off x="5914836" y="2438400"/>
            <a:ext cx="1342836" cy="3048000"/>
            <a:chOff x="5375284" y="1063250"/>
            <a:chExt cx="1342836" cy="2232825"/>
          </a:xfrm>
        </p:grpSpPr>
        <p:sp>
          <p:nvSpPr>
            <p:cNvPr id="15" name="Rectangle 14"/>
            <p:cNvSpPr/>
            <p:nvPr/>
          </p:nvSpPr>
          <p:spPr>
            <a:xfrm>
              <a:off x="5375284" y="1063250"/>
              <a:ext cx="1342836" cy="2232825"/>
            </a:xfrm>
            <a:prstGeom prst="rect">
              <a:avLst/>
            </a:pr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16" name="Rectangle 15"/>
            <p:cNvSpPr/>
            <p:nvPr/>
          </p:nvSpPr>
          <p:spPr>
            <a:xfrm>
              <a:off x="5375284"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Legal and Contractual</a:t>
              </a:r>
              <a:endParaRPr lang="en-GB" sz="1800" kern="1200" dirty="0">
                <a:solidFill>
                  <a:schemeClr val="tx1"/>
                </a:solidFill>
              </a:endParaRPr>
            </a:p>
          </p:txBody>
        </p:sp>
      </p:grpSp>
      <p:grpSp>
        <p:nvGrpSpPr>
          <p:cNvPr id="8" name="Group 10"/>
          <p:cNvGrpSpPr/>
          <p:nvPr/>
        </p:nvGrpSpPr>
        <p:grpSpPr>
          <a:xfrm>
            <a:off x="7257673" y="2438400"/>
            <a:ext cx="1342836" cy="3048000"/>
            <a:chOff x="6718121" y="1063250"/>
            <a:chExt cx="1342836" cy="2232825"/>
          </a:xfrm>
        </p:grpSpPr>
        <p:sp>
          <p:nvSpPr>
            <p:cNvPr id="13" name="Rectangle 12"/>
            <p:cNvSpPr/>
            <p:nvPr/>
          </p:nvSpPr>
          <p:spPr>
            <a:xfrm>
              <a:off x="6718121" y="1063250"/>
              <a:ext cx="1342836" cy="2232825"/>
            </a:xfrm>
            <a:prstGeom prst="rect">
              <a:avLst/>
            </a:prstGeom>
            <a:solidFill>
              <a:srgbClr val="6699FF"/>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14" name="Rectangle 13"/>
            <p:cNvSpPr/>
            <p:nvPr/>
          </p:nvSpPr>
          <p:spPr>
            <a:xfrm>
              <a:off x="6718121"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mtClean="0">
                  <a:solidFill>
                    <a:schemeClr val="tx1"/>
                  </a:solidFill>
                  <a:latin typeface="Arial" pitchFamily="34" charset="0"/>
                  <a:cs typeface="Arial" pitchFamily="34" charset="0"/>
                </a:rPr>
                <a:t>Political</a:t>
              </a:r>
              <a:endParaRPr lang="en-GB" sz="1800" kern="1200" dirty="0">
                <a:solidFill>
                  <a:schemeClr val="tx1"/>
                </a:solidFill>
              </a:endParaRPr>
            </a:p>
          </p:txBody>
        </p:sp>
      </p:grpSp>
      <p:sp>
        <p:nvSpPr>
          <p:cNvPr id="33" name="Rectangle 32"/>
          <p:cNvSpPr/>
          <p:nvPr/>
        </p:nvSpPr>
        <p:spPr>
          <a:xfrm>
            <a:off x="533400" y="2438400"/>
            <a:ext cx="8077200" cy="3430800"/>
          </a:xfrm>
          <a:prstGeom prst="rect">
            <a:avLst/>
          </a:prstGeom>
          <a:solidFill>
            <a:srgbClr val="FFC000"/>
          </a:solidFill>
        </p:spPr>
        <p:style>
          <a:lnRef idx="1">
            <a:schemeClr val="accent5"/>
          </a:lnRef>
          <a:fillRef idx="2">
            <a:schemeClr val="accent5"/>
          </a:fillRef>
          <a:effectRef idx="1">
            <a:schemeClr val="accent5"/>
          </a:effectRef>
          <a:fontRef idx="minor">
            <a:schemeClr val="dk1"/>
          </a:fontRef>
        </p:style>
        <p:txBody>
          <a:bodyPr rtlCol="0" anchor="ctr"/>
          <a:lstStyle/>
          <a:p>
            <a:pPr eaLnBrk="1" hangingPunct="1">
              <a:lnSpc>
                <a:spcPts val="3000"/>
              </a:lnSpc>
              <a:buFont typeface="Wingdings" pitchFamily="2" charset="2"/>
              <a:buChar char="q"/>
            </a:pPr>
            <a:endParaRPr lang="en-US" b="1" dirty="0" smtClean="0"/>
          </a:p>
          <a:p>
            <a:pPr eaLnBrk="1" hangingPunct="1">
              <a:lnSpc>
                <a:spcPts val="3000"/>
              </a:lnSpc>
              <a:buClr>
                <a:srgbClr val="FF6600"/>
              </a:buClr>
              <a:buFont typeface="Wingdings 3" pitchFamily="18" charset="2"/>
              <a:buChar char="â"/>
            </a:pPr>
            <a:r>
              <a:rPr lang="en-US" b="1" dirty="0" smtClean="0"/>
              <a:t>Recurring cost: </a:t>
            </a:r>
            <a:r>
              <a:rPr lang="en-US" dirty="0" smtClean="0"/>
              <a:t>a cost resulting from the ongoing evolution and use </a:t>
            </a:r>
          </a:p>
          <a:p>
            <a:pPr eaLnBrk="1" hangingPunct="1">
              <a:lnSpc>
                <a:spcPts val="3000"/>
              </a:lnSpc>
              <a:buClr>
                <a:srgbClr val="FF6600"/>
              </a:buClr>
            </a:pPr>
            <a:r>
              <a:rPr lang="en-US" dirty="0" smtClean="0"/>
              <a:t>    of a system</a:t>
            </a:r>
          </a:p>
          <a:p>
            <a:pPr eaLnBrk="1" hangingPunct="1">
              <a:lnSpc>
                <a:spcPts val="3000"/>
              </a:lnSpc>
              <a:buClr>
                <a:srgbClr val="FF6600"/>
              </a:buClr>
              <a:buFont typeface="Wingdings 3" pitchFamily="18" charset="2"/>
              <a:buChar char="â"/>
            </a:pPr>
            <a:r>
              <a:rPr lang="en-US" b="1" dirty="0" smtClean="0"/>
              <a:t>Examples of these costs include:</a:t>
            </a:r>
          </a:p>
          <a:p>
            <a:pPr marL="622300" lvl="1" indent="-266700" eaLnBrk="1" hangingPunct="1">
              <a:lnSpc>
                <a:spcPts val="3000"/>
              </a:lnSpc>
              <a:buSzPct val="60000"/>
              <a:buFont typeface="Webdings" pitchFamily="18" charset="2"/>
              <a:buChar char="g"/>
            </a:pPr>
            <a:r>
              <a:rPr lang="en-US" dirty="0" smtClean="0"/>
              <a:t>Application software maintenance,</a:t>
            </a:r>
          </a:p>
          <a:p>
            <a:pPr marL="622300" lvl="1" indent="-266700" eaLnBrk="1" hangingPunct="1">
              <a:lnSpc>
                <a:spcPts val="3000"/>
              </a:lnSpc>
              <a:buSzPct val="60000"/>
              <a:buFont typeface="Webdings" pitchFamily="18" charset="2"/>
              <a:buChar char="g"/>
            </a:pPr>
            <a:r>
              <a:rPr lang="en-US" dirty="0" smtClean="0"/>
              <a:t>Incremental data storage expenses,</a:t>
            </a:r>
          </a:p>
          <a:p>
            <a:pPr marL="622300" lvl="1" indent="-266700" eaLnBrk="1" hangingPunct="1">
              <a:lnSpc>
                <a:spcPts val="3000"/>
              </a:lnSpc>
              <a:buSzPct val="60000"/>
              <a:buFont typeface="Webdings" pitchFamily="18" charset="2"/>
              <a:buChar char="g"/>
            </a:pPr>
            <a:r>
              <a:rPr lang="en-US" dirty="0" smtClean="0"/>
              <a:t>Incremental communications,</a:t>
            </a:r>
          </a:p>
          <a:p>
            <a:pPr marL="622300" lvl="1" indent="-266700" eaLnBrk="1" hangingPunct="1">
              <a:lnSpc>
                <a:spcPts val="3000"/>
              </a:lnSpc>
              <a:buSzPct val="60000"/>
              <a:buFont typeface="Webdings" pitchFamily="18" charset="2"/>
              <a:buChar char="g"/>
            </a:pPr>
            <a:r>
              <a:rPr lang="en-US" dirty="0" smtClean="0"/>
              <a:t>New software and hardware leases, and</a:t>
            </a:r>
          </a:p>
          <a:p>
            <a:pPr marL="622300" lvl="1" indent="-266700" eaLnBrk="1" hangingPunct="1">
              <a:lnSpc>
                <a:spcPts val="3000"/>
              </a:lnSpc>
              <a:buSzPct val="60000"/>
              <a:buFont typeface="Webdings" pitchFamily="18" charset="2"/>
              <a:buChar char="g"/>
            </a:pPr>
            <a:r>
              <a:rPr lang="en-US" dirty="0" smtClean="0"/>
              <a:t>Supplies and other expenses (i.e. paper, forms, data center personnel).</a:t>
            </a:r>
          </a:p>
          <a:p>
            <a:pPr marL="285750" indent="-285750" eaLnBrk="1" hangingPunct="1">
              <a:lnSpc>
                <a:spcPts val="3000"/>
              </a:lnSpc>
              <a:buSzPct val="60000"/>
              <a:buFont typeface="Webdings" pitchFamily="18" charset="2"/>
              <a:buChar char="g"/>
            </a:pPr>
            <a:endParaRPr lang="en-US" dirty="0" smtClean="0"/>
          </a:p>
        </p:txBody>
      </p:sp>
      <p:sp>
        <p:nvSpPr>
          <p:cNvPr id="29" name="Multiply 28">
            <a:hlinkClick r:id="rId2" action="ppaction://hlinksldjump"/>
          </p:cNvPr>
          <p:cNvSpPr/>
          <p:nvPr/>
        </p:nvSpPr>
        <p:spPr bwMode="auto">
          <a:xfrm>
            <a:off x="8036491" y="2590800"/>
            <a:ext cx="432048" cy="474340"/>
          </a:xfrm>
          <a:prstGeom prst="mathMultiply">
            <a:avLst/>
          </a:prstGeom>
          <a:solidFill>
            <a:srgbClr val="FF7B21"/>
          </a:solidFill>
          <a:ln w="3175" cap="flat" cmpd="sng" algn="ctr">
            <a:solidFill>
              <a:schemeClr val="tx1"/>
            </a:solidFill>
            <a:prstDash val="solid"/>
            <a:round/>
            <a:headEnd type="none" w="med" len="med"/>
            <a:tailEnd type="none" w="med" len="med"/>
          </a:ln>
          <a:effectLst>
            <a:reflection blurRad="6350" stA="52000" endA="300" endPos="35000" dir="5400000" sy="-100000" algn="bl" rotWithShape="0"/>
          </a:effectLst>
          <a:scene3d>
            <a:camera prst="orthographicFront"/>
            <a:lightRig rig="threePt" dir="t"/>
          </a:scene3d>
          <a:sp3d>
            <a:bevelT prst="angle"/>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MY" sz="1800" b="0" i="0" u="none" strike="noStrike" cap="none" normalizeH="0" baseline="0" smtClean="0">
              <a:ln>
                <a:noFill/>
              </a:ln>
              <a:solidFill>
                <a:schemeClr val="tx1"/>
              </a:solidFill>
              <a:effectLst/>
              <a:latin typeface="Arial" charset="0"/>
            </a:endParaRPr>
          </a:p>
        </p:txBody>
      </p:sp>
      <p:sp>
        <p:nvSpPr>
          <p:cNvPr id="31" name="TextBox 30"/>
          <p:cNvSpPr txBox="1"/>
          <p:nvPr/>
        </p:nvSpPr>
        <p:spPr>
          <a:xfrm>
            <a:off x="8001000" y="2438400"/>
            <a:ext cx="543739" cy="215444"/>
          </a:xfrm>
          <a:prstGeom prst="rect">
            <a:avLst/>
          </a:prstGeom>
          <a:noFill/>
        </p:spPr>
        <p:txBody>
          <a:bodyPr wrap="square" rtlCol="0">
            <a:spAutoFit/>
          </a:bodyPr>
          <a:lstStyle/>
          <a:p>
            <a:pPr algn="ctr"/>
            <a:r>
              <a:rPr lang="en-US" sz="800" b="1" dirty="0" smtClean="0">
                <a:solidFill>
                  <a:schemeClr val="tx1">
                    <a:lumMod val="65000"/>
                    <a:lumOff val="35000"/>
                  </a:schemeClr>
                </a:solidFill>
                <a:latin typeface="Gill Sans" pitchFamily="34" charset="0"/>
              </a:rPr>
              <a:t>CLOSE</a:t>
            </a:r>
            <a:endParaRPr lang="en-MY" sz="800" b="1" dirty="0">
              <a:solidFill>
                <a:schemeClr val="tx1">
                  <a:lumMod val="65000"/>
                  <a:lumOff val="35000"/>
                </a:schemeClr>
              </a:solidFill>
              <a:latin typeface="Gill Sans" pitchFamily="34" charset="0"/>
            </a:endParaRPr>
          </a:p>
        </p:txBody>
      </p:sp>
      <p:sp>
        <p:nvSpPr>
          <p:cNvPr id="36" name="Title 1"/>
          <p:cNvSpPr txBox="1">
            <a:spLocks/>
          </p:cNvSpPr>
          <p:nvPr/>
        </p:nvSpPr>
        <p:spPr bwMode="auto">
          <a:xfrm>
            <a:off x="0" y="836712"/>
            <a:ext cx="9144000" cy="323865"/>
          </a:xfrm>
          <a:prstGeom prst="rect">
            <a:avLst/>
          </a:prstGeom>
          <a:noFill/>
          <a:ln w="9525">
            <a:noFill/>
            <a:miter lim="800000"/>
            <a:headEnd/>
            <a:tailEnd/>
          </a:ln>
        </p:spPr>
        <p:txBody>
          <a:bodyPr vert="horz" wrap="square" lIns="72000" tIns="0" rIns="72000" bIns="0" numCol="1" spcCol="0" anchor="t" anchorCtr="0" compatLnSpc="1">
            <a:prstTxWarp prst="textNoShape">
              <a:avLst/>
            </a:prstTxWarp>
          </a:bodyPr>
          <a:lstStyle/>
          <a:p>
            <a:pPr defTabSz="720000">
              <a:lnSpc>
                <a:spcPts val="1800"/>
              </a:lnSpc>
              <a:spcBef>
                <a:spcPts val="0"/>
              </a:spcBef>
              <a:spcAft>
                <a:spcPts val="0"/>
              </a:spcAft>
              <a:tabLst>
                <a:tab pos="0" algn="l"/>
              </a:tabLst>
              <a:defRPr/>
            </a:pPr>
            <a:r>
              <a:rPr lang="en-US" sz="1600" b="1" dirty="0" smtClean="0"/>
              <a:t>3.3.2 Determining Project Benefits (Cont.)</a:t>
            </a:r>
          </a:p>
          <a:p>
            <a:pPr defTabSz="720000">
              <a:lnSpc>
                <a:spcPts val="1800"/>
              </a:lnSpc>
              <a:spcBef>
                <a:spcPts val="0"/>
              </a:spcBef>
              <a:spcAft>
                <a:spcPts val="0"/>
              </a:spcAft>
              <a:tabLst>
                <a:tab pos="0" algn="l"/>
              </a:tabLst>
              <a:defRPr/>
            </a:pPr>
            <a:r>
              <a:rPr lang="en-US" sz="1600" b="1" dirty="0" smtClean="0"/>
              <a:t> </a:t>
            </a:r>
          </a:p>
          <a:p>
            <a:pPr defTabSz="720000">
              <a:lnSpc>
                <a:spcPts val="1800"/>
              </a:lnSpc>
              <a:spcBef>
                <a:spcPts val="0"/>
              </a:spcBef>
              <a:spcAft>
                <a:spcPts val="0"/>
              </a:spcAft>
              <a:tabLst>
                <a:tab pos="0" algn="l"/>
              </a:tabLst>
              <a:defRPr/>
            </a:pPr>
            <a:endParaRPr lang="en-US" sz="1600" b="1" dirty="0" smtClean="0"/>
          </a:p>
        </p:txBody>
      </p:sp>
      <p:sp>
        <p:nvSpPr>
          <p:cNvPr id="48" name="TextBox 47"/>
          <p:cNvSpPr txBox="1"/>
          <p:nvPr/>
        </p:nvSpPr>
        <p:spPr>
          <a:xfrm>
            <a:off x="7441095" y="5829300"/>
            <a:ext cx="750526" cy="307777"/>
          </a:xfrm>
          <a:prstGeom prst="rect">
            <a:avLst/>
          </a:prstGeom>
          <a:noFill/>
        </p:spPr>
        <p:txBody>
          <a:bodyPr wrap="none" rtlCol="0">
            <a:spAutoFit/>
          </a:bodyPr>
          <a:lstStyle/>
          <a:p>
            <a:pPr algn="ctr"/>
            <a:r>
              <a:rPr lang="en-US" sz="1400" b="1" i="1" dirty="0" smtClean="0"/>
              <a:t>9 of 13</a:t>
            </a:r>
            <a:endParaRPr lang="en-GB" sz="1400" b="1" i="1" dirty="0"/>
          </a:p>
        </p:txBody>
      </p:sp>
      <p:sp>
        <p:nvSpPr>
          <p:cNvPr id="49" name="Isosceles Triangle 48">
            <a:hlinkClick r:id="rId3" action="ppaction://hlinksldjump"/>
          </p:cNvPr>
          <p:cNvSpPr/>
          <p:nvPr/>
        </p:nvSpPr>
        <p:spPr bwMode="auto">
          <a:xfrm rot="5400000">
            <a:off x="8229600" y="5852449"/>
            <a:ext cx="228600" cy="228600"/>
          </a:xfrm>
          <a:prstGeom prst="triangl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50" name="Isosceles Triangle 49">
            <a:hlinkClick r:id="rId4" action="ppaction://hlinksldjump"/>
          </p:cNvPr>
          <p:cNvSpPr/>
          <p:nvPr/>
        </p:nvSpPr>
        <p:spPr bwMode="auto">
          <a:xfrm rot="16351444">
            <a:off x="7221435" y="5853255"/>
            <a:ext cx="228600" cy="228600"/>
          </a:xfrm>
          <a:prstGeom prst="triangl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 name="Rectangle 37"/>
          <p:cNvSpPr/>
          <p:nvPr/>
        </p:nvSpPr>
        <p:spPr>
          <a:xfrm>
            <a:off x="539552" y="5847909"/>
            <a:ext cx="8064895" cy="248091"/>
          </a:xfrm>
          <a:prstGeom prst="rect">
            <a:avLst/>
          </a:prstGeom>
        </p:spPr>
        <p:style>
          <a:lnRef idx="0">
            <a:schemeClr val="dk1">
              <a:hueOff val="0"/>
              <a:satOff val="0"/>
              <a:lumOff val="0"/>
              <a:alphaOff val="0"/>
            </a:schemeClr>
          </a:lnRef>
          <a:fillRef idx="1">
            <a:schemeClr val="accent2">
              <a:shade val="90000"/>
              <a:hueOff val="0"/>
              <a:satOff val="0"/>
              <a:lumOff val="0"/>
              <a:alphaOff val="0"/>
            </a:schemeClr>
          </a:fillRef>
          <a:effectRef idx="0">
            <a:schemeClr val="accent2">
              <a:shade val="90000"/>
              <a:hueOff val="0"/>
              <a:satOff val="0"/>
              <a:lumOff val="0"/>
              <a:alphaOff val="0"/>
            </a:schemeClr>
          </a:effectRef>
          <a:fontRef idx="minor">
            <a:schemeClr val="lt1">
              <a:hueOff val="0"/>
              <a:satOff val="0"/>
              <a:lumOff val="0"/>
              <a:alphaOff val="0"/>
            </a:schemeClr>
          </a:fontRef>
        </p:style>
      </p:sp>
      <p:sp>
        <p:nvSpPr>
          <p:cNvPr id="37" name="Round Same Side Corner Rectangle 36"/>
          <p:cNvSpPr/>
          <p:nvPr/>
        </p:nvSpPr>
        <p:spPr bwMode="auto">
          <a:xfrm rot="16200000">
            <a:off x="-1285875" y="3905250"/>
            <a:ext cx="3429000" cy="495300"/>
          </a:xfrm>
          <a:prstGeom prst="round2SameRect">
            <a:avLst/>
          </a:prstGeom>
        </p:spPr>
        <p:style>
          <a:lnRef idx="0">
            <a:schemeClr val="dk1">
              <a:hueOff val="0"/>
              <a:satOff val="0"/>
              <a:lumOff val="0"/>
              <a:alphaOff val="0"/>
            </a:schemeClr>
          </a:lnRef>
          <a:fillRef idx="1">
            <a:schemeClr val="accent2">
              <a:shade val="90000"/>
              <a:hueOff val="0"/>
              <a:satOff val="0"/>
              <a:lumOff val="0"/>
              <a:alphaOff val="0"/>
            </a:schemeClr>
          </a:fillRef>
          <a:effectRef idx="0">
            <a:schemeClr val="accent2">
              <a:shade val="90000"/>
              <a:hueOff val="0"/>
              <a:satOff val="0"/>
              <a:lumOff val="0"/>
              <a:alphaOff val="0"/>
            </a:schemeClr>
          </a:effectRef>
          <a:fontRef idx="minor">
            <a:schemeClr val="lt1">
              <a:hueOff val="0"/>
              <a:satOff val="0"/>
              <a:lumOff val="0"/>
              <a:alphaOff val="0"/>
            </a:schemeClr>
          </a:fontRef>
        </p:style>
        <p:txBody>
          <a:bodyPr vert="horz" wrap="square" lIns="91440" tIns="45720" rIns="91440" bIns="45720" numCol="1" rtlCol="0" anchor="t" anchorCtr="0" compatLnSpc="1">
            <a:prstTxWarp prst="textNoShape">
              <a:avLst/>
            </a:prstTxWarp>
          </a:bodyPr>
          <a:lstStyle/>
          <a:p>
            <a:pPr algn="ctr" eaLnBrk="0" hangingPunct="0"/>
            <a:r>
              <a:rPr lang="en-US" dirty="0" smtClean="0">
                <a:solidFill>
                  <a:srgbClr val="FFC000"/>
                </a:solidFill>
              </a:rPr>
              <a:t>ECONOMIC</a:t>
            </a:r>
            <a:endParaRPr lang="en-GB" dirty="0" smtClean="0">
              <a:solidFill>
                <a:srgbClr val="FFC000"/>
              </a:solidFill>
            </a:endParaRPr>
          </a:p>
        </p:txBody>
      </p:sp>
      <p:sp>
        <p:nvSpPr>
          <p:cNvPr id="30" name="Title 29"/>
          <p:cNvSpPr>
            <a:spLocks noGrp="1"/>
          </p:cNvSpPr>
          <p:nvPr>
            <p:ph type="title"/>
          </p:nvPr>
        </p:nvSpPr>
        <p:spPr/>
        <p:txBody>
          <a:bodyPr/>
          <a:lstStyle/>
          <a:p>
            <a:r>
              <a:rPr lang="en-US" sz="1800" dirty="0" smtClean="0"/>
              <a:t>3.3 </a:t>
            </a:r>
            <a:r>
              <a:rPr lang="en-US" dirty="0" smtClean="0"/>
              <a:t>Assessing Project Feasibility</a:t>
            </a:r>
            <a:endParaRPr lang="en-GB" dirty="0"/>
          </a:p>
        </p:txBody>
      </p:sp>
      <p:grpSp>
        <p:nvGrpSpPr>
          <p:cNvPr id="2" name="Group 4"/>
          <p:cNvGrpSpPr/>
          <p:nvPr/>
        </p:nvGrpSpPr>
        <p:grpSpPr>
          <a:xfrm>
            <a:off x="539552" y="1524000"/>
            <a:ext cx="8064895" cy="1063250"/>
            <a:chOff x="0" y="0"/>
            <a:chExt cx="8064895" cy="1063250"/>
          </a:xfrm>
        </p:grpSpPr>
        <p:sp>
          <p:nvSpPr>
            <p:cNvPr id="27" name="Rectangle 26"/>
            <p:cNvSpPr/>
            <p:nvPr/>
          </p:nvSpPr>
          <p:spPr>
            <a:xfrm>
              <a:off x="0" y="0"/>
              <a:ext cx="8064895" cy="1063250"/>
            </a:xfrm>
            <a:prstGeom prst="rect">
              <a:avLst/>
            </a:prstGeom>
          </p:spPr>
          <p:style>
            <a:lnRef idx="0">
              <a:schemeClr val="dk1">
                <a:hueOff val="0"/>
                <a:satOff val="0"/>
                <a:lumOff val="0"/>
                <a:alphaOff val="0"/>
              </a:schemeClr>
            </a:lnRef>
            <a:fillRef idx="1">
              <a:schemeClr val="accent2">
                <a:shade val="90000"/>
                <a:hueOff val="0"/>
                <a:satOff val="0"/>
                <a:lumOff val="0"/>
                <a:alphaOff val="0"/>
              </a:schemeClr>
            </a:fillRef>
            <a:effectRef idx="0">
              <a:schemeClr val="accent2">
                <a:shade val="90000"/>
                <a:hueOff val="0"/>
                <a:satOff val="0"/>
                <a:lumOff val="0"/>
                <a:alphaOff val="0"/>
              </a:schemeClr>
            </a:effectRef>
            <a:fontRef idx="minor">
              <a:schemeClr val="lt1">
                <a:hueOff val="0"/>
                <a:satOff val="0"/>
                <a:lumOff val="0"/>
                <a:alphaOff val="0"/>
              </a:schemeClr>
            </a:fontRef>
          </p:style>
        </p:sp>
        <p:sp>
          <p:nvSpPr>
            <p:cNvPr id="28" name="Rectangle 27"/>
            <p:cNvSpPr/>
            <p:nvPr/>
          </p:nvSpPr>
          <p:spPr>
            <a:xfrm>
              <a:off x="0" y="0"/>
              <a:ext cx="8064895" cy="1063250"/>
            </a:xfrm>
            <a:prstGeom prst="rect">
              <a:avLst/>
            </a:prstGeom>
          </p:spPr>
          <p:style>
            <a:lnRef idx="0">
              <a:scrgbClr r="0" g="0" b="0"/>
            </a:lnRef>
            <a:fillRef idx="0">
              <a:scrgbClr r="0" g="0" b="0"/>
            </a:fillRef>
            <a:effectRef idx="0">
              <a:scrgbClr r="0" g="0" b="0"/>
            </a:effectRef>
            <a:fontRef idx="minor">
              <a:schemeClr val="lt1">
                <a:hueOff val="0"/>
                <a:satOff val="0"/>
                <a:lumOff val="0"/>
                <a:alphaOff val="0"/>
              </a:schemeClr>
            </a:fontRef>
          </p:style>
          <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latin typeface="Arial" pitchFamily="34" charset="0"/>
                  <a:cs typeface="Arial" pitchFamily="34" charset="0"/>
                </a:rPr>
                <a:t>Factors to be considered in Feasibility Analysis</a:t>
              </a:r>
              <a:endParaRPr lang="en-GB" sz="2800" kern="1200" dirty="0">
                <a:latin typeface="Arial" pitchFamily="34" charset="0"/>
                <a:cs typeface="Arial" pitchFamily="34" charset="0"/>
              </a:endParaRPr>
            </a:p>
          </p:txBody>
        </p:sp>
      </p:grpSp>
      <p:grpSp>
        <p:nvGrpSpPr>
          <p:cNvPr id="3" name="Group 5"/>
          <p:cNvGrpSpPr/>
          <p:nvPr/>
        </p:nvGrpSpPr>
        <p:grpSpPr>
          <a:xfrm>
            <a:off x="543489" y="2438400"/>
            <a:ext cx="1342836" cy="3048000"/>
            <a:chOff x="3937" y="1063250"/>
            <a:chExt cx="1342836" cy="2232825"/>
          </a:xfrm>
        </p:grpSpPr>
        <p:sp>
          <p:nvSpPr>
            <p:cNvPr id="25" name="Rectangle 24"/>
            <p:cNvSpPr/>
            <p:nvPr/>
          </p:nvSpPr>
          <p:spPr>
            <a:xfrm>
              <a:off x="3937" y="1063250"/>
              <a:ext cx="1342836" cy="2232825"/>
            </a:xfrm>
            <a:prstGeom prst="rect">
              <a:avLst/>
            </a:prstGeom>
            <a:solidFill>
              <a:srgbClr val="FFC000"/>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26" name="Rectangle 25"/>
            <p:cNvSpPr/>
            <p:nvPr/>
          </p:nvSpPr>
          <p:spPr>
            <a:xfrm>
              <a:off x="3937"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Economic</a:t>
              </a:r>
              <a:endParaRPr lang="en-GB" sz="1800" kern="1200" dirty="0">
                <a:solidFill>
                  <a:schemeClr val="tx1"/>
                </a:solidFill>
              </a:endParaRPr>
            </a:p>
          </p:txBody>
        </p:sp>
      </p:grpSp>
      <p:grpSp>
        <p:nvGrpSpPr>
          <p:cNvPr id="4" name="Group 6"/>
          <p:cNvGrpSpPr/>
          <p:nvPr/>
        </p:nvGrpSpPr>
        <p:grpSpPr>
          <a:xfrm>
            <a:off x="1886326" y="2438400"/>
            <a:ext cx="1342836" cy="3048000"/>
            <a:chOff x="1346774" y="1063250"/>
            <a:chExt cx="1342836" cy="2232825"/>
          </a:xfrm>
        </p:grpSpPr>
        <p:sp>
          <p:nvSpPr>
            <p:cNvPr id="21" name="Rectangle 20"/>
            <p:cNvSpPr/>
            <p:nvPr/>
          </p:nvSpPr>
          <p:spPr>
            <a:xfrm>
              <a:off x="1346774" y="1063250"/>
              <a:ext cx="1342836" cy="2232825"/>
            </a:xfrm>
            <a:prstGeom prst="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3" name="Rectangle 22"/>
            <p:cNvSpPr/>
            <p:nvPr/>
          </p:nvSpPr>
          <p:spPr>
            <a:xfrm>
              <a:off x="1346774"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Technical</a:t>
              </a:r>
              <a:endParaRPr lang="en-GB" sz="1800" kern="1200" dirty="0">
                <a:solidFill>
                  <a:schemeClr val="tx1"/>
                </a:solidFill>
              </a:endParaRPr>
            </a:p>
          </p:txBody>
        </p:sp>
      </p:grpSp>
      <p:grpSp>
        <p:nvGrpSpPr>
          <p:cNvPr id="5" name="Group 7"/>
          <p:cNvGrpSpPr/>
          <p:nvPr/>
        </p:nvGrpSpPr>
        <p:grpSpPr>
          <a:xfrm>
            <a:off x="3229163" y="2438400"/>
            <a:ext cx="1342836" cy="3048000"/>
            <a:chOff x="2689611" y="1063250"/>
            <a:chExt cx="1342836" cy="2232825"/>
          </a:xfrm>
        </p:grpSpPr>
        <p:sp>
          <p:nvSpPr>
            <p:cNvPr id="19" name="Rectangle 18"/>
            <p:cNvSpPr/>
            <p:nvPr/>
          </p:nvSpPr>
          <p:spPr>
            <a:xfrm>
              <a:off x="2689611" y="1063250"/>
              <a:ext cx="1342836" cy="2232825"/>
            </a:xfrm>
            <a:prstGeom prst="rect">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20" name="Rectangle 19"/>
            <p:cNvSpPr/>
            <p:nvPr/>
          </p:nvSpPr>
          <p:spPr>
            <a:xfrm>
              <a:off x="2689611"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Operational</a:t>
              </a:r>
              <a:endParaRPr lang="en-GB" sz="1800" kern="1200" dirty="0">
                <a:solidFill>
                  <a:schemeClr val="tx1"/>
                </a:solidFill>
              </a:endParaRPr>
            </a:p>
          </p:txBody>
        </p:sp>
      </p:grpSp>
      <p:grpSp>
        <p:nvGrpSpPr>
          <p:cNvPr id="6" name="Group 8"/>
          <p:cNvGrpSpPr/>
          <p:nvPr/>
        </p:nvGrpSpPr>
        <p:grpSpPr>
          <a:xfrm>
            <a:off x="4572000" y="2438400"/>
            <a:ext cx="1342836" cy="3048000"/>
            <a:chOff x="4032448" y="1063250"/>
            <a:chExt cx="1342836" cy="2232825"/>
          </a:xfrm>
        </p:grpSpPr>
        <p:sp>
          <p:nvSpPr>
            <p:cNvPr id="17" name="Rectangle 16"/>
            <p:cNvSpPr/>
            <p:nvPr/>
          </p:nvSpPr>
          <p:spPr>
            <a:xfrm>
              <a:off x="4032448" y="1063250"/>
              <a:ext cx="1342836" cy="2232825"/>
            </a:xfrm>
            <a:prstGeom prst="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8" name="Rectangle 17"/>
            <p:cNvSpPr/>
            <p:nvPr/>
          </p:nvSpPr>
          <p:spPr>
            <a:xfrm>
              <a:off x="4032448"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Scheduling </a:t>
              </a:r>
              <a:endParaRPr lang="en-GB" sz="1800" kern="1200" dirty="0">
                <a:solidFill>
                  <a:schemeClr val="tx1"/>
                </a:solidFill>
              </a:endParaRPr>
            </a:p>
          </p:txBody>
        </p:sp>
      </p:grpSp>
      <p:grpSp>
        <p:nvGrpSpPr>
          <p:cNvPr id="7" name="Group 9"/>
          <p:cNvGrpSpPr/>
          <p:nvPr/>
        </p:nvGrpSpPr>
        <p:grpSpPr>
          <a:xfrm>
            <a:off x="5914836" y="2438400"/>
            <a:ext cx="1342836" cy="3048000"/>
            <a:chOff x="5375284" y="1063250"/>
            <a:chExt cx="1342836" cy="2232825"/>
          </a:xfrm>
        </p:grpSpPr>
        <p:sp>
          <p:nvSpPr>
            <p:cNvPr id="15" name="Rectangle 14"/>
            <p:cNvSpPr/>
            <p:nvPr/>
          </p:nvSpPr>
          <p:spPr>
            <a:xfrm>
              <a:off x="5375284" y="1063250"/>
              <a:ext cx="1342836" cy="2232825"/>
            </a:xfrm>
            <a:prstGeom prst="rect">
              <a:avLst/>
            </a:pr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16" name="Rectangle 15"/>
            <p:cNvSpPr/>
            <p:nvPr/>
          </p:nvSpPr>
          <p:spPr>
            <a:xfrm>
              <a:off x="5375284"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Legal and Contractual</a:t>
              </a:r>
              <a:endParaRPr lang="en-GB" sz="1800" kern="1200" dirty="0">
                <a:solidFill>
                  <a:schemeClr val="tx1"/>
                </a:solidFill>
              </a:endParaRPr>
            </a:p>
          </p:txBody>
        </p:sp>
      </p:grpSp>
      <p:grpSp>
        <p:nvGrpSpPr>
          <p:cNvPr id="8" name="Group 10"/>
          <p:cNvGrpSpPr/>
          <p:nvPr/>
        </p:nvGrpSpPr>
        <p:grpSpPr>
          <a:xfrm>
            <a:off x="7257673" y="2438400"/>
            <a:ext cx="1342836" cy="3048000"/>
            <a:chOff x="6718121" y="1063250"/>
            <a:chExt cx="1342836" cy="2232825"/>
          </a:xfrm>
        </p:grpSpPr>
        <p:sp>
          <p:nvSpPr>
            <p:cNvPr id="13" name="Rectangle 12"/>
            <p:cNvSpPr/>
            <p:nvPr/>
          </p:nvSpPr>
          <p:spPr>
            <a:xfrm>
              <a:off x="6718121" y="1063250"/>
              <a:ext cx="1342836" cy="2232825"/>
            </a:xfrm>
            <a:prstGeom prst="rect">
              <a:avLst/>
            </a:prstGeom>
            <a:solidFill>
              <a:srgbClr val="6699FF"/>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14" name="Rectangle 13"/>
            <p:cNvSpPr/>
            <p:nvPr/>
          </p:nvSpPr>
          <p:spPr>
            <a:xfrm>
              <a:off x="6718121"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mtClean="0">
                  <a:solidFill>
                    <a:schemeClr val="tx1"/>
                  </a:solidFill>
                  <a:latin typeface="Arial" pitchFamily="34" charset="0"/>
                  <a:cs typeface="Arial" pitchFamily="34" charset="0"/>
                </a:rPr>
                <a:t>Political</a:t>
              </a:r>
              <a:endParaRPr lang="en-GB" sz="1800" kern="1200" dirty="0">
                <a:solidFill>
                  <a:schemeClr val="tx1"/>
                </a:solidFill>
              </a:endParaRPr>
            </a:p>
          </p:txBody>
        </p:sp>
      </p:grpSp>
      <p:sp>
        <p:nvSpPr>
          <p:cNvPr id="33" name="Rectangle 32"/>
          <p:cNvSpPr/>
          <p:nvPr/>
        </p:nvSpPr>
        <p:spPr>
          <a:xfrm>
            <a:off x="533400" y="2438400"/>
            <a:ext cx="8077200" cy="3430800"/>
          </a:xfrm>
          <a:prstGeom prst="rect">
            <a:avLst/>
          </a:prstGeom>
          <a:solidFill>
            <a:srgbClr val="FFC000"/>
          </a:solidFill>
        </p:spPr>
        <p:style>
          <a:lnRef idx="1">
            <a:schemeClr val="accent5"/>
          </a:lnRef>
          <a:fillRef idx="2">
            <a:schemeClr val="accent5"/>
          </a:fillRef>
          <a:effectRef idx="1">
            <a:schemeClr val="accent5"/>
          </a:effectRef>
          <a:fontRef idx="minor">
            <a:schemeClr val="dk1"/>
          </a:fontRef>
        </p:style>
        <p:txBody>
          <a:bodyPr rtlCol="0" anchor="ctr"/>
          <a:lstStyle/>
          <a:p>
            <a:pPr marL="360363" lvl="1" indent="-360363" eaLnBrk="1" hangingPunct="1">
              <a:lnSpc>
                <a:spcPct val="150000"/>
              </a:lnSpc>
              <a:buClr>
                <a:srgbClr val="FF6600"/>
              </a:buClr>
              <a:buSzPct val="100000"/>
              <a:buFont typeface="Wingdings 3" pitchFamily="18" charset="2"/>
              <a:buChar char="â"/>
              <a:defRPr/>
            </a:pPr>
            <a:r>
              <a:rPr lang="en-US" dirty="0" smtClean="0"/>
              <a:t>Both </a:t>
            </a:r>
            <a:r>
              <a:rPr lang="en-US" b="1" dirty="0" smtClean="0"/>
              <a:t>one-time</a:t>
            </a:r>
            <a:r>
              <a:rPr lang="en-US" dirty="0" smtClean="0"/>
              <a:t> and </a:t>
            </a:r>
            <a:r>
              <a:rPr lang="en-US" b="1" dirty="0" smtClean="0"/>
              <a:t>recurring</a:t>
            </a:r>
            <a:r>
              <a:rPr lang="en-US" dirty="0" smtClean="0"/>
              <a:t> costs can consist of items that are fixed or variable in nature.</a:t>
            </a:r>
          </a:p>
          <a:p>
            <a:pPr marL="360363" lvl="1" indent="-360363" eaLnBrk="1" hangingPunct="1">
              <a:lnSpc>
                <a:spcPct val="150000"/>
              </a:lnSpc>
              <a:buClr>
                <a:srgbClr val="FF6600"/>
              </a:buClr>
              <a:buSzPct val="100000"/>
              <a:buFont typeface="Wingdings 3" pitchFamily="18" charset="2"/>
              <a:buChar char="â"/>
              <a:defRPr/>
            </a:pPr>
            <a:r>
              <a:rPr lang="en-US" dirty="0" smtClean="0"/>
              <a:t>Fixed costs are billed or incurred at a regular interval and usually at a fixed rate.</a:t>
            </a:r>
          </a:p>
          <a:p>
            <a:pPr marL="360363" lvl="1" indent="-360363" eaLnBrk="1" hangingPunct="1">
              <a:lnSpc>
                <a:spcPct val="150000"/>
              </a:lnSpc>
              <a:buClr>
                <a:srgbClr val="FF6600"/>
              </a:buClr>
              <a:buSzPct val="100000"/>
              <a:buFont typeface="Wingdings 3" pitchFamily="18" charset="2"/>
              <a:buChar char="â"/>
              <a:defRPr/>
            </a:pPr>
            <a:r>
              <a:rPr lang="en-US" dirty="0" smtClean="0"/>
              <a:t>Variable costs are items that vary in relation to usage</a:t>
            </a:r>
            <a:endParaRPr lang="en-GB" dirty="0"/>
          </a:p>
        </p:txBody>
      </p:sp>
      <p:sp>
        <p:nvSpPr>
          <p:cNvPr id="29" name="Multiply 28">
            <a:hlinkClick r:id="rId2" action="ppaction://hlinksldjump"/>
          </p:cNvPr>
          <p:cNvSpPr/>
          <p:nvPr/>
        </p:nvSpPr>
        <p:spPr bwMode="auto">
          <a:xfrm>
            <a:off x="8036491" y="2590800"/>
            <a:ext cx="432048" cy="474340"/>
          </a:xfrm>
          <a:prstGeom prst="mathMultiply">
            <a:avLst/>
          </a:prstGeom>
          <a:solidFill>
            <a:srgbClr val="FF7B21"/>
          </a:solidFill>
          <a:ln w="3175" cap="flat" cmpd="sng" algn="ctr">
            <a:solidFill>
              <a:schemeClr val="tx1"/>
            </a:solidFill>
            <a:prstDash val="solid"/>
            <a:round/>
            <a:headEnd type="none" w="med" len="med"/>
            <a:tailEnd type="none" w="med" len="med"/>
          </a:ln>
          <a:effectLst>
            <a:reflection blurRad="6350" stA="52000" endA="300" endPos="35000" dir="5400000" sy="-100000" algn="bl" rotWithShape="0"/>
          </a:effectLst>
          <a:scene3d>
            <a:camera prst="orthographicFront"/>
            <a:lightRig rig="threePt" dir="t"/>
          </a:scene3d>
          <a:sp3d>
            <a:bevelT prst="angle"/>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MY" sz="1800" b="0" i="0" u="none" strike="noStrike" cap="none" normalizeH="0" baseline="0" smtClean="0">
              <a:ln>
                <a:noFill/>
              </a:ln>
              <a:solidFill>
                <a:schemeClr val="tx1"/>
              </a:solidFill>
              <a:effectLst/>
              <a:latin typeface="Arial" charset="0"/>
            </a:endParaRPr>
          </a:p>
        </p:txBody>
      </p:sp>
      <p:sp>
        <p:nvSpPr>
          <p:cNvPr id="31" name="TextBox 30"/>
          <p:cNvSpPr txBox="1"/>
          <p:nvPr/>
        </p:nvSpPr>
        <p:spPr>
          <a:xfrm>
            <a:off x="8001000" y="2438400"/>
            <a:ext cx="543739" cy="215444"/>
          </a:xfrm>
          <a:prstGeom prst="rect">
            <a:avLst/>
          </a:prstGeom>
          <a:noFill/>
        </p:spPr>
        <p:txBody>
          <a:bodyPr wrap="square" rtlCol="0">
            <a:spAutoFit/>
          </a:bodyPr>
          <a:lstStyle/>
          <a:p>
            <a:pPr algn="ctr"/>
            <a:r>
              <a:rPr lang="en-US" sz="800" b="1" dirty="0" smtClean="0">
                <a:solidFill>
                  <a:schemeClr val="tx1">
                    <a:lumMod val="65000"/>
                    <a:lumOff val="35000"/>
                  </a:schemeClr>
                </a:solidFill>
                <a:latin typeface="Gill Sans" pitchFamily="34" charset="0"/>
              </a:rPr>
              <a:t>CLOSE</a:t>
            </a:r>
            <a:endParaRPr lang="en-MY" sz="800" b="1" dirty="0">
              <a:solidFill>
                <a:schemeClr val="tx1">
                  <a:lumMod val="65000"/>
                  <a:lumOff val="35000"/>
                </a:schemeClr>
              </a:solidFill>
              <a:latin typeface="Gill Sans" pitchFamily="34" charset="0"/>
            </a:endParaRPr>
          </a:p>
        </p:txBody>
      </p:sp>
      <p:sp>
        <p:nvSpPr>
          <p:cNvPr id="36" name="Title 1"/>
          <p:cNvSpPr txBox="1">
            <a:spLocks/>
          </p:cNvSpPr>
          <p:nvPr/>
        </p:nvSpPr>
        <p:spPr bwMode="auto">
          <a:xfrm>
            <a:off x="0" y="836712"/>
            <a:ext cx="9144000" cy="323865"/>
          </a:xfrm>
          <a:prstGeom prst="rect">
            <a:avLst/>
          </a:prstGeom>
          <a:noFill/>
          <a:ln w="9525">
            <a:noFill/>
            <a:miter lim="800000"/>
            <a:headEnd/>
            <a:tailEnd/>
          </a:ln>
        </p:spPr>
        <p:txBody>
          <a:bodyPr vert="horz" wrap="square" lIns="72000" tIns="0" rIns="72000" bIns="0" numCol="1" spcCol="0" anchor="t" anchorCtr="0" compatLnSpc="1">
            <a:prstTxWarp prst="textNoShape">
              <a:avLst/>
            </a:prstTxWarp>
          </a:bodyPr>
          <a:lstStyle/>
          <a:p>
            <a:pPr defTabSz="720000">
              <a:lnSpc>
                <a:spcPts val="1800"/>
              </a:lnSpc>
              <a:spcBef>
                <a:spcPts val="0"/>
              </a:spcBef>
              <a:spcAft>
                <a:spcPts val="0"/>
              </a:spcAft>
              <a:tabLst>
                <a:tab pos="0" algn="l"/>
              </a:tabLst>
              <a:defRPr/>
            </a:pPr>
            <a:r>
              <a:rPr lang="en-US" sz="1600" b="1" dirty="0" smtClean="0"/>
              <a:t>3.3.2 Determining Project Benefits (Cont.)</a:t>
            </a:r>
          </a:p>
          <a:p>
            <a:pPr defTabSz="720000">
              <a:lnSpc>
                <a:spcPts val="1800"/>
              </a:lnSpc>
              <a:spcBef>
                <a:spcPts val="0"/>
              </a:spcBef>
              <a:spcAft>
                <a:spcPts val="0"/>
              </a:spcAft>
              <a:tabLst>
                <a:tab pos="0" algn="l"/>
              </a:tabLst>
              <a:defRPr/>
            </a:pPr>
            <a:r>
              <a:rPr lang="en-US" sz="1600" b="1" dirty="0" smtClean="0"/>
              <a:t> </a:t>
            </a:r>
          </a:p>
          <a:p>
            <a:pPr defTabSz="720000">
              <a:lnSpc>
                <a:spcPts val="1800"/>
              </a:lnSpc>
              <a:spcBef>
                <a:spcPts val="0"/>
              </a:spcBef>
              <a:spcAft>
                <a:spcPts val="0"/>
              </a:spcAft>
              <a:tabLst>
                <a:tab pos="0" algn="l"/>
              </a:tabLst>
              <a:defRPr/>
            </a:pPr>
            <a:endParaRPr lang="en-US" sz="1600" b="1" dirty="0" smtClean="0"/>
          </a:p>
        </p:txBody>
      </p:sp>
      <p:sp>
        <p:nvSpPr>
          <p:cNvPr id="39" name="TextBox 38"/>
          <p:cNvSpPr txBox="1"/>
          <p:nvPr/>
        </p:nvSpPr>
        <p:spPr>
          <a:xfrm>
            <a:off x="7391402" y="5829300"/>
            <a:ext cx="849913" cy="307777"/>
          </a:xfrm>
          <a:prstGeom prst="rect">
            <a:avLst/>
          </a:prstGeom>
          <a:noFill/>
        </p:spPr>
        <p:txBody>
          <a:bodyPr wrap="none" rtlCol="0">
            <a:spAutoFit/>
          </a:bodyPr>
          <a:lstStyle/>
          <a:p>
            <a:pPr algn="ctr"/>
            <a:r>
              <a:rPr lang="en-US" sz="1400" b="1" i="1" dirty="0" smtClean="0"/>
              <a:t>10 of 13</a:t>
            </a:r>
            <a:endParaRPr lang="en-GB" sz="1400" b="1" i="1" dirty="0"/>
          </a:p>
        </p:txBody>
      </p:sp>
      <p:sp>
        <p:nvSpPr>
          <p:cNvPr id="40" name="Isosceles Triangle 39">
            <a:hlinkClick r:id="rId3" action="ppaction://hlinksldjump"/>
          </p:cNvPr>
          <p:cNvSpPr/>
          <p:nvPr/>
        </p:nvSpPr>
        <p:spPr bwMode="auto">
          <a:xfrm rot="5400000">
            <a:off x="8229600" y="5852449"/>
            <a:ext cx="228600" cy="228600"/>
          </a:xfrm>
          <a:prstGeom prst="triangl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41" name="Isosceles Triangle 40">
            <a:hlinkClick r:id="rId4" action="ppaction://hlinksldjump"/>
          </p:cNvPr>
          <p:cNvSpPr/>
          <p:nvPr/>
        </p:nvSpPr>
        <p:spPr bwMode="auto">
          <a:xfrm rot="16351444">
            <a:off x="7221435" y="5853255"/>
            <a:ext cx="228600" cy="228600"/>
          </a:xfrm>
          <a:prstGeom prst="triangl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 name="Round Same Side Corner Rectangle 37"/>
          <p:cNvSpPr/>
          <p:nvPr/>
        </p:nvSpPr>
        <p:spPr bwMode="auto">
          <a:xfrm rot="16200000">
            <a:off x="-1285875" y="3905250"/>
            <a:ext cx="3429000" cy="495300"/>
          </a:xfrm>
          <a:prstGeom prst="round2SameRect">
            <a:avLst/>
          </a:prstGeom>
        </p:spPr>
        <p:style>
          <a:lnRef idx="0">
            <a:schemeClr val="dk1">
              <a:hueOff val="0"/>
              <a:satOff val="0"/>
              <a:lumOff val="0"/>
              <a:alphaOff val="0"/>
            </a:schemeClr>
          </a:lnRef>
          <a:fillRef idx="1">
            <a:schemeClr val="accent2">
              <a:shade val="90000"/>
              <a:hueOff val="0"/>
              <a:satOff val="0"/>
              <a:lumOff val="0"/>
              <a:alphaOff val="0"/>
            </a:schemeClr>
          </a:fillRef>
          <a:effectRef idx="0">
            <a:schemeClr val="accent2">
              <a:shade val="90000"/>
              <a:hueOff val="0"/>
              <a:satOff val="0"/>
              <a:lumOff val="0"/>
              <a:alphaOff val="0"/>
            </a:schemeClr>
          </a:effectRef>
          <a:fontRef idx="minor">
            <a:schemeClr val="lt1">
              <a:hueOff val="0"/>
              <a:satOff val="0"/>
              <a:lumOff val="0"/>
              <a:alphaOff val="0"/>
            </a:schemeClr>
          </a:fontRef>
        </p:style>
        <p:txBody>
          <a:bodyPr vert="horz" wrap="square" lIns="91440" tIns="45720" rIns="91440" bIns="45720" numCol="1" rtlCol="0" anchor="t" anchorCtr="0" compatLnSpc="1">
            <a:prstTxWarp prst="textNoShape">
              <a:avLst/>
            </a:prstTxWarp>
          </a:bodyPr>
          <a:lstStyle/>
          <a:p>
            <a:pPr algn="ctr" eaLnBrk="0" hangingPunct="0"/>
            <a:r>
              <a:rPr lang="en-US" dirty="0" smtClean="0">
                <a:solidFill>
                  <a:srgbClr val="FFC000"/>
                </a:solidFill>
              </a:rPr>
              <a:t>ECONOMIC</a:t>
            </a:r>
            <a:endParaRPr lang="en-GB" dirty="0" smtClean="0">
              <a:solidFill>
                <a:srgbClr val="FFC000"/>
              </a:solidFill>
            </a:endParaRPr>
          </a:p>
        </p:txBody>
      </p:sp>
      <p:sp>
        <p:nvSpPr>
          <p:cNvPr id="39" name="Rectangle 38"/>
          <p:cNvSpPr/>
          <p:nvPr/>
        </p:nvSpPr>
        <p:spPr>
          <a:xfrm>
            <a:off x="609600" y="5791200"/>
            <a:ext cx="8064895" cy="304800"/>
          </a:xfrm>
          <a:prstGeom prst="rect">
            <a:avLst/>
          </a:prstGeom>
        </p:spPr>
        <p:style>
          <a:lnRef idx="0">
            <a:schemeClr val="dk1">
              <a:hueOff val="0"/>
              <a:satOff val="0"/>
              <a:lumOff val="0"/>
              <a:alphaOff val="0"/>
            </a:schemeClr>
          </a:lnRef>
          <a:fillRef idx="1">
            <a:schemeClr val="accent2">
              <a:shade val="90000"/>
              <a:hueOff val="0"/>
              <a:satOff val="0"/>
              <a:lumOff val="0"/>
              <a:alphaOff val="0"/>
            </a:schemeClr>
          </a:fillRef>
          <a:effectRef idx="0">
            <a:schemeClr val="accent2">
              <a:shade val="90000"/>
              <a:hueOff val="0"/>
              <a:satOff val="0"/>
              <a:lumOff val="0"/>
              <a:alphaOff val="0"/>
            </a:schemeClr>
          </a:effectRef>
          <a:fontRef idx="minor">
            <a:schemeClr val="lt1">
              <a:hueOff val="0"/>
              <a:satOff val="0"/>
              <a:lumOff val="0"/>
              <a:alphaOff val="0"/>
            </a:schemeClr>
          </a:fontRef>
        </p:style>
      </p:sp>
      <p:sp>
        <p:nvSpPr>
          <p:cNvPr id="40" name="TextBox 39"/>
          <p:cNvSpPr txBox="1"/>
          <p:nvPr/>
        </p:nvSpPr>
        <p:spPr>
          <a:xfrm>
            <a:off x="7572958" y="5791200"/>
            <a:ext cx="836576" cy="307777"/>
          </a:xfrm>
          <a:prstGeom prst="rect">
            <a:avLst/>
          </a:prstGeom>
          <a:noFill/>
        </p:spPr>
        <p:txBody>
          <a:bodyPr wrap="none" rtlCol="0">
            <a:spAutoFit/>
          </a:bodyPr>
          <a:lstStyle/>
          <a:p>
            <a:pPr algn="ctr"/>
            <a:r>
              <a:rPr lang="en-US" sz="1400" b="1" i="1" dirty="0" smtClean="0"/>
              <a:t>11 of 13</a:t>
            </a:r>
            <a:endParaRPr lang="en-GB" sz="1400" b="1" i="1" dirty="0"/>
          </a:p>
        </p:txBody>
      </p:sp>
      <p:sp>
        <p:nvSpPr>
          <p:cNvPr id="41" name="Isosceles Triangle 40">
            <a:hlinkClick r:id="rId2" action="ppaction://hlinksldjump"/>
          </p:cNvPr>
          <p:cNvSpPr/>
          <p:nvPr/>
        </p:nvSpPr>
        <p:spPr bwMode="auto">
          <a:xfrm rot="5400000">
            <a:off x="8404488" y="5814349"/>
            <a:ext cx="228600" cy="228600"/>
          </a:xfrm>
          <a:prstGeom prst="triangl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42" name="Isosceles Triangle 41">
            <a:hlinkClick r:id="rId3" action="ppaction://hlinksldjump"/>
          </p:cNvPr>
          <p:cNvSpPr/>
          <p:nvPr/>
        </p:nvSpPr>
        <p:spPr bwMode="auto">
          <a:xfrm rot="16351444">
            <a:off x="7396323" y="5872323"/>
            <a:ext cx="228600" cy="228600"/>
          </a:xfrm>
          <a:prstGeom prst="triangl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30" name="Title 29"/>
          <p:cNvSpPr>
            <a:spLocks noGrp="1"/>
          </p:cNvSpPr>
          <p:nvPr>
            <p:ph type="title"/>
          </p:nvPr>
        </p:nvSpPr>
        <p:spPr/>
        <p:txBody>
          <a:bodyPr/>
          <a:lstStyle/>
          <a:p>
            <a:r>
              <a:rPr lang="en-US" sz="1800" dirty="0" smtClean="0"/>
              <a:t>3.3 </a:t>
            </a:r>
            <a:r>
              <a:rPr lang="en-US" dirty="0" smtClean="0"/>
              <a:t>Assessing Project Feasibility</a:t>
            </a:r>
            <a:endParaRPr lang="en-GB" dirty="0"/>
          </a:p>
        </p:txBody>
      </p:sp>
      <p:grpSp>
        <p:nvGrpSpPr>
          <p:cNvPr id="2" name="Group 4"/>
          <p:cNvGrpSpPr/>
          <p:nvPr/>
        </p:nvGrpSpPr>
        <p:grpSpPr>
          <a:xfrm>
            <a:off x="533400" y="1219200"/>
            <a:ext cx="8064895" cy="914400"/>
            <a:chOff x="0" y="0"/>
            <a:chExt cx="8064895" cy="1063250"/>
          </a:xfrm>
        </p:grpSpPr>
        <p:sp>
          <p:nvSpPr>
            <p:cNvPr id="27" name="Rectangle 26"/>
            <p:cNvSpPr/>
            <p:nvPr/>
          </p:nvSpPr>
          <p:spPr>
            <a:xfrm>
              <a:off x="0" y="0"/>
              <a:ext cx="8064895" cy="1063250"/>
            </a:xfrm>
            <a:prstGeom prst="rect">
              <a:avLst/>
            </a:prstGeom>
          </p:spPr>
          <p:style>
            <a:lnRef idx="0">
              <a:schemeClr val="dk1">
                <a:hueOff val="0"/>
                <a:satOff val="0"/>
                <a:lumOff val="0"/>
                <a:alphaOff val="0"/>
              </a:schemeClr>
            </a:lnRef>
            <a:fillRef idx="1">
              <a:schemeClr val="accent2">
                <a:shade val="90000"/>
                <a:hueOff val="0"/>
                <a:satOff val="0"/>
                <a:lumOff val="0"/>
                <a:alphaOff val="0"/>
              </a:schemeClr>
            </a:fillRef>
            <a:effectRef idx="0">
              <a:schemeClr val="accent2">
                <a:shade val="90000"/>
                <a:hueOff val="0"/>
                <a:satOff val="0"/>
                <a:lumOff val="0"/>
                <a:alphaOff val="0"/>
              </a:schemeClr>
            </a:effectRef>
            <a:fontRef idx="minor">
              <a:schemeClr val="lt1">
                <a:hueOff val="0"/>
                <a:satOff val="0"/>
                <a:lumOff val="0"/>
                <a:alphaOff val="0"/>
              </a:schemeClr>
            </a:fontRef>
          </p:style>
        </p:sp>
        <p:sp>
          <p:nvSpPr>
            <p:cNvPr id="28" name="Rectangle 27"/>
            <p:cNvSpPr/>
            <p:nvPr/>
          </p:nvSpPr>
          <p:spPr>
            <a:xfrm>
              <a:off x="0" y="0"/>
              <a:ext cx="8064895" cy="1063250"/>
            </a:xfrm>
            <a:prstGeom prst="rect">
              <a:avLst/>
            </a:prstGeom>
          </p:spPr>
          <p:style>
            <a:lnRef idx="0">
              <a:scrgbClr r="0" g="0" b="0"/>
            </a:lnRef>
            <a:fillRef idx="0">
              <a:scrgbClr r="0" g="0" b="0"/>
            </a:fillRef>
            <a:effectRef idx="0">
              <a:scrgbClr r="0" g="0" b="0"/>
            </a:effectRef>
            <a:fontRef idx="minor">
              <a:schemeClr val="lt1">
                <a:hueOff val="0"/>
                <a:satOff val="0"/>
                <a:lumOff val="0"/>
                <a:alphaOff val="0"/>
              </a:schemeClr>
            </a:fontRef>
          </p:style>
          <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latin typeface="Arial" pitchFamily="34" charset="0"/>
                  <a:cs typeface="Arial" pitchFamily="34" charset="0"/>
                </a:rPr>
                <a:t>Factors to be considered in Feasibility Analysis</a:t>
              </a:r>
              <a:endParaRPr lang="en-GB" sz="2800" kern="1200" dirty="0">
                <a:latin typeface="Arial" pitchFamily="34" charset="0"/>
                <a:cs typeface="Arial" pitchFamily="34" charset="0"/>
              </a:endParaRPr>
            </a:p>
          </p:txBody>
        </p:sp>
      </p:grpSp>
      <p:grpSp>
        <p:nvGrpSpPr>
          <p:cNvPr id="3" name="Group 5"/>
          <p:cNvGrpSpPr/>
          <p:nvPr/>
        </p:nvGrpSpPr>
        <p:grpSpPr>
          <a:xfrm>
            <a:off x="543489" y="2438400"/>
            <a:ext cx="1342836" cy="3048000"/>
            <a:chOff x="3937" y="1063250"/>
            <a:chExt cx="1342836" cy="2232825"/>
          </a:xfrm>
        </p:grpSpPr>
        <p:sp>
          <p:nvSpPr>
            <p:cNvPr id="25" name="Rectangle 24"/>
            <p:cNvSpPr/>
            <p:nvPr/>
          </p:nvSpPr>
          <p:spPr>
            <a:xfrm>
              <a:off x="3937" y="1063250"/>
              <a:ext cx="1342836" cy="2232825"/>
            </a:xfrm>
            <a:prstGeom prst="rect">
              <a:avLst/>
            </a:prstGeom>
            <a:solidFill>
              <a:srgbClr val="FFC000"/>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26" name="Rectangle 25"/>
            <p:cNvSpPr/>
            <p:nvPr/>
          </p:nvSpPr>
          <p:spPr>
            <a:xfrm>
              <a:off x="3937"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Economic</a:t>
              </a:r>
              <a:endParaRPr lang="en-GB" sz="1800" kern="1200" dirty="0">
                <a:solidFill>
                  <a:schemeClr val="tx1"/>
                </a:solidFill>
              </a:endParaRPr>
            </a:p>
          </p:txBody>
        </p:sp>
      </p:grpSp>
      <p:grpSp>
        <p:nvGrpSpPr>
          <p:cNvPr id="4" name="Group 6"/>
          <p:cNvGrpSpPr/>
          <p:nvPr/>
        </p:nvGrpSpPr>
        <p:grpSpPr>
          <a:xfrm>
            <a:off x="1886326" y="2438400"/>
            <a:ext cx="1342836" cy="3048000"/>
            <a:chOff x="1346774" y="1063250"/>
            <a:chExt cx="1342836" cy="2232825"/>
          </a:xfrm>
        </p:grpSpPr>
        <p:sp>
          <p:nvSpPr>
            <p:cNvPr id="21" name="Rectangle 20"/>
            <p:cNvSpPr/>
            <p:nvPr/>
          </p:nvSpPr>
          <p:spPr>
            <a:xfrm>
              <a:off x="1346774" y="1063250"/>
              <a:ext cx="1342836" cy="2232825"/>
            </a:xfrm>
            <a:prstGeom prst="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3" name="Rectangle 22"/>
            <p:cNvSpPr/>
            <p:nvPr/>
          </p:nvSpPr>
          <p:spPr>
            <a:xfrm>
              <a:off x="1346774"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Technical</a:t>
              </a:r>
              <a:endParaRPr lang="en-GB" sz="1800" kern="1200" dirty="0">
                <a:solidFill>
                  <a:schemeClr val="tx1"/>
                </a:solidFill>
              </a:endParaRPr>
            </a:p>
          </p:txBody>
        </p:sp>
      </p:grpSp>
      <p:grpSp>
        <p:nvGrpSpPr>
          <p:cNvPr id="5" name="Group 7"/>
          <p:cNvGrpSpPr/>
          <p:nvPr/>
        </p:nvGrpSpPr>
        <p:grpSpPr>
          <a:xfrm>
            <a:off x="3229163" y="2438400"/>
            <a:ext cx="1342836" cy="3048000"/>
            <a:chOff x="2689611" y="1063250"/>
            <a:chExt cx="1342836" cy="2232825"/>
          </a:xfrm>
        </p:grpSpPr>
        <p:sp>
          <p:nvSpPr>
            <p:cNvPr id="19" name="Rectangle 18"/>
            <p:cNvSpPr/>
            <p:nvPr/>
          </p:nvSpPr>
          <p:spPr>
            <a:xfrm>
              <a:off x="2689611" y="1063250"/>
              <a:ext cx="1342836" cy="2232825"/>
            </a:xfrm>
            <a:prstGeom prst="rect">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20" name="Rectangle 19"/>
            <p:cNvSpPr/>
            <p:nvPr/>
          </p:nvSpPr>
          <p:spPr>
            <a:xfrm>
              <a:off x="2689611"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Operational</a:t>
              </a:r>
              <a:endParaRPr lang="en-GB" sz="1800" kern="1200" dirty="0">
                <a:solidFill>
                  <a:schemeClr val="tx1"/>
                </a:solidFill>
              </a:endParaRPr>
            </a:p>
          </p:txBody>
        </p:sp>
      </p:grpSp>
      <p:grpSp>
        <p:nvGrpSpPr>
          <p:cNvPr id="6" name="Group 8"/>
          <p:cNvGrpSpPr/>
          <p:nvPr/>
        </p:nvGrpSpPr>
        <p:grpSpPr>
          <a:xfrm>
            <a:off x="4572000" y="2438400"/>
            <a:ext cx="1342836" cy="3048000"/>
            <a:chOff x="4032448" y="1063250"/>
            <a:chExt cx="1342836" cy="2232825"/>
          </a:xfrm>
        </p:grpSpPr>
        <p:sp>
          <p:nvSpPr>
            <p:cNvPr id="17" name="Rectangle 16"/>
            <p:cNvSpPr/>
            <p:nvPr/>
          </p:nvSpPr>
          <p:spPr>
            <a:xfrm>
              <a:off x="4032448" y="1063250"/>
              <a:ext cx="1342836" cy="2232825"/>
            </a:xfrm>
            <a:prstGeom prst="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8" name="Rectangle 17"/>
            <p:cNvSpPr/>
            <p:nvPr/>
          </p:nvSpPr>
          <p:spPr>
            <a:xfrm>
              <a:off x="4032448"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Scheduling </a:t>
              </a:r>
              <a:endParaRPr lang="en-GB" sz="1800" kern="1200" dirty="0">
                <a:solidFill>
                  <a:schemeClr val="tx1"/>
                </a:solidFill>
              </a:endParaRPr>
            </a:p>
          </p:txBody>
        </p:sp>
      </p:grpSp>
      <p:grpSp>
        <p:nvGrpSpPr>
          <p:cNvPr id="7" name="Group 9"/>
          <p:cNvGrpSpPr/>
          <p:nvPr/>
        </p:nvGrpSpPr>
        <p:grpSpPr>
          <a:xfrm>
            <a:off x="5914836" y="2438400"/>
            <a:ext cx="1342836" cy="3048000"/>
            <a:chOff x="5375284" y="1063250"/>
            <a:chExt cx="1342836" cy="2232825"/>
          </a:xfrm>
        </p:grpSpPr>
        <p:sp>
          <p:nvSpPr>
            <p:cNvPr id="15" name="Rectangle 14"/>
            <p:cNvSpPr/>
            <p:nvPr/>
          </p:nvSpPr>
          <p:spPr>
            <a:xfrm>
              <a:off x="5375284" y="1063250"/>
              <a:ext cx="1342836" cy="2232825"/>
            </a:xfrm>
            <a:prstGeom prst="rect">
              <a:avLst/>
            </a:pr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16" name="Rectangle 15"/>
            <p:cNvSpPr/>
            <p:nvPr/>
          </p:nvSpPr>
          <p:spPr>
            <a:xfrm>
              <a:off x="5375284"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Legal and Contractual</a:t>
              </a:r>
              <a:endParaRPr lang="en-GB" sz="1800" kern="1200" dirty="0">
                <a:solidFill>
                  <a:schemeClr val="tx1"/>
                </a:solidFill>
              </a:endParaRPr>
            </a:p>
          </p:txBody>
        </p:sp>
      </p:grpSp>
      <p:grpSp>
        <p:nvGrpSpPr>
          <p:cNvPr id="8" name="Group 10"/>
          <p:cNvGrpSpPr/>
          <p:nvPr/>
        </p:nvGrpSpPr>
        <p:grpSpPr>
          <a:xfrm>
            <a:off x="7257673" y="2438400"/>
            <a:ext cx="1342836" cy="3048000"/>
            <a:chOff x="6718121" y="1063250"/>
            <a:chExt cx="1342836" cy="2232825"/>
          </a:xfrm>
        </p:grpSpPr>
        <p:sp>
          <p:nvSpPr>
            <p:cNvPr id="13" name="Rectangle 12"/>
            <p:cNvSpPr/>
            <p:nvPr/>
          </p:nvSpPr>
          <p:spPr>
            <a:xfrm>
              <a:off x="6718121" y="1063250"/>
              <a:ext cx="1342836" cy="2232825"/>
            </a:xfrm>
            <a:prstGeom prst="rect">
              <a:avLst/>
            </a:prstGeom>
            <a:solidFill>
              <a:srgbClr val="6699FF"/>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14" name="Rectangle 13"/>
            <p:cNvSpPr/>
            <p:nvPr/>
          </p:nvSpPr>
          <p:spPr>
            <a:xfrm>
              <a:off x="6718121"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mtClean="0">
                  <a:solidFill>
                    <a:schemeClr val="tx1"/>
                  </a:solidFill>
                  <a:latin typeface="Arial" pitchFamily="34" charset="0"/>
                  <a:cs typeface="Arial" pitchFamily="34" charset="0"/>
                </a:rPr>
                <a:t>Political</a:t>
              </a:r>
              <a:endParaRPr lang="en-GB" sz="1800" kern="1200" dirty="0">
                <a:solidFill>
                  <a:schemeClr val="tx1"/>
                </a:solidFill>
              </a:endParaRPr>
            </a:p>
          </p:txBody>
        </p:sp>
      </p:grpSp>
      <p:sp>
        <p:nvSpPr>
          <p:cNvPr id="33" name="Rectangle 32"/>
          <p:cNvSpPr/>
          <p:nvPr/>
        </p:nvSpPr>
        <p:spPr>
          <a:xfrm>
            <a:off x="533400" y="2057400"/>
            <a:ext cx="8077200" cy="3733800"/>
          </a:xfrm>
          <a:prstGeom prst="rect">
            <a:avLst/>
          </a:prstGeom>
          <a:solidFill>
            <a:srgbClr val="FFC000"/>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dirty="0"/>
          </a:p>
        </p:txBody>
      </p:sp>
      <p:sp>
        <p:nvSpPr>
          <p:cNvPr id="29" name="Multiply 28">
            <a:hlinkClick r:id="rId4" action="ppaction://hlinksldjump"/>
          </p:cNvPr>
          <p:cNvSpPr/>
          <p:nvPr/>
        </p:nvSpPr>
        <p:spPr bwMode="auto">
          <a:xfrm>
            <a:off x="8036491" y="2590800"/>
            <a:ext cx="432048" cy="474340"/>
          </a:xfrm>
          <a:prstGeom prst="mathMultiply">
            <a:avLst/>
          </a:prstGeom>
          <a:solidFill>
            <a:srgbClr val="FF7B21"/>
          </a:solidFill>
          <a:ln w="3175" cap="flat" cmpd="sng" algn="ctr">
            <a:solidFill>
              <a:schemeClr val="tx1"/>
            </a:solidFill>
            <a:prstDash val="solid"/>
            <a:round/>
            <a:headEnd type="none" w="med" len="med"/>
            <a:tailEnd type="none" w="med" len="med"/>
          </a:ln>
          <a:effectLst>
            <a:reflection blurRad="6350" stA="52000" endA="300" endPos="35000" dir="5400000" sy="-100000" algn="bl" rotWithShape="0"/>
          </a:effectLst>
          <a:scene3d>
            <a:camera prst="orthographicFront"/>
            <a:lightRig rig="threePt" dir="t"/>
          </a:scene3d>
          <a:sp3d>
            <a:bevelT prst="angle"/>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MY" sz="1800" b="0" i="0" u="none" strike="noStrike" cap="none" normalizeH="0" baseline="0" smtClean="0">
              <a:ln>
                <a:noFill/>
              </a:ln>
              <a:solidFill>
                <a:schemeClr val="tx1"/>
              </a:solidFill>
              <a:effectLst/>
              <a:latin typeface="Arial" charset="0"/>
            </a:endParaRPr>
          </a:p>
        </p:txBody>
      </p:sp>
      <p:sp>
        <p:nvSpPr>
          <p:cNvPr id="31" name="TextBox 30"/>
          <p:cNvSpPr txBox="1"/>
          <p:nvPr/>
        </p:nvSpPr>
        <p:spPr>
          <a:xfrm>
            <a:off x="8001000" y="2438400"/>
            <a:ext cx="543739" cy="215444"/>
          </a:xfrm>
          <a:prstGeom prst="rect">
            <a:avLst/>
          </a:prstGeom>
          <a:noFill/>
        </p:spPr>
        <p:txBody>
          <a:bodyPr wrap="square" rtlCol="0">
            <a:spAutoFit/>
          </a:bodyPr>
          <a:lstStyle/>
          <a:p>
            <a:pPr algn="ctr"/>
            <a:r>
              <a:rPr lang="en-US" sz="800" b="1" dirty="0" smtClean="0">
                <a:solidFill>
                  <a:schemeClr val="tx1">
                    <a:lumMod val="65000"/>
                    <a:lumOff val="35000"/>
                  </a:schemeClr>
                </a:solidFill>
                <a:latin typeface="Gill Sans" pitchFamily="34" charset="0"/>
              </a:rPr>
              <a:t>CLOSE</a:t>
            </a:r>
            <a:endParaRPr lang="en-MY" sz="800" b="1" dirty="0">
              <a:solidFill>
                <a:schemeClr val="tx1">
                  <a:lumMod val="65000"/>
                  <a:lumOff val="35000"/>
                </a:schemeClr>
              </a:solidFill>
              <a:latin typeface="Gill Sans" pitchFamily="34" charset="0"/>
            </a:endParaRPr>
          </a:p>
        </p:txBody>
      </p:sp>
      <p:sp>
        <p:nvSpPr>
          <p:cNvPr id="36" name="Title 1"/>
          <p:cNvSpPr txBox="1">
            <a:spLocks/>
          </p:cNvSpPr>
          <p:nvPr/>
        </p:nvSpPr>
        <p:spPr bwMode="auto">
          <a:xfrm>
            <a:off x="0" y="836712"/>
            <a:ext cx="9144000" cy="323865"/>
          </a:xfrm>
          <a:prstGeom prst="rect">
            <a:avLst/>
          </a:prstGeom>
          <a:noFill/>
          <a:ln w="9525">
            <a:noFill/>
            <a:miter lim="800000"/>
            <a:headEnd/>
            <a:tailEnd/>
          </a:ln>
        </p:spPr>
        <p:txBody>
          <a:bodyPr vert="horz" wrap="square" lIns="72000" tIns="0" rIns="72000" bIns="0" numCol="1" spcCol="0" anchor="t" anchorCtr="0" compatLnSpc="1">
            <a:prstTxWarp prst="textNoShape">
              <a:avLst/>
            </a:prstTxWarp>
          </a:bodyPr>
          <a:lstStyle/>
          <a:p>
            <a:pPr defTabSz="720000">
              <a:lnSpc>
                <a:spcPts val="1800"/>
              </a:lnSpc>
              <a:spcBef>
                <a:spcPts val="0"/>
              </a:spcBef>
              <a:spcAft>
                <a:spcPts val="0"/>
              </a:spcAft>
              <a:tabLst>
                <a:tab pos="0" algn="l"/>
              </a:tabLst>
              <a:defRPr/>
            </a:pPr>
            <a:r>
              <a:rPr lang="en-US" sz="1600" b="1" dirty="0" smtClean="0"/>
              <a:t>3.3.2 Determining Project Benefits (Cont.)</a:t>
            </a:r>
          </a:p>
          <a:p>
            <a:pPr defTabSz="720000">
              <a:lnSpc>
                <a:spcPts val="1800"/>
              </a:lnSpc>
              <a:spcBef>
                <a:spcPts val="0"/>
              </a:spcBef>
              <a:spcAft>
                <a:spcPts val="0"/>
              </a:spcAft>
              <a:tabLst>
                <a:tab pos="0" algn="l"/>
              </a:tabLst>
              <a:defRPr/>
            </a:pPr>
            <a:r>
              <a:rPr lang="en-US" sz="1600" b="1" dirty="0" smtClean="0"/>
              <a:t> </a:t>
            </a:r>
          </a:p>
          <a:p>
            <a:pPr defTabSz="720000">
              <a:lnSpc>
                <a:spcPts val="1800"/>
              </a:lnSpc>
              <a:spcBef>
                <a:spcPts val="0"/>
              </a:spcBef>
              <a:spcAft>
                <a:spcPts val="0"/>
              </a:spcAft>
              <a:tabLst>
                <a:tab pos="0" algn="l"/>
              </a:tabLst>
              <a:defRPr/>
            </a:pPr>
            <a:endParaRPr lang="en-US" sz="1600" b="1" dirty="0" smtClean="0"/>
          </a:p>
        </p:txBody>
      </p:sp>
      <p:graphicFrame>
        <p:nvGraphicFramePr>
          <p:cNvPr id="37" name="Diagram 36"/>
          <p:cNvGraphicFramePr/>
          <p:nvPr>
            <p:extLst>
              <p:ext uri="{D42A27DB-BD31-4B8C-83A1-F6EECF244321}">
                <p14:modId xmlns:p14="http://schemas.microsoft.com/office/powerpoint/2010/main" val="1476824452"/>
              </p:ext>
            </p:extLst>
          </p:nvPr>
        </p:nvGraphicFramePr>
        <p:xfrm>
          <a:off x="533400" y="1600200"/>
          <a:ext cx="8079830" cy="41148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 OUTLINES</a:t>
            </a:r>
            <a:endParaRPr lang="en-MY" dirty="0"/>
          </a:p>
        </p:txBody>
      </p:sp>
      <p:sp>
        <p:nvSpPr>
          <p:cNvPr id="6" name="Rectangle 5"/>
          <p:cNvSpPr/>
          <p:nvPr/>
        </p:nvSpPr>
        <p:spPr>
          <a:xfrm>
            <a:off x="457200" y="948691"/>
            <a:ext cx="8458200" cy="4893647"/>
          </a:xfrm>
          <a:prstGeom prst="rect">
            <a:avLst/>
          </a:prstGeom>
        </p:spPr>
        <p:txBody>
          <a:bodyPr wrap="square">
            <a:spAutoFit/>
          </a:bodyPr>
          <a:lstStyle/>
          <a:p>
            <a:pPr marL="355600" lvl="1">
              <a:lnSpc>
                <a:spcPts val="3000"/>
              </a:lnSpc>
            </a:pPr>
            <a:r>
              <a:rPr lang="en-US" dirty="0" smtClean="0">
                <a:hlinkClick r:id="rId2" action="ppaction://hlinksldjump"/>
              </a:rPr>
              <a:t>Introduction </a:t>
            </a:r>
            <a:endParaRPr lang="en-US" dirty="0" smtClean="0"/>
          </a:p>
          <a:p>
            <a:pPr marL="355600" lvl="1">
              <a:lnSpc>
                <a:spcPts val="3000"/>
              </a:lnSpc>
            </a:pPr>
            <a:r>
              <a:rPr lang="en-US" dirty="0" smtClean="0">
                <a:solidFill>
                  <a:srgbClr val="C00000"/>
                </a:solidFill>
                <a:hlinkClick r:id="rId2" action="ppaction://hlinksldjump"/>
              </a:rPr>
              <a:t>3.1</a:t>
            </a:r>
            <a:r>
              <a:rPr lang="en-US" dirty="0" smtClean="0">
                <a:hlinkClick r:id="rId2" action="ppaction://hlinksldjump"/>
              </a:rPr>
              <a:t> Initiating and Planning Systems Development Projects (PIP)</a:t>
            </a:r>
            <a:endParaRPr lang="en-US" dirty="0" smtClean="0"/>
          </a:p>
          <a:p>
            <a:pPr marL="355600" lvl="1">
              <a:lnSpc>
                <a:spcPts val="3000"/>
              </a:lnSpc>
            </a:pPr>
            <a:r>
              <a:rPr lang="en-US" dirty="0" smtClean="0">
                <a:hlinkClick r:id="rId3" action="ppaction://hlinksldjump"/>
              </a:rPr>
              <a:t>3.2 The Process of Initiating and Planning Information System Development Project </a:t>
            </a:r>
            <a:endParaRPr lang="en-US" dirty="0" smtClean="0"/>
          </a:p>
          <a:p>
            <a:pPr>
              <a:lnSpc>
                <a:spcPts val="3000"/>
              </a:lnSpc>
            </a:pPr>
            <a:r>
              <a:rPr lang="en-US" dirty="0" smtClean="0"/>
              <a:t>	</a:t>
            </a:r>
            <a:r>
              <a:rPr lang="en-US" dirty="0" smtClean="0">
                <a:hlinkClick r:id="rId4" action="ppaction://hlinksldjump"/>
              </a:rPr>
              <a:t>3.2.1 Elements of Project Planning</a:t>
            </a:r>
            <a:endParaRPr lang="en-US" dirty="0" smtClean="0"/>
          </a:p>
          <a:p>
            <a:pPr marL="355600" lvl="1">
              <a:lnSpc>
                <a:spcPts val="3000"/>
              </a:lnSpc>
            </a:pPr>
            <a:r>
              <a:rPr lang="en-US" dirty="0" smtClean="0">
                <a:hlinkClick r:id="rId5" action="ppaction://hlinksldjump"/>
              </a:rPr>
              <a:t>3.3 Assessing Project Feasibility</a:t>
            </a:r>
            <a:endParaRPr lang="en-US" dirty="0" smtClean="0">
              <a:hlinkClick r:id="rId3" action="ppaction://hlinksldjump"/>
            </a:endParaRPr>
          </a:p>
          <a:p>
            <a:pPr>
              <a:lnSpc>
                <a:spcPct val="150000"/>
              </a:lnSpc>
            </a:pPr>
            <a:r>
              <a:rPr lang="en-US" dirty="0" smtClean="0"/>
              <a:t>	</a:t>
            </a:r>
            <a:r>
              <a:rPr lang="en-US" dirty="0" smtClean="0">
                <a:hlinkClick r:id="rId5" action="ppaction://hlinksldjump"/>
              </a:rPr>
              <a:t>3.3.1 Feasibility Analysis (FA</a:t>
            </a:r>
            <a:r>
              <a:rPr lang="en-US" dirty="0" smtClean="0"/>
              <a:t>)</a:t>
            </a:r>
          </a:p>
          <a:p>
            <a:pPr>
              <a:lnSpc>
                <a:spcPct val="150000"/>
              </a:lnSpc>
            </a:pPr>
            <a:r>
              <a:rPr lang="en-US" dirty="0" smtClean="0"/>
              <a:t>	</a:t>
            </a:r>
            <a:r>
              <a:rPr lang="en-US" dirty="0" smtClean="0">
                <a:hlinkClick r:id="rId6" action="ppaction://hlinksldjump"/>
              </a:rPr>
              <a:t>3.3.2 Determining Project Benefits</a:t>
            </a:r>
            <a:endParaRPr lang="en-US" dirty="0" smtClean="0"/>
          </a:p>
          <a:p>
            <a:pPr>
              <a:lnSpc>
                <a:spcPct val="150000"/>
              </a:lnSpc>
            </a:pPr>
            <a:r>
              <a:rPr lang="en-US" dirty="0" smtClean="0"/>
              <a:t>	</a:t>
            </a:r>
            <a:r>
              <a:rPr lang="en-US" dirty="0" smtClean="0">
                <a:hlinkClick r:id="rId7" action="ppaction://hlinksldjump"/>
              </a:rPr>
              <a:t>3.3.3 </a:t>
            </a:r>
            <a:r>
              <a:rPr lang="en-MY" dirty="0" smtClean="0">
                <a:hlinkClick r:id="rId7" action="ppaction://hlinksldjump"/>
              </a:rPr>
              <a:t>The Time Value of Money </a:t>
            </a:r>
            <a:endParaRPr lang="en-US" dirty="0" smtClean="0"/>
          </a:p>
          <a:p>
            <a:pPr>
              <a:lnSpc>
                <a:spcPct val="150000"/>
              </a:lnSpc>
            </a:pPr>
            <a:r>
              <a:rPr lang="en-US" dirty="0" smtClean="0"/>
              <a:t>	</a:t>
            </a:r>
            <a:r>
              <a:rPr lang="en-US" dirty="0" smtClean="0">
                <a:hlinkClick r:id="rId8" action="ppaction://hlinksldjump"/>
              </a:rPr>
              <a:t>3.3.4 Assessing Technical Feasibility </a:t>
            </a:r>
            <a:endParaRPr lang="en-US" dirty="0" smtClean="0"/>
          </a:p>
          <a:p>
            <a:pPr>
              <a:lnSpc>
                <a:spcPct val="150000"/>
              </a:lnSpc>
            </a:pPr>
            <a:r>
              <a:rPr lang="en-US" dirty="0" smtClean="0"/>
              <a:t>	</a:t>
            </a:r>
            <a:r>
              <a:rPr lang="en-US" dirty="0" smtClean="0">
                <a:hlinkClick r:id="rId9" action="ppaction://hlinksldjump"/>
              </a:rPr>
              <a:t>3.3.5 Other Feasibility Studies </a:t>
            </a:r>
            <a:endParaRPr lang="en-US" dirty="0" smtClean="0"/>
          </a:p>
          <a:p>
            <a:pPr>
              <a:lnSpc>
                <a:spcPct val="150000"/>
              </a:lnSpc>
            </a:pPr>
            <a:r>
              <a:rPr lang="en-US" dirty="0" smtClean="0"/>
              <a:t>	</a:t>
            </a:r>
            <a:r>
              <a:rPr lang="en-US" dirty="0" smtClean="0">
                <a:hlinkClick r:id="rId10" action="ppaction://hlinksldjump"/>
              </a:rPr>
              <a:t>3.3.6 Building</a:t>
            </a:r>
            <a:r>
              <a:rPr lang="en-MY" dirty="0" smtClean="0">
                <a:hlinkClick r:id="rId10" action="ppaction://hlinksldjump"/>
              </a:rPr>
              <a:t> the Baseline Project Plan</a:t>
            </a:r>
            <a:endParaRPr lang="en-US" dirty="0" smtClean="0"/>
          </a:p>
        </p:txBody>
      </p:sp>
    </p:spTree>
  </p:cSld>
  <p:clrMapOvr>
    <a:masterClrMapping/>
  </p:clrMapOvr>
  <p:transition>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 name="Round Same Side Corner Rectangle 37"/>
          <p:cNvSpPr/>
          <p:nvPr/>
        </p:nvSpPr>
        <p:spPr bwMode="auto">
          <a:xfrm rot="16200000">
            <a:off x="-1285875" y="3905250"/>
            <a:ext cx="3429000" cy="495300"/>
          </a:xfrm>
          <a:prstGeom prst="round2SameRect">
            <a:avLst/>
          </a:prstGeom>
        </p:spPr>
        <p:style>
          <a:lnRef idx="0">
            <a:schemeClr val="dk1">
              <a:hueOff val="0"/>
              <a:satOff val="0"/>
              <a:lumOff val="0"/>
              <a:alphaOff val="0"/>
            </a:schemeClr>
          </a:lnRef>
          <a:fillRef idx="1">
            <a:schemeClr val="accent2">
              <a:shade val="90000"/>
              <a:hueOff val="0"/>
              <a:satOff val="0"/>
              <a:lumOff val="0"/>
              <a:alphaOff val="0"/>
            </a:schemeClr>
          </a:fillRef>
          <a:effectRef idx="0">
            <a:schemeClr val="accent2">
              <a:shade val="90000"/>
              <a:hueOff val="0"/>
              <a:satOff val="0"/>
              <a:lumOff val="0"/>
              <a:alphaOff val="0"/>
            </a:schemeClr>
          </a:effectRef>
          <a:fontRef idx="minor">
            <a:schemeClr val="lt1">
              <a:hueOff val="0"/>
              <a:satOff val="0"/>
              <a:lumOff val="0"/>
              <a:alphaOff val="0"/>
            </a:schemeClr>
          </a:fontRef>
        </p:style>
        <p:txBody>
          <a:bodyPr vert="horz" wrap="square" lIns="91440" tIns="45720" rIns="91440" bIns="45720" numCol="1" rtlCol="0" anchor="t" anchorCtr="0" compatLnSpc="1">
            <a:prstTxWarp prst="textNoShape">
              <a:avLst/>
            </a:prstTxWarp>
          </a:bodyPr>
          <a:lstStyle/>
          <a:p>
            <a:pPr algn="ctr" eaLnBrk="0" hangingPunct="0"/>
            <a:r>
              <a:rPr lang="en-US" dirty="0" smtClean="0">
                <a:solidFill>
                  <a:srgbClr val="FFC000"/>
                </a:solidFill>
              </a:rPr>
              <a:t>ECONOMIC</a:t>
            </a:r>
            <a:endParaRPr lang="en-GB" dirty="0" smtClean="0">
              <a:solidFill>
                <a:srgbClr val="FFC000"/>
              </a:solidFill>
            </a:endParaRPr>
          </a:p>
        </p:txBody>
      </p:sp>
      <p:sp>
        <p:nvSpPr>
          <p:cNvPr id="39" name="Rectangle 38"/>
          <p:cNvSpPr/>
          <p:nvPr/>
        </p:nvSpPr>
        <p:spPr>
          <a:xfrm>
            <a:off x="539552" y="5847909"/>
            <a:ext cx="8064895" cy="248091"/>
          </a:xfrm>
          <a:prstGeom prst="rect">
            <a:avLst/>
          </a:prstGeom>
        </p:spPr>
        <p:style>
          <a:lnRef idx="0">
            <a:schemeClr val="dk1">
              <a:hueOff val="0"/>
              <a:satOff val="0"/>
              <a:lumOff val="0"/>
              <a:alphaOff val="0"/>
            </a:schemeClr>
          </a:lnRef>
          <a:fillRef idx="1">
            <a:schemeClr val="accent2">
              <a:shade val="90000"/>
              <a:hueOff val="0"/>
              <a:satOff val="0"/>
              <a:lumOff val="0"/>
              <a:alphaOff val="0"/>
            </a:schemeClr>
          </a:fillRef>
          <a:effectRef idx="0">
            <a:schemeClr val="accent2">
              <a:shade val="90000"/>
              <a:hueOff val="0"/>
              <a:satOff val="0"/>
              <a:lumOff val="0"/>
              <a:alphaOff val="0"/>
            </a:schemeClr>
          </a:effectRef>
          <a:fontRef idx="minor">
            <a:schemeClr val="lt1">
              <a:hueOff val="0"/>
              <a:satOff val="0"/>
              <a:lumOff val="0"/>
              <a:alphaOff val="0"/>
            </a:schemeClr>
          </a:fontRef>
        </p:style>
      </p:sp>
      <p:sp>
        <p:nvSpPr>
          <p:cNvPr id="40" name="TextBox 39"/>
          <p:cNvSpPr txBox="1"/>
          <p:nvPr/>
        </p:nvSpPr>
        <p:spPr>
          <a:xfrm>
            <a:off x="7391401" y="5829300"/>
            <a:ext cx="849913" cy="307777"/>
          </a:xfrm>
          <a:prstGeom prst="rect">
            <a:avLst/>
          </a:prstGeom>
          <a:noFill/>
        </p:spPr>
        <p:txBody>
          <a:bodyPr wrap="none" rtlCol="0">
            <a:spAutoFit/>
          </a:bodyPr>
          <a:lstStyle/>
          <a:p>
            <a:pPr algn="ctr"/>
            <a:r>
              <a:rPr lang="en-US" sz="1400" b="1" i="1" dirty="0" smtClean="0"/>
              <a:t>12 of 13</a:t>
            </a:r>
            <a:endParaRPr lang="en-GB" sz="1400" b="1" i="1" dirty="0"/>
          </a:p>
        </p:txBody>
      </p:sp>
      <p:sp>
        <p:nvSpPr>
          <p:cNvPr id="41" name="Isosceles Triangle 40">
            <a:hlinkClick r:id="rId2" action="ppaction://hlinksldjump"/>
          </p:cNvPr>
          <p:cNvSpPr/>
          <p:nvPr/>
        </p:nvSpPr>
        <p:spPr bwMode="auto">
          <a:xfrm rot="5400000">
            <a:off x="8260224" y="5821825"/>
            <a:ext cx="167351" cy="228600"/>
          </a:xfrm>
          <a:prstGeom prst="triangl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42" name="Isosceles Triangle 41">
            <a:hlinkClick r:id="rId3" action="ppaction://hlinksldjump"/>
          </p:cNvPr>
          <p:cNvSpPr/>
          <p:nvPr/>
        </p:nvSpPr>
        <p:spPr bwMode="auto">
          <a:xfrm rot="16351444">
            <a:off x="7221435" y="5853255"/>
            <a:ext cx="228600" cy="228600"/>
          </a:xfrm>
          <a:prstGeom prst="triangl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30" name="Title 29"/>
          <p:cNvSpPr>
            <a:spLocks noGrp="1"/>
          </p:cNvSpPr>
          <p:nvPr>
            <p:ph type="title"/>
          </p:nvPr>
        </p:nvSpPr>
        <p:spPr/>
        <p:txBody>
          <a:bodyPr/>
          <a:lstStyle/>
          <a:p>
            <a:r>
              <a:rPr lang="en-US" sz="1800" dirty="0" smtClean="0"/>
              <a:t>3.3 </a:t>
            </a:r>
            <a:r>
              <a:rPr lang="en-US" dirty="0" smtClean="0"/>
              <a:t>Assessing Project Feasibility</a:t>
            </a:r>
            <a:endParaRPr lang="en-GB" dirty="0"/>
          </a:p>
        </p:txBody>
      </p:sp>
      <p:grpSp>
        <p:nvGrpSpPr>
          <p:cNvPr id="2" name="Group 4"/>
          <p:cNvGrpSpPr/>
          <p:nvPr/>
        </p:nvGrpSpPr>
        <p:grpSpPr>
          <a:xfrm>
            <a:off x="539552" y="1524000"/>
            <a:ext cx="8064895" cy="1063250"/>
            <a:chOff x="0" y="0"/>
            <a:chExt cx="8064895" cy="1063250"/>
          </a:xfrm>
        </p:grpSpPr>
        <p:sp>
          <p:nvSpPr>
            <p:cNvPr id="27" name="Rectangle 26"/>
            <p:cNvSpPr/>
            <p:nvPr/>
          </p:nvSpPr>
          <p:spPr>
            <a:xfrm>
              <a:off x="0" y="0"/>
              <a:ext cx="8064895" cy="1063250"/>
            </a:xfrm>
            <a:prstGeom prst="rect">
              <a:avLst/>
            </a:prstGeom>
          </p:spPr>
          <p:style>
            <a:lnRef idx="0">
              <a:schemeClr val="dk1">
                <a:hueOff val="0"/>
                <a:satOff val="0"/>
                <a:lumOff val="0"/>
                <a:alphaOff val="0"/>
              </a:schemeClr>
            </a:lnRef>
            <a:fillRef idx="1">
              <a:schemeClr val="accent2">
                <a:shade val="90000"/>
                <a:hueOff val="0"/>
                <a:satOff val="0"/>
                <a:lumOff val="0"/>
                <a:alphaOff val="0"/>
              </a:schemeClr>
            </a:fillRef>
            <a:effectRef idx="0">
              <a:schemeClr val="accent2">
                <a:shade val="90000"/>
                <a:hueOff val="0"/>
                <a:satOff val="0"/>
                <a:lumOff val="0"/>
                <a:alphaOff val="0"/>
              </a:schemeClr>
            </a:effectRef>
            <a:fontRef idx="minor">
              <a:schemeClr val="lt1">
                <a:hueOff val="0"/>
                <a:satOff val="0"/>
                <a:lumOff val="0"/>
                <a:alphaOff val="0"/>
              </a:schemeClr>
            </a:fontRef>
          </p:style>
        </p:sp>
        <p:sp>
          <p:nvSpPr>
            <p:cNvPr id="28" name="Rectangle 27"/>
            <p:cNvSpPr/>
            <p:nvPr/>
          </p:nvSpPr>
          <p:spPr>
            <a:xfrm>
              <a:off x="0" y="0"/>
              <a:ext cx="8064895" cy="1063250"/>
            </a:xfrm>
            <a:prstGeom prst="rect">
              <a:avLst/>
            </a:prstGeom>
          </p:spPr>
          <p:style>
            <a:lnRef idx="0">
              <a:scrgbClr r="0" g="0" b="0"/>
            </a:lnRef>
            <a:fillRef idx="0">
              <a:scrgbClr r="0" g="0" b="0"/>
            </a:fillRef>
            <a:effectRef idx="0">
              <a:scrgbClr r="0" g="0" b="0"/>
            </a:effectRef>
            <a:fontRef idx="minor">
              <a:schemeClr val="lt1">
                <a:hueOff val="0"/>
                <a:satOff val="0"/>
                <a:lumOff val="0"/>
                <a:alphaOff val="0"/>
              </a:schemeClr>
            </a:fontRef>
          </p:style>
          <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latin typeface="Arial" pitchFamily="34" charset="0"/>
                  <a:cs typeface="Arial" pitchFamily="34" charset="0"/>
                </a:rPr>
                <a:t>Factors to be considered in Feasibility Analysis</a:t>
              </a:r>
              <a:endParaRPr lang="en-GB" sz="2800" kern="1200" dirty="0">
                <a:latin typeface="Arial" pitchFamily="34" charset="0"/>
                <a:cs typeface="Arial" pitchFamily="34" charset="0"/>
              </a:endParaRPr>
            </a:p>
          </p:txBody>
        </p:sp>
      </p:grpSp>
      <p:grpSp>
        <p:nvGrpSpPr>
          <p:cNvPr id="3" name="Group 5"/>
          <p:cNvGrpSpPr/>
          <p:nvPr/>
        </p:nvGrpSpPr>
        <p:grpSpPr>
          <a:xfrm>
            <a:off x="543489" y="2438400"/>
            <a:ext cx="1342836" cy="3048000"/>
            <a:chOff x="3937" y="1063250"/>
            <a:chExt cx="1342836" cy="2232825"/>
          </a:xfrm>
        </p:grpSpPr>
        <p:sp>
          <p:nvSpPr>
            <p:cNvPr id="25" name="Rectangle 24"/>
            <p:cNvSpPr/>
            <p:nvPr/>
          </p:nvSpPr>
          <p:spPr>
            <a:xfrm>
              <a:off x="3937" y="1063250"/>
              <a:ext cx="1342836" cy="2232825"/>
            </a:xfrm>
            <a:prstGeom prst="rect">
              <a:avLst/>
            </a:prstGeom>
            <a:solidFill>
              <a:srgbClr val="FFC000"/>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26" name="Rectangle 25"/>
            <p:cNvSpPr/>
            <p:nvPr/>
          </p:nvSpPr>
          <p:spPr>
            <a:xfrm>
              <a:off x="3937"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Economic</a:t>
              </a:r>
              <a:endParaRPr lang="en-GB" sz="1800" kern="1200" dirty="0">
                <a:solidFill>
                  <a:schemeClr val="tx1"/>
                </a:solidFill>
              </a:endParaRPr>
            </a:p>
          </p:txBody>
        </p:sp>
      </p:grpSp>
      <p:grpSp>
        <p:nvGrpSpPr>
          <p:cNvPr id="4" name="Group 6"/>
          <p:cNvGrpSpPr/>
          <p:nvPr/>
        </p:nvGrpSpPr>
        <p:grpSpPr>
          <a:xfrm>
            <a:off x="1886326" y="2438400"/>
            <a:ext cx="1342836" cy="3048000"/>
            <a:chOff x="1346774" y="1063250"/>
            <a:chExt cx="1342836" cy="2232825"/>
          </a:xfrm>
        </p:grpSpPr>
        <p:sp>
          <p:nvSpPr>
            <p:cNvPr id="21" name="Rectangle 20"/>
            <p:cNvSpPr/>
            <p:nvPr/>
          </p:nvSpPr>
          <p:spPr>
            <a:xfrm>
              <a:off x="1346774" y="1063250"/>
              <a:ext cx="1342836" cy="2232825"/>
            </a:xfrm>
            <a:prstGeom prst="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3" name="Rectangle 22"/>
            <p:cNvSpPr/>
            <p:nvPr/>
          </p:nvSpPr>
          <p:spPr>
            <a:xfrm>
              <a:off x="1346774"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Technical</a:t>
              </a:r>
              <a:endParaRPr lang="en-GB" sz="1800" kern="1200" dirty="0">
                <a:solidFill>
                  <a:schemeClr val="tx1"/>
                </a:solidFill>
              </a:endParaRPr>
            </a:p>
          </p:txBody>
        </p:sp>
      </p:grpSp>
      <p:grpSp>
        <p:nvGrpSpPr>
          <p:cNvPr id="5" name="Group 7"/>
          <p:cNvGrpSpPr/>
          <p:nvPr/>
        </p:nvGrpSpPr>
        <p:grpSpPr>
          <a:xfrm>
            <a:off x="3229163" y="2438400"/>
            <a:ext cx="1342836" cy="3048000"/>
            <a:chOff x="2689611" y="1063250"/>
            <a:chExt cx="1342836" cy="2232825"/>
          </a:xfrm>
        </p:grpSpPr>
        <p:sp>
          <p:nvSpPr>
            <p:cNvPr id="19" name="Rectangle 18"/>
            <p:cNvSpPr/>
            <p:nvPr/>
          </p:nvSpPr>
          <p:spPr>
            <a:xfrm>
              <a:off x="2689611" y="1063250"/>
              <a:ext cx="1342836" cy="2232825"/>
            </a:xfrm>
            <a:prstGeom prst="rect">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20" name="Rectangle 19"/>
            <p:cNvSpPr/>
            <p:nvPr/>
          </p:nvSpPr>
          <p:spPr>
            <a:xfrm>
              <a:off x="2689611"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Operational</a:t>
              </a:r>
              <a:endParaRPr lang="en-GB" sz="1800" kern="1200" dirty="0">
                <a:solidFill>
                  <a:schemeClr val="tx1"/>
                </a:solidFill>
              </a:endParaRPr>
            </a:p>
          </p:txBody>
        </p:sp>
      </p:grpSp>
      <p:grpSp>
        <p:nvGrpSpPr>
          <p:cNvPr id="6" name="Group 8"/>
          <p:cNvGrpSpPr/>
          <p:nvPr/>
        </p:nvGrpSpPr>
        <p:grpSpPr>
          <a:xfrm>
            <a:off x="4572000" y="2438400"/>
            <a:ext cx="1342836" cy="3048000"/>
            <a:chOff x="4032448" y="1063250"/>
            <a:chExt cx="1342836" cy="2232825"/>
          </a:xfrm>
        </p:grpSpPr>
        <p:sp>
          <p:nvSpPr>
            <p:cNvPr id="17" name="Rectangle 16"/>
            <p:cNvSpPr/>
            <p:nvPr/>
          </p:nvSpPr>
          <p:spPr>
            <a:xfrm>
              <a:off x="4032448" y="1063250"/>
              <a:ext cx="1342836" cy="2232825"/>
            </a:xfrm>
            <a:prstGeom prst="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8" name="Rectangle 17"/>
            <p:cNvSpPr/>
            <p:nvPr/>
          </p:nvSpPr>
          <p:spPr>
            <a:xfrm>
              <a:off x="4032448"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Scheduling </a:t>
              </a:r>
              <a:endParaRPr lang="en-GB" sz="1800" kern="1200" dirty="0">
                <a:solidFill>
                  <a:schemeClr val="tx1"/>
                </a:solidFill>
              </a:endParaRPr>
            </a:p>
          </p:txBody>
        </p:sp>
      </p:grpSp>
      <p:grpSp>
        <p:nvGrpSpPr>
          <p:cNvPr id="7" name="Group 9"/>
          <p:cNvGrpSpPr/>
          <p:nvPr/>
        </p:nvGrpSpPr>
        <p:grpSpPr>
          <a:xfrm>
            <a:off x="5914836" y="2438400"/>
            <a:ext cx="1342836" cy="3048000"/>
            <a:chOff x="5375284" y="1063250"/>
            <a:chExt cx="1342836" cy="2232825"/>
          </a:xfrm>
        </p:grpSpPr>
        <p:sp>
          <p:nvSpPr>
            <p:cNvPr id="15" name="Rectangle 14"/>
            <p:cNvSpPr/>
            <p:nvPr/>
          </p:nvSpPr>
          <p:spPr>
            <a:xfrm>
              <a:off x="5375284" y="1063250"/>
              <a:ext cx="1342836" cy="2232825"/>
            </a:xfrm>
            <a:prstGeom prst="rect">
              <a:avLst/>
            </a:pr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16" name="Rectangle 15"/>
            <p:cNvSpPr/>
            <p:nvPr/>
          </p:nvSpPr>
          <p:spPr>
            <a:xfrm>
              <a:off x="5375284"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Legal and Contractual</a:t>
              </a:r>
              <a:endParaRPr lang="en-GB" sz="1800" kern="1200" dirty="0">
                <a:solidFill>
                  <a:schemeClr val="tx1"/>
                </a:solidFill>
              </a:endParaRPr>
            </a:p>
          </p:txBody>
        </p:sp>
      </p:grpSp>
      <p:grpSp>
        <p:nvGrpSpPr>
          <p:cNvPr id="8" name="Group 10"/>
          <p:cNvGrpSpPr/>
          <p:nvPr/>
        </p:nvGrpSpPr>
        <p:grpSpPr>
          <a:xfrm>
            <a:off x="7257673" y="2438400"/>
            <a:ext cx="1342836" cy="3048000"/>
            <a:chOff x="6718121" y="1063250"/>
            <a:chExt cx="1342836" cy="2232825"/>
          </a:xfrm>
        </p:grpSpPr>
        <p:sp>
          <p:nvSpPr>
            <p:cNvPr id="13" name="Rectangle 12"/>
            <p:cNvSpPr/>
            <p:nvPr/>
          </p:nvSpPr>
          <p:spPr>
            <a:xfrm>
              <a:off x="6718121" y="1063250"/>
              <a:ext cx="1342836" cy="2232825"/>
            </a:xfrm>
            <a:prstGeom prst="rect">
              <a:avLst/>
            </a:prstGeom>
            <a:solidFill>
              <a:srgbClr val="6699FF"/>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14" name="Rectangle 13"/>
            <p:cNvSpPr/>
            <p:nvPr/>
          </p:nvSpPr>
          <p:spPr>
            <a:xfrm>
              <a:off x="6718121"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mtClean="0">
                  <a:solidFill>
                    <a:schemeClr val="tx1"/>
                  </a:solidFill>
                  <a:latin typeface="Arial" pitchFamily="34" charset="0"/>
                  <a:cs typeface="Arial" pitchFamily="34" charset="0"/>
                </a:rPr>
                <a:t>Political</a:t>
              </a:r>
              <a:endParaRPr lang="en-GB" sz="1800" kern="1200" dirty="0">
                <a:solidFill>
                  <a:schemeClr val="tx1"/>
                </a:solidFill>
              </a:endParaRPr>
            </a:p>
          </p:txBody>
        </p:sp>
      </p:grpSp>
      <p:sp>
        <p:nvSpPr>
          <p:cNvPr id="33" name="Rectangle 32"/>
          <p:cNvSpPr/>
          <p:nvPr/>
        </p:nvSpPr>
        <p:spPr>
          <a:xfrm>
            <a:off x="533400" y="2438400"/>
            <a:ext cx="8077200" cy="3430800"/>
          </a:xfrm>
          <a:prstGeom prst="rect">
            <a:avLst/>
          </a:prstGeom>
          <a:solidFill>
            <a:srgbClr val="FFC000"/>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dirty="0"/>
          </a:p>
        </p:txBody>
      </p:sp>
      <p:sp>
        <p:nvSpPr>
          <p:cNvPr id="36" name="Title 1"/>
          <p:cNvSpPr txBox="1">
            <a:spLocks/>
          </p:cNvSpPr>
          <p:nvPr/>
        </p:nvSpPr>
        <p:spPr bwMode="auto">
          <a:xfrm>
            <a:off x="0" y="836712"/>
            <a:ext cx="9144000" cy="323865"/>
          </a:xfrm>
          <a:prstGeom prst="rect">
            <a:avLst/>
          </a:prstGeom>
          <a:noFill/>
          <a:ln w="9525">
            <a:noFill/>
            <a:miter lim="800000"/>
            <a:headEnd/>
            <a:tailEnd/>
          </a:ln>
        </p:spPr>
        <p:txBody>
          <a:bodyPr vert="horz" wrap="square" lIns="72000" tIns="0" rIns="72000" bIns="0" numCol="1" spcCol="0" anchor="t" anchorCtr="0" compatLnSpc="1">
            <a:prstTxWarp prst="textNoShape">
              <a:avLst/>
            </a:prstTxWarp>
          </a:bodyPr>
          <a:lstStyle/>
          <a:p>
            <a:pPr defTabSz="720000">
              <a:lnSpc>
                <a:spcPts val="1800"/>
              </a:lnSpc>
              <a:spcBef>
                <a:spcPts val="0"/>
              </a:spcBef>
              <a:spcAft>
                <a:spcPts val="0"/>
              </a:spcAft>
              <a:tabLst>
                <a:tab pos="0" algn="l"/>
              </a:tabLst>
              <a:defRPr/>
            </a:pPr>
            <a:r>
              <a:rPr lang="en-US" sz="1600" b="1" dirty="0" smtClean="0"/>
              <a:t>3.3.3 </a:t>
            </a:r>
            <a:r>
              <a:rPr lang="en-MY" sz="1600" b="1" dirty="0" smtClean="0"/>
              <a:t>The Time Value of Money</a:t>
            </a:r>
            <a:endParaRPr lang="en-US" sz="1600" b="1" dirty="0" smtClean="0"/>
          </a:p>
          <a:p>
            <a:pPr defTabSz="720000">
              <a:lnSpc>
                <a:spcPts val="1800"/>
              </a:lnSpc>
              <a:spcBef>
                <a:spcPts val="0"/>
              </a:spcBef>
              <a:spcAft>
                <a:spcPts val="0"/>
              </a:spcAft>
              <a:tabLst>
                <a:tab pos="0" algn="l"/>
              </a:tabLst>
              <a:defRPr/>
            </a:pPr>
            <a:r>
              <a:rPr lang="en-US" sz="1600" b="1" dirty="0" smtClean="0"/>
              <a:t> </a:t>
            </a:r>
          </a:p>
          <a:p>
            <a:pPr defTabSz="720000">
              <a:lnSpc>
                <a:spcPts val="1800"/>
              </a:lnSpc>
              <a:spcBef>
                <a:spcPts val="0"/>
              </a:spcBef>
              <a:spcAft>
                <a:spcPts val="0"/>
              </a:spcAft>
              <a:tabLst>
                <a:tab pos="0" algn="l"/>
              </a:tabLst>
              <a:defRPr/>
            </a:pPr>
            <a:endParaRPr lang="en-US" sz="1600" b="1" dirty="0" smtClean="0"/>
          </a:p>
        </p:txBody>
      </p:sp>
      <p:graphicFrame>
        <p:nvGraphicFramePr>
          <p:cNvPr id="34" name="Table 33"/>
          <p:cNvGraphicFramePr>
            <a:graphicFrameLocks noGrp="1"/>
          </p:cNvGraphicFramePr>
          <p:nvPr>
            <p:extLst>
              <p:ext uri="{D42A27DB-BD31-4B8C-83A1-F6EECF244321}">
                <p14:modId xmlns:p14="http://schemas.microsoft.com/office/powerpoint/2010/main" val="1728077794"/>
              </p:ext>
            </p:extLst>
          </p:nvPr>
        </p:nvGraphicFramePr>
        <p:xfrm>
          <a:off x="673100" y="2527296"/>
          <a:ext cx="7848600" cy="3238500"/>
        </p:xfrm>
        <a:graphic>
          <a:graphicData uri="http://schemas.openxmlformats.org/drawingml/2006/table">
            <a:tbl>
              <a:tblPr firstRow="1" bandRow="1">
                <a:tableStyleId>{93296810-A885-4BE3-A3E7-6D5BEEA58F35}</a:tableStyleId>
              </a:tblPr>
              <a:tblGrid>
                <a:gridCol w="1981199"/>
                <a:gridCol w="5867401"/>
              </a:tblGrid>
              <a:tr h="4953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dirty="0" smtClean="0">
                          <a:solidFill>
                            <a:schemeClr val="bg1"/>
                          </a:solidFill>
                        </a:rPr>
                        <a:t>Net Present Value (NPV)</a:t>
                      </a:r>
                      <a:endParaRPr lang="en-GB" sz="1500" b="1" dirty="0">
                        <a:solidFill>
                          <a:schemeClr val="bg1"/>
                        </a:solidFill>
                      </a:endParaRPr>
                    </a:p>
                  </a:txBody>
                  <a:tcPr>
                    <a:solidFill>
                      <a:schemeClr val="accent5">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dirty="0" smtClean="0">
                          <a:solidFill>
                            <a:schemeClr val="bg1"/>
                          </a:solidFill>
                        </a:rPr>
                        <a:t>Use discount rate to determine present value of cash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dirty="0" smtClean="0">
                          <a:solidFill>
                            <a:schemeClr val="bg1"/>
                          </a:solidFill>
                        </a:rPr>
                        <a:t>outlays and receipts</a:t>
                      </a:r>
                      <a:endParaRPr lang="en-GB" sz="1500" b="1" dirty="0">
                        <a:solidFill>
                          <a:schemeClr val="bg1"/>
                        </a:solidFill>
                      </a:endParaRPr>
                    </a:p>
                  </a:txBody>
                  <a:tcPr>
                    <a:solidFill>
                      <a:schemeClr val="accent2">
                        <a:lumMod val="50000"/>
                      </a:schemeClr>
                    </a:solidFill>
                  </a:tcPr>
                </a:tc>
              </a:tr>
              <a:tr h="4953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smtClean="0"/>
                        <a:t>Return on Investment (ROI)</a:t>
                      </a:r>
                      <a:endParaRPr lang="en-GB" sz="1500" dirty="0"/>
                    </a:p>
                  </a:txBody>
                  <a:tcPr>
                    <a:solidFill>
                      <a:schemeClr val="accent3">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smtClean="0"/>
                        <a:t>Ratio of cash receipts to cash outlays</a:t>
                      </a:r>
                      <a:endParaRPr lang="en-GB" sz="1500" dirty="0"/>
                    </a:p>
                  </a:txBody>
                  <a:tcPr/>
                </a:tc>
              </a:tr>
              <a:tr h="4953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smtClean="0"/>
                        <a:t>Break-Even Analysis (BEA)</a:t>
                      </a:r>
                      <a:endParaRPr lang="en-GB" sz="1500" dirty="0"/>
                    </a:p>
                  </a:txBody>
                  <a:tcPr>
                    <a:solidFill>
                      <a:schemeClr val="accent3">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smtClean="0"/>
                        <a:t>Amount of time required for cumulative cash flow to equal initial and ongoing investment</a:t>
                      </a:r>
                      <a:endParaRPr lang="en-GB" sz="1500" dirty="0"/>
                    </a:p>
                  </a:txBody>
                  <a:tcPr/>
                </a:tc>
              </a:tr>
              <a:tr h="4953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smtClean="0"/>
                        <a:t>Time value of money (TVM)</a:t>
                      </a:r>
                      <a:endParaRPr lang="en-GB" sz="1500" dirty="0"/>
                    </a:p>
                  </a:txBody>
                  <a:tcPr>
                    <a:solidFill>
                      <a:schemeClr val="accent3">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smtClean="0"/>
                        <a:t>the concept that money available today is worth more than the same amount tomorrow</a:t>
                      </a:r>
                      <a:endParaRPr lang="en-GB" sz="1500" dirty="0"/>
                    </a:p>
                  </a:txBody>
                  <a:tcPr/>
                </a:tc>
              </a:tr>
              <a:tr h="4953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smtClean="0"/>
                        <a:t>Discount rate</a:t>
                      </a:r>
                      <a:endParaRPr lang="en-GB" sz="1500" dirty="0" smtClean="0"/>
                    </a:p>
                    <a:p>
                      <a:endParaRPr lang="en-GB" sz="1500" dirty="0"/>
                    </a:p>
                  </a:txBody>
                  <a:tcPr>
                    <a:solidFill>
                      <a:schemeClr val="accent3">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smtClean="0"/>
                        <a:t>the rate of return used to compute the present value of future cash flows (the cost of capital)</a:t>
                      </a:r>
                      <a:endParaRPr lang="en-GB" sz="1500" dirty="0"/>
                    </a:p>
                  </a:txBody>
                  <a:tcPr/>
                </a:tc>
              </a:tr>
              <a:tr h="4953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smtClean="0"/>
                        <a:t>Present value</a:t>
                      </a:r>
                      <a:endParaRPr lang="en-GB" sz="1500" dirty="0"/>
                    </a:p>
                  </a:txBody>
                  <a:tcPr>
                    <a:solidFill>
                      <a:schemeClr val="accent3">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smtClean="0"/>
                        <a:t>the current value of a future cash flow</a:t>
                      </a:r>
                      <a:endParaRPr lang="en-GB" sz="1500" dirty="0"/>
                    </a:p>
                  </a:txBody>
                  <a:tcPr/>
                </a:tc>
              </a:tr>
            </a:tbl>
          </a:graphicData>
        </a:graphic>
      </p:graphicFrame>
      <p:sp>
        <p:nvSpPr>
          <p:cNvPr id="35" name="Multiply 34">
            <a:hlinkClick r:id="rId4" action="ppaction://hlinksldjump"/>
          </p:cNvPr>
          <p:cNvSpPr/>
          <p:nvPr/>
        </p:nvSpPr>
        <p:spPr bwMode="auto">
          <a:xfrm>
            <a:off x="8036491" y="2590800"/>
            <a:ext cx="432048" cy="474340"/>
          </a:xfrm>
          <a:prstGeom prst="mathMultiply">
            <a:avLst/>
          </a:prstGeom>
          <a:solidFill>
            <a:srgbClr val="FF7B21"/>
          </a:solidFill>
          <a:ln w="3175" cap="flat" cmpd="sng" algn="ctr">
            <a:solidFill>
              <a:schemeClr val="tx1"/>
            </a:solidFill>
            <a:prstDash val="solid"/>
            <a:round/>
            <a:headEnd type="none" w="med" len="med"/>
            <a:tailEnd type="none" w="med" len="med"/>
          </a:ln>
          <a:effectLst>
            <a:reflection blurRad="6350" stA="52000" endA="300" endPos="35000" dir="5400000" sy="-100000" algn="bl" rotWithShape="0"/>
          </a:effectLst>
          <a:scene3d>
            <a:camera prst="orthographicFront"/>
            <a:lightRig rig="threePt" dir="t"/>
          </a:scene3d>
          <a:sp3d>
            <a:bevelT prst="angle"/>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MY" sz="1800" b="0" i="0" u="none" strike="noStrike" cap="none" normalizeH="0" baseline="0" smtClean="0">
              <a:ln>
                <a:noFill/>
              </a:ln>
              <a:solidFill>
                <a:schemeClr val="tx1"/>
              </a:solidFill>
              <a:effectLst/>
              <a:latin typeface="Arial" charset="0"/>
            </a:endParaRPr>
          </a:p>
        </p:txBody>
      </p:sp>
      <p:sp>
        <p:nvSpPr>
          <p:cNvPr id="43" name="TextBox 42"/>
          <p:cNvSpPr txBox="1"/>
          <p:nvPr/>
        </p:nvSpPr>
        <p:spPr>
          <a:xfrm>
            <a:off x="8001000" y="2438400"/>
            <a:ext cx="543739" cy="215444"/>
          </a:xfrm>
          <a:prstGeom prst="rect">
            <a:avLst/>
          </a:prstGeom>
          <a:noFill/>
        </p:spPr>
        <p:txBody>
          <a:bodyPr wrap="square" rtlCol="0">
            <a:spAutoFit/>
          </a:bodyPr>
          <a:lstStyle/>
          <a:p>
            <a:pPr algn="ctr"/>
            <a:r>
              <a:rPr lang="en-US" sz="800" b="1" dirty="0" smtClean="0">
                <a:solidFill>
                  <a:schemeClr val="tx1">
                    <a:lumMod val="65000"/>
                    <a:lumOff val="35000"/>
                  </a:schemeClr>
                </a:solidFill>
                <a:latin typeface="Gill Sans" pitchFamily="34" charset="0"/>
              </a:rPr>
              <a:t>CLOSE</a:t>
            </a:r>
            <a:endParaRPr lang="en-MY" sz="800" b="1" dirty="0">
              <a:solidFill>
                <a:schemeClr val="tx1">
                  <a:lumMod val="65000"/>
                  <a:lumOff val="35000"/>
                </a:schemeClr>
              </a:solidFill>
              <a:latin typeface="Gill Sans" pitchFamily="34" charset="0"/>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 name="Round Same Side Corner Rectangle 37"/>
          <p:cNvSpPr/>
          <p:nvPr/>
        </p:nvSpPr>
        <p:spPr bwMode="auto">
          <a:xfrm rot="16200000">
            <a:off x="-1285875" y="3905250"/>
            <a:ext cx="3429000" cy="495300"/>
          </a:xfrm>
          <a:prstGeom prst="round2SameRect">
            <a:avLst/>
          </a:prstGeom>
        </p:spPr>
        <p:style>
          <a:lnRef idx="0">
            <a:schemeClr val="dk1">
              <a:hueOff val="0"/>
              <a:satOff val="0"/>
              <a:lumOff val="0"/>
              <a:alphaOff val="0"/>
            </a:schemeClr>
          </a:lnRef>
          <a:fillRef idx="1">
            <a:schemeClr val="accent2">
              <a:shade val="90000"/>
              <a:hueOff val="0"/>
              <a:satOff val="0"/>
              <a:lumOff val="0"/>
              <a:alphaOff val="0"/>
            </a:schemeClr>
          </a:fillRef>
          <a:effectRef idx="0">
            <a:schemeClr val="accent2">
              <a:shade val="90000"/>
              <a:hueOff val="0"/>
              <a:satOff val="0"/>
              <a:lumOff val="0"/>
              <a:alphaOff val="0"/>
            </a:schemeClr>
          </a:effectRef>
          <a:fontRef idx="minor">
            <a:schemeClr val="lt1">
              <a:hueOff val="0"/>
              <a:satOff val="0"/>
              <a:lumOff val="0"/>
              <a:alphaOff val="0"/>
            </a:schemeClr>
          </a:fontRef>
        </p:style>
        <p:txBody>
          <a:bodyPr vert="horz" wrap="square" lIns="91440" tIns="45720" rIns="91440" bIns="45720" numCol="1" rtlCol="0" anchor="t" anchorCtr="0" compatLnSpc="1">
            <a:prstTxWarp prst="textNoShape">
              <a:avLst/>
            </a:prstTxWarp>
          </a:bodyPr>
          <a:lstStyle/>
          <a:p>
            <a:pPr algn="ctr" eaLnBrk="0" hangingPunct="0"/>
            <a:r>
              <a:rPr lang="en-US" dirty="0" smtClean="0">
                <a:solidFill>
                  <a:srgbClr val="FFC000"/>
                </a:solidFill>
              </a:rPr>
              <a:t>ECONOMIC</a:t>
            </a:r>
            <a:endParaRPr lang="en-GB" dirty="0" smtClean="0">
              <a:solidFill>
                <a:srgbClr val="FFC000"/>
              </a:solidFill>
            </a:endParaRPr>
          </a:p>
        </p:txBody>
      </p:sp>
      <p:sp>
        <p:nvSpPr>
          <p:cNvPr id="39" name="Rectangle 38"/>
          <p:cNvSpPr/>
          <p:nvPr/>
        </p:nvSpPr>
        <p:spPr>
          <a:xfrm>
            <a:off x="539552" y="5847909"/>
            <a:ext cx="8064895" cy="248091"/>
          </a:xfrm>
          <a:prstGeom prst="rect">
            <a:avLst/>
          </a:prstGeom>
        </p:spPr>
        <p:style>
          <a:lnRef idx="0">
            <a:schemeClr val="dk1">
              <a:hueOff val="0"/>
              <a:satOff val="0"/>
              <a:lumOff val="0"/>
              <a:alphaOff val="0"/>
            </a:schemeClr>
          </a:lnRef>
          <a:fillRef idx="1">
            <a:schemeClr val="accent2">
              <a:shade val="90000"/>
              <a:hueOff val="0"/>
              <a:satOff val="0"/>
              <a:lumOff val="0"/>
              <a:alphaOff val="0"/>
            </a:schemeClr>
          </a:fillRef>
          <a:effectRef idx="0">
            <a:schemeClr val="accent2">
              <a:shade val="90000"/>
              <a:hueOff val="0"/>
              <a:satOff val="0"/>
              <a:lumOff val="0"/>
              <a:alphaOff val="0"/>
            </a:schemeClr>
          </a:effectRef>
          <a:fontRef idx="minor">
            <a:schemeClr val="lt1">
              <a:hueOff val="0"/>
              <a:satOff val="0"/>
              <a:lumOff val="0"/>
              <a:alphaOff val="0"/>
            </a:schemeClr>
          </a:fontRef>
        </p:style>
      </p:sp>
      <p:sp>
        <p:nvSpPr>
          <p:cNvPr id="40" name="TextBox 39"/>
          <p:cNvSpPr txBox="1"/>
          <p:nvPr/>
        </p:nvSpPr>
        <p:spPr>
          <a:xfrm>
            <a:off x="7391402" y="5829300"/>
            <a:ext cx="849913" cy="307777"/>
          </a:xfrm>
          <a:prstGeom prst="rect">
            <a:avLst/>
          </a:prstGeom>
          <a:noFill/>
        </p:spPr>
        <p:txBody>
          <a:bodyPr wrap="none" rtlCol="0">
            <a:spAutoFit/>
          </a:bodyPr>
          <a:lstStyle/>
          <a:p>
            <a:pPr algn="ctr"/>
            <a:r>
              <a:rPr lang="en-US" sz="1400" b="1" i="1" dirty="0" smtClean="0"/>
              <a:t>13 of 13</a:t>
            </a:r>
            <a:endParaRPr lang="en-GB" sz="1400" b="1" i="1" dirty="0"/>
          </a:p>
        </p:txBody>
      </p:sp>
      <p:sp>
        <p:nvSpPr>
          <p:cNvPr id="41" name="Isosceles Triangle 40">
            <a:hlinkClick r:id="rId2" action="ppaction://hlinksldjump"/>
          </p:cNvPr>
          <p:cNvSpPr/>
          <p:nvPr/>
        </p:nvSpPr>
        <p:spPr bwMode="auto">
          <a:xfrm rot="5400000">
            <a:off x="8229600" y="5852449"/>
            <a:ext cx="228600" cy="228600"/>
          </a:xfrm>
          <a:prstGeom prst="triangl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42" name="Isosceles Triangle 41">
            <a:hlinkClick r:id="rId3" action="ppaction://hlinksldjump"/>
          </p:cNvPr>
          <p:cNvSpPr/>
          <p:nvPr/>
        </p:nvSpPr>
        <p:spPr bwMode="auto">
          <a:xfrm rot="16351444">
            <a:off x="7221435" y="5853255"/>
            <a:ext cx="228600" cy="228600"/>
          </a:xfrm>
          <a:prstGeom prst="triangl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30" name="Title 29"/>
          <p:cNvSpPr>
            <a:spLocks noGrp="1"/>
          </p:cNvSpPr>
          <p:nvPr>
            <p:ph type="title"/>
          </p:nvPr>
        </p:nvSpPr>
        <p:spPr/>
        <p:txBody>
          <a:bodyPr/>
          <a:lstStyle/>
          <a:p>
            <a:r>
              <a:rPr lang="en-US" sz="1800" dirty="0" smtClean="0"/>
              <a:t>3.3 </a:t>
            </a:r>
            <a:r>
              <a:rPr lang="en-US" dirty="0" smtClean="0"/>
              <a:t>Assessing Project Feasibility</a:t>
            </a:r>
            <a:endParaRPr lang="en-GB" dirty="0"/>
          </a:p>
        </p:txBody>
      </p:sp>
      <p:grpSp>
        <p:nvGrpSpPr>
          <p:cNvPr id="2" name="Group 4"/>
          <p:cNvGrpSpPr/>
          <p:nvPr/>
        </p:nvGrpSpPr>
        <p:grpSpPr>
          <a:xfrm>
            <a:off x="539552" y="1524000"/>
            <a:ext cx="8064895" cy="1063250"/>
            <a:chOff x="0" y="0"/>
            <a:chExt cx="8064895" cy="1063250"/>
          </a:xfrm>
        </p:grpSpPr>
        <p:sp>
          <p:nvSpPr>
            <p:cNvPr id="27" name="Rectangle 26"/>
            <p:cNvSpPr/>
            <p:nvPr/>
          </p:nvSpPr>
          <p:spPr>
            <a:xfrm>
              <a:off x="0" y="0"/>
              <a:ext cx="8064895" cy="1063250"/>
            </a:xfrm>
            <a:prstGeom prst="rect">
              <a:avLst/>
            </a:prstGeom>
          </p:spPr>
          <p:style>
            <a:lnRef idx="0">
              <a:schemeClr val="dk1">
                <a:hueOff val="0"/>
                <a:satOff val="0"/>
                <a:lumOff val="0"/>
                <a:alphaOff val="0"/>
              </a:schemeClr>
            </a:lnRef>
            <a:fillRef idx="1">
              <a:schemeClr val="accent2">
                <a:shade val="90000"/>
                <a:hueOff val="0"/>
                <a:satOff val="0"/>
                <a:lumOff val="0"/>
                <a:alphaOff val="0"/>
              </a:schemeClr>
            </a:fillRef>
            <a:effectRef idx="0">
              <a:schemeClr val="accent2">
                <a:shade val="90000"/>
                <a:hueOff val="0"/>
                <a:satOff val="0"/>
                <a:lumOff val="0"/>
                <a:alphaOff val="0"/>
              </a:schemeClr>
            </a:effectRef>
            <a:fontRef idx="minor">
              <a:schemeClr val="lt1">
                <a:hueOff val="0"/>
                <a:satOff val="0"/>
                <a:lumOff val="0"/>
                <a:alphaOff val="0"/>
              </a:schemeClr>
            </a:fontRef>
          </p:style>
        </p:sp>
        <p:sp>
          <p:nvSpPr>
            <p:cNvPr id="28" name="Rectangle 27"/>
            <p:cNvSpPr/>
            <p:nvPr/>
          </p:nvSpPr>
          <p:spPr>
            <a:xfrm>
              <a:off x="0" y="0"/>
              <a:ext cx="8064895" cy="1063250"/>
            </a:xfrm>
            <a:prstGeom prst="rect">
              <a:avLst/>
            </a:prstGeom>
          </p:spPr>
          <p:style>
            <a:lnRef idx="0">
              <a:scrgbClr r="0" g="0" b="0"/>
            </a:lnRef>
            <a:fillRef idx="0">
              <a:scrgbClr r="0" g="0" b="0"/>
            </a:fillRef>
            <a:effectRef idx="0">
              <a:scrgbClr r="0" g="0" b="0"/>
            </a:effectRef>
            <a:fontRef idx="minor">
              <a:schemeClr val="lt1">
                <a:hueOff val="0"/>
                <a:satOff val="0"/>
                <a:lumOff val="0"/>
                <a:alphaOff val="0"/>
              </a:schemeClr>
            </a:fontRef>
          </p:style>
          <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latin typeface="Arial" pitchFamily="34" charset="0"/>
                  <a:cs typeface="Arial" pitchFamily="34" charset="0"/>
                </a:rPr>
                <a:t>Factors to be considered in Feasibility Analysis</a:t>
              </a:r>
              <a:endParaRPr lang="en-GB" sz="2800" kern="1200" dirty="0">
                <a:latin typeface="Arial" pitchFamily="34" charset="0"/>
                <a:cs typeface="Arial" pitchFamily="34" charset="0"/>
              </a:endParaRPr>
            </a:p>
          </p:txBody>
        </p:sp>
      </p:grpSp>
      <p:grpSp>
        <p:nvGrpSpPr>
          <p:cNvPr id="3" name="Group 5"/>
          <p:cNvGrpSpPr/>
          <p:nvPr/>
        </p:nvGrpSpPr>
        <p:grpSpPr>
          <a:xfrm>
            <a:off x="543489" y="2438400"/>
            <a:ext cx="1342836" cy="3048000"/>
            <a:chOff x="3937" y="1063250"/>
            <a:chExt cx="1342836" cy="2232825"/>
          </a:xfrm>
        </p:grpSpPr>
        <p:sp>
          <p:nvSpPr>
            <p:cNvPr id="25" name="Rectangle 24"/>
            <p:cNvSpPr/>
            <p:nvPr/>
          </p:nvSpPr>
          <p:spPr>
            <a:xfrm>
              <a:off x="3937" y="1063250"/>
              <a:ext cx="1342836" cy="2232825"/>
            </a:xfrm>
            <a:prstGeom prst="rect">
              <a:avLst/>
            </a:prstGeom>
            <a:solidFill>
              <a:srgbClr val="FFC000"/>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26" name="Rectangle 25"/>
            <p:cNvSpPr/>
            <p:nvPr/>
          </p:nvSpPr>
          <p:spPr>
            <a:xfrm>
              <a:off x="3937"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Economic</a:t>
              </a:r>
              <a:endParaRPr lang="en-GB" sz="1800" kern="1200" dirty="0">
                <a:solidFill>
                  <a:schemeClr val="tx1"/>
                </a:solidFill>
              </a:endParaRPr>
            </a:p>
          </p:txBody>
        </p:sp>
      </p:grpSp>
      <p:grpSp>
        <p:nvGrpSpPr>
          <p:cNvPr id="4" name="Group 6"/>
          <p:cNvGrpSpPr/>
          <p:nvPr/>
        </p:nvGrpSpPr>
        <p:grpSpPr>
          <a:xfrm>
            <a:off x="1886326" y="2438400"/>
            <a:ext cx="1342836" cy="3048000"/>
            <a:chOff x="1346774" y="1063250"/>
            <a:chExt cx="1342836" cy="2232825"/>
          </a:xfrm>
        </p:grpSpPr>
        <p:sp>
          <p:nvSpPr>
            <p:cNvPr id="21" name="Rectangle 20"/>
            <p:cNvSpPr/>
            <p:nvPr/>
          </p:nvSpPr>
          <p:spPr>
            <a:xfrm>
              <a:off x="1346774" y="1063250"/>
              <a:ext cx="1342836" cy="2232825"/>
            </a:xfrm>
            <a:prstGeom prst="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3" name="Rectangle 22"/>
            <p:cNvSpPr/>
            <p:nvPr/>
          </p:nvSpPr>
          <p:spPr>
            <a:xfrm>
              <a:off x="1346774"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Technical</a:t>
              </a:r>
              <a:endParaRPr lang="en-GB" sz="1800" kern="1200" dirty="0">
                <a:solidFill>
                  <a:schemeClr val="tx1"/>
                </a:solidFill>
              </a:endParaRPr>
            </a:p>
          </p:txBody>
        </p:sp>
      </p:grpSp>
      <p:grpSp>
        <p:nvGrpSpPr>
          <p:cNvPr id="5" name="Group 7"/>
          <p:cNvGrpSpPr/>
          <p:nvPr/>
        </p:nvGrpSpPr>
        <p:grpSpPr>
          <a:xfrm>
            <a:off x="3229163" y="2438400"/>
            <a:ext cx="1342836" cy="3048000"/>
            <a:chOff x="2689611" y="1063250"/>
            <a:chExt cx="1342836" cy="2232825"/>
          </a:xfrm>
        </p:grpSpPr>
        <p:sp>
          <p:nvSpPr>
            <p:cNvPr id="19" name="Rectangle 18"/>
            <p:cNvSpPr/>
            <p:nvPr/>
          </p:nvSpPr>
          <p:spPr>
            <a:xfrm>
              <a:off x="2689611" y="1063250"/>
              <a:ext cx="1342836" cy="2232825"/>
            </a:xfrm>
            <a:prstGeom prst="rect">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20" name="Rectangle 19"/>
            <p:cNvSpPr/>
            <p:nvPr/>
          </p:nvSpPr>
          <p:spPr>
            <a:xfrm>
              <a:off x="2689611"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Operational</a:t>
              </a:r>
              <a:endParaRPr lang="en-GB" sz="1800" kern="1200" dirty="0">
                <a:solidFill>
                  <a:schemeClr val="tx1"/>
                </a:solidFill>
              </a:endParaRPr>
            </a:p>
          </p:txBody>
        </p:sp>
      </p:grpSp>
      <p:grpSp>
        <p:nvGrpSpPr>
          <p:cNvPr id="6" name="Group 8"/>
          <p:cNvGrpSpPr/>
          <p:nvPr/>
        </p:nvGrpSpPr>
        <p:grpSpPr>
          <a:xfrm>
            <a:off x="4572000" y="2438400"/>
            <a:ext cx="1342836" cy="3048000"/>
            <a:chOff x="4032448" y="1063250"/>
            <a:chExt cx="1342836" cy="2232825"/>
          </a:xfrm>
        </p:grpSpPr>
        <p:sp>
          <p:nvSpPr>
            <p:cNvPr id="17" name="Rectangle 16"/>
            <p:cNvSpPr/>
            <p:nvPr/>
          </p:nvSpPr>
          <p:spPr>
            <a:xfrm>
              <a:off x="4032448" y="1063250"/>
              <a:ext cx="1342836" cy="2232825"/>
            </a:xfrm>
            <a:prstGeom prst="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8" name="Rectangle 17"/>
            <p:cNvSpPr/>
            <p:nvPr/>
          </p:nvSpPr>
          <p:spPr>
            <a:xfrm>
              <a:off x="4032448"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Scheduling </a:t>
              </a:r>
              <a:endParaRPr lang="en-GB" sz="1800" kern="1200" dirty="0">
                <a:solidFill>
                  <a:schemeClr val="tx1"/>
                </a:solidFill>
              </a:endParaRPr>
            </a:p>
          </p:txBody>
        </p:sp>
      </p:grpSp>
      <p:grpSp>
        <p:nvGrpSpPr>
          <p:cNvPr id="7" name="Group 9"/>
          <p:cNvGrpSpPr/>
          <p:nvPr/>
        </p:nvGrpSpPr>
        <p:grpSpPr>
          <a:xfrm>
            <a:off x="5914836" y="2438400"/>
            <a:ext cx="1342836" cy="3048000"/>
            <a:chOff x="5375284" y="1063250"/>
            <a:chExt cx="1342836" cy="2232825"/>
          </a:xfrm>
        </p:grpSpPr>
        <p:sp>
          <p:nvSpPr>
            <p:cNvPr id="15" name="Rectangle 14"/>
            <p:cNvSpPr/>
            <p:nvPr/>
          </p:nvSpPr>
          <p:spPr>
            <a:xfrm>
              <a:off x="5375284" y="1063250"/>
              <a:ext cx="1342836" cy="2232825"/>
            </a:xfrm>
            <a:prstGeom prst="rect">
              <a:avLst/>
            </a:pr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16" name="Rectangle 15"/>
            <p:cNvSpPr/>
            <p:nvPr/>
          </p:nvSpPr>
          <p:spPr>
            <a:xfrm>
              <a:off x="5375284"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Legal and Contractual</a:t>
              </a:r>
              <a:endParaRPr lang="en-GB" sz="1800" kern="1200" dirty="0">
                <a:solidFill>
                  <a:schemeClr val="tx1"/>
                </a:solidFill>
              </a:endParaRPr>
            </a:p>
          </p:txBody>
        </p:sp>
      </p:grpSp>
      <p:grpSp>
        <p:nvGrpSpPr>
          <p:cNvPr id="8" name="Group 10"/>
          <p:cNvGrpSpPr/>
          <p:nvPr/>
        </p:nvGrpSpPr>
        <p:grpSpPr>
          <a:xfrm>
            <a:off x="7257673" y="2438400"/>
            <a:ext cx="1342836" cy="3048000"/>
            <a:chOff x="6718121" y="1063250"/>
            <a:chExt cx="1342836" cy="2232825"/>
          </a:xfrm>
        </p:grpSpPr>
        <p:sp>
          <p:nvSpPr>
            <p:cNvPr id="13" name="Rectangle 12"/>
            <p:cNvSpPr/>
            <p:nvPr/>
          </p:nvSpPr>
          <p:spPr>
            <a:xfrm>
              <a:off x="6718121" y="1063250"/>
              <a:ext cx="1342836" cy="2232825"/>
            </a:xfrm>
            <a:prstGeom prst="rect">
              <a:avLst/>
            </a:prstGeom>
            <a:solidFill>
              <a:srgbClr val="6699FF"/>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14" name="Rectangle 13"/>
            <p:cNvSpPr/>
            <p:nvPr/>
          </p:nvSpPr>
          <p:spPr>
            <a:xfrm>
              <a:off x="6718121"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mtClean="0">
                  <a:solidFill>
                    <a:schemeClr val="tx1"/>
                  </a:solidFill>
                  <a:latin typeface="Arial" pitchFamily="34" charset="0"/>
                  <a:cs typeface="Arial" pitchFamily="34" charset="0"/>
                </a:rPr>
                <a:t>Political</a:t>
              </a:r>
              <a:endParaRPr lang="en-GB" sz="1800" kern="1200" dirty="0">
                <a:solidFill>
                  <a:schemeClr val="tx1"/>
                </a:solidFill>
              </a:endParaRPr>
            </a:p>
          </p:txBody>
        </p:sp>
      </p:grpSp>
      <p:sp>
        <p:nvSpPr>
          <p:cNvPr id="33" name="Rectangle 32"/>
          <p:cNvSpPr/>
          <p:nvPr/>
        </p:nvSpPr>
        <p:spPr>
          <a:xfrm>
            <a:off x="533400" y="2438400"/>
            <a:ext cx="8077200" cy="3430800"/>
          </a:xfrm>
          <a:prstGeom prst="rect">
            <a:avLst/>
          </a:prstGeom>
          <a:solidFill>
            <a:srgbClr val="FFC000"/>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dirty="0"/>
          </a:p>
        </p:txBody>
      </p:sp>
      <p:sp>
        <p:nvSpPr>
          <p:cNvPr id="36" name="Title 1"/>
          <p:cNvSpPr txBox="1">
            <a:spLocks/>
          </p:cNvSpPr>
          <p:nvPr/>
        </p:nvSpPr>
        <p:spPr bwMode="auto">
          <a:xfrm>
            <a:off x="0" y="836712"/>
            <a:ext cx="9144000" cy="323865"/>
          </a:xfrm>
          <a:prstGeom prst="rect">
            <a:avLst/>
          </a:prstGeom>
          <a:noFill/>
          <a:ln w="9525">
            <a:noFill/>
            <a:miter lim="800000"/>
            <a:headEnd/>
            <a:tailEnd/>
          </a:ln>
        </p:spPr>
        <p:txBody>
          <a:bodyPr vert="horz" wrap="square" lIns="72000" tIns="0" rIns="72000" bIns="0" numCol="1" spcCol="0" anchor="t" anchorCtr="0" compatLnSpc="1">
            <a:prstTxWarp prst="textNoShape">
              <a:avLst/>
            </a:prstTxWarp>
          </a:bodyPr>
          <a:lstStyle/>
          <a:p>
            <a:pPr defTabSz="720000">
              <a:lnSpc>
                <a:spcPts val="1800"/>
              </a:lnSpc>
              <a:spcBef>
                <a:spcPts val="0"/>
              </a:spcBef>
              <a:spcAft>
                <a:spcPts val="0"/>
              </a:spcAft>
              <a:tabLst>
                <a:tab pos="0" algn="l"/>
              </a:tabLst>
              <a:defRPr/>
            </a:pPr>
            <a:r>
              <a:rPr lang="en-US" sz="1600" b="1" dirty="0" smtClean="0"/>
              <a:t>3.3.3 </a:t>
            </a:r>
            <a:r>
              <a:rPr lang="en-GB" sz="1600" b="1" dirty="0" smtClean="0"/>
              <a:t>The Time Value of Money (Cont.)</a:t>
            </a:r>
            <a:endParaRPr lang="en-US" sz="1600" b="1" dirty="0" smtClean="0"/>
          </a:p>
          <a:p>
            <a:pPr defTabSz="720000">
              <a:lnSpc>
                <a:spcPts val="1800"/>
              </a:lnSpc>
              <a:spcBef>
                <a:spcPts val="0"/>
              </a:spcBef>
              <a:spcAft>
                <a:spcPts val="0"/>
              </a:spcAft>
              <a:tabLst>
                <a:tab pos="0" algn="l"/>
              </a:tabLst>
              <a:defRPr/>
            </a:pPr>
            <a:r>
              <a:rPr lang="en-US" sz="1600" b="1" dirty="0" smtClean="0"/>
              <a:t> </a:t>
            </a:r>
          </a:p>
          <a:p>
            <a:pPr defTabSz="720000">
              <a:lnSpc>
                <a:spcPts val="1800"/>
              </a:lnSpc>
              <a:spcBef>
                <a:spcPts val="0"/>
              </a:spcBef>
              <a:spcAft>
                <a:spcPts val="0"/>
              </a:spcAft>
              <a:tabLst>
                <a:tab pos="0" algn="l"/>
              </a:tabLst>
              <a:defRPr/>
            </a:pPr>
            <a:endParaRPr lang="en-US" sz="1600" b="1" dirty="0" smtClean="0"/>
          </a:p>
        </p:txBody>
      </p:sp>
      <p:sp>
        <p:nvSpPr>
          <p:cNvPr id="35" name="Multiply 34">
            <a:hlinkClick r:id="rId4" action="ppaction://hlinksldjump"/>
          </p:cNvPr>
          <p:cNvSpPr/>
          <p:nvPr/>
        </p:nvSpPr>
        <p:spPr bwMode="auto">
          <a:xfrm>
            <a:off x="8036491" y="2590800"/>
            <a:ext cx="432048" cy="474340"/>
          </a:xfrm>
          <a:prstGeom prst="mathMultiply">
            <a:avLst/>
          </a:prstGeom>
          <a:solidFill>
            <a:srgbClr val="FF7B21"/>
          </a:solidFill>
          <a:ln w="3175" cap="flat" cmpd="sng" algn="ctr">
            <a:solidFill>
              <a:schemeClr val="tx1"/>
            </a:solidFill>
            <a:prstDash val="solid"/>
            <a:round/>
            <a:headEnd type="none" w="med" len="med"/>
            <a:tailEnd type="none" w="med" len="med"/>
          </a:ln>
          <a:effectLst>
            <a:reflection blurRad="6350" stA="52000" endA="300" endPos="35000" dir="5400000" sy="-100000" algn="bl" rotWithShape="0"/>
          </a:effectLst>
          <a:scene3d>
            <a:camera prst="orthographicFront"/>
            <a:lightRig rig="threePt" dir="t"/>
          </a:scene3d>
          <a:sp3d>
            <a:bevelT prst="angle"/>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MY" sz="1800" b="0" i="0" u="none" strike="noStrike" cap="none" normalizeH="0" baseline="0" smtClean="0">
              <a:ln>
                <a:noFill/>
              </a:ln>
              <a:solidFill>
                <a:schemeClr val="tx1"/>
              </a:solidFill>
              <a:effectLst/>
              <a:latin typeface="Arial" charset="0"/>
            </a:endParaRPr>
          </a:p>
        </p:txBody>
      </p:sp>
      <p:sp>
        <p:nvSpPr>
          <p:cNvPr id="43" name="TextBox 42"/>
          <p:cNvSpPr txBox="1"/>
          <p:nvPr/>
        </p:nvSpPr>
        <p:spPr>
          <a:xfrm>
            <a:off x="8001000" y="2438400"/>
            <a:ext cx="543739" cy="215444"/>
          </a:xfrm>
          <a:prstGeom prst="rect">
            <a:avLst/>
          </a:prstGeom>
          <a:noFill/>
        </p:spPr>
        <p:txBody>
          <a:bodyPr wrap="square" rtlCol="0">
            <a:spAutoFit/>
          </a:bodyPr>
          <a:lstStyle/>
          <a:p>
            <a:pPr algn="ctr"/>
            <a:r>
              <a:rPr lang="en-US" sz="800" b="1" dirty="0" smtClean="0">
                <a:solidFill>
                  <a:schemeClr val="tx1">
                    <a:lumMod val="65000"/>
                    <a:lumOff val="35000"/>
                  </a:schemeClr>
                </a:solidFill>
                <a:latin typeface="Gill Sans" pitchFamily="34" charset="0"/>
              </a:rPr>
              <a:t>CLOSE</a:t>
            </a:r>
            <a:endParaRPr lang="en-MY" sz="800" b="1" dirty="0">
              <a:solidFill>
                <a:schemeClr val="tx1">
                  <a:lumMod val="65000"/>
                  <a:lumOff val="35000"/>
                </a:schemeClr>
              </a:solidFill>
              <a:latin typeface="Gill Sans" pitchFamily="34" charset="0"/>
            </a:endParaRPr>
          </a:p>
        </p:txBody>
      </p:sp>
      <p:pic>
        <p:nvPicPr>
          <p:cNvPr id="37" name="Picture 4" descr="CAP1"/>
          <p:cNvPicPr>
            <a:picLocks noChangeAspect="1" noChangeArrowheads="1"/>
          </p:cNvPicPr>
          <p:nvPr/>
        </p:nvPicPr>
        <p:blipFill>
          <a:blip r:embed="rId5" cstate="print"/>
          <a:srcRect l="10809" t="11111" r="8617" b="11852"/>
          <a:stretch>
            <a:fillRect/>
          </a:stretch>
        </p:blipFill>
        <p:spPr bwMode="auto">
          <a:xfrm>
            <a:off x="2590800" y="2514600"/>
            <a:ext cx="3186138" cy="990600"/>
          </a:xfrm>
          <a:prstGeom prst="rect">
            <a:avLst/>
          </a:prstGeom>
          <a:ln>
            <a:noFill/>
          </a:ln>
          <a:effectLst>
            <a:outerShdw blurRad="190500" algn="tl" rotWithShape="0">
              <a:srgbClr val="000000">
                <a:alpha val="70000"/>
              </a:srgbClr>
            </a:outerShdw>
          </a:effectLst>
        </p:spPr>
      </p:pic>
      <p:graphicFrame>
        <p:nvGraphicFramePr>
          <p:cNvPr id="44" name="Diagram 43"/>
          <p:cNvGraphicFramePr/>
          <p:nvPr/>
        </p:nvGraphicFramePr>
        <p:xfrm>
          <a:off x="914400" y="3352800"/>
          <a:ext cx="7315200" cy="23622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 name="Rectangle 38"/>
          <p:cNvSpPr/>
          <p:nvPr/>
        </p:nvSpPr>
        <p:spPr>
          <a:xfrm>
            <a:off x="304800" y="5791200"/>
            <a:ext cx="8064895" cy="248091"/>
          </a:xfrm>
          <a:prstGeom prst="rect">
            <a:avLst/>
          </a:prstGeom>
        </p:spPr>
        <p:style>
          <a:lnRef idx="0">
            <a:schemeClr val="dk1">
              <a:hueOff val="0"/>
              <a:satOff val="0"/>
              <a:lumOff val="0"/>
              <a:alphaOff val="0"/>
            </a:schemeClr>
          </a:lnRef>
          <a:fillRef idx="1">
            <a:schemeClr val="accent2">
              <a:shade val="90000"/>
              <a:hueOff val="0"/>
              <a:satOff val="0"/>
              <a:lumOff val="0"/>
              <a:alphaOff val="0"/>
            </a:schemeClr>
          </a:fillRef>
          <a:effectRef idx="0">
            <a:schemeClr val="accent2">
              <a:shade val="90000"/>
              <a:hueOff val="0"/>
              <a:satOff val="0"/>
              <a:lumOff val="0"/>
              <a:alphaOff val="0"/>
            </a:schemeClr>
          </a:effectRef>
          <a:fontRef idx="minor">
            <a:schemeClr val="lt1">
              <a:hueOff val="0"/>
              <a:satOff val="0"/>
              <a:lumOff val="0"/>
              <a:alphaOff val="0"/>
            </a:schemeClr>
          </a:fontRef>
        </p:style>
      </p:sp>
      <p:sp>
        <p:nvSpPr>
          <p:cNvPr id="40" name="TextBox 39"/>
          <p:cNvSpPr txBox="1"/>
          <p:nvPr/>
        </p:nvSpPr>
        <p:spPr>
          <a:xfrm>
            <a:off x="7239000" y="5791200"/>
            <a:ext cx="849913" cy="307777"/>
          </a:xfrm>
          <a:prstGeom prst="rect">
            <a:avLst/>
          </a:prstGeom>
          <a:noFill/>
        </p:spPr>
        <p:txBody>
          <a:bodyPr wrap="none" rtlCol="0">
            <a:spAutoFit/>
          </a:bodyPr>
          <a:lstStyle/>
          <a:p>
            <a:pPr algn="ctr"/>
            <a:r>
              <a:rPr lang="en-US" sz="1400" b="1" i="1" dirty="0" smtClean="0"/>
              <a:t>14 of 13</a:t>
            </a:r>
            <a:endParaRPr lang="en-GB" sz="1400" b="1" i="1" dirty="0"/>
          </a:p>
        </p:txBody>
      </p:sp>
      <p:sp>
        <p:nvSpPr>
          <p:cNvPr id="41" name="Isosceles Triangle 40">
            <a:hlinkClick r:id="rId2" action="ppaction://hlinksldjump"/>
          </p:cNvPr>
          <p:cNvSpPr/>
          <p:nvPr/>
        </p:nvSpPr>
        <p:spPr bwMode="auto">
          <a:xfrm rot="5400000">
            <a:off x="8153400" y="5791200"/>
            <a:ext cx="228600" cy="228600"/>
          </a:xfrm>
          <a:prstGeom prst="triangl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42" name="Isosceles Triangle 41">
            <a:hlinkClick r:id="rId3" action="ppaction://hlinksldjump"/>
          </p:cNvPr>
          <p:cNvSpPr/>
          <p:nvPr/>
        </p:nvSpPr>
        <p:spPr bwMode="auto">
          <a:xfrm rot="16351444">
            <a:off x="7091523" y="5872323"/>
            <a:ext cx="228600" cy="228600"/>
          </a:xfrm>
          <a:prstGeom prst="triangl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30" name="Title 29"/>
          <p:cNvSpPr>
            <a:spLocks noGrp="1"/>
          </p:cNvSpPr>
          <p:nvPr>
            <p:ph type="title"/>
          </p:nvPr>
        </p:nvSpPr>
        <p:spPr/>
        <p:txBody>
          <a:bodyPr/>
          <a:lstStyle/>
          <a:p>
            <a:r>
              <a:rPr lang="en-US" sz="1800" dirty="0" smtClean="0"/>
              <a:t>3.3 </a:t>
            </a:r>
            <a:r>
              <a:rPr lang="en-US" dirty="0" smtClean="0"/>
              <a:t>Assessing Project Feasibility</a:t>
            </a:r>
            <a:endParaRPr lang="en-GB" dirty="0"/>
          </a:p>
        </p:txBody>
      </p:sp>
      <p:grpSp>
        <p:nvGrpSpPr>
          <p:cNvPr id="2" name="Group 4"/>
          <p:cNvGrpSpPr/>
          <p:nvPr/>
        </p:nvGrpSpPr>
        <p:grpSpPr>
          <a:xfrm>
            <a:off x="228600" y="1143000"/>
            <a:ext cx="8686800" cy="762000"/>
            <a:chOff x="0" y="0"/>
            <a:chExt cx="8064895" cy="1063250"/>
          </a:xfrm>
        </p:grpSpPr>
        <p:sp>
          <p:nvSpPr>
            <p:cNvPr id="27" name="Rectangle 26"/>
            <p:cNvSpPr/>
            <p:nvPr/>
          </p:nvSpPr>
          <p:spPr>
            <a:xfrm>
              <a:off x="0" y="0"/>
              <a:ext cx="8064895" cy="1063250"/>
            </a:xfrm>
            <a:prstGeom prst="rect">
              <a:avLst/>
            </a:prstGeom>
          </p:spPr>
          <p:style>
            <a:lnRef idx="0">
              <a:schemeClr val="dk1">
                <a:hueOff val="0"/>
                <a:satOff val="0"/>
                <a:lumOff val="0"/>
                <a:alphaOff val="0"/>
              </a:schemeClr>
            </a:lnRef>
            <a:fillRef idx="1">
              <a:schemeClr val="accent2">
                <a:shade val="90000"/>
                <a:hueOff val="0"/>
                <a:satOff val="0"/>
                <a:lumOff val="0"/>
                <a:alphaOff val="0"/>
              </a:schemeClr>
            </a:fillRef>
            <a:effectRef idx="0">
              <a:schemeClr val="accent2">
                <a:shade val="90000"/>
                <a:hueOff val="0"/>
                <a:satOff val="0"/>
                <a:lumOff val="0"/>
                <a:alphaOff val="0"/>
              </a:schemeClr>
            </a:effectRef>
            <a:fontRef idx="minor">
              <a:schemeClr val="lt1">
                <a:hueOff val="0"/>
                <a:satOff val="0"/>
                <a:lumOff val="0"/>
                <a:alphaOff val="0"/>
              </a:schemeClr>
            </a:fontRef>
          </p:style>
        </p:sp>
        <p:sp>
          <p:nvSpPr>
            <p:cNvPr id="28" name="Rectangle 27"/>
            <p:cNvSpPr/>
            <p:nvPr/>
          </p:nvSpPr>
          <p:spPr>
            <a:xfrm>
              <a:off x="0" y="0"/>
              <a:ext cx="8064895" cy="1063250"/>
            </a:xfrm>
            <a:prstGeom prst="rect">
              <a:avLst/>
            </a:prstGeom>
          </p:spPr>
          <p:style>
            <a:lnRef idx="0">
              <a:scrgbClr r="0" g="0" b="0"/>
            </a:lnRef>
            <a:fillRef idx="0">
              <a:scrgbClr r="0" g="0" b="0"/>
            </a:fillRef>
            <a:effectRef idx="0">
              <a:scrgbClr r="0" g="0" b="0"/>
            </a:effectRef>
            <a:fontRef idx="minor">
              <a:schemeClr val="lt1">
                <a:hueOff val="0"/>
                <a:satOff val="0"/>
                <a:lumOff val="0"/>
                <a:alphaOff val="0"/>
              </a:schemeClr>
            </a:fontRef>
          </p:style>
          <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endParaRPr lang="en-US" kern="1200" dirty="0" smtClean="0">
                <a:latin typeface="Arial" pitchFamily="34" charset="0"/>
                <a:cs typeface="Arial" pitchFamily="34" charset="0"/>
              </a:endParaRPr>
            </a:p>
            <a:p>
              <a:pPr lvl="0" algn="ctr" defTabSz="1244600">
                <a:lnSpc>
                  <a:spcPct val="90000"/>
                </a:lnSpc>
                <a:spcBef>
                  <a:spcPct val="0"/>
                </a:spcBef>
                <a:spcAft>
                  <a:spcPct val="35000"/>
                </a:spcAft>
              </a:pPr>
              <a:endParaRPr lang="en-US" dirty="0" smtClean="0">
                <a:latin typeface="Arial" pitchFamily="34" charset="0"/>
                <a:cs typeface="Arial" pitchFamily="34" charset="0"/>
              </a:endParaRPr>
            </a:p>
            <a:p>
              <a:pPr lvl="0" algn="ctr" defTabSz="1244600">
                <a:lnSpc>
                  <a:spcPct val="90000"/>
                </a:lnSpc>
                <a:spcBef>
                  <a:spcPct val="0"/>
                </a:spcBef>
                <a:spcAft>
                  <a:spcPct val="35000"/>
                </a:spcAft>
              </a:pPr>
              <a:r>
                <a:rPr lang="en-US" kern="1200" dirty="0" smtClean="0">
                  <a:latin typeface="Arial" pitchFamily="34" charset="0"/>
                  <a:cs typeface="Arial" pitchFamily="34" charset="0"/>
                </a:rPr>
                <a:t>Factors to be considered in Feasibility Analysis :</a:t>
              </a:r>
            </a:p>
            <a:p>
              <a:pPr lvl="0" algn="ctr" defTabSz="1244600">
                <a:lnSpc>
                  <a:spcPct val="90000"/>
                </a:lnSpc>
                <a:spcBef>
                  <a:spcPct val="0"/>
                </a:spcBef>
                <a:spcAft>
                  <a:spcPct val="35000"/>
                </a:spcAft>
              </a:pPr>
              <a:r>
                <a:rPr lang="en-US" dirty="0" smtClean="0">
                  <a:latin typeface="Arial" pitchFamily="34" charset="0"/>
                  <a:cs typeface="Arial" pitchFamily="34" charset="0"/>
                </a:rPr>
                <a:t>Economic</a:t>
              </a:r>
              <a:endParaRPr lang="en-US" kern="1200" dirty="0" smtClean="0">
                <a:latin typeface="Arial" pitchFamily="34" charset="0"/>
                <a:cs typeface="Arial" pitchFamily="34" charset="0"/>
              </a:endParaRPr>
            </a:p>
            <a:p>
              <a:pPr lvl="0" algn="ctr" defTabSz="1244600">
                <a:lnSpc>
                  <a:spcPct val="90000"/>
                </a:lnSpc>
                <a:spcBef>
                  <a:spcPct val="0"/>
                </a:spcBef>
                <a:spcAft>
                  <a:spcPct val="35000"/>
                </a:spcAft>
              </a:pPr>
              <a:endParaRPr lang="en-GB" sz="2800" kern="1200" dirty="0">
                <a:latin typeface="Arial" pitchFamily="34" charset="0"/>
                <a:cs typeface="Arial" pitchFamily="34" charset="0"/>
              </a:endParaRPr>
            </a:p>
          </p:txBody>
        </p:sp>
      </p:grpSp>
      <p:sp>
        <p:nvSpPr>
          <p:cNvPr id="33" name="Rectangle 32"/>
          <p:cNvSpPr/>
          <p:nvPr/>
        </p:nvSpPr>
        <p:spPr>
          <a:xfrm>
            <a:off x="228600" y="1905000"/>
            <a:ext cx="8610600" cy="3810000"/>
          </a:xfrm>
          <a:prstGeom prst="rect">
            <a:avLst/>
          </a:prstGeom>
          <a:solidFill>
            <a:srgbClr val="FFC000"/>
          </a:solidFill>
        </p:spPr>
        <p:style>
          <a:lnRef idx="1">
            <a:schemeClr val="accent5"/>
          </a:lnRef>
          <a:fillRef idx="2">
            <a:schemeClr val="accent5"/>
          </a:fillRef>
          <a:effectRef idx="1">
            <a:schemeClr val="accent5"/>
          </a:effectRef>
          <a:fontRef idx="minor">
            <a:schemeClr val="dk1"/>
          </a:fontRef>
        </p:style>
        <p:txBody>
          <a:bodyPr rtlCol="0" anchor="ctr"/>
          <a:lstStyle/>
          <a:p>
            <a:pPr>
              <a:spcBef>
                <a:spcPct val="50000"/>
              </a:spcBef>
            </a:pPr>
            <a:endParaRPr lang="en-US" dirty="0">
              <a:solidFill>
                <a:schemeClr val="tx1"/>
              </a:solidFill>
            </a:endParaRPr>
          </a:p>
        </p:txBody>
      </p:sp>
      <p:sp>
        <p:nvSpPr>
          <p:cNvPr id="36" name="Title 1"/>
          <p:cNvSpPr txBox="1">
            <a:spLocks/>
          </p:cNvSpPr>
          <p:nvPr/>
        </p:nvSpPr>
        <p:spPr bwMode="auto">
          <a:xfrm>
            <a:off x="0" y="836712"/>
            <a:ext cx="9144000" cy="323865"/>
          </a:xfrm>
          <a:prstGeom prst="rect">
            <a:avLst/>
          </a:prstGeom>
          <a:noFill/>
          <a:ln w="9525">
            <a:noFill/>
            <a:miter lim="800000"/>
            <a:headEnd/>
            <a:tailEnd/>
          </a:ln>
        </p:spPr>
        <p:txBody>
          <a:bodyPr vert="horz" wrap="square" lIns="72000" tIns="0" rIns="72000" bIns="0" numCol="1" spcCol="0" anchor="t" anchorCtr="0" compatLnSpc="1">
            <a:prstTxWarp prst="textNoShape">
              <a:avLst/>
            </a:prstTxWarp>
          </a:bodyPr>
          <a:lstStyle/>
          <a:p>
            <a:pPr defTabSz="720000">
              <a:lnSpc>
                <a:spcPts val="1800"/>
              </a:lnSpc>
              <a:spcBef>
                <a:spcPts val="0"/>
              </a:spcBef>
              <a:spcAft>
                <a:spcPts val="0"/>
              </a:spcAft>
              <a:tabLst>
                <a:tab pos="0" algn="l"/>
              </a:tabLst>
              <a:defRPr/>
            </a:pPr>
            <a:r>
              <a:rPr lang="en-US" sz="1600" b="1" dirty="0" smtClean="0"/>
              <a:t>3.3.3 </a:t>
            </a:r>
            <a:r>
              <a:rPr lang="en-GB" sz="1600" b="1" dirty="0" smtClean="0"/>
              <a:t>The Time Value of Money (Cont.)</a:t>
            </a:r>
            <a:endParaRPr lang="en-US" sz="1600" b="1" dirty="0" smtClean="0"/>
          </a:p>
          <a:p>
            <a:pPr defTabSz="720000">
              <a:lnSpc>
                <a:spcPts val="1800"/>
              </a:lnSpc>
              <a:spcBef>
                <a:spcPts val="0"/>
              </a:spcBef>
              <a:spcAft>
                <a:spcPts val="0"/>
              </a:spcAft>
              <a:tabLst>
                <a:tab pos="0" algn="l"/>
              </a:tabLst>
              <a:defRPr/>
            </a:pPr>
            <a:r>
              <a:rPr lang="en-US" sz="1600" b="1" dirty="0" smtClean="0"/>
              <a:t> </a:t>
            </a:r>
          </a:p>
          <a:p>
            <a:pPr defTabSz="720000">
              <a:lnSpc>
                <a:spcPts val="1800"/>
              </a:lnSpc>
              <a:spcBef>
                <a:spcPts val="0"/>
              </a:spcBef>
              <a:spcAft>
                <a:spcPts val="0"/>
              </a:spcAft>
              <a:tabLst>
                <a:tab pos="0" algn="l"/>
              </a:tabLst>
              <a:defRPr/>
            </a:pPr>
            <a:endParaRPr lang="en-US" sz="1600" b="1" dirty="0" smtClean="0"/>
          </a:p>
        </p:txBody>
      </p:sp>
      <p:sp>
        <p:nvSpPr>
          <p:cNvPr id="35" name="Multiply 34">
            <a:hlinkClick r:id="rId4" action="ppaction://hlinksldjump"/>
          </p:cNvPr>
          <p:cNvSpPr/>
          <p:nvPr/>
        </p:nvSpPr>
        <p:spPr bwMode="auto">
          <a:xfrm>
            <a:off x="8305800" y="2133600"/>
            <a:ext cx="432048" cy="474340"/>
          </a:xfrm>
          <a:prstGeom prst="mathMultiply">
            <a:avLst/>
          </a:prstGeom>
          <a:solidFill>
            <a:srgbClr val="FF7B21"/>
          </a:solidFill>
          <a:ln w="3175" cap="flat" cmpd="sng" algn="ctr">
            <a:solidFill>
              <a:schemeClr val="tx1"/>
            </a:solidFill>
            <a:prstDash val="solid"/>
            <a:round/>
            <a:headEnd type="none" w="med" len="med"/>
            <a:tailEnd type="none" w="med" len="med"/>
          </a:ln>
          <a:effectLst>
            <a:reflection blurRad="6350" stA="52000" endA="300" endPos="35000" dir="5400000" sy="-100000" algn="bl" rotWithShape="0"/>
          </a:effectLst>
          <a:scene3d>
            <a:camera prst="orthographicFront"/>
            <a:lightRig rig="threePt" dir="t"/>
          </a:scene3d>
          <a:sp3d>
            <a:bevelT prst="angle"/>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MY" sz="1800" b="0" i="0" u="none" strike="noStrike" cap="none" normalizeH="0" baseline="0" smtClean="0">
              <a:ln>
                <a:noFill/>
              </a:ln>
              <a:solidFill>
                <a:schemeClr val="tx1"/>
              </a:solidFill>
              <a:effectLst/>
              <a:latin typeface="Arial" charset="0"/>
            </a:endParaRPr>
          </a:p>
        </p:txBody>
      </p:sp>
      <p:sp>
        <p:nvSpPr>
          <p:cNvPr id="43" name="TextBox 42"/>
          <p:cNvSpPr txBox="1"/>
          <p:nvPr/>
        </p:nvSpPr>
        <p:spPr>
          <a:xfrm>
            <a:off x="8270309" y="1981200"/>
            <a:ext cx="543739" cy="215444"/>
          </a:xfrm>
          <a:prstGeom prst="rect">
            <a:avLst/>
          </a:prstGeom>
          <a:noFill/>
        </p:spPr>
        <p:txBody>
          <a:bodyPr wrap="square" rtlCol="0">
            <a:spAutoFit/>
          </a:bodyPr>
          <a:lstStyle/>
          <a:p>
            <a:pPr algn="ctr"/>
            <a:r>
              <a:rPr lang="en-US" sz="800" b="1" dirty="0" smtClean="0">
                <a:solidFill>
                  <a:schemeClr val="tx1">
                    <a:lumMod val="65000"/>
                    <a:lumOff val="35000"/>
                  </a:schemeClr>
                </a:solidFill>
                <a:latin typeface="Gill Sans" pitchFamily="34" charset="0"/>
              </a:rPr>
              <a:t>CLOSE</a:t>
            </a:r>
            <a:endParaRPr lang="en-MY" sz="800" b="1" dirty="0">
              <a:solidFill>
                <a:schemeClr val="tx1">
                  <a:lumMod val="65000"/>
                  <a:lumOff val="35000"/>
                </a:schemeClr>
              </a:solidFill>
              <a:latin typeface="Gill Sans" pitchFamily="34" charset="0"/>
            </a:endParaRPr>
          </a:p>
        </p:txBody>
      </p:sp>
      <p:sp>
        <p:nvSpPr>
          <p:cNvPr id="45" name="TextBox 44"/>
          <p:cNvSpPr txBox="1"/>
          <p:nvPr/>
        </p:nvSpPr>
        <p:spPr>
          <a:xfrm>
            <a:off x="469900" y="2209800"/>
            <a:ext cx="1828800" cy="369332"/>
          </a:xfrm>
          <a:prstGeom prst="rect">
            <a:avLst/>
          </a:prstGeom>
          <a:noFill/>
        </p:spPr>
        <p:txBody>
          <a:bodyPr wrap="square" rtlCol="0">
            <a:spAutoFit/>
          </a:bodyPr>
          <a:lstStyle/>
          <a:p>
            <a:r>
              <a:rPr lang="en-US" dirty="0" smtClean="0"/>
              <a:t>NPV example:</a:t>
            </a:r>
            <a:endParaRPr lang="en-GB" dirty="0" smtClean="0"/>
          </a:p>
        </p:txBody>
      </p:sp>
      <p:sp>
        <p:nvSpPr>
          <p:cNvPr id="46" name="TextBox 45"/>
          <p:cNvSpPr txBox="1"/>
          <p:nvPr/>
        </p:nvSpPr>
        <p:spPr>
          <a:xfrm>
            <a:off x="457200" y="2667000"/>
            <a:ext cx="8229600" cy="1477328"/>
          </a:xfrm>
          <a:prstGeom prst="rect">
            <a:avLst/>
          </a:prstGeom>
          <a:noFill/>
        </p:spPr>
        <p:txBody>
          <a:bodyPr wrap="square" rtlCol="0">
            <a:spAutoFit/>
          </a:bodyPr>
          <a:lstStyle/>
          <a:p>
            <a:r>
              <a:rPr lang="en-US" dirty="0" smtClean="0"/>
              <a:t>Suppose one of the benefits of a new project is that three years in the future it will save $10,000 during that year. Suppose the </a:t>
            </a:r>
            <a:r>
              <a:rPr lang="en-US" dirty="0" err="1" smtClean="0"/>
              <a:t>organisation</a:t>
            </a:r>
            <a:r>
              <a:rPr lang="en-US" dirty="0" smtClean="0"/>
              <a:t> believes its investments should earn at least 12% per year. What is the present value of that benefit?</a:t>
            </a:r>
          </a:p>
          <a:p>
            <a:endParaRPr lang="en-US" dirty="0"/>
          </a:p>
        </p:txBody>
      </p:sp>
      <p:sp>
        <p:nvSpPr>
          <p:cNvPr id="47" name="Text Box 4"/>
          <p:cNvSpPr txBox="1">
            <a:spLocks noChangeArrowheads="1"/>
          </p:cNvSpPr>
          <p:nvPr/>
        </p:nvSpPr>
        <p:spPr bwMode="auto">
          <a:xfrm>
            <a:off x="609600" y="3886200"/>
            <a:ext cx="6629400" cy="460375"/>
          </a:xfrm>
          <a:prstGeom prst="rect">
            <a:avLst/>
          </a:prstGeom>
          <a:noFill/>
          <a:ln w="9525">
            <a:noFill/>
            <a:miter lim="800000"/>
            <a:headEnd/>
            <a:tailEnd/>
          </a:ln>
        </p:spPr>
        <p:txBody>
          <a:bodyPr>
            <a:spAutoFit/>
          </a:bodyPr>
          <a:lstStyle/>
          <a:p>
            <a:pPr>
              <a:spcBef>
                <a:spcPct val="50000"/>
              </a:spcBef>
            </a:pPr>
            <a:r>
              <a:rPr lang="en-US" dirty="0">
                <a:solidFill>
                  <a:schemeClr val="tx1"/>
                </a:solidFill>
              </a:rPr>
              <a:t>PV</a:t>
            </a:r>
            <a:r>
              <a:rPr lang="en-US" baseline="-25000" dirty="0">
                <a:solidFill>
                  <a:schemeClr val="tx1"/>
                </a:solidFill>
              </a:rPr>
              <a:t>3</a:t>
            </a:r>
            <a:r>
              <a:rPr lang="en-US" dirty="0">
                <a:solidFill>
                  <a:schemeClr val="tx1"/>
                </a:solidFill>
              </a:rPr>
              <a:t> = $10,000 X 1 / (1 + .12) </a:t>
            </a:r>
            <a:r>
              <a:rPr lang="en-US" baseline="30000" dirty="0">
                <a:solidFill>
                  <a:schemeClr val="tx1"/>
                </a:solidFill>
              </a:rPr>
              <a:t>3</a:t>
            </a:r>
            <a:endParaRPr lang="en-US" dirty="0">
              <a:solidFill>
                <a:schemeClr val="tx1"/>
              </a:solidFill>
            </a:endParaRPr>
          </a:p>
        </p:txBody>
      </p:sp>
      <p:sp>
        <p:nvSpPr>
          <p:cNvPr id="48" name="Text Box 5"/>
          <p:cNvSpPr txBox="1">
            <a:spLocks noChangeArrowheads="1"/>
          </p:cNvSpPr>
          <p:nvPr/>
        </p:nvSpPr>
        <p:spPr bwMode="auto">
          <a:xfrm>
            <a:off x="685800" y="4419600"/>
            <a:ext cx="6858000" cy="460375"/>
          </a:xfrm>
          <a:prstGeom prst="rect">
            <a:avLst/>
          </a:prstGeom>
          <a:noFill/>
          <a:ln w="9525">
            <a:noFill/>
            <a:miter lim="800000"/>
            <a:headEnd/>
            <a:tailEnd/>
          </a:ln>
        </p:spPr>
        <p:txBody>
          <a:bodyPr>
            <a:spAutoFit/>
          </a:bodyPr>
          <a:lstStyle/>
          <a:p>
            <a:pPr>
              <a:spcBef>
                <a:spcPct val="50000"/>
              </a:spcBef>
            </a:pPr>
            <a:r>
              <a:rPr lang="en-US" dirty="0">
                <a:solidFill>
                  <a:schemeClr val="tx1"/>
                </a:solidFill>
              </a:rPr>
              <a:t>PV</a:t>
            </a:r>
            <a:r>
              <a:rPr lang="en-US" baseline="-25000" dirty="0">
                <a:solidFill>
                  <a:schemeClr val="tx1"/>
                </a:solidFill>
              </a:rPr>
              <a:t>3</a:t>
            </a:r>
            <a:r>
              <a:rPr lang="en-US" dirty="0">
                <a:solidFill>
                  <a:schemeClr val="tx1"/>
                </a:solidFill>
              </a:rPr>
              <a:t> =  </a:t>
            </a:r>
          </a:p>
        </p:txBody>
      </p:sp>
      <p:sp>
        <p:nvSpPr>
          <p:cNvPr id="49" name="Text Box 6"/>
          <p:cNvSpPr txBox="1">
            <a:spLocks noChangeArrowheads="1"/>
          </p:cNvSpPr>
          <p:nvPr/>
        </p:nvSpPr>
        <p:spPr bwMode="auto">
          <a:xfrm>
            <a:off x="1447800" y="4343400"/>
            <a:ext cx="4800600" cy="460375"/>
          </a:xfrm>
          <a:prstGeom prst="rect">
            <a:avLst/>
          </a:prstGeom>
          <a:noFill/>
          <a:ln w="9525">
            <a:noFill/>
            <a:miter lim="800000"/>
            <a:headEnd/>
            <a:tailEnd/>
          </a:ln>
        </p:spPr>
        <p:txBody>
          <a:bodyPr>
            <a:spAutoFit/>
          </a:bodyPr>
          <a:lstStyle/>
          <a:p>
            <a:pPr>
              <a:spcBef>
                <a:spcPct val="50000"/>
              </a:spcBef>
            </a:pPr>
            <a:r>
              <a:rPr lang="en-US" dirty="0">
                <a:solidFill>
                  <a:schemeClr val="tx1"/>
                </a:solidFill>
              </a:rPr>
              <a:t>$10,000 X  ( .71178)</a:t>
            </a:r>
          </a:p>
        </p:txBody>
      </p:sp>
      <p:sp>
        <p:nvSpPr>
          <p:cNvPr id="50" name="Text Box 7"/>
          <p:cNvSpPr txBox="1">
            <a:spLocks noChangeArrowheads="1"/>
          </p:cNvSpPr>
          <p:nvPr/>
        </p:nvSpPr>
        <p:spPr bwMode="auto">
          <a:xfrm>
            <a:off x="1371600" y="4953000"/>
            <a:ext cx="6019800" cy="460375"/>
          </a:xfrm>
          <a:prstGeom prst="rect">
            <a:avLst/>
          </a:prstGeom>
          <a:noFill/>
          <a:ln w="9525">
            <a:noFill/>
            <a:miter lim="800000"/>
            <a:headEnd/>
            <a:tailEnd/>
          </a:ln>
        </p:spPr>
        <p:txBody>
          <a:bodyPr>
            <a:spAutoFit/>
          </a:bodyPr>
          <a:lstStyle/>
          <a:p>
            <a:pPr>
              <a:spcBef>
                <a:spcPct val="50000"/>
              </a:spcBef>
            </a:pPr>
            <a:r>
              <a:rPr lang="en-US" dirty="0"/>
              <a:t> </a:t>
            </a:r>
            <a:r>
              <a:rPr lang="en-US" dirty="0">
                <a:solidFill>
                  <a:schemeClr val="tx1"/>
                </a:solidFill>
              </a:rPr>
              <a:t>=   $7,178</a:t>
            </a:r>
            <a:endParaRPr lang="en-US" dirty="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 name="Round Same Side Corner Rectangle 37"/>
          <p:cNvSpPr/>
          <p:nvPr/>
        </p:nvSpPr>
        <p:spPr bwMode="auto">
          <a:xfrm rot="16200000">
            <a:off x="-1285875" y="3905250"/>
            <a:ext cx="3429000" cy="495300"/>
          </a:xfrm>
          <a:prstGeom prst="round2SameRect">
            <a:avLst/>
          </a:prstGeom>
        </p:spPr>
        <p:style>
          <a:lnRef idx="0">
            <a:schemeClr val="dk1">
              <a:hueOff val="0"/>
              <a:satOff val="0"/>
              <a:lumOff val="0"/>
              <a:alphaOff val="0"/>
            </a:schemeClr>
          </a:lnRef>
          <a:fillRef idx="1">
            <a:schemeClr val="accent2">
              <a:shade val="90000"/>
              <a:hueOff val="0"/>
              <a:satOff val="0"/>
              <a:lumOff val="0"/>
              <a:alphaOff val="0"/>
            </a:schemeClr>
          </a:fillRef>
          <a:effectRef idx="0">
            <a:schemeClr val="accent2">
              <a:shade val="90000"/>
              <a:hueOff val="0"/>
              <a:satOff val="0"/>
              <a:lumOff val="0"/>
              <a:alphaOff val="0"/>
            </a:schemeClr>
          </a:effectRef>
          <a:fontRef idx="minor">
            <a:schemeClr val="lt1">
              <a:hueOff val="0"/>
              <a:satOff val="0"/>
              <a:lumOff val="0"/>
              <a:alphaOff val="0"/>
            </a:schemeClr>
          </a:fontRef>
        </p:style>
        <p:txBody>
          <a:bodyPr vert="horz" wrap="square" lIns="91440" tIns="45720" rIns="91440" bIns="45720" numCol="1" rtlCol="0" anchor="t" anchorCtr="0" compatLnSpc="1">
            <a:prstTxWarp prst="textNoShape">
              <a:avLst/>
            </a:prstTxWarp>
          </a:bodyPr>
          <a:lstStyle/>
          <a:p>
            <a:pPr algn="ctr" eaLnBrk="0" hangingPunct="0"/>
            <a:r>
              <a:rPr lang="en-US" dirty="0" smtClean="0">
                <a:solidFill>
                  <a:srgbClr val="FFC000"/>
                </a:solidFill>
              </a:rPr>
              <a:t>ECONOMIC</a:t>
            </a:r>
            <a:endParaRPr lang="en-GB" dirty="0" smtClean="0">
              <a:solidFill>
                <a:srgbClr val="FFC000"/>
              </a:solidFill>
            </a:endParaRPr>
          </a:p>
        </p:txBody>
      </p:sp>
      <p:sp>
        <p:nvSpPr>
          <p:cNvPr id="39" name="Rectangle 38"/>
          <p:cNvSpPr/>
          <p:nvPr/>
        </p:nvSpPr>
        <p:spPr>
          <a:xfrm>
            <a:off x="539552" y="5847909"/>
            <a:ext cx="8064895" cy="248091"/>
          </a:xfrm>
          <a:prstGeom prst="rect">
            <a:avLst/>
          </a:prstGeom>
        </p:spPr>
        <p:style>
          <a:lnRef idx="0">
            <a:schemeClr val="dk1">
              <a:hueOff val="0"/>
              <a:satOff val="0"/>
              <a:lumOff val="0"/>
              <a:alphaOff val="0"/>
            </a:schemeClr>
          </a:lnRef>
          <a:fillRef idx="1">
            <a:schemeClr val="accent2">
              <a:shade val="90000"/>
              <a:hueOff val="0"/>
              <a:satOff val="0"/>
              <a:lumOff val="0"/>
              <a:alphaOff val="0"/>
            </a:schemeClr>
          </a:fillRef>
          <a:effectRef idx="0">
            <a:schemeClr val="accent2">
              <a:shade val="90000"/>
              <a:hueOff val="0"/>
              <a:satOff val="0"/>
              <a:lumOff val="0"/>
              <a:alphaOff val="0"/>
            </a:schemeClr>
          </a:effectRef>
          <a:fontRef idx="minor">
            <a:schemeClr val="lt1">
              <a:hueOff val="0"/>
              <a:satOff val="0"/>
              <a:lumOff val="0"/>
              <a:alphaOff val="0"/>
            </a:schemeClr>
          </a:fontRef>
        </p:style>
      </p:sp>
      <p:sp>
        <p:nvSpPr>
          <p:cNvPr id="40" name="TextBox 39"/>
          <p:cNvSpPr txBox="1"/>
          <p:nvPr/>
        </p:nvSpPr>
        <p:spPr>
          <a:xfrm>
            <a:off x="7391402" y="5829300"/>
            <a:ext cx="849913" cy="307777"/>
          </a:xfrm>
          <a:prstGeom prst="rect">
            <a:avLst/>
          </a:prstGeom>
          <a:noFill/>
        </p:spPr>
        <p:txBody>
          <a:bodyPr wrap="none" rtlCol="0">
            <a:spAutoFit/>
          </a:bodyPr>
          <a:lstStyle/>
          <a:p>
            <a:pPr algn="ctr"/>
            <a:r>
              <a:rPr lang="en-US" sz="1400" b="1" i="1" dirty="0" smtClean="0"/>
              <a:t>13 of 13</a:t>
            </a:r>
            <a:endParaRPr lang="en-GB" sz="1400" b="1" i="1" dirty="0"/>
          </a:p>
        </p:txBody>
      </p:sp>
      <p:sp>
        <p:nvSpPr>
          <p:cNvPr id="42" name="Isosceles Triangle 41">
            <a:hlinkClick r:id="rId2" action="ppaction://hlinksldjump"/>
          </p:cNvPr>
          <p:cNvSpPr/>
          <p:nvPr/>
        </p:nvSpPr>
        <p:spPr bwMode="auto">
          <a:xfrm rot="16351444">
            <a:off x="7221435" y="5853255"/>
            <a:ext cx="228600" cy="228600"/>
          </a:xfrm>
          <a:prstGeom prst="triangl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30" name="Title 29"/>
          <p:cNvSpPr>
            <a:spLocks noGrp="1"/>
          </p:cNvSpPr>
          <p:nvPr>
            <p:ph type="title"/>
          </p:nvPr>
        </p:nvSpPr>
        <p:spPr/>
        <p:txBody>
          <a:bodyPr/>
          <a:lstStyle/>
          <a:p>
            <a:r>
              <a:rPr lang="en-US" sz="1800" dirty="0" smtClean="0"/>
              <a:t>3.3 </a:t>
            </a:r>
            <a:r>
              <a:rPr lang="en-US" dirty="0" smtClean="0"/>
              <a:t>Assessing Project Feasibility</a:t>
            </a:r>
            <a:endParaRPr lang="en-GB" dirty="0"/>
          </a:p>
        </p:txBody>
      </p:sp>
      <p:grpSp>
        <p:nvGrpSpPr>
          <p:cNvPr id="2" name="Group 4"/>
          <p:cNvGrpSpPr/>
          <p:nvPr/>
        </p:nvGrpSpPr>
        <p:grpSpPr>
          <a:xfrm>
            <a:off x="539552" y="1524000"/>
            <a:ext cx="8064895" cy="1063250"/>
            <a:chOff x="0" y="0"/>
            <a:chExt cx="8064895" cy="1063250"/>
          </a:xfrm>
        </p:grpSpPr>
        <p:sp>
          <p:nvSpPr>
            <p:cNvPr id="27" name="Rectangle 26"/>
            <p:cNvSpPr/>
            <p:nvPr/>
          </p:nvSpPr>
          <p:spPr>
            <a:xfrm>
              <a:off x="0" y="0"/>
              <a:ext cx="8064895" cy="1063250"/>
            </a:xfrm>
            <a:prstGeom prst="rect">
              <a:avLst/>
            </a:prstGeom>
          </p:spPr>
          <p:style>
            <a:lnRef idx="0">
              <a:schemeClr val="dk1">
                <a:hueOff val="0"/>
                <a:satOff val="0"/>
                <a:lumOff val="0"/>
                <a:alphaOff val="0"/>
              </a:schemeClr>
            </a:lnRef>
            <a:fillRef idx="1">
              <a:schemeClr val="accent2">
                <a:shade val="90000"/>
                <a:hueOff val="0"/>
                <a:satOff val="0"/>
                <a:lumOff val="0"/>
                <a:alphaOff val="0"/>
              </a:schemeClr>
            </a:fillRef>
            <a:effectRef idx="0">
              <a:schemeClr val="accent2">
                <a:shade val="90000"/>
                <a:hueOff val="0"/>
                <a:satOff val="0"/>
                <a:lumOff val="0"/>
                <a:alphaOff val="0"/>
              </a:schemeClr>
            </a:effectRef>
            <a:fontRef idx="minor">
              <a:schemeClr val="lt1">
                <a:hueOff val="0"/>
                <a:satOff val="0"/>
                <a:lumOff val="0"/>
                <a:alphaOff val="0"/>
              </a:schemeClr>
            </a:fontRef>
          </p:style>
        </p:sp>
        <p:sp>
          <p:nvSpPr>
            <p:cNvPr id="28" name="Rectangle 27"/>
            <p:cNvSpPr/>
            <p:nvPr/>
          </p:nvSpPr>
          <p:spPr>
            <a:xfrm>
              <a:off x="0" y="0"/>
              <a:ext cx="8064895" cy="1063250"/>
            </a:xfrm>
            <a:prstGeom prst="rect">
              <a:avLst/>
            </a:prstGeom>
          </p:spPr>
          <p:style>
            <a:lnRef idx="0">
              <a:scrgbClr r="0" g="0" b="0"/>
            </a:lnRef>
            <a:fillRef idx="0">
              <a:scrgbClr r="0" g="0" b="0"/>
            </a:fillRef>
            <a:effectRef idx="0">
              <a:scrgbClr r="0" g="0" b="0"/>
            </a:effectRef>
            <a:fontRef idx="minor">
              <a:schemeClr val="lt1">
                <a:hueOff val="0"/>
                <a:satOff val="0"/>
                <a:lumOff val="0"/>
                <a:alphaOff val="0"/>
              </a:schemeClr>
            </a:fontRef>
          </p:style>
          <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latin typeface="Arial" pitchFamily="34" charset="0"/>
                  <a:cs typeface="Arial" pitchFamily="34" charset="0"/>
                </a:rPr>
                <a:t>Factors to be considered in Feasibility Analysis</a:t>
              </a:r>
              <a:endParaRPr lang="en-GB" sz="2800" kern="1200" dirty="0">
                <a:latin typeface="Arial" pitchFamily="34" charset="0"/>
                <a:cs typeface="Arial" pitchFamily="34" charset="0"/>
              </a:endParaRPr>
            </a:p>
          </p:txBody>
        </p:sp>
      </p:grpSp>
      <p:grpSp>
        <p:nvGrpSpPr>
          <p:cNvPr id="3" name="Group 5"/>
          <p:cNvGrpSpPr/>
          <p:nvPr/>
        </p:nvGrpSpPr>
        <p:grpSpPr>
          <a:xfrm>
            <a:off x="543489" y="2438400"/>
            <a:ext cx="1342836" cy="3048000"/>
            <a:chOff x="3937" y="1063250"/>
            <a:chExt cx="1342836" cy="2232825"/>
          </a:xfrm>
        </p:grpSpPr>
        <p:sp>
          <p:nvSpPr>
            <p:cNvPr id="25" name="Rectangle 24"/>
            <p:cNvSpPr/>
            <p:nvPr/>
          </p:nvSpPr>
          <p:spPr>
            <a:xfrm>
              <a:off x="3937" y="1063250"/>
              <a:ext cx="1342836" cy="2232825"/>
            </a:xfrm>
            <a:prstGeom prst="rect">
              <a:avLst/>
            </a:prstGeom>
            <a:solidFill>
              <a:srgbClr val="FFC000"/>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26" name="Rectangle 25"/>
            <p:cNvSpPr/>
            <p:nvPr/>
          </p:nvSpPr>
          <p:spPr>
            <a:xfrm>
              <a:off x="3937"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Economic</a:t>
              </a:r>
              <a:endParaRPr lang="en-GB" sz="1800" kern="1200" dirty="0">
                <a:solidFill>
                  <a:schemeClr val="tx1"/>
                </a:solidFill>
              </a:endParaRPr>
            </a:p>
          </p:txBody>
        </p:sp>
      </p:grpSp>
      <p:grpSp>
        <p:nvGrpSpPr>
          <p:cNvPr id="4" name="Group 6"/>
          <p:cNvGrpSpPr/>
          <p:nvPr/>
        </p:nvGrpSpPr>
        <p:grpSpPr>
          <a:xfrm>
            <a:off x="1886326" y="2438400"/>
            <a:ext cx="1342836" cy="3048000"/>
            <a:chOff x="1346774" y="1063250"/>
            <a:chExt cx="1342836" cy="2232825"/>
          </a:xfrm>
        </p:grpSpPr>
        <p:sp>
          <p:nvSpPr>
            <p:cNvPr id="21" name="Rectangle 20"/>
            <p:cNvSpPr/>
            <p:nvPr/>
          </p:nvSpPr>
          <p:spPr>
            <a:xfrm>
              <a:off x="1346774" y="1063250"/>
              <a:ext cx="1342836" cy="2232825"/>
            </a:xfrm>
            <a:prstGeom prst="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3" name="Rectangle 22"/>
            <p:cNvSpPr/>
            <p:nvPr/>
          </p:nvSpPr>
          <p:spPr>
            <a:xfrm>
              <a:off x="1346774"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Technical</a:t>
              </a:r>
              <a:endParaRPr lang="en-GB" sz="1800" kern="1200" dirty="0">
                <a:solidFill>
                  <a:schemeClr val="tx1"/>
                </a:solidFill>
              </a:endParaRPr>
            </a:p>
          </p:txBody>
        </p:sp>
      </p:grpSp>
      <p:grpSp>
        <p:nvGrpSpPr>
          <p:cNvPr id="5" name="Group 7"/>
          <p:cNvGrpSpPr/>
          <p:nvPr/>
        </p:nvGrpSpPr>
        <p:grpSpPr>
          <a:xfrm>
            <a:off x="3229163" y="2438400"/>
            <a:ext cx="1342836" cy="3048000"/>
            <a:chOff x="2689611" y="1063250"/>
            <a:chExt cx="1342836" cy="2232825"/>
          </a:xfrm>
        </p:grpSpPr>
        <p:sp>
          <p:nvSpPr>
            <p:cNvPr id="19" name="Rectangle 18"/>
            <p:cNvSpPr/>
            <p:nvPr/>
          </p:nvSpPr>
          <p:spPr>
            <a:xfrm>
              <a:off x="2689611" y="1063250"/>
              <a:ext cx="1342836" cy="2232825"/>
            </a:xfrm>
            <a:prstGeom prst="rect">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20" name="Rectangle 19"/>
            <p:cNvSpPr/>
            <p:nvPr/>
          </p:nvSpPr>
          <p:spPr>
            <a:xfrm>
              <a:off x="2689611"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Operational</a:t>
              </a:r>
              <a:endParaRPr lang="en-GB" sz="1800" kern="1200" dirty="0">
                <a:solidFill>
                  <a:schemeClr val="tx1"/>
                </a:solidFill>
              </a:endParaRPr>
            </a:p>
          </p:txBody>
        </p:sp>
      </p:grpSp>
      <p:grpSp>
        <p:nvGrpSpPr>
          <p:cNvPr id="6" name="Group 8"/>
          <p:cNvGrpSpPr/>
          <p:nvPr/>
        </p:nvGrpSpPr>
        <p:grpSpPr>
          <a:xfrm>
            <a:off x="4572000" y="2438400"/>
            <a:ext cx="1342836" cy="3048000"/>
            <a:chOff x="4032448" y="1063250"/>
            <a:chExt cx="1342836" cy="2232825"/>
          </a:xfrm>
        </p:grpSpPr>
        <p:sp>
          <p:nvSpPr>
            <p:cNvPr id="17" name="Rectangle 16"/>
            <p:cNvSpPr/>
            <p:nvPr/>
          </p:nvSpPr>
          <p:spPr>
            <a:xfrm>
              <a:off x="4032448" y="1063250"/>
              <a:ext cx="1342836" cy="2232825"/>
            </a:xfrm>
            <a:prstGeom prst="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8" name="Rectangle 17"/>
            <p:cNvSpPr/>
            <p:nvPr/>
          </p:nvSpPr>
          <p:spPr>
            <a:xfrm>
              <a:off x="4032448"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Scheduling </a:t>
              </a:r>
              <a:endParaRPr lang="en-GB" sz="1800" kern="1200" dirty="0">
                <a:solidFill>
                  <a:schemeClr val="tx1"/>
                </a:solidFill>
              </a:endParaRPr>
            </a:p>
          </p:txBody>
        </p:sp>
      </p:grpSp>
      <p:grpSp>
        <p:nvGrpSpPr>
          <p:cNvPr id="7" name="Group 9"/>
          <p:cNvGrpSpPr/>
          <p:nvPr/>
        </p:nvGrpSpPr>
        <p:grpSpPr>
          <a:xfrm>
            <a:off x="5914836" y="2438400"/>
            <a:ext cx="1342836" cy="3048000"/>
            <a:chOff x="5375284" y="1063250"/>
            <a:chExt cx="1342836" cy="2232825"/>
          </a:xfrm>
        </p:grpSpPr>
        <p:sp>
          <p:nvSpPr>
            <p:cNvPr id="15" name="Rectangle 14"/>
            <p:cNvSpPr/>
            <p:nvPr/>
          </p:nvSpPr>
          <p:spPr>
            <a:xfrm>
              <a:off x="5375284" y="1063250"/>
              <a:ext cx="1342836" cy="2232825"/>
            </a:xfrm>
            <a:prstGeom prst="rect">
              <a:avLst/>
            </a:pr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16" name="Rectangle 15"/>
            <p:cNvSpPr/>
            <p:nvPr/>
          </p:nvSpPr>
          <p:spPr>
            <a:xfrm>
              <a:off x="5375284"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Legal and Contractual</a:t>
              </a:r>
              <a:endParaRPr lang="en-GB" sz="1800" kern="1200" dirty="0">
                <a:solidFill>
                  <a:schemeClr val="tx1"/>
                </a:solidFill>
              </a:endParaRPr>
            </a:p>
          </p:txBody>
        </p:sp>
      </p:grpSp>
      <p:grpSp>
        <p:nvGrpSpPr>
          <p:cNvPr id="8" name="Group 10"/>
          <p:cNvGrpSpPr/>
          <p:nvPr/>
        </p:nvGrpSpPr>
        <p:grpSpPr>
          <a:xfrm>
            <a:off x="7257673" y="2438400"/>
            <a:ext cx="1342836" cy="3048000"/>
            <a:chOff x="6718121" y="1063250"/>
            <a:chExt cx="1342836" cy="2232825"/>
          </a:xfrm>
        </p:grpSpPr>
        <p:sp>
          <p:nvSpPr>
            <p:cNvPr id="13" name="Rectangle 12"/>
            <p:cNvSpPr/>
            <p:nvPr/>
          </p:nvSpPr>
          <p:spPr>
            <a:xfrm>
              <a:off x="6718121" y="1063250"/>
              <a:ext cx="1342836" cy="2232825"/>
            </a:xfrm>
            <a:prstGeom prst="rect">
              <a:avLst/>
            </a:prstGeom>
            <a:solidFill>
              <a:srgbClr val="6699FF"/>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14" name="Rectangle 13"/>
            <p:cNvSpPr/>
            <p:nvPr/>
          </p:nvSpPr>
          <p:spPr>
            <a:xfrm>
              <a:off x="6718121"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mtClean="0">
                  <a:solidFill>
                    <a:schemeClr val="tx1"/>
                  </a:solidFill>
                  <a:latin typeface="Arial" pitchFamily="34" charset="0"/>
                  <a:cs typeface="Arial" pitchFamily="34" charset="0"/>
                </a:rPr>
                <a:t>Political</a:t>
              </a:r>
              <a:endParaRPr lang="en-GB" sz="1800" kern="1200" dirty="0">
                <a:solidFill>
                  <a:schemeClr val="tx1"/>
                </a:solidFill>
              </a:endParaRPr>
            </a:p>
          </p:txBody>
        </p:sp>
      </p:grpSp>
      <p:sp>
        <p:nvSpPr>
          <p:cNvPr id="33" name="Rectangle 32"/>
          <p:cNvSpPr/>
          <p:nvPr/>
        </p:nvSpPr>
        <p:spPr>
          <a:xfrm>
            <a:off x="533400" y="2438400"/>
            <a:ext cx="8077200" cy="3430800"/>
          </a:xfrm>
          <a:prstGeom prst="rect">
            <a:avLst/>
          </a:prstGeom>
          <a:solidFill>
            <a:srgbClr val="FFC000"/>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GB" dirty="0"/>
          </a:p>
        </p:txBody>
      </p:sp>
      <p:sp>
        <p:nvSpPr>
          <p:cNvPr id="36" name="Title 1"/>
          <p:cNvSpPr txBox="1">
            <a:spLocks/>
          </p:cNvSpPr>
          <p:nvPr/>
        </p:nvSpPr>
        <p:spPr bwMode="auto">
          <a:xfrm>
            <a:off x="0" y="836712"/>
            <a:ext cx="9144000" cy="323865"/>
          </a:xfrm>
          <a:prstGeom prst="rect">
            <a:avLst/>
          </a:prstGeom>
          <a:noFill/>
          <a:ln w="9525">
            <a:noFill/>
            <a:miter lim="800000"/>
            <a:headEnd/>
            <a:tailEnd/>
          </a:ln>
        </p:spPr>
        <p:txBody>
          <a:bodyPr vert="horz" wrap="square" lIns="72000" tIns="0" rIns="72000" bIns="0" numCol="1" spcCol="0" anchor="t" anchorCtr="0" compatLnSpc="1">
            <a:prstTxWarp prst="textNoShape">
              <a:avLst/>
            </a:prstTxWarp>
          </a:bodyPr>
          <a:lstStyle/>
          <a:p>
            <a:pPr defTabSz="720000">
              <a:lnSpc>
                <a:spcPts val="1800"/>
              </a:lnSpc>
              <a:spcBef>
                <a:spcPts val="0"/>
              </a:spcBef>
              <a:spcAft>
                <a:spcPts val="0"/>
              </a:spcAft>
              <a:tabLst>
                <a:tab pos="0" algn="l"/>
              </a:tabLst>
              <a:defRPr/>
            </a:pPr>
            <a:r>
              <a:rPr lang="en-US" sz="1600" b="1" dirty="0" smtClean="0"/>
              <a:t>3.3.3 </a:t>
            </a:r>
            <a:r>
              <a:rPr lang="en-GB" sz="1600" b="1" dirty="0" smtClean="0"/>
              <a:t>The Time Value of Money (Cont.)</a:t>
            </a:r>
            <a:endParaRPr lang="en-US" sz="1600" b="1" dirty="0" smtClean="0"/>
          </a:p>
          <a:p>
            <a:pPr defTabSz="720000">
              <a:lnSpc>
                <a:spcPts val="1800"/>
              </a:lnSpc>
              <a:spcBef>
                <a:spcPts val="0"/>
              </a:spcBef>
              <a:spcAft>
                <a:spcPts val="0"/>
              </a:spcAft>
              <a:tabLst>
                <a:tab pos="0" algn="l"/>
              </a:tabLst>
              <a:defRPr/>
            </a:pPr>
            <a:r>
              <a:rPr lang="en-US" sz="1600" b="1" dirty="0" smtClean="0"/>
              <a:t> </a:t>
            </a:r>
          </a:p>
          <a:p>
            <a:pPr defTabSz="720000">
              <a:lnSpc>
                <a:spcPts val="1800"/>
              </a:lnSpc>
              <a:spcBef>
                <a:spcPts val="0"/>
              </a:spcBef>
              <a:spcAft>
                <a:spcPts val="0"/>
              </a:spcAft>
              <a:tabLst>
                <a:tab pos="0" algn="l"/>
              </a:tabLst>
              <a:defRPr/>
            </a:pPr>
            <a:endParaRPr lang="en-US" sz="1600" b="1" dirty="0" smtClean="0"/>
          </a:p>
        </p:txBody>
      </p:sp>
      <p:sp>
        <p:nvSpPr>
          <p:cNvPr id="35" name="Multiply 34">
            <a:hlinkClick r:id="rId3" action="ppaction://hlinksldjump"/>
          </p:cNvPr>
          <p:cNvSpPr/>
          <p:nvPr/>
        </p:nvSpPr>
        <p:spPr bwMode="auto">
          <a:xfrm>
            <a:off x="8036491" y="2590800"/>
            <a:ext cx="432048" cy="474340"/>
          </a:xfrm>
          <a:prstGeom prst="mathMultiply">
            <a:avLst/>
          </a:prstGeom>
          <a:solidFill>
            <a:srgbClr val="FF7B21"/>
          </a:solidFill>
          <a:ln w="3175" cap="flat" cmpd="sng" algn="ctr">
            <a:solidFill>
              <a:schemeClr val="tx1"/>
            </a:solidFill>
            <a:prstDash val="solid"/>
            <a:round/>
            <a:headEnd type="none" w="med" len="med"/>
            <a:tailEnd type="none" w="med" len="med"/>
          </a:ln>
          <a:effectLst>
            <a:reflection blurRad="6350" stA="52000" endA="300" endPos="35000" dir="5400000" sy="-100000" algn="bl" rotWithShape="0"/>
          </a:effectLst>
          <a:scene3d>
            <a:camera prst="orthographicFront"/>
            <a:lightRig rig="threePt" dir="t"/>
          </a:scene3d>
          <a:sp3d>
            <a:bevelT prst="angle"/>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MY" sz="1800" b="0" i="0" u="none" strike="noStrike" cap="none" normalizeH="0" baseline="0" smtClean="0">
              <a:ln>
                <a:noFill/>
              </a:ln>
              <a:solidFill>
                <a:schemeClr val="tx1"/>
              </a:solidFill>
              <a:effectLst/>
              <a:latin typeface="Arial" charset="0"/>
            </a:endParaRPr>
          </a:p>
        </p:txBody>
      </p:sp>
      <p:sp>
        <p:nvSpPr>
          <p:cNvPr id="43" name="TextBox 42"/>
          <p:cNvSpPr txBox="1"/>
          <p:nvPr/>
        </p:nvSpPr>
        <p:spPr>
          <a:xfrm>
            <a:off x="8001000" y="2438400"/>
            <a:ext cx="543739" cy="215444"/>
          </a:xfrm>
          <a:prstGeom prst="rect">
            <a:avLst/>
          </a:prstGeom>
          <a:noFill/>
        </p:spPr>
        <p:txBody>
          <a:bodyPr wrap="square" rtlCol="0">
            <a:spAutoFit/>
          </a:bodyPr>
          <a:lstStyle/>
          <a:p>
            <a:pPr algn="ctr"/>
            <a:r>
              <a:rPr lang="en-US" sz="800" b="1" dirty="0" smtClean="0">
                <a:solidFill>
                  <a:schemeClr val="tx1">
                    <a:lumMod val="65000"/>
                    <a:lumOff val="35000"/>
                  </a:schemeClr>
                </a:solidFill>
                <a:latin typeface="Gill Sans" pitchFamily="34" charset="0"/>
              </a:rPr>
              <a:t>CLOSE</a:t>
            </a:r>
            <a:endParaRPr lang="en-MY" sz="800" b="1" dirty="0">
              <a:solidFill>
                <a:schemeClr val="tx1">
                  <a:lumMod val="65000"/>
                  <a:lumOff val="35000"/>
                </a:schemeClr>
              </a:solidFill>
              <a:latin typeface="Gill Sans" pitchFamily="34" charset="0"/>
            </a:endParaRPr>
          </a:p>
        </p:txBody>
      </p:sp>
      <p:grpSp>
        <p:nvGrpSpPr>
          <p:cNvPr id="37" name="Group 36"/>
          <p:cNvGrpSpPr/>
          <p:nvPr/>
        </p:nvGrpSpPr>
        <p:grpSpPr>
          <a:xfrm>
            <a:off x="914400" y="3668994"/>
            <a:ext cx="7315199" cy="892800"/>
            <a:chOff x="0" y="228601"/>
            <a:chExt cx="7315199" cy="892800"/>
          </a:xfrm>
        </p:grpSpPr>
        <p:sp>
          <p:nvSpPr>
            <p:cNvPr id="47" name="Rectangle 46"/>
            <p:cNvSpPr/>
            <p:nvPr/>
          </p:nvSpPr>
          <p:spPr>
            <a:xfrm>
              <a:off x="0" y="228601"/>
              <a:ext cx="7315199" cy="892800"/>
            </a:xfrm>
            <a:prstGeom prst="rect">
              <a:avLst/>
            </a:prstGeom>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48" name="Rectangle 47"/>
            <p:cNvSpPr/>
            <p:nvPr/>
          </p:nvSpPr>
          <p:spPr>
            <a:xfrm>
              <a:off x="0" y="228601"/>
              <a:ext cx="7315199" cy="8928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0688" tIns="97536" rIns="170688" bIns="97536" numCol="1" spcCol="1270" anchor="ctr" anchorCtr="0">
              <a:noAutofit/>
            </a:bodyPr>
            <a:lstStyle/>
            <a:p>
              <a:pPr lvl="0" algn="ctr" defTabSz="1066800">
                <a:lnSpc>
                  <a:spcPct val="90000"/>
                </a:lnSpc>
                <a:spcAft>
                  <a:spcPct val="35000"/>
                </a:spcAft>
              </a:pPr>
              <a:r>
                <a:rPr lang="en-US" sz="2400" b="1" dirty="0" smtClean="0"/>
                <a:t>Break-even analysis</a:t>
              </a:r>
              <a:endParaRPr lang="en-GB" sz="2400" kern="1200" dirty="0"/>
            </a:p>
          </p:txBody>
        </p:sp>
      </p:grpSp>
      <p:grpSp>
        <p:nvGrpSpPr>
          <p:cNvPr id="44" name="Group 43"/>
          <p:cNvGrpSpPr/>
          <p:nvPr/>
        </p:nvGrpSpPr>
        <p:grpSpPr>
          <a:xfrm>
            <a:off x="914400" y="4344585"/>
            <a:ext cx="7315199" cy="1446615"/>
            <a:chOff x="0" y="904192"/>
            <a:chExt cx="7315199" cy="1446615"/>
          </a:xfrm>
        </p:grpSpPr>
        <p:sp>
          <p:nvSpPr>
            <p:cNvPr id="45" name="Rectangle 44"/>
            <p:cNvSpPr/>
            <p:nvPr/>
          </p:nvSpPr>
          <p:spPr>
            <a:xfrm>
              <a:off x="0" y="904192"/>
              <a:ext cx="7315199" cy="1446615"/>
            </a:xfrm>
            <a:prstGeom prst="rect">
              <a:avLst/>
            </a:prstGeom>
          </p:spPr>
          <p:style>
            <a:lnRef idx="2">
              <a:schemeClr val="accent5">
                <a:tint val="40000"/>
                <a:alpha val="90000"/>
                <a:hueOff val="0"/>
                <a:satOff val="0"/>
                <a:lumOff val="0"/>
                <a:alphaOff val="0"/>
              </a:schemeClr>
            </a:lnRef>
            <a:fillRef idx="1">
              <a:schemeClr val="accent5">
                <a:tint val="40000"/>
                <a:alpha val="90000"/>
                <a:hueOff val="0"/>
                <a:satOff val="0"/>
                <a:lumOff val="0"/>
                <a:alphaOff val="0"/>
              </a:schemeClr>
            </a:fillRef>
            <a:effectRef idx="0">
              <a:schemeClr val="accent5">
                <a:tint val="40000"/>
                <a:alpha val="90000"/>
                <a:hueOff val="0"/>
                <a:satOff val="0"/>
                <a:lumOff val="0"/>
                <a:alphaOff val="0"/>
              </a:schemeClr>
            </a:effectRef>
            <a:fontRef idx="minor">
              <a:schemeClr val="dk1">
                <a:hueOff val="0"/>
                <a:satOff val="0"/>
                <a:lumOff val="0"/>
                <a:alphaOff val="0"/>
              </a:schemeClr>
            </a:fontRef>
          </p:style>
        </p:sp>
        <p:sp>
          <p:nvSpPr>
            <p:cNvPr id="46" name="Rectangle 45"/>
            <p:cNvSpPr/>
            <p:nvPr/>
          </p:nvSpPr>
          <p:spPr>
            <a:xfrm>
              <a:off x="0" y="904192"/>
              <a:ext cx="7315199" cy="144661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6680" tIns="106680" rIns="142240" bIns="160020" numCol="1" spcCol="1270" anchor="t" anchorCtr="0">
              <a:noAutofit/>
            </a:bodyPr>
            <a:lstStyle/>
            <a:p>
              <a:pPr marL="360363" lvl="1" indent="-360363" algn="ctr" eaLnBrk="0" hangingPunct="0">
                <a:lnSpc>
                  <a:spcPct val="150000"/>
                </a:lnSpc>
                <a:buClr>
                  <a:srgbClr val="FF6600"/>
                </a:buClr>
              </a:pPr>
              <a:r>
                <a:rPr lang="en-US" sz="2000" dirty="0" smtClean="0"/>
                <a:t>A</a:t>
              </a:r>
              <a:r>
                <a:rPr lang="en-US" sz="2000" b="1" dirty="0" smtClean="0"/>
                <a:t> </a:t>
              </a:r>
              <a:r>
                <a:rPr lang="en-US" sz="2000" dirty="0" smtClean="0"/>
                <a:t>type of cost-benefit analysis to identify at what point </a:t>
              </a:r>
            </a:p>
            <a:p>
              <a:pPr marL="360363" lvl="1" indent="-360363" algn="ctr" eaLnBrk="0" hangingPunct="0">
                <a:lnSpc>
                  <a:spcPct val="150000"/>
                </a:lnSpc>
                <a:buClr>
                  <a:srgbClr val="FF6600"/>
                </a:buClr>
              </a:pPr>
              <a:r>
                <a:rPr lang="en-US" sz="2000" dirty="0" smtClean="0"/>
                <a:t>(if ever) benefits equal costs</a:t>
              </a:r>
            </a:p>
          </p:txBody>
        </p:sp>
      </p:grpSp>
      <p:pic>
        <p:nvPicPr>
          <p:cNvPr id="49" name="Picture 4" descr="CAP4"/>
          <p:cNvPicPr>
            <a:picLocks noChangeAspect="1" noChangeArrowheads="1"/>
          </p:cNvPicPr>
          <p:nvPr/>
        </p:nvPicPr>
        <p:blipFill>
          <a:blip r:embed="rId4" cstate="print"/>
          <a:srcRect/>
          <a:stretch>
            <a:fillRect/>
          </a:stretch>
        </p:blipFill>
        <p:spPr bwMode="auto">
          <a:xfrm>
            <a:off x="1981200" y="2667000"/>
            <a:ext cx="5705868" cy="685800"/>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 Same Side Corner Rectangle 31"/>
          <p:cNvSpPr/>
          <p:nvPr/>
        </p:nvSpPr>
        <p:spPr bwMode="auto">
          <a:xfrm rot="16200000">
            <a:off x="-1285875" y="3905250"/>
            <a:ext cx="3429000" cy="495300"/>
          </a:xfrm>
          <a:prstGeom prst="round2SameRect">
            <a:avLst/>
          </a:prstGeom>
        </p:spPr>
        <p:style>
          <a:lnRef idx="0">
            <a:schemeClr val="dk1">
              <a:hueOff val="0"/>
              <a:satOff val="0"/>
              <a:lumOff val="0"/>
              <a:alphaOff val="0"/>
            </a:schemeClr>
          </a:lnRef>
          <a:fillRef idx="1">
            <a:schemeClr val="accent2">
              <a:shade val="90000"/>
              <a:hueOff val="0"/>
              <a:satOff val="0"/>
              <a:lumOff val="0"/>
              <a:alphaOff val="0"/>
            </a:schemeClr>
          </a:fillRef>
          <a:effectRef idx="0">
            <a:schemeClr val="accent2">
              <a:shade val="90000"/>
              <a:hueOff val="0"/>
              <a:satOff val="0"/>
              <a:lumOff val="0"/>
              <a:alphaOff val="0"/>
            </a:schemeClr>
          </a:effectRef>
          <a:fontRef idx="minor">
            <a:schemeClr val="lt1">
              <a:hueOff val="0"/>
              <a:satOff val="0"/>
              <a:lumOff val="0"/>
              <a:alphaOff val="0"/>
            </a:schemeClr>
          </a:fontRef>
        </p:style>
        <p:txBody>
          <a:bodyPr vert="horz" wrap="square" lIns="91440" tIns="45720" rIns="91440" bIns="45720" numCol="1" rtlCol="0" anchor="t" anchorCtr="0" compatLnSpc="1">
            <a:prstTxWarp prst="textNoShape">
              <a:avLst/>
            </a:prstTxWarp>
          </a:bodyPr>
          <a:lstStyle/>
          <a:p>
            <a:pPr algn="ctr" eaLnBrk="0" hangingPunct="0"/>
            <a:r>
              <a:rPr lang="en-US" dirty="0" smtClean="0">
                <a:solidFill>
                  <a:srgbClr val="FFC000"/>
                </a:solidFill>
              </a:rPr>
              <a:t>TECHNICAL</a:t>
            </a:r>
            <a:endParaRPr lang="en-GB" dirty="0" smtClean="0">
              <a:solidFill>
                <a:srgbClr val="FFC000"/>
              </a:solidFill>
            </a:endParaRPr>
          </a:p>
        </p:txBody>
      </p:sp>
      <p:sp>
        <p:nvSpPr>
          <p:cNvPr id="34" name="Rectangle 33"/>
          <p:cNvSpPr/>
          <p:nvPr/>
        </p:nvSpPr>
        <p:spPr>
          <a:xfrm>
            <a:off x="539552" y="5847909"/>
            <a:ext cx="8064895" cy="248091"/>
          </a:xfrm>
          <a:prstGeom prst="rect">
            <a:avLst/>
          </a:prstGeom>
        </p:spPr>
        <p:style>
          <a:lnRef idx="0">
            <a:schemeClr val="dk1">
              <a:hueOff val="0"/>
              <a:satOff val="0"/>
              <a:lumOff val="0"/>
              <a:alphaOff val="0"/>
            </a:schemeClr>
          </a:lnRef>
          <a:fillRef idx="1">
            <a:schemeClr val="accent2">
              <a:shade val="90000"/>
              <a:hueOff val="0"/>
              <a:satOff val="0"/>
              <a:lumOff val="0"/>
              <a:alphaOff val="0"/>
            </a:schemeClr>
          </a:fillRef>
          <a:effectRef idx="0">
            <a:schemeClr val="accent2">
              <a:shade val="90000"/>
              <a:hueOff val="0"/>
              <a:satOff val="0"/>
              <a:lumOff val="0"/>
              <a:alphaOff val="0"/>
            </a:schemeClr>
          </a:effectRef>
          <a:fontRef idx="minor">
            <a:schemeClr val="lt1">
              <a:hueOff val="0"/>
              <a:satOff val="0"/>
              <a:lumOff val="0"/>
              <a:alphaOff val="0"/>
            </a:schemeClr>
          </a:fontRef>
        </p:style>
      </p:sp>
      <p:sp>
        <p:nvSpPr>
          <p:cNvPr id="30" name="Title 29"/>
          <p:cNvSpPr>
            <a:spLocks noGrp="1"/>
          </p:cNvSpPr>
          <p:nvPr>
            <p:ph type="title"/>
          </p:nvPr>
        </p:nvSpPr>
        <p:spPr/>
        <p:txBody>
          <a:bodyPr/>
          <a:lstStyle/>
          <a:p>
            <a:r>
              <a:rPr lang="en-US" sz="1800" dirty="0" smtClean="0"/>
              <a:t>3.3 </a:t>
            </a:r>
            <a:r>
              <a:rPr lang="en-US" dirty="0" smtClean="0"/>
              <a:t>Assessing Project Feasibility</a:t>
            </a:r>
            <a:endParaRPr lang="en-GB" dirty="0"/>
          </a:p>
        </p:txBody>
      </p:sp>
      <p:grpSp>
        <p:nvGrpSpPr>
          <p:cNvPr id="2" name="Group 4"/>
          <p:cNvGrpSpPr/>
          <p:nvPr/>
        </p:nvGrpSpPr>
        <p:grpSpPr>
          <a:xfrm>
            <a:off x="539552" y="1524000"/>
            <a:ext cx="8064895" cy="1063250"/>
            <a:chOff x="0" y="0"/>
            <a:chExt cx="8064895" cy="1063250"/>
          </a:xfrm>
        </p:grpSpPr>
        <p:sp>
          <p:nvSpPr>
            <p:cNvPr id="27" name="Rectangle 26"/>
            <p:cNvSpPr/>
            <p:nvPr/>
          </p:nvSpPr>
          <p:spPr>
            <a:xfrm>
              <a:off x="0" y="0"/>
              <a:ext cx="8064895" cy="1063250"/>
            </a:xfrm>
            <a:prstGeom prst="rect">
              <a:avLst/>
            </a:prstGeom>
          </p:spPr>
          <p:style>
            <a:lnRef idx="0">
              <a:schemeClr val="dk1">
                <a:hueOff val="0"/>
                <a:satOff val="0"/>
                <a:lumOff val="0"/>
                <a:alphaOff val="0"/>
              </a:schemeClr>
            </a:lnRef>
            <a:fillRef idx="1">
              <a:schemeClr val="accent2">
                <a:shade val="90000"/>
                <a:hueOff val="0"/>
                <a:satOff val="0"/>
                <a:lumOff val="0"/>
                <a:alphaOff val="0"/>
              </a:schemeClr>
            </a:fillRef>
            <a:effectRef idx="0">
              <a:schemeClr val="accent2">
                <a:shade val="90000"/>
                <a:hueOff val="0"/>
                <a:satOff val="0"/>
                <a:lumOff val="0"/>
                <a:alphaOff val="0"/>
              </a:schemeClr>
            </a:effectRef>
            <a:fontRef idx="minor">
              <a:schemeClr val="lt1">
                <a:hueOff val="0"/>
                <a:satOff val="0"/>
                <a:lumOff val="0"/>
                <a:alphaOff val="0"/>
              </a:schemeClr>
            </a:fontRef>
          </p:style>
        </p:sp>
        <p:sp>
          <p:nvSpPr>
            <p:cNvPr id="28" name="Rectangle 27"/>
            <p:cNvSpPr/>
            <p:nvPr/>
          </p:nvSpPr>
          <p:spPr>
            <a:xfrm>
              <a:off x="0" y="0"/>
              <a:ext cx="8064895" cy="1063250"/>
            </a:xfrm>
            <a:prstGeom prst="rect">
              <a:avLst/>
            </a:prstGeom>
          </p:spPr>
          <p:style>
            <a:lnRef idx="0">
              <a:scrgbClr r="0" g="0" b="0"/>
            </a:lnRef>
            <a:fillRef idx="0">
              <a:scrgbClr r="0" g="0" b="0"/>
            </a:fillRef>
            <a:effectRef idx="0">
              <a:scrgbClr r="0" g="0" b="0"/>
            </a:effectRef>
            <a:fontRef idx="minor">
              <a:schemeClr val="lt1">
                <a:hueOff val="0"/>
                <a:satOff val="0"/>
                <a:lumOff val="0"/>
                <a:alphaOff val="0"/>
              </a:schemeClr>
            </a:fontRef>
          </p:style>
          <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latin typeface="Arial" pitchFamily="34" charset="0"/>
                  <a:cs typeface="Arial" pitchFamily="34" charset="0"/>
                </a:rPr>
                <a:t>Factors to be considered in Feasibility Analysis</a:t>
              </a:r>
              <a:endParaRPr lang="en-GB" sz="2800" kern="1200" dirty="0">
                <a:latin typeface="Arial" pitchFamily="34" charset="0"/>
                <a:cs typeface="Arial" pitchFamily="34" charset="0"/>
              </a:endParaRPr>
            </a:p>
          </p:txBody>
        </p:sp>
      </p:grpSp>
      <p:grpSp>
        <p:nvGrpSpPr>
          <p:cNvPr id="3" name="Group 5"/>
          <p:cNvGrpSpPr/>
          <p:nvPr/>
        </p:nvGrpSpPr>
        <p:grpSpPr>
          <a:xfrm>
            <a:off x="543489" y="2438400"/>
            <a:ext cx="1342836" cy="3048000"/>
            <a:chOff x="3937" y="1063250"/>
            <a:chExt cx="1342836" cy="2232825"/>
          </a:xfrm>
        </p:grpSpPr>
        <p:sp>
          <p:nvSpPr>
            <p:cNvPr id="25" name="Rectangle 24"/>
            <p:cNvSpPr/>
            <p:nvPr/>
          </p:nvSpPr>
          <p:spPr>
            <a:xfrm>
              <a:off x="3937" y="1063250"/>
              <a:ext cx="1342836" cy="2232825"/>
            </a:xfrm>
            <a:prstGeom prst="rect">
              <a:avLst/>
            </a:prstGeom>
            <a:solidFill>
              <a:srgbClr val="FFC000"/>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26" name="Rectangle 25"/>
            <p:cNvSpPr/>
            <p:nvPr/>
          </p:nvSpPr>
          <p:spPr>
            <a:xfrm>
              <a:off x="3937"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Economic</a:t>
              </a:r>
              <a:endParaRPr lang="en-GB" sz="1800" kern="1200" dirty="0">
                <a:solidFill>
                  <a:schemeClr val="tx1"/>
                </a:solidFill>
              </a:endParaRPr>
            </a:p>
          </p:txBody>
        </p:sp>
      </p:grpSp>
      <p:grpSp>
        <p:nvGrpSpPr>
          <p:cNvPr id="4" name="Group 6"/>
          <p:cNvGrpSpPr/>
          <p:nvPr/>
        </p:nvGrpSpPr>
        <p:grpSpPr>
          <a:xfrm>
            <a:off x="1886326" y="2438400"/>
            <a:ext cx="1342836" cy="3048000"/>
            <a:chOff x="1346774" y="1063250"/>
            <a:chExt cx="1342836" cy="2232825"/>
          </a:xfrm>
        </p:grpSpPr>
        <p:sp>
          <p:nvSpPr>
            <p:cNvPr id="21" name="Rectangle 20"/>
            <p:cNvSpPr/>
            <p:nvPr/>
          </p:nvSpPr>
          <p:spPr>
            <a:xfrm>
              <a:off x="1346774" y="1063250"/>
              <a:ext cx="1342836" cy="2232825"/>
            </a:xfrm>
            <a:prstGeom prst="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3" name="Rectangle 22"/>
            <p:cNvSpPr/>
            <p:nvPr/>
          </p:nvSpPr>
          <p:spPr>
            <a:xfrm>
              <a:off x="1346774"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Technical</a:t>
              </a:r>
              <a:endParaRPr lang="en-GB" sz="1800" kern="1200" dirty="0">
                <a:solidFill>
                  <a:schemeClr val="tx1"/>
                </a:solidFill>
              </a:endParaRPr>
            </a:p>
          </p:txBody>
        </p:sp>
      </p:grpSp>
      <p:grpSp>
        <p:nvGrpSpPr>
          <p:cNvPr id="5" name="Group 7"/>
          <p:cNvGrpSpPr/>
          <p:nvPr/>
        </p:nvGrpSpPr>
        <p:grpSpPr>
          <a:xfrm>
            <a:off x="3229163" y="2438400"/>
            <a:ext cx="1342836" cy="3048000"/>
            <a:chOff x="2689611" y="1063250"/>
            <a:chExt cx="1342836" cy="2232825"/>
          </a:xfrm>
        </p:grpSpPr>
        <p:sp>
          <p:nvSpPr>
            <p:cNvPr id="19" name="Rectangle 18"/>
            <p:cNvSpPr/>
            <p:nvPr/>
          </p:nvSpPr>
          <p:spPr>
            <a:xfrm>
              <a:off x="2689611" y="1063250"/>
              <a:ext cx="1342836" cy="2232825"/>
            </a:xfrm>
            <a:prstGeom prst="rect">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20" name="Rectangle 19"/>
            <p:cNvSpPr/>
            <p:nvPr/>
          </p:nvSpPr>
          <p:spPr>
            <a:xfrm>
              <a:off x="2689611"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Operational</a:t>
              </a:r>
              <a:endParaRPr lang="en-GB" sz="1800" kern="1200" dirty="0">
                <a:solidFill>
                  <a:schemeClr val="tx1"/>
                </a:solidFill>
              </a:endParaRPr>
            </a:p>
          </p:txBody>
        </p:sp>
      </p:grpSp>
      <p:grpSp>
        <p:nvGrpSpPr>
          <p:cNvPr id="6" name="Group 8"/>
          <p:cNvGrpSpPr/>
          <p:nvPr/>
        </p:nvGrpSpPr>
        <p:grpSpPr>
          <a:xfrm>
            <a:off x="4572000" y="2438400"/>
            <a:ext cx="1342836" cy="3048000"/>
            <a:chOff x="4032448" y="1063250"/>
            <a:chExt cx="1342836" cy="2232825"/>
          </a:xfrm>
        </p:grpSpPr>
        <p:sp>
          <p:nvSpPr>
            <p:cNvPr id="17" name="Rectangle 16"/>
            <p:cNvSpPr/>
            <p:nvPr/>
          </p:nvSpPr>
          <p:spPr>
            <a:xfrm>
              <a:off x="4032448" y="1063250"/>
              <a:ext cx="1342836" cy="2232825"/>
            </a:xfrm>
            <a:prstGeom prst="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8" name="Rectangle 17"/>
            <p:cNvSpPr/>
            <p:nvPr/>
          </p:nvSpPr>
          <p:spPr>
            <a:xfrm>
              <a:off x="4032448"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Scheduling </a:t>
              </a:r>
              <a:endParaRPr lang="en-GB" sz="1800" kern="1200" dirty="0">
                <a:solidFill>
                  <a:schemeClr val="tx1"/>
                </a:solidFill>
              </a:endParaRPr>
            </a:p>
          </p:txBody>
        </p:sp>
      </p:grpSp>
      <p:grpSp>
        <p:nvGrpSpPr>
          <p:cNvPr id="7" name="Group 9"/>
          <p:cNvGrpSpPr/>
          <p:nvPr/>
        </p:nvGrpSpPr>
        <p:grpSpPr>
          <a:xfrm>
            <a:off x="5914836" y="2438400"/>
            <a:ext cx="1342836" cy="3048000"/>
            <a:chOff x="5375284" y="1063250"/>
            <a:chExt cx="1342836" cy="2232825"/>
          </a:xfrm>
        </p:grpSpPr>
        <p:sp>
          <p:nvSpPr>
            <p:cNvPr id="15" name="Rectangle 14"/>
            <p:cNvSpPr/>
            <p:nvPr/>
          </p:nvSpPr>
          <p:spPr>
            <a:xfrm>
              <a:off x="5375284" y="1063250"/>
              <a:ext cx="1342836" cy="2232825"/>
            </a:xfrm>
            <a:prstGeom prst="rect">
              <a:avLst/>
            </a:pr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16" name="Rectangle 15"/>
            <p:cNvSpPr/>
            <p:nvPr/>
          </p:nvSpPr>
          <p:spPr>
            <a:xfrm>
              <a:off x="5375284"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Legal and Contractual</a:t>
              </a:r>
              <a:endParaRPr lang="en-GB" sz="1800" kern="1200" dirty="0">
                <a:solidFill>
                  <a:schemeClr val="tx1"/>
                </a:solidFill>
              </a:endParaRPr>
            </a:p>
          </p:txBody>
        </p:sp>
      </p:grpSp>
      <p:grpSp>
        <p:nvGrpSpPr>
          <p:cNvPr id="8" name="Group 10"/>
          <p:cNvGrpSpPr/>
          <p:nvPr/>
        </p:nvGrpSpPr>
        <p:grpSpPr>
          <a:xfrm>
            <a:off x="7257673" y="2438400"/>
            <a:ext cx="1342836" cy="3048000"/>
            <a:chOff x="6718121" y="1063250"/>
            <a:chExt cx="1342836" cy="2232825"/>
          </a:xfrm>
        </p:grpSpPr>
        <p:sp>
          <p:nvSpPr>
            <p:cNvPr id="13" name="Rectangle 12"/>
            <p:cNvSpPr/>
            <p:nvPr/>
          </p:nvSpPr>
          <p:spPr>
            <a:xfrm>
              <a:off x="6718121" y="1063250"/>
              <a:ext cx="1342836" cy="2232825"/>
            </a:xfrm>
            <a:prstGeom prst="rect">
              <a:avLst/>
            </a:prstGeom>
            <a:solidFill>
              <a:srgbClr val="6699FF"/>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14" name="Rectangle 13"/>
            <p:cNvSpPr/>
            <p:nvPr/>
          </p:nvSpPr>
          <p:spPr>
            <a:xfrm>
              <a:off x="6718121"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mtClean="0">
                  <a:solidFill>
                    <a:schemeClr val="tx1"/>
                  </a:solidFill>
                  <a:latin typeface="Arial" pitchFamily="34" charset="0"/>
                  <a:cs typeface="Arial" pitchFamily="34" charset="0"/>
                </a:rPr>
                <a:t>Political</a:t>
              </a:r>
              <a:endParaRPr lang="en-GB" sz="1800" kern="1200" dirty="0">
                <a:solidFill>
                  <a:schemeClr val="tx1"/>
                </a:solidFill>
              </a:endParaRPr>
            </a:p>
          </p:txBody>
        </p:sp>
      </p:grpSp>
      <p:sp>
        <p:nvSpPr>
          <p:cNvPr id="33" name="Rectangle 32"/>
          <p:cNvSpPr/>
          <p:nvPr/>
        </p:nvSpPr>
        <p:spPr>
          <a:xfrm>
            <a:off x="533400" y="2438400"/>
            <a:ext cx="8077200" cy="3430800"/>
          </a:xfrm>
          <a:prstGeom prst="rect">
            <a:avLst/>
          </a:prstGeom>
          <a:solidFill>
            <a:schemeClr val="accent3">
              <a:lumMod val="60000"/>
              <a:lumOff val="40000"/>
            </a:schemeClr>
          </a:solidFill>
        </p:spPr>
        <p:style>
          <a:lnRef idx="1">
            <a:schemeClr val="accent5"/>
          </a:lnRef>
          <a:fillRef idx="2">
            <a:schemeClr val="accent5"/>
          </a:fillRef>
          <a:effectRef idx="1">
            <a:schemeClr val="accent5"/>
          </a:effectRef>
          <a:fontRef idx="minor">
            <a:schemeClr val="dk1"/>
          </a:fontRef>
        </p:style>
        <p:txBody>
          <a:bodyPr rtlCol="0" anchor="ctr"/>
          <a:lstStyle/>
          <a:p>
            <a:pPr marL="360363" lvl="1" indent="-360363" algn="just" eaLnBrk="0" hangingPunct="0">
              <a:lnSpc>
                <a:spcPct val="150000"/>
              </a:lnSpc>
              <a:buClr>
                <a:srgbClr val="FF6600"/>
              </a:buClr>
              <a:buFont typeface="Wingdings 3" pitchFamily="18" charset="2"/>
              <a:buChar char="â"/>
            </a:pPr>
            <a:endParaRPr lang="en-US" b="1" dirty="0" smtClean="0"/>
          </a:p>
          <a:p>
            <a:pPr marL="360363" lvl="1" indent="-360363" algn="just" eaLnBrk="0" hangingPunct="0">
              <a:lnSpc>
                <a:spcPct val="150000"/>
              </a:lnSpc>
              <a:buClr>
                <a:srgbClr val="FF6600"/>
              </a:buClr>
              <a:buFont typeface="Wingdings 3" pitchFamily="18" charset="2"/>
              <a:buChar char="â"/>
            </a:pPr>
            <a:endParaRPr lang="en-US" b="1" dirty="0" smtClean="0"/>
          </a:p>
          <a:p>
            <a:pPr marL="0" lvl="1">
              <a:lnSpc>
                <a:spcPct val="150000"/>
              </a:lnSpc>
              <a:buClr>
                <a:srgbClr val="FF6600"/>
              </a:buClr>
              <a:buSzPct val="100000"/>
              <a:defRPr/>
            </a:pPr>
            <a:r>
              <a:rPr lang="en-US" b="1" dirty="0" smtClean="0"/>
              <a:t>     Technical</a:t>
            </a:r>
            <a:endParaRPr lang="en-US" b="1" dirty="0"/>
          </a:p>
          <a:p>
            <a:pPr marL="360363" lvl="1" indent="-360363">
              <a:lnSpc>
                <a:spcPct val="150000"/>
              </a:lnSpc>
              <a:buClr>
                <a:srgbClr val="FF6600"/>
              </a:buClr>
              <a:buSzPct val="100000"/>
              <a:buFont typeface="Wingdings 3" pitchFamily="18" charset="2"/>
              <a:buChar char="â"/>
              <a:defRPr/>
            </a:pPr>
            <a:r>
              <a:rPr lang="en-US" b="1" dirty="0" smtClean="0"/>
              <a:t>Technical </a:t>
            </a:r>
            <a:r>
              <a:rPr lang="en-US" b="1" dirty="0"/>
              <a:t>feasibility: </a:t>
            </a:r>
            <a:r>
              <a:rPr lang="en-US" dirty="0"/>
              <a:t>a process of assessing the </a:t>
            </a:r>
            <a:r>
              <a:rPr lang="en-US" dirty="0" err="1"/>
              <a:t>organisation’s</a:t>
            </a:r>
            <a:r>
              <a:rPr lang="en-US" dirty="0"/>
              <a:t> ability to develop a proposed system</a:t>
            </a:r>
          </a:p>
          <a:p>
            <a:pPr marL="360363" lvl="1" indent="-360363">
              <a:lnSpc>
                <a:spcPct val="150000"/>
              </a:lnSpc>
              <a:buClr>
                <a:srgbClr val="FF6600"/>
              </a:buClr>
              <a:buSzPct val="100000"/>
              <a:buFont typeface="Wingdings 3" pitchFamily="18" charset="2"/>
              <a:buChar char="â"/>
              <a:defRPr/>
            </a:pPr>
            <a:r>
              <a:rPr lang="en-US" dirty="0"/>
              <a:t>Technical Feasibility is threaten when </a:t>
            </a:r>
            <a:r>
              <a:rPr lang="en-US" dirty="0" smtClean="0"/>
              <a:t>:</a:t>
            </a:r>
          </a:p>
          <a:p>
            <a:pPr marL="742950" lvl="1" indent="-285750">
              <a:lnSpc>
                <a:spcPct val="150000"/>
              </a:lnSpc>
              <a:buClr>
                <a:schemeClr val="accent6">
                  <a:lumMod val="75000"/>
                </a:schemeClr>
              </a:buClr>
              <a:buSzPct val="60000"/>
              <a:buFont typeface="Webdings" pitchFamily="18" charset="2"/>
              <a:buChar char="g"/>
            </a:pPr>
            <a:r>
              <a:rPr lang="en-US" dirty="0">
                <a:solidFill>
                  <a:schemeClr val="tx1"/>
                </a:solidFill>
              </a:rPr>
              <a:t>Projects are large</a:t>
            </a:r>
          </a:p>
          <a:p>
            <a:pPr marL="742950" lvl="1" indent="-285750" eaLnBrk="1" hangingPunct="1">
              <a:lnSpc>
                <a:spcPct val="150000"/>
              </a:lnSpc>
              <a:buClr>
                <a:schemeClr val="accent6">
                  <a:lumMod val="75000"/>
                </a:schemeClr>
              </a:buClr>
              <a:buSzPct val="60000"/>
              <a:buFont typeface="Webdings" pitchFamily="18" charset="2"/>
              <a:buChar char="g"/>
            </a:pPr>
            <a:r>
              <a:rPr lang="en-US" dirty="0">
                <a:solidFill>
                  <a:schemeClr val="tx1"/>
                </a:solidFill>
              </a:rPr>
              <a:t>The development group  is not familiar with the technology</a:t>
            </a:r>
          </a:p>
          <a:p>
            <a:pPr marL="742950" lvl="1" indent="-285750" eaLnBrk="1" hangingPunct="1">
              <a:lnSpc>
                <a:spcPct val="150000"/>
              </a:lnSpc>
              <a:buClr>
                <a:schemeClr val="accent6">
                  <a:lumMod val="75000"/>
                </a:schemeClr>
              </a:buClr>
              <a:buSzPct val="60000"/>
              <a:buFont typeface="Webdings" pitchFamily="18" charset="2"/>
              <a:buChar char="g"/>
            </a:pPr>
            <a:r>
              <a:rPr lang="en-US" dirty="0">
                <a:solidFill>
                  <a:schemeClr val="tx1"/>
                </a:solidFill>
              </a:rPr>
              <a:t>The user group is not familiar with  the application area</a:t>
            </a:r>
          </a:p>
          <a:p>
            <a:pPr marL="360363" lvl="1" indent="-360363">
              <a:lnSpc>
                <a:spcPct val="150000"/>
              </a:lnSpc>
              <a:buClr>
                <a:srgbClr val="FF6600"/>
              </a:buClr>
              <a:buSzPct val="100000"/>
              <a:buFont typeface="Wingdings 3" pitchFamily="18" charset="2"/>
              <a:buChar char="â"/>
              <a:defRPr/>
            </a:pPr>
            <a:endParaRPr lang="en-US" dirty="0"/>
          </a:p>
          <a:p>
            <a:pPr algn="ctr">
              <a:buClr>
                <a:srgbClr val="FF6600"/>
              </a:buClr>
              <a:buFont typeface="Wingdings 3" pitchFamily="18" charset="2"/>
              <a:buChar char="â"/>
            </a:pPr>
            <a:endParaRPr lang="en-US" dirty="0" smtClean="0"/>
          </a:p>
          <a:p>
            <a:pPr algn="ctr"/>
            <a:endParaRPr lang="en-US" dirty="0" smtClean="0"/>
          </a:p>
          <a:p>
            <a:pPr algn="ctr"/>
            <a:endParaRPr lang="en-GB" dirty="0"/>
          </a:p>
        </p:txBody>
      </p:sp>
      <p:sp>
        <p:nvSpPr>
          <p:cNvPr id="29" name="Multiply 28">
            <a:hlinkClick r:id="rId2" action="ppaction://hlinksldjump"/>
          </p:cNvPr>
          <p:cNvSpPr/>
          <p:nvPr/>
        </p:nvSpPr>
        <p:spPr bwMode="auto">
          <a:xfrm>
            <a:off x="8036491" y="2590800"/>
            <a:ext cx="432048" cy="474340"/>
          </a:xfrm>
          <a:prstGeom prst="mathMultiply">
            <a:avLst/>
          </a:prstGeom>
          <a:solidFill>
            <a:srgbClr val="FF7B21"/>
          </a:solidFill>
          <a:ln w="3175" cap="flat" cmpd="sng" algn="ctr">
            <a:solidFill>
              <a:schemeClr val="tx1"/>
            </a:solidFill>
            <a:prstDash val="solid"/>
            <a:round/>
            <a:headEnd type="none" w="med" len="med"/>
            <a:tailEnd type="none" w="med" len="med"/>
          </a:ln>
          <a:effectLst>
            <a:reflection blurRad="6350" stA="52000" endA="300" endPos="35000" dir="5400000" sy="-100000" algn="bl" rotWithShape="0"/>
          </a:effectLst>
          <a:scene3d>
            <a:camera prst="orthographicFront"/>
            <a:lightRig rig="threePt" dir="t"/>
          </a:scene3d>
          <a:sp3d>
            <a:bevelT prst="angle"/>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MY" sz="1800" b="0" i="0" u="none" strike="noStrike" cap="none" normalizeH="0" baseline="0" smtClean="0">
              <a:ln>
                <a:noFill/>
              </a:ln>
              <a:solidFill>
                <a:schemeClr val="tx1"/>
              </a:solidFill>
              <a:effectLst/>
              <a:latin typeface="Arial" charset="0"/>
            </a:endParaRPr>
          </a:p>
        </p:txBody>
      </p:sp>
      <p:sp>
        <p:nvSpPr>
          <p:cNvPr id="31" name="TextBox 30"/>
          <p:cNvSpPr txBox="1"/>
          <p:nvPr/>
        </p:nvSpPr>
        <p:spPr>
          <a:xfrm>
            <a:off x="8001000" y="2438400"/>
            <a:ext cx="543739" cy="215444"/>
          </a:xfrm>
          <a:prstGeom prst="rect">
            <a:avLst/>
          </a:prstGeom>
          <a:noFill/>
        </p:spPr>
        <p:txBody>
          <a:bodyPr wrap="square" rtlCol="0">
            <a:spAutoFit/>
          </a:bodyPr>
          <a:lstStyle/>
          <a:p>
            <a:pPr algn="ctr"/>
            <a:r>
              <a:rPr lang="en-US" sz="800" b="1" dirty="0" smtClean="0">
                <a:solidFill>
                  <a:schemeClr val="tx1">
                    <a:lumMod val="65000"/>
                    <a:lumOff val="35000"/>
                  </a:schemeClr>
                </a:solidFill>
                <a:latin typeface="Gill Sans" pitchFamily="34" charset="0"/>
              </a:rPr>
              <a:t>CLOSE</a:t>
            </a:r>
            <a:endParaRPr lang="en-MY" sz="800" b="1" dirty="0">
              <a:solidFill>
                <a:schemeClr val="tx1">
                  <a:lumMod val="65000"/>
                  <a:lumOff val="35000"/>
                </a:schemeClr>
              </a:solidFill>
              <a:latin typeface="Gill Sans" pitchFamily="34" charset="0"/>
            </a:endParaRPr>
          </a:p>
        </p:txBody>
      </p:sp>
      <p:sp>
        <p:nvSpPr>
          <p:cNvPr id="36" name="Title 1"/>
          <p:cNvSpPr txBox="1">
            <a:spLocks/>
          </p:cNvSpPr>
          <p:nvPr/>
        </p:nvSpPr>
        <p:spPr bwMode="auto">
          <a:xfrm>
            <a:off x="0" y="836712"/>
            <a:ext cx="9144000" cy="323865"/>
          </a:xfrm>
          <a:prstGeom prst="rect">
            <a:avLst/>
          </a:prstGeom>
          <a:noFill/>
          <a:ln w="9525">
            <a:noFill/>
            <a:miter lim="800000"/>
            <a:headEnd/>
            <a:tailEnd/>
          </a:ln>
        </p:spPr>
        <p:txBody>
          <a:bodyPr vert="horz" wrap="square" lIns="72000" tIns="0" rIns="72000" bIns="0" numCol="1" spcCol="0" anchor="t" anchorCtr="0" compatLnSpc="1">
            <a:prstTxWarp prst="textNoShape">
              <a:avLst/>
            </a:prstTxWarp>
          </a:bodyPr>
          <a:lstStyle/>
          <a:p>
            <a:pPr defTabSz="720000">
              <a:lnSpc>
                <a:spcPts val="1800"/>
              </a:lnSpc>
              <a:spcBef>
                <a:spcPts val="0"/>
              </a:spcBef>
              <a:spcAft>
                <a:spcPts val="0"/>
              </a:spcAft>
              <a:tabLst>
                <a:tab pos="0" algn="l"/>
              </a:tabLst>
              <a:defRPr/>
            </a:pPr>
            <a:r>
              <a:rPr lang="en-US" sz="1600" b="1" dirty="0" smtClean="0"/>
              <a:t>3.3.4 Assessing Technical Feasibility (Cont.)</a:t>
            </a:r>
            <a:endParaRPr lang="en-GB" sz="1600" b="1" dirty="0" smtClean="0"/>
          </a:p>
          <a:p>
            <a:pPr defTabSz="720000">
              <a:lnSpc>
                <a:spcPts val="1800"/>
              </a:lnSpc>
              <a:spcBef>
                <a:spcPts val="0"/>
              </a:spcBef>
              <a:spcAft>
                <a:spcPts val="0"/>
              </a:spcAft>
              <a:tabLst>
                <a:tab pos="0" algn="l"/>
              </a:tabLst>
              <a:defRPr/>
            </a:pPr>
            <a:endParaRPr lang="en-US" sz="1600" b="1" dirty="0" smtClean="0"/>
          </a:p>
        </p:txBody>
      </p:sp>
      <p:sp>
        <p:nvSpPr>
          <p:cNvPr id="37" name="TextBox 36"/>
          <p:cNvSpPr txBox="1"/>
          <p:nvPr/>
        </p:nvSpPr>
        <p:spPr>
          <a:xfrm>
            <a:off x="7490789" y="5829300"/>
            <a:ext cx="651140" cy="307777"/>
          </a:xfrm>
          <a:prstGeom prst="rect">
            <a:avLst/>
          </a:prstGeom>
          <a:noFill/>
        </p:spPr>
        <p:txBody>
          <a:bodyPr wrap="none" rtlCol="0">
            <a:spAutoFit/>
          </a:bodyPr>
          <a:lstStyle/>
          <a:p>
            <a:pPr algn="ctr"/>
            <a:r>
              <a:rPr lang="en-US" sz="1400" b="1" i="1" dirty="0" smtClean="0"/>
              <a:t>1 of 6</a:t>
            </a:r>
            <a:endParaRPr lang="en-GB" sz="1400" b="1" i="1" dirty="0"/>
          </a:p>
        </p:txBody>
      </p:sp>
      <p:sp>
        <p:nvSpPr>
          <p:cNvPr id="38" name="Isosceles Triangle 37">
            <a:hlinkClick r:id="rId3" action="ppaction://hlinksldjump"/>
          </p:cNvPr>
          <p:cNvSpPr/>
          <p:nvPr/>
        </p:nvSpPr>
        <p:spPr bwMode="auto">
          <a:xfrm rot="5400000">
            <a:off x="8229600" y="5852449"/>
            <a:ext cx="228600" cy="228600"/>
          </a:xfrm>
          <a:prstGeom prst="triangl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39" name="Isosceles Triangle 38">
            <a:hlinkClick r:id="rId4" action="ppaction://hlinksldjump"/>
          </p:cNvPr>
          <p:cNvSpPr/>
          <p:nvPr/>
        </p:nvSpPr>
        <p:spPr bwMode="auto">
          <a:xfrm rot="16351444">
            <a:off x="7221435" y="5853255"/>
            <a:ext cx="228600" cy="228600"/>
          </a:xfrm>
          <a:prstGeom prst="triangl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 Same Side Corner Rectangle 31"/>
          <p:cNvSpPr/>
          <p:nvPr/>
        </p:nvSpPr>
        <p:spPr bwMode="auto">
          <a:xfrm rot="16200000">
            <a:off x="-1285875" y="3905250"/>
            <a:ext cx="3429000" cy="495300"/>
          </a:xfrm>
          <a:prstGeom prst="round2SameRect">
            <a:avLst/>
          </a:prstGeom>
        </p:spPr>
        <p:style>
          <a:lnRef idx="0">
            <a:schemeClr val="dk1">
              <a:hueOff val="0"/>
              <a:satOff val="0"/>
              <a:lumOff val="0"/>
              <a:alphaOff val="0"/>
            </a:schemeClr>
          </a:lnRef>
          <a:fillRef idx="1">
            <a:schemeClr val="accent2">
              <a:shade val="90000"/>
              <a:hueOff val="0"/>
              <a:satOff val="0"/>
              <a:lumOff val="0"/>
              <a:alphaOff val="0"/>
            </a:schemeClr>
          </a:fillRef>
          <a:effectRef idx="0">
            <a:schemeClr val="accent2">
              <a:shade val="90000"/>
              <a:hueOff val="0"/>
              <a:satOff val="0"/>
              <a:lumOff val="0"/>
              <a:alphaOff val="0"/>
            </a:schemeClr>
          </a:effectRef>
          <a:fontRef idx="minor">
            <a:schemeClr val="lt1">
              <a:hueOff val="0"/>
              <a:satOff val="0"/>
              <a:lumOff val="0"/>
              <a:alphaOff val="0"/>
            </a:schemeClr>
          </a:fontRef>
        </p:style>
        <p:txBody>
          <a:bodyPr vert="horz" wrap="square" lIns="91440" tIns="45720" rIns="91440" bIns="45720" numCol="1" rtlCol="0" anchor="t" anchorCtr="0" compatLnSpc="1">
            <a:prstTxWarp prst="textNoShape">
              <a:avLst/>
            </a:prstTxWarp>
          </a:bodyPr>
          <a:lstStyle/>
          <a:p>
            <a:pPr algn="ctr" eaLnBrk="0" hangingPunct="0"/>
            <a:r>
              <a:rPr lang="en-US" dirty="0" smtClean="0">
                <a:solidFill>
                  <a:srgbClr val="FFC000"/>
                </a:solidFill>
              </a:rPr>
              <a:t>TECHNICAL</a:t>
            </a:r>
            <a:endParaRPr lang="en-GB" dirty="0" smtClean="0">
              <a:solidFill>
                <a:srgbClr val="FFC000"/>
              </a:solidFill>
            </a:endParaRPr>
          </a:p>
        </p:txBody>
      </p:sp>
      <p:sp>
        <p:nvSpPr>
          <p:cNvPr id="34" name="Rectangle 33"/>
          <p:cNvSpPr/>
          <p:nvPr/>
        </p:nvSpPr>
        <p:spPr>
          <a:xfrm>
            <a:off x="539552" y="5847909"/>
            <a:ext cx="8064895" cy="248091"/>
          </a:xfrm>
          <a:prstGeom prst="rect">
            <a:avLst/>
          </a:prstGeom>
        </p:spPr>
        <p:style>
          <a:lnRef idx="0">
            <a:schemeClr val="dk1">
              <a:hueOff val="0"/>
              <a:satOff val="0"/>
              <a:lumOff val="0"/>
              <a:alphaOff val="0"/>
            </a:schemeClr>
          </a:lnRef>
          <a:fillRef idx="1">
            <a:schemeClr val="accent2">
              <a:shade val="90000"/>
              <a:hueOff val="0"/>
              <a:satOff val="0"/>
              <a:lumOff val="0"/>
              <a:alphaOff val="0"/>
            </a:schemeClr>
          </a:fillRef>
          <a:effectRef idx="0">
            <a:schemeClr val="accent2">
              <a:shade val="90000"/>
              <a:hueOff val="0"/>
              <a:satOff val="0"/>
              <a:lumOff val="0"/>
              <a:alphaOff val="0"/>
            </a:schemeClr>
          </a:effectRef>
          <a:fontRef idx="minor">
            <a:schemeClr val="lt1">
              <a:hueOff val="0"/>
              <a:satOff val="0"/>
              <a:lumOff val="0"/>
              <a:alphaOff val="0"/>
            </a:schemeClr>
          </a:fontRef>
        </p:style>
      </p:sp>
      <p:sp>
        <p:nvSpPr>
          <p:cNvPr id="30" name="Title 29"/>
          <p:cNvSpPr>
            <a:spLocks noGrp="1"/>
          </p:cNvSpPr>
          <p:nvPr>
            <p:ph type="title"/>
          </p:nvPr>
        </p:nvSpPr>
        <p:spPr/>
        <p:txBody>
          <a:bodyPr/>
          <a:lstStyle/>
          <a:p>
            <a:r>
              <a:rPr lang="en-US" sz="1800" dirty="0" smtClean="0"/>
              <a:t>3.3 </a:t>
            </a:r>
            <a:r>
              <a:rPr lang="en-US" dirty="0" smtClean="0"/>
              <a:t>Assessing Project Feasibility</a:t>
            </a:r>
            <a:endParaRPr lang="en-GB" dirty="0"/>
          </a:p>
        </p:txBody>
      </p:sp>
      <p:grpSp>
        <p:nvGrpSpPr>
          <p:cNvPr id="2" name="Group 4"/>
          <p:cNvGrpSpPr/>
          <p:nvPr/>
        </p:nvGrpSpPr>
        <p:grpSpPr>
          <a:xfrm>
            <a:off x="539552" y="1524000"/>
            <a:ext cx="8064895" cy="1063250"/>
            <a:chOff x="0" y="0"/>
            <a:chExt cx="8064895" cy="1063250"/>
          </a:xfrm>
        </p:grpSpPr>
        <p:sp>
          <p:nvSpPr>
            <p:cNvPr id="27" name="Rectangle 26"/>
            <p:cNvSpPr/>
            <p:nvPr/>
          </p:nvSpPr>
          <p:spPr>
            <a:xfrm>
              <a:off x="0" y="0"/>
              <a:ext cx="8064895" cy="1063250"/>
            </a:xfrm>
            <a:prstGeom prst="rect">
              <a:avLst/>
            </a:prstGeom>
          </p:spPr>
          <p:style>
            <a:lnRef idx="0">
              <a:schemeClr val="dk1">
                <a:hueOff val="0"/>
                <a:satOff val="0"/>
                <a:lumOff val="0"/>
                <a:alphaOff val="0"/>
              </a:schemeClr>
            </a:lnRef>
            <a:fillRef idx="1">
              <a:schemeClr val="accent2">
                <a:shade val="90000"/>
                <a:hueOff val="0"/>
                <a:satOff val="0"/>
                <a:lumOff val="0"/>
                <a:alphaOff val="0"/>
              </a:schemeClr>
            </a:fillRef>
            <a:effectRef idx="0">
              <a:schemeClr val="accent2">
                <a:shade val="90000"/>
                <a:hueOff val="0"/>
                <a:satOff val="0"/>
                <a:lumOff val="0"/>
                <a:alphaOff val="0"/>
              </a:schemeClr>
            </a:effectRef>
            <a:fontRef idx="minor">
              <a:schemeClr val="lt1">
                <a:hueOff val="0"/>
                <a:satOff val="0"/>
                <a:lumOff val="0"/>
                <a:alphaOff val="0"/>
              </a:schemeClr>
            </a:fontRef>
          </p:style>
        </p:sp>
        <p:sp>
          <p:nvSpPr>
            <p:cNvPr id="28" name="Rectangle 27"/>
            <p:cNvSpPr/>
            <p:nvPr/>
          </p:nvSpPr>
          <p:spPr>
            <a:xfrm>
              <a:off x="0" y="0"/>
              <a:ext cx="8064895" cy="1063250"/>
            </a:xfrm>
            <a:prstGeom prst="rect">
              <a:avLst/>
            </a:prstGeom>
          </p:spPr>
          <p:style>
            <a:lnRef idx="0">
              <a:scrgbClr r="0" g="0" b="0"/>
            </a:lnRef>
            <a:fillRef idx="0">
              <a:scrgbClr r="0" g="0" b="0"/>
            </a:fillRef>
            <a:effectRef idx="0">
              <a:scrgbClr r="0" g="0" b="0"/>
            </a:effectRef>
            <a:fontRef idx="minor">
              <a:schemeClr val="lt1">
                <a:hueOff val="0"/>
                <a:satOff val="0"/>
                <a:lumOff val="0"/>
                <a:alphaOff val="0"/>
              </a:schemeClr>
            </a:fontRef>
          </p:style>
          <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latin typeface="Arial" pitchFamily="34" charset="0"/>
                  <a:cs typeface="Arial" pitchFamily="34" charset="0"/>
                </a:rPr>
                <a:t>Factors to be considered in Feasibility Analysis</a:t>
              </a:r>
              <a:endParaRPr lang="en-GB" sz="2800" kern="1200" dirty="0">
                <a:latin typeface="Arial" pitchFamily="34" charset="0"/>
                <a:cs typeface="Arial" pitchFamily="34" charset="0"/>
              </a:endParaRPr>
            </a:p>
          </p:txBody>
        </p:sp>
      </p:grpSp>
      <p:grpSp>
        <p:nvGrpSpPr>
          <p:cNvPr id="3" name="Group 5"/>
          <p:cNvGrpSpPr/>
          <p:nvPr/>
        </p:nvGrpSpPr>
        <p:grpSpPr>
          <a:xfrm>
            <a:off x="543489" y="2438400"/>
            <a:ext cx="1342836" cy="3048000"/>
            <a:chOff x="3937" y="1063250"/>
            <a:chExt cx="1342836" cy="2232825"/>
          </a:xfrm>
        </p:grpSpPr>
        <p:sp>
          <p:nvSpPr>
            <p:cNvPr id="25" name="Rectangle 24"/>
            <p:cNvSpPr/>
            <p:nvPr/>
          </p:nvSpPr>
          <p:spPr>
            <a:xfrm>
              <a:off x="3937" y="1063250"/>
              <a:ext cx="1342836" cy="2232825"/>
            </a:xfrm>
            <a:prstGeom prst="rect">
              <a:avLst/>
            </a:prstGeom>
            <a:solidFill>
              <a:srgbClr val="FFC000"/>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26" name="Rectangle 25"/>
            <p:cNvSpPr/>
            <p:nvPr/>
          </p:nvSpPr>
          <p:spPr>
            <a:xfrm>
              <a:off x="3937"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Economic</a:t>
              </a:r>
              <a:endParaRPr lang="en-GB" sz="1800" kern="1200" dirty="0">
                <a:solidFill>
                  <a:schemeClr val="tx1"/>
                </a:solidFill>
              </a:endParaRPr>
            </a:p>
          </p:txBody>
        </p:sp>
      </p:grpSp>
      <p:grpSp>
        <p:nvGrpSpPr>
          <p:cNvPr id="4" name="Group 6"/>
          <p:cNvGrpSpPr/>
          <p:nvPr/>
        </p:nvGrpSpPr>
        <p:grpSpPr>
          <a:xfrm>
            <a:off x="1886326" y="2438400"/>
            <a:ext cx="1342836" cy="3048000"/>
            <a:chOff x="1346774" y="1063250"/>
            <a:chExt cx="1342836" cy="2232825"/>
          </a:xfrm>
        </p:grpSpPr>
        <p:sp>
          <p:nvSpPr>
            <p:cNvPr id="21" name="Rectangle 20"/>
            <p:cNvSpPr/>
            <p:nvPr/>
          </p:nvSpPr>
          <p:spPr>
            <a:xfrm>
              <a:off x="1346774" y="1063250"/>
              <a:ext cx="1342836" cy="2232825"/>
            </a:xfrm>
            <a:prstGeom prst="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3" name="Rectangle 22"/>
            <p:cNvSpPr/>
            <p:nvPr/>
          </p:nvSpPr>
          <p:spPr>
            <a:xfrm>
              <a:off x="1346774"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Technical</a:t>
              </a:r>
              <a:endParaRPr lang="en-GB" sz="1800" kern="1200" dirty="0">
                <a:solidFill>
                  <a:schemeClr val="tx1"/>
                </a:solidFill>
              </a:endParaRPr>
            </a:p>
          </p:txBody>
        </p:sp>
      </p:grpSp>
      <p:grpSp>
        <p:nvGrpSpPr>
          <p:cNvPr id="5" name="Group 7"/>
          <p:cNvGrpSpPr/>
          <p:nvPr/>
        </p:nvGrpSpPr>
        <p:grpSpPr>
          <a:xfrm>
            <a:off x="3229163" y="2438400"/>
            <a:ext cx="1342836" cy="3048000"/>
            <a:chOff x="2689611" y="1063250"/>
            <a:chExt cx="1342836" cy="2232825"/>
          </a:xfrm>
        </p:grpSpPr>
        <p:sp>
          <p:nvSpPr>
            <p:cNvPr id="19" name="Rectangle 18"/>
            <p:cNvSpPr/>
            <p:nvPr/>
          </p:nvSpPr>
          <p:spPr>
            <a:xfrm>
              <a:off x="2689611" y="1063250"/>
              <a:ext cx="1342836" cy="2232825"/>
            </a:xfrm>
            <a:prstGeom prst="rect">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20" name="Rectangle 19"/>
            <p:cNvSpPr/>
            <p:nvPr/>
          </p:nvSpPr>
          <p:spPr>
            <a:xfrm>
              <a:off x="2689611"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Operational</a:t>
              </a:r>
              <a:endParaRPr lang="en-GB" sz="1800" kern="1200" dirty="0">
                <a:solidFill>
                  <a:schemeClr val="tx1"/>
                </a:solidFill>
              </a:endParaRPr>
            </a:p>
          </p:txBody>
        </p:sp>
      </p:grpSp>
      <p:grpSp>
        <p:nvGrpSpPr>
          <p:cNvPr id="6" name="Group 8"/>
          <p:cNvGrpSpPr/>
          <p:nvPr/>
        </p:nvGrpSpPr>
        <p:grpSpPr>
          <a:xfrm>
            <a:off x="4572000" y="2438400"/>
            <a:ext cx="1342836" cy="3048000"/>
            <a:chOff x="4032448" y="1063250"/>
            <a:chExt cx="1342836" cy="2232825"/>
          </a:xfrm>
        </p:grpSpPr>
        <p:sp>
          <p:nvSpPr>
            <p:cNvPr id="17" name="Rectangle 16"/>
            <p:cNvSpPr/>
            <p:nvPr/>
          </p:nvSpPr>
          <p:spPr>
            <a:xfrm>
              <a:off x="4032448" y="1063250"/>
              <a:ext cx="1342836" cy="2232825"/>
            </a:xfrm>
            <a:prstGeom prst="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8" name="Rectangle 17"/>
            <p:cNvSpPr/>
            <p:nvPr/>
          </p:nvSpPr>
          <p:spPr>
            <a:xfrm>
              <a:off x="4032448"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Scheduling </a:t>
              </a:r>
              <a:endParaRPr lang="en-GB" sz="1800" kern="1200" dirty="0">
                <a:solidFill>
                  <a:schemeClr val="tx1"/>
                </a:solidFill>
              </a:endParaRPr>
            </a:p>
          </p:txBody>
        </p:sp>
      </p:grpSp>
      <p:grpSp>
        <p:nvGrpSpPr>
          <p:cNvPr id="7" name="Group 9"/>
          <p:cNvGrpSpPr/>
          <p:nvPr/>
        </p:nvGrpSpPr>
        <p:grpSpPr>
          <a:xfrm>
            <a:off x="5914836" y="2438400"/>
            <a:ext cx="1342836" cy="3048000"/>
            <a:chOff x="5375284" y="1063250"/>
            <a:chExt cx="1342836" cy="2232825"/>
          </a:xfrm>
        </p:grpSpPr>
        <p:sp>
          <p:nvSpPr>
            <p:cNvPr id="15" name="Rectangle 14"/>
            <p:cNvSpPr/>
            <p:nvPr/>
          </p:nvSpPr>
          <p:spPr>
            <a:xfrm>
              <a:off x="5375284" y="1063250"/>
              <a:ext cx="1342836" cy="2232825"/>
            </a:xfrm>
            <a:prstGeom prst="rect">
              <a:avLst/>
            </a:pr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16" name="Rectangle 15"/>
            <p:cNvSpPr/>
            <p:nvPr/>
          </p:nvSpPr>
          <p:spPr>
            <a:xfrm>
              <a:off x="5375284"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Legal and Contractual</a:t>
              </a:r>
              <a:endParaRPr lang="en-GB" sz="1800" kern="1200" dirty="0">
                <a:solidFill>
                  <a:schemeClr val="tx1"/>
                </a:solidFill>
              </a:endParaRPr>
            </a:p>
          </p:txBody>
        </p:sp>
      </p:grpSp>
      <p:grpSp>
        <p:nvGrpSpPr>
          <p:cNvPr id="8" name="Group 10"/>
          <p:cNvGrpSpPr/>
          <p:nvPr/>
        </p:nvGrpSpPr>
        <p:grpSpPr>
          <a:xfrm>
            <a:off x="7257673" y="2438400"/>
            <a:ext cx="1342836" cy="3048000"/>
            <a:chOff x="6718121" y="1063250"/>
            <a:chExt cx="1342836" cy="2232825"/>
          </a:xfrm>
        </p:grpSpPr>
        <p:sp>
          <p:nvSpPr>
            <p:cNvPr id="13" name="Rectangle 12"/>
            <p:cNvSpPr/>
            <p:nvPr/>
          </p:nvSpPr>
          <p:spPr>
            <a:xfrm>
              <a:off x="6718121" y="1063250"/>
              <a:ext cx="1342836" cy="2232825"/>
            </a:xfrm>
            <a:prstGeom prst="rect">
              <a:avLst/>
            </a:prstGeom>
            <a:solidFill>
              <a:srgbClr val="6699FF"/>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14" name="Rectangle 13"/>
            <p:cNvSpPr/>
            <p:nvPr/>
          </p:nvSpPr>
          <p:spPr>
            <a:xfrm>
              <a:off x="6718121"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mtClean="0">
                  <a:solidFill>
                    <a:schemeClr val="tx1"/>
                  </a:solidFill>
                  <a:latin typeface="Arial" pitchFamily="34" charset="0"/>
                  <a:cs typeface="Arial" pitchFamily="34" charset="0"/>
                </a:rPr>
                <a:t>Political</a:t>
              </a:r>
              <a:endParaRPr lang="en-GB" sz="1800" kern="1200" dirty="0">
                <a:solidFill>
                  <a:schemeClr val="tx1"/>
                </a:solidFill>
              </a:endParaRPr>
            </a:p>
          </p:txBody>
        </p:sp>
      </p:grpSp>
      <p:sp>
        <p:nvSpPr>
          <p:cNvPr id="33" name="Rectangle 32"/>
          <p:cNvSpPr/>
          <p:nvPr/>
        </p:nvSpPr>
        <p:spPr>
          <a:xfrm>
            <a:off x="533400" y="2438400"/>
            <a:ext cx="8077200" cy="3430800"/>
          </a:xfrm>
          <a:prstGeom prst="rect">
            <a:avLst/>
          </a:prstGeom>
          <a:solidFill>
            <a:schemeClr val="accent3">
              <a:lumMod val="60000"/>
              <a:lumOff val="40000"/>
            </a:schemeClr>
          </a:solidFill>
        </p:spPr>
        <p:style>
          <a:lnRef idx="1">
            <a:schemeClr val="accent5"/>
          </a:lnRef>
          <a:fillRef idx="2">
            <a:schemeClr val="accent5"/>
          </a:fillRef>
          <a:effectRef idx="1">
            <a:schemeClr val="accent5"/>
          </a:effectRef>
          <a:fontRef idx="minor">
            <a:schemeClr val="dk1"/>
          </a:fontRef>
        </p:style>
        <p:txBody>
          <a:bodyPr rtlCol="0" anchor="ctr"/>
          <a:lstStyle/>
          <a:p>
            <a:pPr marL="360363" lvl="1" indent="-360363" algn="just" eaLnBrk="0" hangingPunct="0">
              <a:lnSpc>
                <a:spcPct val="150000"/>
              </a:lnSpc>
              <a:buClr>
                <a:srgbClr val="FF6600"/>
              </a:buClr>
              <a:buFont typeface="Wingdings 3" pitchFamily="18" charset="2"/>
              <a:buChar char="â"/>
            </a:pPr>
            <a:endParaRPr lang="en-US" b="1" dirty="0" smtClean="0"/>
          </a:p>
          <a:p>
            <a:pPr marL="360363" lvl="1" indent="-360363" algn="just" eaLnBrk="0" hangingPunct="0">
              <a:lnSpc>
                <a:spcPct val="150000"/>
              </a:lnSpc>
              <a:buClr>
                <a:srgbClr val="FF6600"/>
              </a:buClr>
              <a:buFont typeface="Wingdings 3" pitchFamily="18" charset="2"/>
              <a:buChar char="â"/>
            </a:pPr>
            <a:endParaRPr lang="en-US" b="1" dirty="0" smtClean="0"/>
          </a:p>
          <a:p>
            <a:pPr marL="0" lvl="1" algn="just" eaLnBrk="0" hangingPunct="0">
              <a:lnSpc>
                <a:spcPct val="150000"/>
              </a:lnSpc>
              <a:buClr>
                <a:srgbClr val="FF6600"/>
              </a:buClr>
            </a:pPr>
            <a:r>
              <a:rPr lang="en-US" b="1" dirty="0" smtClean="0"/>
              <a:t>The potential consequences of not assessing and managing risks</a:t>
            </a:r>
          </a:p>
          <a:p>
            <a:pPr marL="0" lvl="1" algn="just" eaLnBrk="0" hangingPunct="0">
              <a:lnSpc>
                <a:spcPct val="150000"/>
              </a:lnSpc>
              <a:buClr>
                <a:srgbClr val="FF6600"/>
              </a:buClr>
            </a:pPr>
            <a:r>
              <a:rPr lang="en-US" b="1" dirty="0" smtClean="0"/>
              <a:t> can include the following:</a:t>
            </a:r>
          </a:p>
          <a:p>
            <a:pPr lvl="1" indent="-457200" eaLnBrk="1" hangingPunct="1">
              <a:lnSpc>
                <a:spcPct val="150000"/>
              </a:lnSpc>
              <a:buClr>
                <a:srgbClr val="FF6600"/>
              </a:buClr>
              <a:buFont typeface="Wingdings 3" pitchFamily="18" charset="2"/>
              <a:buChar char="â"/>
            </a:pPr>
            <a:r>
              <a:rPr lang="en-US" dirty="0" smtClean="0">
                <a:solidFill>
                  <a:schemeClr val="tx1"/>
                </a:solidFill>
              </a:rPr>
              <a:t>Failure to attain expected benefits from the project,</a:t>
            </a:r>
          </a:p>
          <a:p>
            <a:pPr lvl="1" indent="-457200" eaLnBrk="1" hangingPunct="1">
              <a:lnSpc>
                <a:spcPct val="150000"/>
              </a:lnSpc>
              <a:buClr>
                <a:srgbClr val="FF6600"/>
              </a:buClr>
              <a:buFont typeface="Wingdings 3" pitchFamily="18" charset="2"/>
              <a:buChar char="â"/>
            </a:pPr>
            <a:r>
              <a:rPr lang="en-US" dirty="0" smtClean="0">
                <a:solidFill>
                  <a:schemeClr val="tx1"/>
                </a:solidFill>
              </a:rPr>
              <a:t>Inaccurate project cost estimates,</a:t>
            </a:r>
          </a:p>
          <a:p>
            <a:pPr lvl="1" indent="-457200" eaLnBrk="1" hangingPunct="1">
              <a:lnSpc>
                <a:spcPct val="150000"/>
              </a:lnSpc>
              <a:buClr>
                <a:srgbClr val="FF6600"/>
              </a:buClr>
              <a:buFont typeface="Wingdings 3" pitchFamily="18" charset="2"/>
              <a:buChar char="â"/>
            </a:pPr>
            <a:r>
              <a:rPr lang="en-US" dirty="0" smtClean="0">
                <a:solidFill>
                  <a:schemeClr val="tx1"/>
                </a:solidFill>
              </a:rPr>
              <a:t>Inaccurate project duration estimates,</a:t>
            </a:r>
          </a:p>
          <a:p>
            <a:pPr lvl="1" indent="-457200" eaLnBrk="1" hangingPunct="1">
              <a:lnSpc>
                <a:spcPct val="150000"/>
              </a:lnSpc>
              <a:buClr>
                <a:srgbClr val="FF6600"/>
              </a:buClr>
              <a:buFont typeface="Wingdings 3" pitchFamily="18" charset="2"/>
              <a:buChar char="â"/>
            </a:pPr>
            <a:r>
              <a:rPr lang="en-US" dirty="0" smtClean="0">
                <a:solidFill>
                  <a:schemeClr val="tx1"/>
                </a:solidFill>
              </a:rPr>
              <a:t>Failure to achieve adequate system performance levels, and</a:t>
            </a:r>
          </a:p>
          <a:p>
            <a:pPr lvl="1" indent="-457200" eaLnBrk="1" hangingPunct="1">
              <a:lnSpc>
                <a:spcPct val="150000"/>
              </a:lnSpc>
              <a:buClr>
                <a:srgbClr val="FF6600"/>
              </a:buClr>
              <a:buFont typeface="Wingdings 3" pitchFamily="18" charset="2"/>
              <a:buChar char="â"/>
            </a:pPr>
            <a:r>
              <a:rPr lang="en-US" dirty="0" smtClean="0">
                <a:solidFill>
                  <a:schemeClr val="tx1"/>
                </a:solidFill>
              </a:rPr>
              <a:t>Failure to adequately integrate the new system with existing hardware, software, or </a:t>
            </a:r>
            <a:r>
              <a:rPr lang="en-US" dirty="0" err="1" smtClean="0">
                <a:solidFill>
                  <a:schemeClr val="tx1"/>
                </a:solidFill>
              </a:rPr>
              <a:t>organisational</a:t>
            </a:r>
            <a:r>
              <a:rPr lang="en-US" dirty="0" smtClean="0">
                <a:solidFill>
                  <a:schemeClr val="tx1"/>
                </a:solidFill>
              </a:rPr>
              <a:t> procedures.</a:t>
            </a:r>
          </a:p>
          <a:p>
            <a:pPr algn="ctr">
              <a:buClr>
                <a:srgbClr val="FF6600"/>
              </a:buClr>
              <a:buFont typeface="Wingdings 3" pitchFamily="18" charset="2"/>
              <a:buChar char="â"/>
            </a:pPr>
            <a:endParaRPr lang="en-US" dirty="0" smtClean="0"/>
          </a:p>
          <a:p>
            <a:pPr algn="ctr"/>
            <a:endParaRPr lang="en-US" dirty="0" smtClean="0"/>
          </a:p>
          <a:p>
            <a:pPr algn="ctr"/>
            <a:endParaRPr lang="en-GB" dirty="0"/>
          </a:p>
        </p:txBody>
      </p:sp>
      <p:sp>
        <p:nvSpPr>
          <p:cNvPr id="29" name="Multiply 28">
            <a:hlinkClick r:id="rId2" action="ppaction://hlinksldjump"/>
          </p:cNvPr>
          <p:cNvSpPr/>
          <p:nvPr/>
        </p:nvSpPr>
        <p:spPr bwMode="auto">
          <a:xfrm>
            <a:off x="8036491" y="2590800"/>
            <a:ext cx="432048" cy="474340"/>
          </a:xfrm>
          <a:prstGeom prst="mathMultiply">
            <a:avLst/>
          </a:prstGeom>
          <a:solidFill>
            <a:srgbClr val="FF7B21"/>
          </a:solidFill>
          <a:ln w="3175" cap="flat" cmpd="sng" algn="ctr">
            <a:solidFill>
              <a:schemeClr val="tx1"/>
            </a:solidFill>
            <a:prstDash val="solid"/>
            <a:round/>
            <a:headEnd type="none" w="med" len="med"/>
            <a:tailEnd type="none" w="med" len="med"/>
          </a:ln>
          <a:effectLst>
            <a:reflection blurRad="6350" stA="52000" endA="300" endPos="35000" dir="5400000" sy="-100000" algn="bl" rotWithShape="0"/>
          </a:effectLst>
          <a:scene3d>
            <a:camera prst="orthographicFront"/>
            <a:lightRig rig="threePt" dir="t"/>
          </a:scene3d>
          <a:sp3d>
            <a:bevelT prst="angle"/>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MY" sz="1800" b="0" i="0" u="none" strike="noStrike" cap="none" normalizeH="0" baseline="0" smtClean="0">
              <a:ln>
                <a:noFill/>
              </a:ln>
              <a:solidFill>
                <a:schemeClr val="tx1"/>
              </a:solidFill>
              <a:effectLst/>
              <a:latin typeface="Arial" charset="0"/>
            </a:endParaRPr>
          </a:p>
        </p:txBody>
      </p:sp>
      <p:sp>
        <p:nvSpPr>
          <p:cNvPr id="31" name="TextBox 30"/>
          <p:cNvSpPr txBox="1"/>
          <p:nvPr/>
        </p:nvSpPr>
        <p:spPr>
          <a:xfrm>
            <a:off x="8001000" y="2438400"/>
            <a:ext cx="543739" cy="215444"/>
          </a:xfrm>
          <a:prstGeom prst="rect">
            <a:avLst/>
          </a:prstGeom>
          <a:noFill/>
        </p:spPr>
        <p:txBody>
          <a:bodyPr wrap="square" rtlCol="0">
            <a:spAutoFit/>
          </a:bodyPr>
          <a:lstStyle/>
          <a:p>
            <a:pPr algn="ctr"/>
            <a:r>
              <a:rPr lang="en-US" sz="800" b="1" dirty="0" smtClean="0">
                <a:solidFill>
                  <a:schemeClr val="tx1">
                    <a:lumMod val="65000"/>
                    <a:lumOff val="35000"/>
                  </a:schemeClr>
                </a:solidFill>
                <a:latin typeface="Gill Sans" pitchFamily="34" charset="0"/>
              </a:rPr>
              <a:t>CLOSE</a:t>
            </a:r>
            <a:endParaRPr lang="en-MY" sz="800" b="1" dirty="0">
              <a:solidFill>
                <a:schemeClr val="tx1">
                  <a:lumMod val="65000"/>
                  <a:lumOff val="35000"/>
                </a:schemeClr>
              </a:solidFill>
              <a:latin typeface="Gill Sans" pitchFamily="34" charset="0"/>
            </a:endParaRPr>
          </a:p>
        </p:txBody>
      </p:sp>
      <p:sp>
        <p:nvSpPr>
          <p:cNvPr id="36" name="Title 1"/>
          <p:cNvSpPr txBox="1">
            <a:spLocks/>
          </p:cNvSpPr>
          <p:nvPr/>
        </p:nvSpPr>
        <p:spPr bwMode="auto">
          <a:xfrm>
            <a:off x="0" y="836712"/>
            <a:ext cx="9144000" cy="323865"/>
          </a:xfrm>
          <a:prstGeom prst="rect">
            <a:avLst/>
          </a:prstGeom>
          <a:noFill/>
          <a:ln w="9525">
            <a:noFill/>
            <a:miter lim="800000"/>
            <a:headEnd/>
            <a:tailEnd/>
          </a:ln>
        </p:spPr>
        <p:txBody>
          <a:bodyPr vert="horz" wrap="square" lIns="72000" tIns="0" rIns="72000" bIns="0" numCol="1" spcCol="0" anchor="t" anchorCtr="0" compatLnSpc="1">
            <a:prstTxWarp prst="textNoShape">
              <a:avLst/>
            </a:prstTxWarp>
          </a:bodyPr>
          <a:lstStyle/>
          <a:p>
            <a:pPr defTabSz="720000">
              <a:lnSpc>
                <a:spcPts val="1800"/>
              </a:lnSpc>
              <a:spcBef>
                <a:spcPts val="0"/>
              </a:spcBef>
              <a:spcAft>
                <a:spcPts val="0"/>
              </a:spcAft>
              <a:tabLst>
                <a:tab pos="0" algn="l"/>
              </a:tabLst>
              <a:defRPr/>
            </a:pPr>
            <a:r>
              <a:rPr lang="en-US" sz="1600" b="1" dirty="0" smtClean="0"/>
              <a:t>3.3.4 Assessing Technical Feasibility (Cont.)</a:t>
            </a:r>
            <a:endParaRPr lang="en-GB" sz="1600" b="1" dirty="0" smtClean="0"/>
          </a:p>
          <a:p>
            <a:pPr defTabSz="720000">
              <a:lnSpc>
                <a:spcPts val="1800"/>
              </a:lnSpc>
              <a:spcBef>
                <a:spcPts val="0"/>
              </a:spcBef>
              <a:spcAft>
                <a:spcPts val="0"/>
              </a:spcAft>
              <a:tabLst>
                <a:tab pos="0" algn="l"/>
              </a:tabLst>
              <a:defRPr/>
            </a:pPr>
            <a:endParaRPr lang="en-US" sz="1600" b="1" dirty="0" smtClean="0"/>
          </a:p>
        </p:txBody>
      </p:sp>
      <p:sp>
        <p:nvSpPr>
          <p:cNvPr id="37" name="TextBox 36"/>
          <p:cNvSpPr txBox="1"/>
          <p:nvPr/>
        </p:nvSpPr>
        <p:spPr>
          <a:xfrm>
            <a:off x="7490789" y="5829300"/>
            <a:ext cx="651140" cy="307777"/>
          </a:xfrm>
          <a:prstGeom prst="rect">
            <a:avLst/>
          </a:prstGeom>
          <a:noFill/>
        </p:spPr>
        <p:txBody>
          <a:bodyPr wrap="none" rtlCol="0">
            <a:spAutoFit/>
          </a:bodyPr>
          <a:lstStyle/>
          <a:p>
            <a:pPr algn="ctr"/>
            <a:r>
              <a:rPr lang="en-US" sz="1400" b="1" i="1" dirty="0" smtClean="0"/>
              <a:t>2 of 6</a:t>
            </a:r>
            <a:endParaRPr lang="en-GB" sz="1400" b="1" i="1" dirty="0"/>
          </a:p>
        </p:txBody>
      </p:sp>
      <p:sp>
        <p:nvSpPr>
          <p:cNvPr id="38" name="Isosceles Triangle 37">
            <a:hlinkClick r:id="rId3" action="ppaction://hlinksldjump"/>
          </p:cNvPr>
          <p:cNvSpPr/>
          <p:nvPr/>
        </p:nvSpPr>
        <p:spPr bwMode="auto">
          <a:xfrm rot="5400000">
            <a:off x="8229600" y="5852449"/>
            <a:ext cx="228600" cy="228600"/>
          </a:xfrm>
          <a:prstGeom prst="triangl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39" name="Isosceles Triangle 38">
            <a:hlinkClick r:id="rId4" action="ppaction://hlinksldjump"/>
          </p:cNvPr>
          <p:cNvSpPr/>
          <p:nvPr/>
        </p:nvSpPr>
        <p:spPr bwMode="auto">
          <a:xfrm rot="16351444">
            <a:off x="7221435" y="5853255"/>
            <a:ext cx="228600" cy="228600"/>
          </a:xfrm>
          <a:prstGeom prst="triangl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846523096"/>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 Same Side Corner Rectangle 31"/>
          <p:cNvSpPr/>
          <p:nvPr/>
        </p:nvSpPr>
        <p:spPr bwMode="auto">
          <a:xfrm rot="16200000">
            <a:off x="-1285875" y="3905250"/>
            <a:ext cx="3429000" cy="495300"/>
          </a:xfrm>
          <a:prstGeom prst="round2SameRect">
            <a:avLst/>
          </a:prstGeom>
        </p:spPr>
        <p:style>
          <a:lnRef idx="0">
            <a:schemeClr val="dk1">
              <a:hueOff val="0"/>
              <a:satOff val="0"/>
              <a:lumOff val="0"/>
              <a:alphaOff val="0"/>
            </a:schemeClr>
          </a:lnRef>
          <a:fillRef idx="1">
            <a:schemeClr val="accent2">
              <a:shade val="90000"/>
              <a:hueOff val="0"/>
              <a:satOff val="0"/>
              <a:lumOff val="0"/>
              <a:alphaOff val="0"/>
            </a:schemeClr>
          </a:fillRef>
          <a:effectRef idx="0">
            <a:schemeClr val="accent2">
              <a:shade val="90000"/>
              <a:hueOff val="0"/>
              <a:satOff val="0"/>
              <a:lumOff val="0"/>
              <a:alphaOff val="0"/>
            </a:schemeClr>
          </a:effectRef>
          <a:fontRef idx="minor">
            <a:schemeClr val="lt1">
              <a:hueOff val="0"/>
              <a:satOff val="0"/>
              <a:lumOff val="0"/>
              <a:alphaOff val="0"/>
            </a:schemeClr>
          </a:fontRef>
        </p:style>
        <p:txBody>
          <a:bodyPr vert="horz" wrap="square" lIns="91440" tIns="45720" rIns="91440" bIns="45720" numCol="1" rtlCol="0" anchor="t" anchorCtr="0" compatLnSpc="1">
            <a:prstTxWarp prst="textNoShape">
              <a:avLst/>
            </a:prstTxWarp>
          </a:bodyPr>
          <a:lstStyle/>
          <a:p>
            <a:pPr algn="ctr" eaLnBrk="0" hangingPunct="0"/>
            <a:r>
              <a:rPr lang="en-US" dirty="0" smtClean="0">
                <a:solidFill>
                  <a:srgbClr val="FFC000"/>
                </a:solidFill>
              </a:rPr>
              <a:t>TECHNICAL</a:t>
            </a:r>
            <a:endParaRPr lang="en-GB" dirty="0" smtClean="0">
              <a:solidFill>
                <a:srgbClr val="FFC000"/>
              </a:solidFill>
            </a:endParaRPr>
          </a:p>
        </p:txBody>
      </p:sp>
      <p:sp>
        <p:nvSpPr>
          <p:cNvPr id="34" name="Rectangle 33"/>
          <p:cNvSpPr/>
          <p:nvPr/>
        </p:nvSpPr>
        <p:spPr>
          <a:xfrm>
            <a:off x="539552" y="5847909"/>
            <a:ext cx="8064895" cy="248091"/>
          </a:xfrm>
          <a:prstGeom prst="rect">
            <a:avLst/>
          </a:prstGeom>
        </p:spPr>
        <p:style>
          <a:lnRef idx="0">
            <a:schemeClr val="dk1">
              <a:hueOff val="0"/>
              <a:satOff val="0"/>
              <a:lumOff val="0"/>
              <a:alphaOff val="0"/>
            </a:schemeClr>
          </a:lnRef>
          <a:fillRef idx="1">
            <a:schemeClr val="accent2">
              <a:shade val="90000"/>
              <a:hueOff val="0"/>
              <a:satOff val="0"/>
              <a:lumOff val="0"/>
              <a:alphaOff val="0"/>
            </a:schemeClr>
          </a:fillRef>
          <a:effectRef idx="0">
            <a:schemeClr val="accent2">
              <a:shade val="90000"/>
              <a:hueOff val="0"/>
              <a:satOff val="0"/>
              <a:lumOff val="0"/>
              <a:alphaOff val="0"/>
            </a:schemeClr>
          </a:effectRef>
          <a:fontRef idx="minor">
            <a:schemeClr val="lt1">
              <a:hueOff val="0"/>
              <a:satOff val="0"/>
              <a:lumOff val="0"/>
              <a:alphaOff val="0"/>
            </a:schemeClr>
          </a:fontRef>
        </p:style>
      </p:sp>
      <p:sp>
        <p:nvSpPr>
          <p:cNvPr id="30" name="Title 29"/>
          <p:cNvSpPr>
            <a:spLocks noGrp="1"/>
          </p:cNvSpPr>
          <p:nvPr>
            <p:ph type="title"/>
          </p:nvPr>
        </p:nvSpPr>
        <p:spPr/>
        <p:txBody>
          <a:bodyPr/>
          <a:lstStyle/>
          <a:p>
            <a:r>
              <a:rPr lang="en-US" sz="1800" dirty="0" smtClean="0"/>
              <a:t>3.3 </a:t>
            </a:r>
            <a:r>
              <a:rPr lang="en-US" dirty="0" smtClean="0"/>
              <a:t>Assessing Project Feasibility</a:t>
            </a:r>
            <a:endParaRPr lang="en-GB" dirty="0"/>
          </a:p>
        </p:txBody>
      </p:sp>
      <p:grpSp>
        <p:nvGrpSpPr>
          <p:cNvPr id="2" name="Group 4"/>
          <p:cNvGrpSpPr/>
          <p:nvPr/>
        </p:nvGrpSpPr>
        <p:grpSpPr>
          <a:xfrm>
            <a:off x="539552" y="1524000"/>
            <a:ext cx="8064895" cy="1063250"/>
            <a:chOff x="0" y="0"/>
            <a:chExt cx="8064895" cy="1063250"/>
          </a:xfrm>
        </p:grpSpPr>
        <p:sp>
          <p:nvSpPr>
            <p:cNvPr id="27" name="Rectangle 26"/>
            <p:cNvSpPr/>
            <p:nvPr/>
          </p:nvSpPr>
          <p:spPr>
            <a:xfrm>
              <a:off x="0" y="0"/>
              <a:ext cx="8064895" cy="1063250"/>
            </a:xfrm>
            <a:prstGeom prst="rect">
              <a:avLst/>
            </a:prstGeom>
          </p:spPr>
          <p:style>
            <a:lnRef idx="0">
              <a:schemeClr val="dk1">
                <a:hueOff val="0"/>
                <a:satOff val="0"/>
                <a:lumOff val="0"/>
                <a:alphaOff val="0"/>
              </a:schemeClr>
            </a:lnRef>
            <a:fillRef idx="1">
              <a:schemeClr val="accent2">
                <a:shade val="90000"/>
                <a:hueOff val="0"/>
                <a:satOff val="0"/>
                <a:lumOff val="0"/>
                <a:alphaOff val="0"/>
              </a:schemeClr>
            </a:fillRef>
            <a:effectRef idx="0">
              <a:schemeClr val="accent2">
                <a:shade val="90000"/>
                <a:hueOff val="0"/>
                <a:satOff val="0"/>
                <a:lumOff val="0"/>
                <a:alphaOff val="0"/>
              </a:schemeClr>
            </a:effectRef>
            <a:fontRef idx="minor">
              <a:schemeClr val="lt1">
                <a:hueOff val="0"/>
                <a:satOff val="0"/>
                <a:lumOff val="0"/>
                <a:alphaOff val="0"/>
              </a:schemeClr>
            </a:fontRef>
          </p:style>
        </p:sp>
        <p:sp>
          <p:nvSpPr>
            <p:cNvPr id="28" name="Rectangle 27"/>
            <p:cNvSpPr/>
            <p:nvPr/>
          </p:nvSpPr>
          <p:spPr>
            <a:xfrm>
              <a:off x="0" y="0"/>
              <a:ext cx="8064895" cy="1063250"/>
            </a:xfrm>
            <a:prstGeom prst="rect">
              <a:avLst/>
            </a:prstGeom>
          </p:spPr>
          <p:style>
            <a:lnRef idx="0">
              <a:scrgbClr r="0" g="0" b="0"/>
            </a:lnRef>
            <a:fillRef idx="0">
              <a:scrgbClr r="0" g="0" b="0"/>
            </a:fillRef>
            <a:effectRef idx="0">
              <a:scrgbClr r="0" g="0" b="0"/>
            </a:effectRef>
            <a:fontRef idx="minor">
              <a:schemeClr val="lt1">
                <a:hueOff val="0"/>
                <a:satOff val="0"/>
                <a:lumOff val="0"/>
                <a:alphaOff val="0"/>
              </a:schemeClr>
            </a:fontRef>
          </p:style>
          <p:txBody>
            <a:bodyPr spcFirstLastPara="0" vert="horz" wrap="square" lIns="106680" tIns="106680" rIns="106680" bIns="106680" numCol="1" spcCol="1270" anchor="ctr" anchorCtr="0">
              <a:noAutofit/>
            </a:bodyPr>
            <a:lstStyle/>
            <a:p>
              <a:pPr lvl="0" algn="ctr" defTabSz="1244600">
                <a:lnSpc>
                  <a:spcPct val="90000"/>
                </a:lnSpc>
                <a:spcAft>
                  <a:spcPct val="35000"/>
                </a:spcAft>
              </a:pPr>
              <a:r>
                <a:rPr lang="en-US" sz="2800" kern="1200" dirty="0" smtClean="0">
                  <a:latin typeface="Arial" pitchFamily="34" charset="0"/>
                  <a:cs typeface="Arial" pitchFamily="34" charset="0"/>
                </a:rPr>
                <a:t>Factors to be considered in Feasibility </a:t>
              </a:r>
              <a:r>
                <a:rPr lang="en-US" sz="2800" dirty="0" smtClean="0">
                  <a:latin typeface="Arial" pitchFamily="34" charset="0"/>
                  <a:cs typeface="Arial" pitchFamily="34" charset="0"/>
                </a:rPr>
                <a:t>Analysis: Project  Risk factors</a:t>
              </a:r>
              <a:endParaRPr lang="en-GB" sz="2800" dirty="0">
                <a:latin typeface="Arial" pitchFamily="34" charset="0"/>
                <a:cs typeface="Arial" pitchFamily="34" charset="0"/>
              </a:endParaRPr>
            </a:p>
          </p:txBody>
        </p:sp>
      </p:grpSp>
      <p:grpSp>
        <p:nvGrpSpPr>
          <p:cNvPr id="3" name="Group 5"/>
          <p:cNvGrpSpPr/>
          <p:nvPr/>
        </p:nvGrpSpPr>
        <p:grpSpPr>
          <a:xfrm>
            <a:off x="543489" y="2438400"/>
            <a:ext cx="1342836" cy="3048000"/>
            <a:chOff x="3937" y="1063250"/>
            <a:chExt cx="1342836" cy="2232825"/>
          </a:xfrm>
        </p:grpSpPr>
        <p:sp>
          <p:nvSpPr>
            <p:cNvPr id="25" name="Rectangle 24"/>
            <p:cNvSpPr/>
            <p:nvPr/>
          </p:nvSpPr>
          <p:spPr>
            <a:xfrm>
              <a:off x="3937" y="1063250"/>
              <a:ext cx="1342836" cy="2232825"/>
            </a:xfrm>
            <a:prstGeom prst="rect">
              <a:avLst/>
            </a:prstGeom>
            <a:solidFill>
              <a:srgbClr val="FFC000"/>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26" name="Rectangle 25"/>
            <p:cNvSpPr/>
            <p:nvPr/>
          </p:nvSpPr>
          <p:spPr>
            <a:xfrm>
              <a:off x="3937"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Economic</a:t>
              </a:r>
              <a:endParaRPr lang="en-GB" sz="1800" kern="1200" dirty="0">
                <a:solidFill>
                  <a:schemeClr val="tx1"/>
                </a:solidFill>
              </a:endParaRPr>
            </a:p>
          </p:txBody>
        </p:sp>
      </p:grpSp>
      <p:grpSp>
        <p:nvGrpSpPr>
          <p:cNvPr id="4" name="Group 6"/>
          <p:cNvGrpSpPr/>
          <p:nvPr/>
        </p:nvGrpSpPr>
        <p:grpSpPr>
          <a:xfrm>
            <a:off x="1886326" y="2438400"/>
            <a:ext cx="1342836" cy="3048000"/>
            <a:chOff x="1346774" y="1063250"/>
            <a:chExt cx="1342836" cy="2232825"/>
          </a:xfrm>
        </p:grpSpPr>
        <p:sp>
          <p:nvSpPr>
            <p:cNvPr id="21" name="Rectangle 20"/>
            <p:cNvSpPr/>
            <p:nvPr/>
          </p:nvSpPr>
          <p:spPr>
            <a:xfrm>
              <a:off x="1346774" y="1063250"/>
              <a:ext cx="1342836" cy="2232825"/>
            </a:xfrm>
            <a:prstGeom prst="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3" name="Rectangle 22"/>
            <p:cNvSpPr/>
            <p:nvPr/>
          </p:nvSpPr>
          <p:spPr>
            <a:xfrm>
              <a:off x="1346774"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Technical</a:t>
              </a:r>
              <a:endParaRPr lang="en-GB" sz="1800" kern="1200" dirty="0">
                <a:solidFill>
                  <a:schemeClr val="tx1"/>
                </a:solidFill>
              </a:endParaRPr>
            </a:p>
          </p:txBody>
        </p:sp>
      </p:grpSp>
      <p:grpSp>
        <p:nvGrpSpPr>
          <p:cNvPr id="5" name="Group 7"/>
          <p:cNvGrpSpPr/>
          <p:nvPr/>
        </p:nvGrpSpPr>
        <p:grpSpPr>
          <a:xfrm>
            <a:off x="3229163" y="2438400"/>
            <a:ext cx="1342836" cy="3048000"/>
            <a:chOff x="2689611" y="1063250"/>
            <a:chExt cx="1342836" cy="2232825"/>
          </a:xfrm>
        </p:grpSpPr>
        <p:sp>
          <p:nvSpPr>
            <p:cNvPr id="19" name="Rectangle 18"/>
            <p:cNvSpPr/>
            <p:nvPr/>
          </p:nvSpPr>
          <p:spPr>
            <a:xfrm>
              <a:off x="2689611" y="1063250"/>
              <a:ext cx="1342836" cy="2232825"/>
            </a:xfrm>
            <a:prstGeom prst="rect">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20" name="Rectangle 19"/>
            <p:cNvSpPr/>
            <p:nvPr/>
          </p:nvSpPr>
          <p:spPr>
            <a:xfrm>
              <a:off x="2689611"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Operational</a:t>
              </a:r>
              <a:endParaRPr lang="en-GB" sz="1800" kern="1200" dirty="0">
                <a:solidFill>
                  <a:schemeClr val="tx1"/>
                </a:solidFill>
              </a:endParaRPr>
            </a:p>
          </p:txBody>
        </p:sp>
      </p:grpSp>
      <p:grpSp>
        <p:nvGrpSpPr>
          <p:cNvPr id="6" name="Group 8"/>
          <p:cNvGrpSpPr/>
          <p:nvPr/>
        </p:nvGrpSpPr>
        <p:grpSpPr>
          <a:xfrm>
            <a:off x="4572000" y="2438400"/>
            <a:ext cx="1342836" cy="3048000"/>
            <a:chOff x="4032448" y="1063250"/>
            <a:chExt cx="1342836" cy="2232825"/>
          </a:xfrm>
        </p:grpSpPr>
        <p:sp>
          <p:nvSpPr>
            <p:cNvPr id="17" name="Rectangle 16"/>
            <p:cNvSpPr/>
            <p:nvPr/>
          </p:nvSpPr>
          <p:spPr>
            <a:xfrm>
              <a:off x="4032448" y="1063250"/>
              <a:ext cx="1342836" cy="2232825"/>
            </a:xfrm>
            <a:prstGeom prst="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8" name="Rectangle 17"/>
            <p:cNvSpPr/>
            <p:nvPr/>
          </p:nvSpPr>
          <p:spPr>
            <a:xfrm>
              <a:off x="4032448"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Scheduling </a:t>
              </a:r>
              <a:endParaRPr lang="en-GB" sz="1800" kern="1200" dirty="0">
                <a:solidFill>
                  <a:schemeClr val="tx1"/>
                </a:solidFill>
              </a:endParaRPr>
            </a:p>
          </p:txBody>
        </p:sp>
      </p:grpSp>
      <p:grpSp>
        <p:nvGrpSpPr>
          <p:cNvPr id="7" name="Group 9"/>
          <p:cNvGrpSpPr/>
          <p:nvPr/>
        </p:nvGrpSpPr>
        <p:grpSpPr>
          <a:xfrm>
            <a:off x="5914836" y="2438400"/>
            <a:ext cx="1342836" cy="3048000"/>
            <a:chOff x="5375284" y="1063250"/>
            <a:chExt cx="1342836" cy="2232825"/>
          </a:xfrm>
        </p:grpSpPr>
        <p:sp>
          <p:nvSpPr>
            <p:cNvPr id="15" name="Rectangle 14"/>
            <p:cNvSpPr/>
            <p:nvPr/>
          </p:nvSpPr>
          <p:spPr>
            <a:xfrm>
              <a:off x="5375284" y="1063250"/>
              <a:ext cx="1342836" cy="2232825"/>
            </a:xfrm>
            <a:prstGeom prst="rect">
              <a:avLst/>
            </a:pr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16" name="Rectangle 15"/>
            <p:cNvSpPr/>
            <p:nvPr/>
          </p:nvSpPr>
          <p:spPr>
            <a:xfrm>
              <a:off x="5375284"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Legal and Contractual</a:t>
              </a:r>
              <a:endParaRPr lang="en-GB" sz="1800" kern="1200" dirty="0">
                <a:solidFill>
                  <a:schemeClr val="tx1"/>
                </a:solidFill>
              </a:endParaRPr>
            </a:p>
          </p:txBody>
        </p:sp>
      </p:grpSp>
      <p:grpSp>
        <p:nvGrpSpPr>
          <p:cNvPr id="8" name="Group 10"/>
          <p:cNvGrpSpPr/>
          <p:nvPr/>
        </p:nvGrpSpPr>
        <p:grpSpPr>
          <a:xfrm>
            <a:off x="7257673" y="2438400"/>
            <a:ext cx="1342836" cy="3048000"/>
            <a:chOff x="6718121" y="1063250"/>
            <a:chExt cx="1342836" cy="2232825"/>
          </a:xfrm>
        </p:grpSpPr>
        <p:sp>
          <p:nvSpPr>
            <p:cNvPr id="13" name="Rectangle 12"/>
            <p:cNvSpPr/>
            <p:nvPr/>
          </p:nvSpPr>
          <p:spPr>
            <a:xfrm>
              <a:off x="6718121" y="1063250"/>
              <a:ext cx="1342836" cy="2232825"/>
            </a:xfrm>
            <a:prstGeom prst="rect">
              <a:avLst/>
            </a:prstGeom>
            <a:solidFill>
              <a:srgbClr val="6699FF"/>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14" name="Rectangle 13"/>
            <p:cNvSpPr/>
            <p:nvPr/>
          </p:nvSpPr>
          <p:spPr>
            <a:xfrm>
              <a:off x="6718121"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mtClean="0">
                  <a:solidFill>
                    <a:schemeClr val="tx1"/>
                  </a:solidFill>
                  <a:latin typeface="Arial" pitchFamily="34" charset="0"/>
                  <a:cs typeface="Arial" pitchFamily="34" charset="0"/>
                </a:rPr>
                <a:t>Political</a:t>
              </a:r>
              <a:endParaRPr lang="en-GB" sz="1800" kern="1200" dirty="0">
                <a:solidFill>
                  <a:schemeClr val="tx1"/>
                </a:solidFill>
              </a:endParaRPr>
            </a:p>
          </p:txBody>
        </p:sp>
      </p:grpSp>
      <p:sp>
        <p:nvSpPr>
          <p:cNvPr id="33" name="Rectangle 32"/>
          <p:cNvSpPr/>
          <p:nvPr/>
        </p:nvSpPr>
        <p:spPr>
          <a:xfrm>
            <a:off x="533400" y="2438400"/>
            <a:ext cx="8077200" cy="3430800"/>
          </a:xfrm>
          <a:prstGeom prst="rect">
            <a:avLst/>
          </a:prstGeom>
          <a:solidFill>
            <a:srgbClr val="9BBB59"/>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smtClean="0"/>
          </a:p>
          <a:p>
            <a:pPr algn="ctr"/>
            <a:endParaRPr lang="en-US" dirty="0" smtClean="0"/>
          </a:p>
          <a:p>
            <a:pPr algn="ctr"/>
            <a:endParaRPr lang="en-GB" dirty="0"/>
          </a:p>
        </p:txBody>
      </p:sp>
      <p:sp>
        <p:nvSpPr>
          <p:cNvPr id="31" name="TextBox 30"/>
          <p:cNvSpPr txBox="1"/>
          <p:nvPr/>
        </p:nvSpPr>
        <p:spPr>
          <a:xfrm>
            <a:off x="8001000" y="2362200"/>
            <a:ext cx="543739" cy="215444"/>
          </a:xfrm>
          <a:prstGeom prst="rect">
            <a:avLst/>
          </a:prstGeom>
          <a:noFill/>
        </p:spPr>
        <p:txBody>
          <a:bodyPr wrap="square" rtlCol="0">
            <a:spAutoFit/>
          </a:bodyPr>
          <a:lstStyle/>
          <a:p>
            <a:pPr algn="ctr"/>
            <a:r>
              <a:rPr lang="en-US" sz="800" b="1" dirty="0" smtClean="0">
                <a:solidFill>
                  <a:schemeClr val="tx1">
                    <a:lumMod val="65000"/>
                    <a:lumOff val="35000"/>
                  </a:schemeClr>
                </a:solidFill>
                <a:latin typeface="Gill Sans" pitchFamily="34" charset="0"/>
              </a:rPr>
              <a:t>CLOSE</a:t>
            </a:r>
            <a:endParaRPr lang="en-MY" sz="800" b="1" dirty="0">
              <a:solidFill>
                <a:schemeClr val="tx1">
                  <a:lumMod val="65000"/>
                  <a:lumOff val="35000"/>
                </a:schemeClr>
              </a:solidFill>
              <a:latin typeface="Gill Sans" pitchFamily="34" charset="0"/>
            </a:endParaRPr>
          </a:p>
        </p:txBody>
      </p:sp>
      <p:sp>
        <p:nvSpPr>
          <p:cNvPr id="36" name="Title 1"/>
          <p:cNvSpPr txBox="1">
            <a:spLocks/>
          </p:cNvSpPr>
          <p:nvPr/>
        </p:nvSpPr>
        <p:spPr bwMode="auto">
          <a:xfrm>
            <a:off x="0" y="836712"/>
            <a:ext cx="8229600" cy="323865"/>
          </a:xfrm>
          <a:prstGeom prst="rect">
            <a:avLst/>
          </a:prstGeom>
          <a:noFill/>
          <a:ln w="9525">
            <a:noFill/>
            <a:miter lim="800000"/>
            <a:headEnd/>
            <a:tailEnd/>
          </a:ln>
        </p:spPr>
        <p:txBody>
          <a:bodyPr vert="horz" wrap="square" lIns="72000" tIns="0" rIns="72000" bIns="0" numCol="1" spcCol="0" anchor="t" anchorCtr="0" compatLnSpc="1">
            <a:prstTxWarp prst="textNoShape">
              <a:avLst/>
            </a:prstTxWarp>
          </a:bodyPr>
          <a:lstStyle/>
          <a:p>
            <a:pPr lvl="0" defTabSz="720000">
              <a:lnSpc>
                <a:spcPts val="1800"/>
              </a:lnSpc>
              <a:spcBef>
                <a:spcPts val="0"/>
              </a:spcBef>
              <a:spcAft>
                <a:spcPts val="0"/>
              </a:spcAft>
              <a:tabLst>
                <a:tab pos="0" algn="l"/>
              </a:tabLst>
              <a:defRPr/>
            </a:pPr>
            <a:r>
              <a:rPr lang="en-US" sz="1600" b="1" dirty="0" smtClean="0"/>
              <a:t>3.3.4 Assessing Technical Feasibility (Cont.)</a:t>
            </a:r>
            <a:endParaRPr lang="en-GB" sz="1600" b="1" dirty="0" smtClean="0"/>
          </a:p>
          <a:p>
            <a:pPr defTabSz="720000">
              <a:lnSpc>
                <a:spcPts val="1800"/>
              </a:lnSpc>
              <a:spcBef>
                <a:spcPts val="0"/>
              </a:spcBef>
              <a:spcAft>
                <a:spcPts val="0"/>
              </a:spcAft>
              <a:tabLst>
                <a:tab pos="0" algn="l"/>
              </a:tabLst>
              <a:defRPr/>
            </a:pPr>
            <a:r>
              <a:rPr lang="en-US" sz="1600" b="1" dirty="0" smtClean="0"/>
              <a:t> </a:t>
            </a:r>
          </a:p>
          <a:p>
            <a:pPr defTabSz="720000">
              <a:lnSpc>
                <a:spcPts val="1800"/>
              </a:lnSpc>
              <a:spcBef>
                <a:spcPts val="0"/>
              </a:spcBef>
              <a:spcAft>
                <a:spcPts val="0"/>
              </a:spcAft>
              <a:tabLst>
                <a:tab pos="0" algn="l"/>
              </a:tabLst>
              <a:defRPr/>
            </a:pPr>
            <a:endParaRPr lang="en-US" sz="1600" b="1" dirty="0" smtClean="0"/>
          </a:p>
        </p:txBody>
      </p:sp>
      <p:sp>
        <p:nvSpPr>
          <p:cNvPr id="37" name="TextBox 36"/>
          <p:cNvSpPr txBox="1"/>
          <p:nvPr/>
        </p:nvSpPr>
        <p:spPr>
          <a:xfrm>
            <a:off x="7490789" y="5829300"/>
            <a:ext cx="651140" cy="307777"/>
          </a:xfrm>
          <a:prstGeom prst="rect">
            <a:avLst/>
          </a:prstGeom>
          <a:noFill/>
        </p:spPr>
        <p:txBody>
          <a:bodyPr wrap="none" rtlCol="0">
            <a:spAutoFit/>
          </a:bodyPr>
          <a:lstStyle/>
          <a:p>
            <a:pPr algn="ctr"/>
            <a:r>
              <a:rPr lang="en-US" sz="1400" b="1" i="1" dirty="0" smtClean="0"/>
              <a:t>3 of 6</a:t>
            </a:r>
            <a:endParaRPr lang="en-GB" sz="1400" b="1" i="1" dirty="0"/>
          </a:p>
        </p:txBody>
      </p:sp>
      <p:sp>
        <p:nvSpPr>
          <p:cNvPr id="38" name="Isosceles Triangle 37">
            <a:hlinkClick r:id="rId2" action="ppaction://hlinksldjump"/>
          </p:cNvPr>
          <p:cNvSpPr/>
          <p:nvPr/>
        </p:nvSpPr>
        <p:spPr bwMode="auto">
          <a:xfrm rot="5400000">
            <a:off x="8229600" y="5852449"/>
            <a:ext cx="228600" cy="228600"/>
          </a:xfrm>
          <a:prstGeom prst="triangl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39" name="Isosceles Triangle 38">
            <a:hlinkClick r:id="rId3" action="ppaction://hlinksldjump"/>
          </p:cNvPr>
          <p:cNvSpPr/>
          <p:nvPr/>
        </p:nvSpPr>
        <p:spPr bwMode="auto">
          <a:xfrm rot="16351444">
            <a:off x="7221435" y="5853255"/>
            <a:ext cx="228600" cy="228600"/>
          </a:xfrm>
          <a:prstGeom prst="triangl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graphicFrame>
        <p:nvGraphicFramePr>
          <p:cNvPr id="35" name="Table 34"/>
          <p:cNvGraphicFramePr>
            <a:graphicFrameLocks noGrp="1"/>
          </p:cNvGraphicFramePr>
          <p:nvPr>
            <p:extLst>
              <p:ext uri="{D42A27DB-BD31-4B8C-83A1-F6EECF244321}">
                <p14:modId xmlns:p14="http://schemas.microsoft.com/office/powerpoint/2010/main" val="2764327853"/>
              </p:ext>
            </p:extLst>
          </p:nvPr>
        </p:nvGraphicFramePr>
        <p:xfrm>
          <a:off x="685800" y="2619102"/>
          <a:ext cx="7848600" cy="3095898"/>
        </p:xfrm>
        <a:graphic>
          <a:graphicData uri="http://schemas.openxmlformats.org/drawingml/2006/table">
            <a:tbl>
              <a:tblPr firstRow="1" bandRow="1">
                <a:tableStyleId>{7DF18680-E054-41AD-8BC1-D1AEF772440D}</a:tableStyleId>
              </a:tblPr>
              <a:tblGrid>
                <a:gridCol w="1676400"/>
                <a:gridCol w="6172200"/>
              </a:tblGrid>
              <a:tr h="679269">
                <a:tc>
                  <a:txBody>
                    <a:bodyPr/>
                    <a:lstStyle/>
                    <a:p>
                      <a:pPr algn="ctr" eaLnBrk="1" hangingPunct="1">
                        <a:lnSpc>
                          <a:spcPct val="150000"/>
                        </a:lnSpc>
                      </a:pPr>
                      <a:r>
                        <a:rPr lang="en-US" sz="1700" b="1" dirty="0" smtClean="0">
                          <a:solidFill>
                            <a:schemeClr val="bg1"/>
                          </a:solidFill>
                        </a:rPr>
                        <a:t>Project size</a:t>
                      </a:r>
                    </a:p>
                  </a:txBody>
                  <a:tcPr anchor="ctr">
                    <a:solidFill>
                      <a:schemeClr val="accent3">
                        <a:lumMod val="5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b="1" kern="1200" dirty="0" smtClean="0">
                          <a:solidFill>
                            <a:schemeClr val="bg1"/>
                          </a:solidFill>
                          <a:latin typeface="+mn-lt"/>
                          <a:ea typeface="+mn-ea"/>
                          <a:cs typeface="+mn-cs"/>
                        </a:rPr>
                        <a:t>Team size, organizational departments, project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700" b="1" kern="1200" dirty="0" smtClean="0">
                          <a:solidFill>
                            <a:schemeClr val="bg1"/>
                          </a:solidFill>
                          <a:latin typeface="+mn-lt"/>
                          <a:ea typeface="+mn-ea"/>
                          <a:cs typeface="+mn-cs"/>
                        </a:rPr>
                        <a:t>duration, programming effort</a:t>
                      </a:r>
                    </a:p>
                  </a:txBody>
                  <a:tcPr>
                    <a:solidFill>
                      <a:schemeClr val="accent5">
                        <a:lumMod val="50000"/>
                      </a:schemeClr>
                    </a:solidFill>
                  </a:tcPr>
                </a:tc>
              </a:tr>
              <a:tr h="806631">
                <a:tc>
                  <a:txBody>
                    <a:bodyPr/>
                    <a:lstStyle/>
                    <a:p>
                      <a:pPr eaLnBrk="1" hangingPunct="1">
                        <a:lnSpc>
                          <a:spcPct val="150000"/>
                        </a:lnSpc>
                      </a:pPr>
                      <a:r>
                        <a:rPr lang="en-US" sz="1700" b="0" dirty="0" smtClean="0"/>
                        <a:t>Project</a:t>
                      </a:r>
                      <a:r>
                        <a:rPr lang="en-US" sz="1700" b="0" baseline="0" dirty="0" smtClean="0"/>
                        <a:t>  </a:t>
                      </a:r>
                      <a:r>
                        <a:rPr lang="en-US" sz="1700" b="0" dirty="0" smtClean="0"/>
                        <a:t>structure</a:t>
                      </a:r>
                    </a:p>
                  </a:txBody>
                  <a:tcPr>
                    <a:solidFill>
                      <a:schemeClr val="accent3">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b="0" kern="1200" dirty="0" smtClean="0">
                          <a:solidFill>
                            <a:schemeClr val="dk1"/>
                          </a:solidFill>
                          <a:latin typeface="+mn-lt"/>
                          <a:ea typeface="+mn-ea"/>
                          <a:cs typeface="+mn-cs"/>
                        </a:rPr>
                        <a:t>New system</a:t>
                      </a:r>
                      <a:r>
                        <a:rPr lang="en-US" sz="1700" b="0" kern="1200" baseline="0" dirty="0" smtClean="0">
                          <a:solidFill>
                            <a:schemeClr val="dk1"/>
                          </a:solidFill>
                          <a:latin typeface="+mn-lt"/>
                          <a:ea typeface="+mn-ea"/>
                          <a:cs typeface="+mn-cs"/>
                        </a:rPr>
                        <a:t> or</a:t>
                      </a:r>
                      <a:r>
                        <a:rPr lang="en-US" sz="1700" b="0" kern="1200" dirty="0" smtClean="0">
                          <a:solidFill>
                            <a:schemeClr val="dk1"/>
                          </a:solidFill>
                          <a:latin typeface="+mn-lt"/>
                          <a:ea typeface="+mn-ea"/>
                          <a:cs typeface="+mn-cs"/>
                        </a:rPr>
                        <a:t> renovated system, resulting </a:t>
                      </a:r>
                      <a:r>
                        <a:rPr lang="en-US" sz="1700" b="0" kern="1200" dirty="0" err="1" smtClean="0">
                          <a:solidFill>
                            <a:schemeClr val="dk1"/>
                          </a:solidFill>
                          <a:latin typeface="+mn-lt"/>
                          <a:ea typeface="+mn-ea"/>
                          <a:cs typeface="+mn-cs"/>
                        </a:rPr>
                        <a:t>organisational</a:t>
                      </a:r>
                      <a:r>
                        <a:rPr lang="en-US" sz="1700" b="0" kern="1200" dirty="0" smtClean="0">
                          <a:solidFill>
                            <a:schemeClr val="dk1"/>
                          </a:solidFill>
                          <a:latin typeface="+mn-lt"/>
                          <a:ea typeface="+mn-ea"/>
                          <a:cs typeface="+mn-cs"/>
                        </a:rPr>
                        <a:t> changes, management commitment, user perceptions changes resulting from</a:t>
                      </a:r>
                      <a:r>
                        <a:rPr lang="en-US" sz="1700" b="0" kern="1200" baseline="0" dirty="0" smtClean="0">
                          <a:solidFill>
                            <a:schemeClr val="dk1"/>
                          </a:solidFill>
                          <a:latin typeface="+mn-lt"/>
                          <a:ea typeface="+mn-ea"/>
                          <a:cs typeface="+mn-cs"/>
                        </a:rPr>
                        <a:t> system</a:t>
                      </a:r>
                      <a:endParaRPr lang="en-US" sz="1700" b="0" kern="1200" dirty="0" smtClean="0">
                        <a:solidFill>
                          <a:schemeClr val="dk1"/>
                        </a:solidFill>
                        <a:latin typeface="+mn-lt"/>
                        <a:ea typeface="+mn-ea"/>
                        <a:cs typeface="+mn-cs"/>
                      </a:endParaRPr>
                    </a:p>
                  </a:txBody>
                  <a:tcPr/>
                </a:tc>
              </a:tr>
              <a:tr h="806631">
                <a:tc>
                  <a:txBody>
                    <a:bodyPr/>
                    <a:lstStyle/>
                    <a:p>
                      <a:pPr eaLnBrk="1" hangingPunct="1">
                        <a:lnSpc>
                          <a:spcPct val="150000"/>
                        </a:lnSpc>
                      </a:pPr>
                      <a:r>
                        <a:rPr lang="en-US" sz="1700" b="0" dirty="0" smtClean="0"/>
                        <a:t>Development group</a:t>
                      </a:r>
                    </a:p>
                  </a:txBody>
                  <a:tcPr>
                    <a:solidFill>
                      <a:schemeClr val="accent3">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b="0" dirty="0" smtClean="0"/>
                        <a:t>Familiarity with platform, software, development method, application area, development of similar systems</a:t>
                      </a:r>
                      <a:endParaRPr lang="en-GB" sz="1700" b="0" dirty="0"/>
                    </a:p>
                  </a:txBody>
                  <a:tcPr/>
                </a:tc>
              </a:tr>
              <a:tr h="679269">
                <a:tc>
                  <a:txBody>
                    <a:bodyPr/>
                    <a:lstStyle/>
                    <a:p>
                      <a:pPr lvl="0"/>
                      <a:r>
                        <a:rPr lang="en-US" sz="1700" b="0" dirty="0" smtClean="0"/>
                        <a:t>User group</a:t>
                      </a:r>
                    </a:p>
                  </a:txBody>
                  <a:tcPr>
                    <a:solidFill>
                      <a:schemeClr val="accent3">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b="0" dirty="0" smtClean="0"/>
                        <a:t>Familiarity with Information</a:t>
                      </a:r>
                      <a:r>
                        <a:rPr lang="en-US" sz="1700" b="0" baseline="0" dirty="0" smtClean="0"/>
                        <a:t> System</a:t>
                      </a:r>
                      <a:r>
                        <a:rPr lang="en-US" sz="1700" b="0" dirty="0" smtClean="0"/>
                        <a:t> development process, application area</a:t>
                      </a:r>
                      <a:r>
                        <a:rPr lang="en-US" sz="1700" b="0" baseline="0" dirty="0" smtClean="0"/>
                        <a:t> and</a:t>
                      </a:r>
                      <a:r>
                        <a:rPr lang="en-US" sz="1700" b="0" dirty="0" smtClean="0"/>
                        <a:t> use of similar systems</a:t>
                      </a:r>
                      <a:endParaRPr lang="en-GB" sz="1700" b="0" dirty="0"/>
                    </a:p>
                  </a:txBody>
                  <a:tcPr/>
                </a:tc>
              </a:tr>
            </a:tbl>
          </a:graphicData>
        </a:graphic>
      </p:graphicFrame>
      <p:sp>
        <p:nvSpPr>
          <p:cNvPr id="29" name="Multiply 28">
            <a:hlinkClick r:id="rId4" action="ppaction://hlinksldjump"/>
          </p:cNvPr>
          <p:cNvSpPr/>
          <p:nvPr/>
        </p:nvSpPr>
        <p:spPr bwMode="auto">
          <a:xfrm>
            <a:off x="8036491" y="2514600"/>
            <a:ext cx="432048" cy="474340"/>
          </a:xfrm>
          <a:prstGeom prst="mathMultiply">
            <a:avLst/>
          </a:prstGeom>
          <a:solidFill>
            <a:srgbClr val="FF7B21"/>
          </a:solidFill>
          <a:ln w="3175" cap="flat" cmpd="sng" algn="ctr">
            <a:solidFill>
              <a:schemeClr val="tx1"/>
            </a:solidFill>
            <a:prstDash val="solid"/>
            <a:round/>
            <a:headEnd type="none" w="med" len="med"/>
            <a:tailEnd type="none" w="med" len="med"/>
          </a:ln>
          <a:effectLst>
            <a:reflection blurRad="6350" stA="52000" endA="300" endPos="35000" dir="5400000" sy="-100000" algn="bl" rotWithShape="0"/>
          </a:effectLst>
          <a:scene3d>
            <a:camera prst="orthographicFront"/>
            <a:lightRig rig="threePt" dir="t"/>
          </a:scene3d>
          <a:sp3d>
            <a:bevelT prst="angle"/>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MY" sz="1800" b="0" i="0" u="none" strike="noStrike" cap="none" normalizeH="0" baseline="0" smtClean="0">
              <a:ln>
                <a:noFill/>
              </a:ln>
              <a:solidFill>
                <a:schemeClr val="tx1"/>
              </a:solidFill>
              <a:effectLst/>
              <a:latin typeface="Arial" charset="0"/>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 Same Side Corner Rectangle 31"/>
          <p:cNvSpPr/>
          <p:nvPr/>
        </p:nvSpPr>
        <p:spPr bwMode="auto">
          <a:xfrm rot="16200000">
            <a:off x="-1285875" y="3905250"/>
            <a:ext cx="3429000" cy="495300"/>
          </a:xfrm>
          <a:prstGeom prst="round2SameRect">
            <a:avLst/>
          </a:prstGeom>
        </p:spPr>
        <p:style>
          <a:lnRef idx="0">
            <a:schemeClr val="dk1">
              <a:hueOff val="0"/>
              <a:satOff val="0"/>
              <a:lumOff val="0"/>
              <a:alphaOff val="0"/>
            </a:schemeClr>
          </a:lnRef>
          <a:fillRef idx="1">
            <a:schemeClr val="accent2">
              <a:shade val="90000"/>
              <a:hueOff val="0"/>
              <a:satOff val="0"/>
              <a:lumOff val="0"/>
              <a:alphaOff val="0"/>
            </a:schemeClr>
          </a:fillRef>
          <a:effectRef idx="0">
            <a:schemeClr val="accent2">
              <a:shade val="90000"/>
              <a:hueOff val="0"/>
              <a:satOff val="0"/>
              <a:lumOff val="0"/>
              <a:alphaOff val="0"/>
            </a:schemeClr>
          </a:effectRef>
          <a:fontRef idx="minor">
            <a:schemeClr val="lt1">
              <a:hueOff val="0"/>
              <a:satOff val="0"/>
              <a:lumOff val="0"/>
              <a:alphaOff val="0"/>
            </a:schemeClr>
          </a:fontRef>
        </p:style>
        <p:txBody>
          <a:bodyPr vert="horz" wrap="square" lIns="91440" tIns="45720" rIns="91440" bIns="45720" numCol="1" rtlCol="0" anchor="t" anchorCtr="0" compatLnSpc="1">
            <a:prstTxWarp prst="textNoShape">
              <a:avLst/>
            </a:prstTxWarp>
          </a:bodyPr>
          <a:lstStyle/>
          <a:p>
            <a:pPr algn="ctr" eaLnBrk="0" hangingPunct="0"/>
            <a:r>
              <a:rPr lang="en-US" dirty="0" smtClean="0">
                <a:solidFill>
                  <a:srgbClr val="FFC000"/>
                </a:solidFill>
              </a:rPr>
              <a:t>TECHNICAL</a:t>
            </a:r>
            <a:endParaRPr lang="en-GB" dirty="0" smtClean="0">
              <a:solidFill>
                <a:srgbClr val="FFC000"/>
              </a:solidFill>
            </a:endParaRPr>
          </a:p>
        </p:txBody>
      </p:sp>
      <p:sp>
        <p:nvSpPr>
          <p:cNvPr id="34" name="Rectangle 33"/>
          <p:cNvSpPr/>
          <p:nvPr/>
        </p:nvSpPr>
        <p:spPr>
          <a:xfrm>
            <a:off x="539552" y="5847909"/>
            <a:ext cx="8064895" cy="248091"/>
          </a:xfrm>
          <a:prstGeom prst="rect">
            <a:avLst/>
          </a:prstGeom>
        </p:spPr>
        <p:style>
          <a:lnRef idx="0">
            <a:schemeClr val="dk1">
              <a:hueOff val="0"/>
              <a:satOff val="0"/>
              <a:lumOff val="0"/>
              <a:alphaOff val="0"/>
            </a:schemeClr>
          </a:lnRef>
          <a:fillRef idx="1">
            <a:schemeClr val="accent2">
              <a:shade val="90000"/>
              <a:hueOff val="0"/>
              <a:satOff val="0"/>
              <a:lumOff val="0"/>
              <a:alphaOff val="0"/>
            </a:schemeClr>
          </a:fillRef>
          <a:effectRef idx="0">
            <a:schemeClr val="accent2">
              <a:shade val="90000"/>
              <a:hueOff val="0"/>
              <a:satOff val="0"/>
              <a:lumOff val="0"/>
              <a:alphaOff val="0"/>
            </a:schemeClr>
          </a:effectRef>
          <a:fontRef idx="minor">
            <a:schemeClr val="lt1">
              <a:hueOff val="0"/>
              <a:satOff val="0"/>
              <a:lumOff val="0"/>
              <a:alphaOff val="0"/>
            </a:schemeClr>
          </a:fontRef>
        </p:style>
      </p:sp>
      <p:sp>
        <p:nvSpPr>
          <p:cNvPr id="30" name="Title 29"/>
          <p:cNvSpPr>
            <a:spLocks noGrp="1"/>
          </p:cNvSpPr>
          <p:nvPr>
            <p:ph type="title"/>
          </p:nvPr>
        </p:nvSpPr>
        <p:spPr/>
        <p:txBody>
          <a:bodyPr/>
          <a:lstStyle/>
          <a:p>
            <a:r>
              <a:rPr lang="en-US" sz="1800" dirty="0" smtClean="0"/>
              <a:t>3.3 </a:t>
            </a:r>
            <a:r>
              <a:rPr lang="en-US" dirty="0" smtClean="0"/>
              <a:t>Assessing Project Feasibility</a:t>
            </a:r>
            <a:endParaRPr lang="en-GB" dirty="0"/>
          </a:p>
        </p:txBody>
      </p:sp>
      <p:grpSp>
        <p:nvGrpSpPr>
          <p:cNvPr id="2" name="Group 4"/>
          <p:cNvGrpSpPr/>
          <p:nvPr/>
        </p:nvGrpSpPr>
        <p:grpSpPr>
          <a:xfrm>
            <a:off x="539552" y="1524000"/>
            <a:ext cx="8064895" cy="1063250"/>
            <a:chOff x="0" y="0"/>
            <a:chExt cx="8064895" cy="1063250"/>
          </a:xfrm>
        </p:grpSpPr>
        <p:sp>
          <p:nvSpPr>
            <p:cNvPr id="27" name="Rectangle 26"/>
            <p:cNvSpPr/>
            <p:nvPr/>
          </p:nvSpPr>
          <p:spPr>
            <a:xfrm>
              <a:off x="0" y="0"/>
              <a:ext cx="8064895" cy="1063250"/>
            </a:xfrm>
            <a:prstGeom prst="rect">
              <a:avLst/>
            </a:prstGeom>
          </p:spPr>
          <p:style>
            <a:lnRef idx="0">
              <a:schemeClr val="dk1">
                <a:hueOff val="0"/>
                <a:satOff val="0"/>
                <a:lumOff val="0"/>
                <a:alphaOff val="0"/>
              </a:schemeClr>
            </a:lnRef>
            <a:fillRef idx="1">
              <a:schemeClr val="accent2">
                <a:shade val="90000"/>
                <a:hueOff val="0"/>
                <a:satOff val="0"/>
                <a:lumOff val="0"/>
                <a:alphaOff val="0"/>
              </a:schemeClr>
            </a:fillRef>
            <a:effectRef idx="0">
              <a:schemeClr val="accent2">
                <a:shade val="90000"/>
                <a:hueOff val="0"/>
                <a:satOff val="0"/>
                <a:lumOff val="0"/>
                <a:alphaOff val="0"/>
              </a:schemeClr>
            </a:effectRef>
            <a:fontRef idx="minor">
              <a:schemeClr val="lt1">
                <a:hueOff val="0"/>
                <a:satOff val="0"/>
                <a:lumOff val="0"/>
                <a:alphaOff val="0"/>
              </a:schemeClr>
            </a:fontRef>
          </p:style>
        </p:sp>
        <p:sp>
          <p:nvSpPr>
            <p:cNvPr id="28" name="Rectangle 27"/>
            <p:cNvSpPr/>
            <p:nvPr/>
          </p:nvSpPr>
          <p:spPr>
            <a:xfrm>
              <a:off x="0" y="0"/>
              <a:ext cx="8064895" cy="1063250"/>
            </a:xfrm>
            <a:prstGeom prst="rect">
              <a:avLst/>
            </a:prstGeom>
          </p:spPr>
          <p:style>
            <a:lnRef idx="0">
              <a:scrgbClr r="0" g="0" b="0"/>
            </a:lnRef>
            <a:fillRef idx="0">
              <a:scrgbClr r="0" g="0" b="0"/>
            </a:fillRef>
            <a:effectRef idx="0">
              <a:scrgbClr r="0" g="0" b="0"/>
            </a:effectRef>
            <a:fontRef idx="minor">
              <a:schemeClr val="lt1">
                <a:hueOff val="0"/>
                <a:satOff val="0"/>
                <a:lumOff val="0"/>
                <a:alphaOff val="0"/>
              </a:schemeClr>
            </a:fontRef>
          </p:style>
          <p:txBody>
            <a:bodyPr spcFirstLastPara="0" vert="horz" wrap="square" lIns="106680" tIns="106680" rIns="106680" bIns="106680" numCol="1" spcCol="1270" anchor="ctr" anchorCtr="0">
              <a:noAutofit/>
            </a:bodyPr>
            <a:lstStyle/>
            <a:p>
              <a:pPr algn="ctr" defTabSz="1244600">
                <a:lnSpc>
                  <a:spcPct val="90000"/>
                </a:lnSpc>
                <a:spcAft>
                  <a:spcPct val="35000"/>
                </a:spcAft>
              </a:pPr>
              <a:endParaRPr lang="en-US" sz="2800" kern="1200" dirty="0" smtClean="0">
                <a:latin typeface="Arial" pitchFamily="34" charset="0"/>
                <a:cs typeface="Arial" pitchFamily="34" charset="0"/>
              </a:endParaRPr>
            </a:p>
            <a:p>
              <a:pPr algn="ctr" defTabSz="1244600">
                <a:lnSpc>
                  <a:spcPct val="90000"/>
                </a:lnSpc>
                <a:spcAft>
                  <a:spcPct val="35000"/>
                </a:spcAft>
              </a:pPr>
              <a:r>
                <a:rPr lang="en-US" sz="2800" kern="1200" dirty="0" smtClean="0">
                  <a:latin typeface="Arial" pitchFamily="34" charset="0"/>
                  <a:cs typeface="Arial" pitchFamily="34" charset="0"/>
                </a:rPr>
                <a:t>Factors to be considered in Feasibility Analysis</a:t>
              </a:r>
              <a:r>
                <a:rPr lang="en-US" sz="2800" dirty="0" smtClean="0">
                  <a:latin typeface="Arial" pitchFamily="34" charset="0"/>
                  <a:cs typeface="Arial" pitchFamily="34" charset="0"/>
                </a:rPr>
                <a:t>: Project  Risk factors</a:t>
              </a:r>
              <a:endParaRPr lang="en-GB" sz="2800" dirty="0" smtClean="0">
                <a:latin typeface="Arial" pitchFamily="34" charset="0"/>
                <a:cs typeface="Arial" pitchFamily="34" charset="0"/>
              </a:endParaRPr>
            </a:p>
            <a:p>
              <a:pPr lvl="0" algn="ctr" defTabSz="1244600">
                <a:lnSpc>
                  <a:spcPct val="90000"/>
                </a:lnSpc>
                <a:spcBef>
                  <a:spcPct val="0"/>
                </a:spcBef>
                <a:spcAft>
                  <a:spcPct val="35000"/>
                </a:spcAft>
              </a:pPr>
              <a:endParaRPr lang="en-GB" sz="2800" kern="1200" dirty="0">
                <a:latin typeface="Arial" pitchFamily="34" charset="0"/>
                <a:cs typeface="Arial" pitchFamily="34" charset="0"/>
              </a:endParaRPr>
            </a:p>
          </p:txBody>
        </p:sp>
      </p:grpSp>
      <p:grpSp>
        <p:nvGrpSpPr>
          <p:cNvPr id="3" name="Group 5"/>
          <p:cNvGrpSpPr/>
          <p:nvPr/>
        </p:nvGrpSpPr>
        <p:grpSpPr>
          <a:xfrm>
            <a:off x="543489" y="2438400"/>
            <a:ext cx="1342836" cy="3048000"/>
            <a:chOff x="3937" y="1063250"/>
            <a:chExt cx="1342836" cy="2232825"/>
          </a:xfrm>
        </p:grpSpPr>
        <p:sp>
          <p:nvSpPr>
            <p:cNvPr id="25" name="Rectangle 24"/>
            <p:cNvSpPr/>
            <p:nvPr/>
          </p:nvSpPr>
          <p:spPr>
            <a:xfrm>
              <a:off x="3937" y="1063250"/>
              <a:ext cx="1342836" cy="2232825"/>
            </a:xfrm>
            <a:prstGeom prst="rect">
              <a:avLst/>
            </a:prstGeom>
            <a:solidFill>
              <a:srgbClr val="FFC000"/>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26" name="Rectangle 25"/>
            <p:cNvSpPr/>
            <p:nvPr/>
          </p:nvSpPr>
          <p:spPr>
            <a:xfrm>
              <a:off x="3937"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Economic</a:t>
              </a:r>
              <a:endParaRPr lang="en-GB" sz="1800" kern="1200" dirty="0">
                <a:solidFill>
                  <a:schemeClr val="tx1"/>
                </a:solidFill>
              </a:endParaRPr>
            </a:p>
          </p:txBody>
        </p:sp>
      </p:grpSp>
      <p:grpSp>
        <p:nvGrpSpPr>
          <p:cNvPr id="4" name="Group 6"/>
          <p:cNvGrpSpPr/>
          <p:nvPr/>
        </p:nvGrpSpPr>
        <p:grpSpPr>
          <a:xfrm>
            <a:off x="1886326" y="2438400"/>
            <a:ext cx="1342836" cy="3048000"/>
            <a:chOff x="1346774" y="1063250"/>
            <a:chExt cx="1342836" cy="2232825"/>
          </a:xfrm>
        </p:grpSpPr>
        <p:sp>
          <p:nvSpPr>
            <p:cNvPr id="21" name="Rectangle 20"/>
            <p:cNvSpPr/>
            <p:nvPr/>
          </p:nvSpPr>
          <p:spPr>
            <a:xfrm>
              <a:off x="1346774" y="1063250"/>
              <a:ext cx="1342836" cy="2232825"/>
            </a:xfrm>
            <a:prstGeom prst="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3" name="Rectangle 22"/>
            <p:cNvSpPr/>
            <p:nvPr/>
          </p:nvSpPr>
          <p:spPr>
            <a:xfrm>
              <a:off x="1346774"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Technical</a:t>
              </a:r>
              <a:endParaRPr lang="en-GB" sz="1800" kern="1200" dirty="0">
                <a:solidFill>
                  <a:schemeClr val="tx1"/>
                </a:solidFill>
              </a:endParaRPr>
            </a:p>
          </p:txBody>
        </p:sp>
      </p:grpSp>
      <p:grpSp>
        <p:nvGrpSpPr>
          <p:cNvPr id="5" name="Group 7"/>
          <p:cNvGrpSpPr/>
          <p:nvPr/>
        </p:nvGrpSpPr>
        <p:grpSpPr>
          <a:xfrm>
            <a:off x="3229163" y="2438400"/>
            <a:ext cx="1342836" cy="3048000"/>
            <a:chOff x="2689611" y="1063250"/>
            <a:chExt cx="1342836" cy="2232825"/>
          </a:xfrm>
        </p:grpSpPr>
        <p:sp>
          <p:nvSpPr>
            <p:cNvPr id="19" name="Rectangle 18"/>
            <p:cNvSpPr/>
            <p:nvPr/>
          </p:nvSpPr>
          <p:spPr>
            <a:xfrm>
              <a:off x="2689611" y="1063250"/>
              <a:ext cx="1342836" cy="2232825"/>
            </a:xfrm>
            <a:prstGeom prst="rect">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20" name="Rectangle 19"/>
            <p:cNvSpPr/>
            <p:nvPr/>
          </p:nvSpPr>
          <p:spPr>
            <a:xfrm>
              <a:off x="2689611"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Operational</a:t>
              </a:r>
              <a:endParaRPr lang="en-GB" sz="1800" kern="1200" dirty="0">
                <a:solidFill>
                  <a:schemeClr val="tx1"/>
                </a:solidFill>
              </a:endParaRPr>
            </a:p>
          </p:txBody>
        </p:sp>
      </p:grpSp>
      <p:grpSp>
        <p:nvGrpSpPr>
          <p:cNvPr id="6" name="Group 8"/>
          <p:cNvGrpSpPr/>
          <p:nvPr/>
        </p:nvGrpSpPr>
        <p:grpSpPr>
          <a:xfrm>
            <a:off x="4572000" y="2438400"/>
            <a:ext cx="1342836" cy="3048000"/>
            <a:chOff x="4032448" y="1063250"/>
            <a:chExt cx="1342836" cy="2232825"/>
          </a:xfrm>
        </p:grpSpPr>
        <p:sp>
          <p:nvSpPr>
            <p:cNvPr id="17" name="Rectangle 16"/>
            <p:cNvSpPr/>
            <p:nvPr/>
          </p:nvSpPr>
          <p:spPr>
            <a:xfrm>
              <a:off x="4032448" y="1063250"/>
              <a:ext cx="1342836" cy="2232825"/>
            </a:xfrm>
            <a:prstGeom prst="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8" name="Rectangle 17"/>
            <p:cNvSpPr/>
            <p:nvPr/>
          </p:nvSpPr>
          <p:spPr>
            <a:xfrm>
              <a:off x="4032448"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Scheduling </a:t>
              </a:r>
              <a:endParaRPr lang="en-GB" sz="1800" kern="1200" dirty="0">
                <a:solidFill>
                  <a:schemeClr val="tx1"/>
                </a:solidFill>
              </a:endParaRPr>
            </a:p>
          </p:txBody>
        </p:sp>
      </p:grpSp>
      <p:grpSp>
        <p:nvGrpSpPr>
          <p:cNvPr id="7" name="Group 9"/>
          <p:cNvGrpSpPr/>
          <p:nvPr/>
        </p:nvGrpSpPr>
        <p:grpSpPr>
          <a:xfrm>
            <a:off x="5914836" y="2438400"/>
            <a:ext cx="1342836" cy="3048000"/>
            <a:chOff x="5375284" y="1063250"/>
            <a:chExt cx="1342836" cy="2232825"/>
          </a:xfrm>
        </p:grpSpPr>
        <p:sp>
          <p:nvSpPr>
            <p:cNvPr id="15" name="Rectangle 14"/>
            <p:cNvSpPr/>
            <p:nvPr/>
          </p:nvSpPr>
          <p:spPr>
            <a:xfrm>
              <a:off x="5375284" y="1063250"/>
              <a:ext cx="1342836" cy="2232825"/>
            </a:xfrm>
            <a:prstGeom prst="rect">
              <a:avLst/>
            </a:pr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16" name="Rectangle 15"/>
            <p:cNvSpPr/>
            <p:nvPr/>
          </p:nvSpPr>
          <p:spPr>
            <a:xfrm>
              <a:off x="5375284"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Legal and Contractual</a:t>
              </a:r>
              <a:endParaRPr lang="en-GB" sz="1800" kern="1200" dirty="0">
                <a:solidFill>
                  <a:schemeClr val="tx1"/>
                </a:solidFill>
              </a:endParaRPr>
            </a:p>
          </p:txBody>
        </p:sp>
      </p:grpSp>
      <p:grpSp>
        <p:nvGrpSpPr>
          <p:cNvPr id="8" name="Group 10"/>
          <p:cNvGrpSpPr/>
          <p:nvPr/>
        </p:nvGrpSpPr>
        <p:grpSpPr>
          <a:xfrm>
            <a:off x="7257673" y="2438400"/>
            <a:ext cx="1342836" cy="3048000"/>
            <a:chOff x="6718121" y="1063250"/>
            <a:chExt cx="1342836" cy="2232825"/>
          </a:xfrm>
        </p:grpSpPr>
        <p:sp>
          <p:nvSpPr>
            <p:cNvPr id="13" name="Rectangle 12"/>
            <p:cNvSpPr/>
            <p:nvPr/>
          </p:nvSpPr>
          <p:spPr>
            <a:xfrm>
              <a:off x="6718121" y="1063250"/>
              <a:ext cx="1342836" cy="2232825"/>
            </a:xfrm>
            <a:prstGeom prst="rect">
              <a:avLst/>
            </a:prstGeom>
            <a:solidFill>
              <a:srgbClr val="6699FF"/>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14" name="Rectangle 13"/>
            <p:cNvSpPr/>
            <p:nvPr/>
          </p:nvSpPr>
          <p:spPr>
            <a:xfrm>
              <a:off x="6718121"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mtClean="0">
                  <a:solidFill>
                    <a:schemeClr val="tx1"/>
                  </a:solidFill>
                  <a:latin typeface="Arial" pitchFamily="34" charset="0"/>
                  <a:cs typeface="Arial" pitchFamily="34" charset="0"/>
                </a:rPr>
                <a:t>Political</a:t>
              </a:r>
              <a:endParaRPr lang="en-GB" sz="1800" kern="1200" dirty="0">
                <a:solidFill>
                  <a:schemeClr val="tx1"/>
                </a:solidFill>
              </a:endParaRPr>
            </a:p>
          </p:txBody>
        </p:sp>
      </p:grpSp>
      <p:sp>
        <p:nvSpPr>
          <p:cNvPr id="33" name="Rectangle 32"/>
          <p:cNvSpPr/>
          <p:nvPr/>
        </p:nvSpPr>
        <p:spPr>
          <a:xfrm>
            <a:off x="533400" y="2438400"/>
            <a:ext cx="8077200" cy="3430800"/>
          </a:xfrm>
          <a:prstGeom prst="rect">
            <a:avLst/>
          </a:prstGeom>
          <a:solidFill>
            <a:schemeClr val="accent3">
              <a:lumMod val="60000"/>
              <a:lumOff val="40000"/>
            </a:schemeClr>
          </a:solidFill>
        </p:spPr>
        <p:style>
          <a:lnRef idx="1">
            <a:schemeClr val="accent5"/>
          </a:lnRef>
          <a:fillRef idx="2">
            <a:schemeClr val="accent5"/>
          </a:fillRef>
          <a:effectRef idx="1">
            <a:schemeClr val="accent5"/>
          </a:effectRef>
          <a:fontRef idx="minor">
            <a:schemeClr val="dk1"/>
          </a:fontRef>
        </p:style>
        <p:txBody>
          <a:bodyPr rtlCol="0" anchor="ctr"/>
          <a:lstStyle/>
          <a:p>
            <a:pPr marL="360363" lvl="1" indent="-360363" algn="just" eaLnBrk="0" hangingPunct="0">
              <a:lnSpc>
                <a:spcPct val="150000"/>
              </a:lnSpc>
              <a:buClr>
                <a:srgbClr val="FF6600"/>
              </a:buClr>
            </a:pPr>
            <a:r>
              <a:rPr lang="en-US" b="1" dirty="0" smtClean="0"/>
              <a:t>Risk can be managed on a project by:</a:t>
            </a:r>
          </a:p>
          <a:p>
            <a:pPr lvl="1" indent="-457200" eaLnBrk="1" hangingPunct="1">
              <a:lnSpc>
                <a:spcPct val="150000"/>
              </a:lnSpc>
              <a:buClr>
                <a:srgbClr val="FF6600"/>
              </a:buClr>
              <a:buFont typeface="Wingdings 3" pitchFamily="18" charset="2"/>
              <a:buChar char="â"/>
            </a:pPr>
            <a:r>
              <a:rPr lang="en-US" dirty="0" smtClean="0"/>
              <a:t>Changing the project plan to avoid risky factors.</a:t>
            </a:r>
          </a:p>
          <a:p>
            <a:pPr lvl="1" indent="-457200" eaLnBrk="1" hangingPunct="1">
              <a:lnSpc>
                <a:spcPct val="150000"/>
              </a:lnSpc>
              <a:buClr>
                <a:srgbClr val="FF6600"/>
              </a:buClr>
              <a:buFont typeface="Wingdings 3" pitchFamily="18" charset="2"/>
              <a:buChar char="â"/>
            </a:pPr>
            <a:r>
              <a:rPr lang="en-US" dirty="0" smtClean="0"/>
              <a:t>Assigning project team members to carefully manage the risky aspects.</a:t>
            </a:r>
          </a:p>
          <a:p>
            <a:pPr lvl="1" indent="-457200" eaLnBrk="1" hangingPunct="1">
              <a:lnSpc>
                <a:spcPct val="150000"/>
              </a:lnSpc>
              <a:buClr>
                <a:srgbClr val="FF6600"/>
              </a:buClr>
              <a:buFont typeface="Wingdings 3" pitchFamily="18" charset="2"/>
              <a:buChar char="â"/>
            </a:pPr>
            <a:r>
              <a:rPr lang="en-US" dirty="0" smtClean="0"/>
              <a:t>Setting up monitoring methods to determine whether or not potential risk is, in fact, materializing.</a:t>
            </a:r>
          </a:p>
          <a:p>
            <a:pPr algn="ctr"/>
            <a:endParaRPr lang="en-GB" dirty="0"/>
          </a:p>
        </p:txBody>
      </p:sp>
      <p:sp>
        <p:nvSpPr>
          <p:cNvPr id="31" name="TextBox 30"/>
          <p:cNvSpPr txBox="1"/>
          <p:nvPr/>
        </p:nvSpPr>
        <p:spPr>
          <a:xfrm>
            <a:off x="8001000" y="2438400"/>
            <a:ext cx="543739" cy="215444"/>
          </a:xfrm>
          <a:prstGeom prst="rect">
            <a:avLst/>
          </a:prstGeom>
          <a:noFill/>
        </p:spPr>
        <p:txBody>
          <a:bodyPr wrap="square" rtlCol="0">
            <a:spAutoFit/>
          </a:bodyPr>
          <a:lstStyle/>
          <a:p>
            <a:pPr algn="ctr"/>
            <a:r>
              <a:rPr lang="en-US" sz="800" b="1" dirty="0" smtClean="0">
                <a:solidFill>
                  <a:schemeClr val="tx1">
                    <a:lumMod val="65000"/>
                    <a:lumOff val="35000"/>
                  </a:schemeClr>
                </a:solidFill>
                <a:latin typeface="Gill Sans" pitchFamily="34" charset="0"/>
              </a:rPr>
              <a:t>CLOSE</a:t>
            </a:r>
            <a:endParaRPr lang="en-MY" sz="800" b="1" dirty="0">
              <a:solidFill>
                <a:schemeClr val="tx1">
                  <a:lumMod val="65000"/>
                  <a:lumOff val="35000"/>
                </a:schemeClr>
              </a:solidFill>
              <a:latin typeface="Gill Sans" pitchFamily="34" charset="0"/>
            </a:endParaRPr>
          </a:p>
        </p:txBody>
      </p:sp>
      <p:sp>
        <p:nvSpPr>
          <p:cNvPr id="36" name="Title 1"/>
          <p:cNvSpPr txBox="1">
            <a:spLocks/>
          </p:cNvSpPr>
          <p:nvPr/>
        </p:nvSpPr>
        <p:spPr bwMode="auto">
          <a:xfrm>
            <a:off x="0" y="836712"/>
            <a:ext cx="9144000" cy="323865"/>
          </a:xfrm>
          <a:prstGeom prst="rect">
            <a:avLst/>
          </a:prstGeom>
          <a:noFill/>
          <a:ln w="9525">
            <a:noFill/>
            <a:miter lim="800000"/>
            <a:headEnd/>
            <a:tailEnd/>
          </a:ln>
        </p:spPr>
        <p:txBody>
          <a:bodyPr vert="horz" wrap="square" lIns="72000" tIns="0" rIns="72000" bIns="0" numCol="1" spcCol="0" anchor="t" anchorCtr="0" compatLnSpc="1">
            <a:prstTxWarp prst="textNoShape">
              <a:avLst/>
            </a:prstTxWarp>
          </a:bodyPr>
          <a:lstStyle/>
          <a:p>
            <a:pPr lvl="0" defTabSz="720000">
              <a:lnSpc>
                <a:spcPts val="1800"/>
              </a:lnSpc>
              <a:spcBef>
                <a:spcPts val="0"/>
              </a:spcBef>
              <a:spcAft>
                <a:spcPts val="0"/>
              </a:spcAft>
              <a:tabLst>
                <a:tab pos="0" algn="l"/>
              </a:tabLst>
              <a:defRPr/>
            </a:pPr>
            <a:r>
              <a:rPr lang="en-US" sz="1600" b="1" dirty="0" smtClean="0"/>
              <a:t>3.3.4 Assessing Technical Feasibility (Cont.)</a:t>
            </a:r>
            <a:endParaRPr lang="en-GB" sz="1600" b="1" dirty="0" smtClean="0"/>
          </a:p>
          <a:p>
            <a:pPr defTabSz="720000">
              <a:lnSpc>
                <a:spcPts val="1800"/>
              </a:lnSpc>
              <a:spcBef>
                <a:spcPts val="0"/>
              </a:spcBef>
              <a:spcAft>
                <a:spcPts val="0"/>
              </a:spcAft>
              <a:tabLst>
                <a:tab pos="0" algn="l"/>
              </a:tabLst>
              <a:defRPr/>
            </a:pPr>
            <a:endParaRPr lang="en-US" sz="1600" b="1" dirty="0" smtClean="0"/>
          </a:p>
        </p:txBody>
      </p:sp>
      <p:sp>
        <p:nvSpPr>
          <p:cNvPr id="37" name="TextBox 36"/>
          <p:cNvSpPr txBox="1"/>
          <p:nvPr/>
        </p:nvSpPr>
        <p:spPr>
          <a:xfrm>
            <a:off x="7490789" y="5829300"/>
            <a:ext cx="651140" cy="307777"/>
          </a:xfrm>
          <a:prstGeom prst="rect">
            <a:avLst/>
          </a:prstGeom>
          <a:noFill/>
        </p:spPr>
        <p:txBody>
          <a:bodyPr wrap="none" rtlCol="0">
            <a:spAutoFit/>
          </a:bodyPr>
          <a:lstStyle/>
          <a:p>
            <a:pPr algn="ctr"/>
            <a:r>
              <a:rPr lang="en-US" sz="1400" b="1" i="1" dirty="0" smtClean="0"/>
              <a:t>4 of 6</a:t>
            </a:r>
            <a:endParaRPr lang="en-GB" sz="1400" b="1" i="1" dirty="0"/>
          </a:p>
        </p:txBody>
      </p:sp>
      <p:sp>
        <p:nvSpPr>
          <p:cNvPr id="38" name="Isosceles Triangle 37">
            <a:hlinkClick r:id="rId2" action="ppaction://hlinksldjump"/>
          </p:cNvPr>
          <p:cNvSpPr/>
          <p:nvPr/>
        </p:nvSpPr>
        <p:spPr bwMode="auto">
          <a:xfrm rot="5400000">
            <a:off x="8229600" y="5852449"/>
            <a:ext cx="228600" cy="228600"/>
          </a:xfrm>
          <a:prstGeom prst="triangl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39" name="Isosceles Triangle 38">
            <a:hlinkClick r:id="rId3" action="ppaction://hlinksldjump"/>
          </p:cNvPr>
          <p:cNvSpPr/>
          <p:nvPr/>
        </p:nvSpPr>
        <p:spPr bwMode="auto">
          <a:xfrm rot="16351444">
            <a:off x="7221435" y="5853255"/>
            <a:ext cx="228600" cy="228600"/>
          </a:xfrm>
          <a:prstGeom prst="triangl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9" name="Multiply 28">
            <a:hlinkClick r:id="rId4" action="ppaction://hlinksldjump"/>
          </p:cNvPr>
          <p:cNvSpPr/>
          <p:nvPr/>
        </p:nvSpPr>
        <p:spPr bwMode="auto">
          <a:xfrm>
            <a:off x="8036491" y="2590800"/>
            <a:ext cx="432048" cy="474340"/>
          </a:xfrm>
          <a:prstGeom prst="mathMultiply">
            <a:avLst/>
          </a:prstGeom>
          <a:solidFill>
            <a:srgbClr val="FF7B21"/>
          </a:solidFill>
          <a:ln w="3175" cap="flat" cmpd="sng" algn="ctr">
            <a:solidFill>
              <a:schemeClr val="tx1"/>
            </a:solidFill>
            <a:prstDash val="solid"/>
            <a:round/>
            <a:headEnd type="none" w="med" len="med"/>
            <a:tailEnd type="none" w="med" len="med"/>
          </a:ln>
          <a:effectLst>
            <a:reflection blurRad="6350" stA="52000" endA="300" endPos="35000" dir="5400000" sy="-100000" algn="bl" rotWithShape="0"/>
          </a:effectLst>
          <a:scene3d>
            <a:camera prst="orthographicFront"/>
            <a:lightRig rig="threePt" dir="t"/>
          </a:scene3d>
          <a:sp3d>
            <a:bevelT prst="angle"/>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MY" sz="1800" b="0" i="0" u="none" strike="noStrike" cap="none" normalizeH="0" baseline="0" smtClean="0">
              <a:ln>
                <a:noFill/>
              </a:ln>
              <a:solidFill>
                <a:schemeClr val="tx1"/>
              </a:solidFill>
              <a:effectLst/>
              <a:latin typeface="Arial" charset="0"/>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 Same Side Corner Rectangle 31"/>
          <p:cNvSpPr/>
          <p:nvPr/>
        </p:nvSpPr>
        <p:spPr bwMode="auto">
          <a:xfrm rot="16200000">
            <a:off x="-1285875" y="3905250"/>
            <a:ext cx="3429000" cy="495300"/>
          </a:xfrm>
          <a:prstGeom prst="round2SameRect">
            <a:avLst/>
          </a:prstGeom>
        </p:spPr>
        <p:style>
          <a:lnRef idx="0">
            <a:schemeClr val="dk1">
              <a:hueOff val="0"/>
              <a:satOff val="0"/>
              <a:lumOff val="0"/>
              <a:alphaOff val="0"/>
            </a:schemeClr>
          </a:lnRef>
          <a:fillRef idx="1">
            <a:schemeClr val="accent2">
              <a:shade val="90000"/>
              <a:hueOff val="0"/>
              <a:satOff val="0"/>
              <a:lumOff val="0"/>
              <a:alphaOff val="0"/>
            </a:schemeClr>
          </a:fillRef>
          <a:effectRef idx="0">
            <a:schemeClr val="accent2">
              <a:shade val="90000"/>
              <a:hueOff val="0"/>
              <a:satOff val="0"/>
              <a:lumOff val="0"/>
              <a:alphaOff val="0"/>
            </a:schemeClr>
          </a:effectRef>
          <a:fontRef idx="minor">
            <a:schemeClr val="lt1">
              <a:hueOff val="0"/>
              <a:satOff val="0"/>
              <a:lumOff val="0"/>
              <a:alphaOff val="0"/>
            </a:schemeClr>
          </a:fontRef>
        </p:style>
        <p:txBody>
          <a:bodyPr vert="horz" wrap="square" lIns="91440" tIns="45720" rIns="91440" bIns="45720" numCol="1" rtlCol="0" anchor="t" anchorCtr="0" compatLnSpc="1">
            <a:prstTxWarp prst="textNoShape">
              <a:avLst/>
            </a:prstTxWarp>
          </a:bodyPr>
          <a:lstStyle/>
          <a:p>
            <a:pPr algn="ctr" eaLnBrk="0" hangingPunct="0"/>
            <a:r>
              <a:rPr lang="en-US" dirty="0" smtClean="0">
                <a:solidFill>
                  <a:srgbClr val="FFC000"/>
                </a:solidFill>
              </a:rPr>
              <a:t>TECHNICAL</a:t>
            </a:r>
            <a:endParaRPr lang="en-GB" dirty="0" smtClean="0">
              <a:solidFill>
                <a:srgbClr val="FFC000"/>
              </a:solidFill>
            </a:endParaRPr>
          </a:p>
        </p:txBody>
      </p:sp>
      <p:sp>
        <p:nvSpPr>
          <p:cNvPr id="34" name="Rectangle 33"/>
          <p:cNvSpPr/>
          <p:nvPr/>
        </p:nvSpPr>
        <p:spPr>
          <a:xfrm>
            <a:off x="539552" y="5847909"/>
            <a:ext cx="8064895" cy="248091"/>
          </a:xfrm>
          <a:prstGeom prst="rect">
            <a:avLst/>
          </a:prstGeom>
        </p:spPr>
        <p:style>
          <a:lnRef idx="0">
            <a:schemeClr val="dk1">
              <a:hueOff val="0"/>
              <a:satOff val="0"/>
              <a:lumOff val="0"/>
              <a:alphaOff val="0"/>
            </a:schemeClr>
          </a:lnRef>
          <a:fillRef idx="1">
            <a:schemeClr val="accent2">
              <a:shade val="90000"/>
              <a:hueOff val="0"/>
              <a:satOff val="0"/>
              <a:lumOff val="0"/>
              <a:alphaOff val="0"/>
            </a:schemeClr>
          </a:fillRef>
          <a:effectRef idx="0">
            <a:schemeClr val="accent2">
              <a:shade val="90000"/>
              <a:hueOff val="0"/>
              <a:satOff val="0"/>
              <a:lumOff val="0"/>
              <a:alphaOff val="0"/>
            </a:schemeClr>
          </a:effectRef>
          <a:fontRef idx="minor">
            <a:schemeClr val="lt1">
              <a:hueOff val="0"/>
              <a:satOff val="0"/>
              <a:lumOff val="0"/>
              <a:alphaOff val="0"/>
            </a:schemeClr>
          </a:fontRef>
        </p:style>
      </p:sp>
      <p:sp>
        <p:nvSpPr>
          <p:cNvPr id="30" name="Title 29"/>
          <p:cNvSpPr>
            <a:spLocks noGrp="1"/>
          </p:cNvSpPr>
          <p:nvPr>
            <p:ph type="title"/>
          </p:nvPr>
        </p:nvSpPr>
        <p:spPr/>
        <p:txBody>
          <a:bodyPr/>
          <a:lstStyle/>
          <a:p>
            <a:r>
              <a:rPr lang="en-US" sz="1800" dirty="0" smtClean="0"/>
              <a:t>3.3 </a:t>
            </a:r>
            <a:r>
              <a:rPr lang="en-US" dirty="0" smtClean="0"/>
              <a:t>Assessing Project Feasibility</a:t>
            </a:r>
            <a:endParaRPr lang="en-GB" dirty="0"/>
          </a:p>
        </p:txBody>
      </p:sp>
      <p:grpSp>
        <p:nvGrpSpPr>
          <p:cNvPr id="2" name="Group 4"/>
          <p:cNvGrpSpPr/>
          <p:nvPr/>
        </p:nvGrpSpPr>
        <p:grpSpPr>
          <a:xfrm>
            <a:off x="539552" y="1524000"/>
            <a:ext cx="8064895" cy="1063250"/>
            <a:chOff x="0" y="0"/>
            <a:chExt cx="8064895" cy="1063250"/>
          </a:xfrm>
        </p:grpSpPr>
        <p:sp>
          <p:nvSpPr>
            <p:cNvPr id="27" name="Rectangle 26"/>
            <p:cNvSpPr/>
            <p:nvPr/>
          </p:nvSpPr>
          <p:spPr>
            <a:xfrm>
              <a:off x="0" y="0"/>
              <a:ext cx="8064895" cy="1063250"/>
            </a:xfrm>
            <a:prstGeom prst="rect">
              <a:avLst/>
            </a:prstGeom>
          </p:spPr>
          <p:style>
            <a:lnRef idx="0">
              <a:schemeClr val="dk1">
                <a:hueOff val="0"/>
                <a:satOff val="0"/>
                <a:lumOff val="0"/>
                <a:alphaOff val="0"/>
              </a:schemeClr>
            </a:lnRef>
            <a:fillRef idx="1">
              <a:schemeClr val="accent2">
                <a:shade val="90000"/>
                <a:hueOff val="0"/>
                <a:satOff val="0"/>
                <a:lumOff val="0"/>
                <a:alphaOff val="0"/>
              </a:schemeClr>
            </a:fillRef>
            <a:effectRef idx="0">
              <a:schemeClr val="accent2">
                <a:shade val="90000"/>
                <a:hueOff val="0"/>
                <a:satOff val="0"/>
                <a:lumOff val="0"/>
                <a:alphaOff val="0"/>
              </a:schemeClr>
            </a:effectRef>
            <a:fontRef idx="minor">
              <a:schemeClr val="lt1">
                <a:hueOff val="0"/>
                <a:satOff val="0"/>
                <a:lumOff val="0"/>
                <a:alphaOff val="0"/>
              </a:schemeClr>
            </a:fontRef>
          </p:style>
        </p:sp>
        <p:sp>
          <p:nvSpPr>
            <p:cNvPr id="28" name="Rectangle 27"/>
            <p:cNvSpPr/>
            <p:nvPr/>
          </p:nvSpPr>
          <p:spPr>
            <a:xfrm>
              <a:off x="0" y="0"/>
              <a:ext cx="8064895" cy="1063250"/>
            </a:xfrm>
            <a:prstGeom prst="rect">
              <a:avLst/>
            </a:prstGeom>
          </p:spPr>
          <p:style>
            <a:lnRef idx="0">
              <a:scrgbClr r="0" g="0" b="0"/>
            </a:lnRef>
            <a:fillRef idx="0">
              <a:scrgbClr r="0" g="0" b="0"/>
            </a:fillRef>
            <a:effectRef idx="0">
              <a:scrgbClr r="0" g="0" b="0"/>
            </a:effectRef>
            <a:fontRef idx="minor">
              <a:schemeClr val="lt1">
                <a:hueOff val="0"/>
                <a:satOff val="0"/>
                <a:lumOff val="0"/>
                <a:alphaOff val="0"/>
              </a:schemeClr>
            </a:fontRef>
          </p:style>
          <p:txBody>
            <a:bodyPr spcFirstLastPara="0" vert="horz" wrap="square" lIns="106680" tIns="106680" rIns="106680" bIns="106680" numCol="1" spcCol="1270" anchor="ctr" anchorCtr="0">
              <a:noAutofit/>
            </a:bodyPr>
            <a:lstStyle/>
            <a:p>
              <a:pPr lvl="0" algn="ctr" defTabSz="1244600">
                <a:lnSpc>
                  <a:spcPct val="90000"/>
                </a:lnSpc>
                <a:spcAft>
                  <a:spcPct val="35000"/>
                </a:spcAft>
              </a:pPr>
              <a:r>
                <a:rPr lang="en-US" sz="2800" kern="1200" dirty="0" smtClean="0">
                  <a:latin typeface="Arial" pitchFamily="34" charset="0"/>
                  <a:cs typeface="Arial" pitchFamily="34" charset="0"/>
                </a:rPr>
                <a:t>Factors to be considered in Feasibility Analysis</a:t>
              </a:r>
              <a:r>
                <a:rPr lang="en-US" sz="2800" dirty="0" smtClean="0">
                  <a:latin typeface="Arial" pitchFamily="34" charset="0"/>
                  <a:cs typeface="Arial" pitchFamily="34" charset="0"/>
                </a:rPr>
                <a:t> : Project  Risk factors</a:t>
              </a:r>
              <a:endParaRPr lang="en-GB" sz="2800" kern="1200" dirty="0">
                <a:latin typeface="Arial" pitchFamily="34" charset="0"/>
                <a:cs typeface="Arial" pitchFamily="34" charset="0"/>
              </a:endParaRPr>
            </a:p>
          </p:txBody>
        </p:sp>
      </p:grpSp>
      <p:grpSp>
        <p:nvGrpSpPr>
          <p:cNvPr id="3" name="Group 5"/>
          <p:cNvGrpSpPr/>
          <p:nvPr/>
        </p:nvGrpSpPr>
        <p:grpSpPr>
          <a:xfrm>
            <a:off x="543489" y="2438400"/>
            <a:ext cx="1342836" cy="3048000"/>
            <a:chOff x="3937" y="1063250"/>
            <a:chExt cx="1342836" cy="2232825"/>
          </a:xfrm>
        </p:grpSpPr>
        <p:sp>
          <p:nvSpPr>
            <p:cNvPr id="25" name="Rectangle 24"/>
            <p:cNvSpPr/>
            <p:nvPr/>
          </p:nvSpPr>
          <p:spPr>
            <a:xfrm>
              <a:off x="3937" y="1063250"/>
              <a:ext cx="1342836" cy="2232825"/>
            </a:xfrm>
            <a:prstGeom prst="rect">
              <a:avLst/>
            </a:prstGeom>
            <a:solidFill>
              <a:srgbClr val="FFC000"/>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26" name="Rectangle 25"/>
            <p:cNvSpPr/>
            <p:nvPr/>
          </p:nvSpPr>
          <p:spPr>
            <a:xfrm>
              <a:off x="3937"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Economic</a:t>
              </a:r>
              <a:endParaRPr lang="en-GB" sz="1800" kern="1200" dirty="0">
                <a:solidFill>
                  <a:schemeClr val="tx1"/>
                </a:solidFill>
              </a:endParaRPr>
            </a:p>
          </p:txBody>
        </p:sp>
      </p:grpSp>
      <p:grpSp>
        <p:nvGrpSpPr>
          <p:cNvPr id="4" name="Group 6"/>
          <p:cNvGrpSpPr/>
          <p:nvPr/>
        </p:nvGrpSpPr>
        <p:grpSpPr>
          <a:xfrm>
            <a:off x="1886326" y="2438400"/>
            <a:ext cx="1342836" cy="3048000"/>
            <a:chOff x="1346774" y="1063250"/>
            <a:chExt cx="1342836" cy="2232825"/>
          </a:xfrm>
        </p:grpSpPr>
        <p:sp>
          <p:nvSpPr>
            <p:cNvPr id="21" name="Rectangle 20"/>
            <p:cNvSpPr/>
            <p:nvPr/>
          </p:nvSpPr>
          <p:spPr>
            <a:xfrm>
              <a:off x="1346774" y="1063250"/>
              <a:ext cx="1342836" cy="2232825"/>
            </a:xfrm>
            <a:prstGeom prst="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3" name="Rectangle 22"/>
            <p:cNvSpPr/>
            <p:nvPr/>
          </p:nvSpPr>
          <p:spPr>
            <a:xfrm>
              <a:off x="1346774"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Technical</a:t>
              </a:r>
              <a:endParaRPr lang="en-GB" sz="1800" kern="1200" dirty="0">
                <a:solidFill>
                  <a:schemeClr val="tx1"/>
                </a:solidFill>
              </a:endParaRPr>
            </a:p>
          </p:txBody>
        </p:sp>
      </p:grpSp>
      <p:grpSp>
        <p:nvGrpSpPr>
          <p:cNvPr id="5" name="Group 7"/>
          <p:cNvGrpSpPr/>
          <p:nvPr/>
        </p:nvGrpSpPr>
        <p:grpSpPr>
          <a:xfrm>
            <a:off x="3229163" y="2438400"/>
            <a:ext cx="1342836" cy="3048000"/>
            <a:chOff x="2689611" y="1063250"/>
            <a:chExt cx="1342836" cy="2232825"/>
          </a:xfrm>
        </p:grpSpPr>
        <p:sp>
          <p:nvSpPr>
            <p:cNvPr id="19" name="Rectangle 18"/>
            <p:cNvSpPr/>
            <p:nvPr/>
          </p:nvSpPr>
          <p:spPr>
            <a:xfrm>
              <a:off x="2689611" y="1063250"/>
              <a:ext cx="1342836" cy="2232825"/>
            </a:xfrm>
            <a:prstGeom prst="rect">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20" name="Rectangle 19"/>
            <p:cNvSpPr/>
            <p:nvPr/>
          </p:nvSpPr>
          <p:spPr>
            <a:xfrm>
              <a:off x="2689611"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Operational</a:t>
              </a:r>
              <a:endParaRPr lang="en-GB" sz="1800" kern="1200" dirty="0">
                <a:solidFill>
                  <a:schemeClr val="tx1"/>
                </a:solidFill>
              </a:endParaRPr>
            </a:p>
          </p:txBody>
        </p:sp>
      </p:grpSp>
      <p:grpSp>
        <p:nvGrpSpPr>
          <p:cNvPr id="6" name="Group 8"/>
          <p:cNvGrpSpPr/>
          <p:nvPr/>
        </p:nvGrpSpPr>
        <p:grpSpPr>
          <a:xfrm>
            <a:off x="4572000" y="2438400"/>
            <a:ext cx="1342836" cy="3048000"/>
            <a:chOff x="4032448" y="1063250"/>
            <a:chExt cx="1342836" cy="2232825"/>
          </a:xfrm>
        </p:grpSpPr>
        <p:sp>
          <p:nvSpPr>
            <p:cNvPr id="17" name="Rectangle 16"/>
            <p:cNvSpPr/>
            <p:nvPr/>
          </p:nvSpPr>
          <p:spPr>
            <a:xfrm>
              <a:off x="4032448" y="1063250"/>
              <a:ext cx="1342836" cy="2232825"/>
            </a:xfrm>
            <a:prstGeom prst="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8" name="Rectangle 17"/>
            <p:cNvSpPr/>
            <p:nvPr/>
          </p:nvSpPr>
          <p:spPr>
            <a:xfrm>
              <a:off x="4032448"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Scheduling </a:t>
              </a:r>
              <a:endParaRPr lang="en-GB" sz="1800" kern="1200" dirty="0">
                <a:solidFill>
                  <a:schemeClr val="tx1"/>
                </a:solidFill>
              </a:endParaRPr>
            </a:p>
          </p:txBody>
        </p:sp>
      </p:grpSp>
      <p:grpSp>
        <p:nvGrpSpPr>
          <p:cNvPr id="7" name="Group 9"/>
          <p:cNvGrpSpPr/>
          <p:nvPr/>
        </p:nvGrpSpPr>
        <p:grpSpPr>
          <a:xfrm>
            <a:off x="5914836" y="2438400"/>
            <a:ext cx="1342836" cy="3048000"/>
            <a:chOff x="5375284" y="1063250"/>
            <a:chExt cx="1342836" cy="2232825"/>
          </a:xfrm>
        </p:grpSpPr>
        <p:sp>
          <p:nvSpPr>
            <p:cNvPr id="15" name="Rectangle 14"/>
            <p:cNvSpPr/>
            <p:nvPr/>
          </p:nvSpPr>
          <p:spPr>
            <a:xfrm>
              <a:off x="5375284" y="1063250"/>
              <a:ext cx="1342836" cy="2232825"/>
            </a:xfrm>
            <a:prstGeom prst="rect">
              <a:avLst/>
            </a:pr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16" name="Rectangle 15"/>
            <p:cNvSpPr/>
            <p:nvPr/>
          </p:nvSpPr>
          <p:spPr>
            <a:xfrm>
              <a:off x="5375284"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Legal and Contractual</a:t>
              </a:r>
              <a:endParaRPr lang="en-GB" sz="1800" kern="1200" dirty="0">
                <a:solidFill>
                  <a:schemeClr val="tx1"/>
                </a:solidFill>
              </a:endParaRPr>
            </a:p>
          </p:txBody>
        </p:sp>
      </p:grpSp>
      <p:grpSp>
        <p:nvGrpSpPr>
          <p:cNvPr id="8" name="Group 10"/>
          <p:cNvGrpSpPr/>
          <p:nvPr/>
        </p:nvGrpSpPr>
        <p:grpSpPr>
          <a:xfrm>
            <a:off x="7257673" y="2438400"/>
            <a:ext cx="1342836" cy="3048000"/>
            <a:chOff x="6718121" y="1063250"/>
            <a:chExt cx="1342836" cy="2232825"/>
          </a:xfrm>
        </p:grpSpPr>
        <p:sp>
          <p:nvSpPr>
            <p:cNvPr id="13" name="Rectangle 12"/>
            <p:cNvSpPr/>
            <p:nvPr/>
          </p:nvSpPr>
          <p:spPr>
            <a:xfrm>
              <a:off x="6718121" y="1063250"/>
              <a:ext cx="1342836" cy="2232825"/>
            </a:xfrm>
            <a:prstGeom prst="rect">
              <a:avLst/>
            </a:prstGeom>
            <a:solidFill>
              <a:srgbClr val="6699FF"/>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14" name="Rectangle 13"/>
            <p:cNvSpPr/>
            <p:nvPr/>
          </p:nvSpPr>
          <p:spPr>
            <a:xfrm>
              <a:off x="6718121"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mtClean="0">
                  <a:solidFill>
                    <a:schemeClr val="tx1"/>
                  </a:solidFill>
                  <a:latin typeface="Arial" pitchFamily="34" charset="0"/>
                  <a:cs typeface="Arial" pitchFamily="34" charset="0"/>
                </a:rPr>
                <a:t>Political</a:t>
              </a:r>
              <a:endParaRPr lang="en-GB" sz="1800" kern="1200" dirty="0">
                <a:solidFill>
                  <a:schemeClr val="tx1"/>
                </a:solidFill>
              </a:endParaRPr>
            </a:p>
          </p:txBody>
        </p:sp>
      </p:grpSp>
      <p:sp>
        <p:nvSpPr>
          <p:cNvPr id="33" name="Rectangle 32"/>
          <p:cNvSpPr/>
          <p:nvPr/>
        </p:nvSpPr>
        <p:spPr>
          <a:xfrm>
            <a:off x="533400" y="2438400"/>
            <a:ext cx="8077200" cy="3430800"/>
          </a:xfrm>
          <a:prstGeom prst="rect">
            <a:avLst/>
          </a:prstGeom>
          <a:solidFill>
            <a:srgbClr val="9BBB59"/>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smtClean="0"/>
          </a:p>
          <a:p>
            <a:pPr algn="ctr"/>
            <a:endParaRPr lang="en-US" dirty="0" smtClean="0"/>
          </a:p>
          <a:p>
            <a:pPr algn="ctr"/>
            <a:endParaRPr lang="en-GB" dirty="0"/>
          </a:p>
        </p:txBody>
      </p:sp>
      <p:sp>
        <p:nvSpPr>
          <p:cNvPr id="31" name="TextBox 30"/>
          <p:cNvSpPr txBox="1"/>
          <p:nvPr/>
        </p:nvSpPr>
        <p:spPr>
          <a:xfrm>
            <a:off x="8001000" y="2438400"/>
            <a:ext cx="543739" cy="215444"/>
          </a:xfrm>
          <a:prstGeom prst="rect">
            <a:avLst/>
          </a:prstGeom>
          <a:noFill/>
        </p:spPr>
        <p:txBody>
          <a:bodyPr wrap="square" rtlCol="0">
            <a:spAutoFit/>
          </a:bodyPr>
          <a:lstStyle/>
          <a:p>
            <a:pPr algn="ctr"/>
            <a:r>
              <a:rPr lang="en-US" sz="800" b="1" dirty="0" smtClean="0">
                <a:solidFill>
                  <a:schemeClr val="tx1">
                    <a:lumMod val="65000"/>
                    <a:lumOff val="35000"/>
                  </a:schemeClr>
                </a:solidFill>
                <a:latin typeface="Gill Sans" pitchFamily="34" charset="0"/>
              </a:rPr>
              <a:t>CLOSE</a:t>
            </a:r>
            <a:endParaRPr lang="en-MY" sz="800" b="1" dirty="0">
              <a:solidFill>
                <a:schemeClr val="tx1">
                  <a:lumMod val="65000"/>
                  <a:lumOff val="35000"/>
                </a:schemeClr>
              </a:solidFill>
              <a:latin typeface="Gill Sans" pitchFamily="34" charset="0"/>
            </a:endParaRPr>
          </a:p>
        </p:txBody>
      </p:sp>
      <p:sp>
        <p:nvSpPr>
          <p:cNvPr id="36" name="Title 1"/>
          <p:cNvSpPr txBox="1">
            <a:spLocks/>
          </p:cNvSpPr>
          <p:nvPr/>
        </p:nvSpPr>
        <p:spPr bwMode="auto">
          <a:xfrm>
            <a:off x="0" y="836712"/>
            <a:ext cx="9144000" cy="323865"/>
          </a:xfrm>
          <a:prstGeom prst="rect">
            <a:avLst/>
          </a:prstGeom>
          <a:noFill/>
          <a:ln w="9525">
            <a:noFill/>
            <a:miter lim="800000"/>
            <a:headEnd/>
            <a:tailEnd/>
          </a:ln>
        </p:spPr>
        <p:txBody>
          <a:bodyPr vert="horz" wrap="square" lIns="72000" tIns="0" rIns="72000" bIns="0" numCol="1" spcCol="0" anchor="t" anchorCtr="0" compatLnSpc="1">
            <a:prstTxWarp prst="textNoShape">
              <a:avLst/>
            </a:prstTxWarp>
          </a:bodyPr>
          <a:lstStyle/>
          <a:p>
            <a:pPr lvl="0" defTabSz="720000">
              <a:lnSpc>
                <a:spcPts val="1800"/>
              </a:lnSpc>
              <a:spcBef>
                <a:spcPts val="0"/>
              </a:spcBef>
              <a:spcAft>
                <a:spcPts val="0"/>
              </a:spcAft>
              <a:tabLst>
                <a:tab pos="0" algn="l"/>
              </a:tabLst>
              <a:defRPr/>
            </a:pPr>
            <a:r>
              <a:rPr lang="en-US" sz="1600" b="1" dirty="0" smtClean="0"/>
              <a:t>3.3.4 Assessing Technical Feasibility (Cont.)</a:t>
            </a:r>
            <a:endParaRPr lang="en-GB" sz="1600" b="1" dirty="0" smtClean="0"/>
          </a:p>
          <a:p>
            <a:pPr defTabSz="720000">
              <a:lnSpc>
                <a:spcPts val="1800"/>
              </a:lnSpc>
              <a:spcBef>
                <a:spcPts val="0"/>
              </a:spcBef>
              <a:spcAft>
                <a:spcPts val="0"/>
              </a:spcAft>
              <a:tabLst>
                <a:tab pos="0" algn="l"/>
              </a:tabLst>
              <a:defRPr/>
            </a:pPr>
            <a:r>
              <a:rPr lang="en-US" sz="1600" b="1" dirty="0" smtClean="0"/>
              <a:t> </a:t>
            </a:r>
          </a:p>
          <a:p>
            <a:pPr defTabSz="720000">
              <a:lnSpc>
                <a:spcPts val="1800"/>
              </a:lnSpc>
              <a:spcBef>
                <a:spcPts val="0"/>
              </a:spcBef>
              <a:spcAft>
                <a:spcPts val="0"/>
              </a:spcAft>
              <a:tabLst>
                <a:tab pos="0" algn="l"/>
              </a:tabLst>
              <a:defRPr/>
            </a:pPr>
            <a:endParaRPr lang="en-US" sz="1600" b="1" dirty="0" smtClean="0"/>
          </a:p>
        </p:txBody>
      </p:sp>
      <p:sp>
        <p:nvSpPr>
          <p:cNvPr id="37" name="TextBox 36"/>
          <p:cNvSpPr txBox="1"/>
          <p:nvPr/>
        </p:nvSpPr>
        <p:spPr>
          <a:xfrm>
            <a:off x="7490789" y="5829300"/>
            <a:ext cx="651140" cy="307777"/>
          </a:xfrm>
          <a:prstGeom prst="rect">
            <a:avLst/>
          </a:prstGeom>
          <a:noFill/>
        </p:spPr>
        <p:txBody>
          <a:bodyPr wrap="none" rtlCol="0">
            <a:spAutoFit/>
          </a:bodyPr>
          <a:lstStyle/>
          <a:p>
            <a:pPr algn="ctr"/>
            <a:r>
              <a:rPr lang="en-US" sz="1400" b="1" i="1" dirty="0" smtClean="0"/>
              <a:t>3 of 6</a:t>
            </a:r>
            <a:endParaRPr lang="en-GB" sz="1400" b="1" i="1" dirty="0"/>
          </a:p>
        </p:txBody>
      </p:sp>
      <p:sp>
        <p:nvSpPr>
          <p:cNvPr id="38" name="Isosceles Triangle 37">
            <a:hlinkClick r:id="rId2" action="ppaction://hlinksldjump"/>
          </p:cNvPr>
          <p:cNvSpPr/>
          <p:nvPr/>
        </p:nvSpPr>
        <p:spPr bwMode="auto">
          <a:xfrm rot="5400000">
            <a:off x="8229600" y="5852449"/>
            <a:ext cx="228600" cy="228600"/>
          </a:xfrm>
          <a:prstGeom prst="triangl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39" name="Isosceles Triangle 38">
            <a:hlinkClick r:id="rId3" action="ppaction://hlinksldjump"/>
          </p:cNvPr>
          <p:cNvSpPr/>
          <p:nvPr/>
        </p:nvSpPr>
        <p:spPr bwMode="auto">
          <a:xfrm rot="16351444">
            <a:off x="7221435" y="5853255"/>
            <a:ext cx="228600" cy="228600"/>
          </a:xfrm>
          <a:prstGeom prst="triangl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9" name="Multiply 28">
            <a:hlinkClick r:id="rId4" action="ppaction://hlinksldjump"/>
          </p:cNvPr>
          <p:cNvSpPr/>
          <p:nvPr/>
        </p:nvSpPr>
        <p:spPr bwMode="auto">
          <a:xfrm>
            <a:off x="8036491" y="2590800"/>
            <a:ext cx="432048" cy="474340"/>
          </a:xfrm>
          <a:prstGeom prst="mathMultiply">
            <a:avLst/>
          </a:prstGeom>
          <a:solidFill>
            <a:srgbClr val="FF7B21"/>
          </a:solidFill>
          <a:ln w="3175" cap="flat" cmpd="sng" algn="ctr">
            <a:solidFill>
              <a:schemeClr val="tx1"/>
            </a:solidFill>
            <a:prstDash val="solid"/>
            <a:round/>
            <a:headEnd type="none" w="med" len="med"/>
            <a:tailEnd type="none" w="med" len="med"/>
          </a:ln>
          <a:effectLst>
            <a:reflection blurRad="6350" stA="52000" endA="300" endPos="35000" dir="5400000" sy="-100000" algn="bl" rotWithShape="0"/>
          </a:effectLst>
          <a:scene3d>
            <a:camera prst="orthographicFront"/>
            <a:lightRig rig="threePt" dir="t"/>
          </a:scene3d>
          <a:sp3d>
            <a:bevelT prst="angle"/>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MY" sz="1800" b="0" i="0" u="none" strike="noStrike" cap="none" normalizeH="0" baseline="0" smtClean="0">
              <a:ln>
                <a:noFill/>
              </a:ln>
              <a:solidFill>
                <a:schemeClr val="tx1"/>
              </a:solidFill>
              <a:effectLst/>
              <a:latin typeface="Arial" charset="0"/>
            </a:endParaRPr>
          </a:p>
        </p:txBody>
      </p:sp>
      <p:sp>
        <p:nvSpPr>
          <p:cNvPr id="41" name="Rectangle 40"/>
          <p:cNvSpPr/>
          <p:nvPr/>
        </p:nvSpPr>
        <p:spPr>
          <a:xfrm>
            <a:off x="609600" y="2438400"/>
            <a:ext cx="8361405" cy="507831"/>
          </a:xfrm>
          <a:prstGeom prst="rect">
            <a:avLst/>
          </a:prstGeom>
        </p:spPr>
        <p:txBody>
          <a:bodyPr wrap="square">
            <a:spAutoFit/>
          </a:bodyPr>
          <a:lstStyle/>
          <a:p>
            <a:pPr marL="360363" lvl="1" indent="-360363" algn="just" eaLnBrk="0" hangingPunct="0">
              <a:lnSpc>
                <a:spcPct val="150000"/>
              </a:lnSpc>
              <a:buClr>
                <a:srgbClr val="FF6600"/>
              </a:buClr>
            </a:pPr>
            <a:r>
              <a:rPr lang="en-US" b="1" dirty="0" smtClean="0"/>
              <a:t>Four general rules emerged as technical risk assessments:</a:t>
            </a:r>
          </a:p>
        </p:txBody>
      </p:sp>
      <p:graphicFrame>
        <p:nvGraphicFramePr>
          <p:cNvPr id="42" name="Table 41"/>
          <p:cNvGraphicFramePr>
            <a:graphicFrameLocks noGrp="1"/>
          </p:cNvGraphicFramePr>
          <p:nvPr>
            <p:extLst>
              <p:ext uri="{D42A27DB-BD31-4B8C-83A1-F6EECF244321}">
                <p14:modId xmlns:p14="http://schemas.microsoft.com/office/powerpoint/2010/main" val="2273702172"/>
              </p:ext>
            </p:extLst>
          </p:nvPr>
        </p:nvGraphicFramePr>
        <p:xfrm>
          <a:off x="914400" y="3048000"/>
          <a:ext cx="7543800" cy="2631288"/>
        </p:xfrm>
        <a:graphic>
          <a:graphicData uri="http://schemas.openxmlformats.org/drawingml/2006/table">
            <a:tbl>
              <a:tblPr firstRow="1" bandRow="1">
                <a:tableStyleId>{7DF18680-E054-41AD-8BC1-D1AEF772440D}</a:tableStyleId>
              </a:tblPr>
              <a:tblGrid>
                <a:gridCol w="7543800"/>
              </a:tblGrid>
              <a:tr h="3169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Larger projects are riskier than smaller projects.</a:t>
                      </a:r>
                      <a:endParaRPr lang="en-GB" sz="1600" dirty="0"/>
                    </a:p>
                  </a:txBody>
                  <a:tcPr>
                    <a:solidFill>
                      <a:schemeClr val="accent5">
                        <a:lumMod val="50000"/>
                      </a:schemeClr>
                    </a:solidFill>
                  </a:tcPr>
                </a:tc>
              </a:tr>
              <a:tr h="8839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A system in which </a:t>
                      </a:r>
                      <a:r>
                        <a:rPr lang="en-US" sz="1600" b="1" dirty="0" smtClean="0"/>
                        <a:t>the requirements are easily obtained and highly structured </a:t>
                      </a:r>
                      <a:r>
                        <a:rPr lang="en-US" sz="1600" dirty="0" smtClean="0"/>
                        <a:t>will be less risky than one in which </a:t>
                      </a:r>
                      <a:r>
                        <a:rPr lang="en-US" sz="1600" b="1" dirty="0" smtClean="0"/>
                        <a:t>requirements are messy, ill structured, ill defined, or subject to the judgment of an individual.</a:t>
                      </a:r>
                      <a:endParaRPr lang="en-GB" sz="1600" b="1" dirty="0"/>
                    </a:p>
                  </a:txBody>
                  <a:tcPr/>
                </a:tc>
              </a:tr>
              <a:tr h="6300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bg1"/>
                          </a:solidFill>
                        </a:rPr>
                        <a:t>The development of a system employing </a:t>
                      </a:r>
                      <a:r>
                        <a:rPr lang="en-US" sz="1600" b="1" dirty="0" smtClean="0">
                          <a:solidFill>
                            <a:schemeClr val="bg1"/>
                          </a:solidFill>
                        </a:rPr>
                        <a:t>commonly used or standard technology </a:t>
                      </a:r>
                      <a:r>
                        <a:rPr lang="en-US" sz="1600" dirty="0" smtClean="0">
                          <a:solidFill>
                            <a:schemeClr val="bg1"/>
                          </a:solidFill>
                        </a:rPr>
                        <a:t>will be less risky than one employing </a:t>
                      </a:r>
                      <a:r>
                        <a:rPr lang="en-US" sz="1600" b="1" dirty="0" smtClean="0">
                          <a:solidFill>
                            <a:schemeClr val="bg1"/>
                          </a:solidFill>
                        </a:rPr>
                        <a:t>novel or nonstandard technology.</a:t>
                      </a:r>
                      <a:endParaRPr lang="en-GB" sz="1600" b="1" dirty="0">
                        <a:solidFill>
                          <a:schemeClr val="bg1"/>
                        </a:solidFill>
                      </a:endParaRPr>
                    </a:p>
                  </a:txBody>
                  <a:tcPr>
                    <a:solidFill>
                      <a:schemeClr val="accent5">
                        <a:lumMod val="50000"/>
                      </a:schemeClr>
                    </a:solidFill>
                  </a:tcPr>
                </a:tc>
              </a:tr>
              <a:tr h="5891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A project is less risky when the </a:t>
                      </a:r>
                      <a:r>
                        <a:rPr lang="en-US" sz="1600" b="1" dirty="0" smtClean="0"/>
                        <a:t>user group is familiar with the systems development process </a:t>
                      </a:r>
                      <a:r>
                        <a:rPr lang="en-US" sz="1600" dirty="0" smtClean="0"/>
                        <a:t>and </a:t>
                      </a:r>
                      <a:r>
                        <a:rPr lang="en-US" sz="1600" b="1" dirty="0" smtClean="0"/>
                        <a:t>application area </a:t>
                      </a:r>
                      <a:r>
                        <a:rPr lang="en-US" sz="1600" dirty="0" smtClean="0"/>
                        <a:t>than if unfamiliar.</a:t>
                      </a:r>
                      <a:endParaRPr lang="en-GB" sz="1600" dirty="0"/>
                    </a:p>
                  </a:txBody>
                  <a:tcPr/>
                </a:tc>
              </a:tr>
            </a:tbl>
          </a:graphicData>
        </a:graphic>
      </p:graphicFrame>
      <p:sp>
        <p:nvSpPr>
          <p:cNvPr id="44" name="Octagon 43"/>
          <p:cNvSpPr/>
          <p:nvPr/>
        </p:nvSpPr>
        <p:spPr bwMode="auto">
          <a:xfrm>
            <a:off x="609600" y="2971800"/>
            <a:ext cx="349250" cy="381000"/>
          </a:xfrm>
          <a:prstGeom prst="octagon">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rPr>
              <a:t>1</a:t>
            </a:r>
            <a:endParaRPr kumimoji="0" lang="en-GB" sz="1600" b="1" i="0" u="none" strike="noStrike" cap="none" normalizeH="0" baseline="0" dirty="0" smtClean="0">
              <a:ln>
                <a:noFill/>
              </a:ln>
              <a:solidFill>
                <a:schemeClr val="tx1"/>
              </a:solidFill>
              <a:effectLst/>
              <a:latin typeface="Arial" charset="0"/>
            </a:endParaRPr>
          </a:p>
        </p:txBody>
      </p:sp>
      <p:sp>
        <p:nvSpPr>
          <p:cNvPr id="45" name="Octagon 44"/>
          <p:cNvSpPr/>
          <p:nvPr/>
        </p:nvSpPr>
        <p:spPr bwMode="auto">
          <a:xfrm>
            <a:off x="609600" y="3657600"/>
            <a:ext cx="349250" cy="381000"/>
          </a:xfrm>
          <a:prstGeom prst="octagon">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rPr>
              <a:t>2</a:t>
            </a:r>
            <a:endParaRPr kumimoji="0" lang="en-GB" sz="1600" b="1" i="0" u="none" strike="noStrike" cap="none" normalizeH="0" baseline="0" dirty="0" smtClean="0">
              <a:ln>
                <a:noFill/>
              </a:ln>
              <a:solidFill>
                <a:schemeClr val="tx1"/>
              </a:solidFill>
              <a:effectLst/>
              <a:latin typeface="Arial" charset="0"/>
            </a:endParaRPr>
          </a:p>
        </p:txBody>
      </p:sp>
      <p:sp>
        <p:nvSpPr>
          <p:cNvPr id="46" name="Octagon 45"/>
          <p:cNvSpPr/>
          <p:nvPr/>
        </p:nvSpPr>
        <p:spPr bwMode="auto">
          <a:xfrm>
            <a:off x="609600" y="4343400"/>
            <a:ext cx="349250" cy="381000"/>
          </a:xfrm>
          <a:prstGeom prst="octagon">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rPr>
              <a:t>3</a:t>
            </a:r>
            <a:endParaRPr kumimoji="0" lang="en-GB" sz="1600" b="1" i="0" u="none" strike="noStrike" cap="none" normalizeH="0" baseline="0" dirty="0" smtClean="0">
              <a:ln>
                <a:noFill/>
              </a:ln>
              <a:solidFill>
                <a:schemeClr val="tx1"/>
              </a:solidFill>
              <a:effectLst/>
              <a:latin typeface="Arial" charset="0"/>
            </a:endParaRPr>
          </a:p>
        </p:txBody>
      </p:sp>
      <p:sp>
        <p:nvSpPr>
          <p:cNvPr id="47" name="Octagon 46"/>
          <p:cNvSpPr/>
          <p:nvPr/>
        </p:nvSpPr>
        <p:spPr bwMode="auto">
          <a:xfrm>
            <a:off x="609600" y="5029200"/>
            <a:ext cx="349250" cy="381000"/>
          </a:xfrm>
          <a:prstGeom prst="octagon">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charset="0"/>
              </a:rPr>
              <a:t>4</a:t>
            </a:r>
            <a:endParaRPr kumimoji="0" lang="en-GB" sz="1600" b="1" i="0" u="none" strike="noStrike" cap="none" normalizeH="0" baseline="0" dirty="0" smtClean="0">
              <a:ln>
                <a:noFill/>
              </a:ln>
              <a:solidFill>
                <a:schemeClr val="tx1"/>
              </a:solidFill>
              <a:effectLst/>
              <a:latin typeface="Arial" charset="0"/>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 Same Side Corner Rectangle 31"/>
          <p:cNvSpPr/>
          <p:nvPr/>
        </p:nvSpPr>
        <p:spPr bwMode="auto">
          <a:xfrm rot="16200000">
            <a:off x="-1285875" y="3905250"/>
            <a:ext cx="3429000" cy="495300"/>
          </a:xfrm>
          <a:prstGeom prst="round2SameRect">
            <a:avLst/>
          </a:prstGeom>
        </p:spPr>
        <p:style>
          <a:lnRef idx="0">
            <a:schemeClr val="dk1">
              <a:hueOff val="0"/>
              <a:satOff val="0"/>
              <a:lumOff val="0"/>
              <a:alphaOff val="0"/>
            </a:schemeClr>
          </a:lnRef>
          <a:fillRef idx="1">
            <a:schemeClr val="accent2">
              <a:shade val="90000"/>
              <a:hueOff val="0"/>
              <a:satOff val="0"/>
              <a:lumOff val="0"/>
              <a:alphaOff val="0"/>
            </a:schemeClr>
          </a:fillRef>
          <a:effectRef idx="0">
            <a:schemeClr val="accent2">
              <a:shade val="90000"/>
              <a:hueOff val="0"/>
              <a:satOff val="0"/>
              <a:lumOff val="0"/>
              <a:alphaOff val="0"/>
            </a:schemeClr>
          </a:effectRef>
          <a:fontRef idx="minor">
            <a:schemeClr val="lt1">
              <a:hueOff val="0"/>
              <a:satOff val="0"/>
              <a:lumOff val="0"/>
              <a:alphaOff val="0"/>
            </a:schemeClr>
          </a:fontRef>
        </p:style>
        <p:txBody>
          <a:bodyPr vert="horz" wrap="square" lIns="91440" tIns="45720" rIns="91440" bIns="45720" numCol="1" rtlCol="0" anchor="t" anchorCtr="0" compatLnSpc="1">
            <a:prstTxWarp prst="textNoShape">
              <a:avLst/>
            </a:prstTxWarp>
          </a:bodyPr>
          <a:lstStyle/>
          <a:p>
            <a:pPr algn="ctr" eaLnBrk="0" hangingPunct="0"/>
            <a:r>
              <a:rPr lang="en-US" dirty="0" smtClean="0">
                <a:solidFill>
                  <a:srgbClr val="FFC000"/>
                </a:solidFill>
              </a:rPr>
              <a:t>TECHNICAL</a:t>
            </a:r>
            <a:endParaRPr lang="en-GB" dirty="0" smtClean="0">
              <a:solidFill>
                <a:srgbClr val="FFC000"/>
              </a:solidFill>
            </a:endParaRPr>
          </a:p>
        </p:txBody>
      </p:sp>
      <p:sp>
        <p:nvSpPr>
          <p:cNvPr id="34" name="Rectangle 33"/>
          <p:cNvSpPr/>
          <p:nvPr/>
        </p:nvSpPr>
        <p:spPr>
          <a:xfrm>
            <a:off x="539552" y="5847909"/>
            <a:ext cx="8064895" cy="248091"/>
          </a:xfrm>
          <a:prstGeom prst="rect">
            <a:avLst/>
          </a:prstGeom>
        </p:spPr>
        <p:style>
          <a:lnRef idx="0">
            <a:schemeClr val="dk1">
              <a:hueOff val="0"/>
              <a:satOff val="0"/>
              <a:lumOff val="0"/>
              <a:alphaOff val="0"/>
            </a:schemeClr>
          </a:lnRef>
          <a:fillRef idx="1">
            <a:schemeClr val="accent2">
              <a:shade val="90000"/>
              <a:hueOff val="0"/>
              <a:satOff val="0"/>
              <a:lumOff val="0"/>
              <a:alphaOff val="0"/>
            </a:schemeClr>
          </a:fillRef>
          <a:effectRef idx="0">
            <a:schemeClr val="accent2">
              <a:shade val="90000"/>
              <a:hueOff val="0"/>
              <a:satOff val="0"/>
              <a:lumOff val="0"/>
              <a:alphaOff val="0"/>
            </a:schemeClr>
          </a:effectRef>
          <a:fontRef idx="minor">
            <a:schemeClr val="lt1">
              <a:hueOff val="0"/>
              <a:satOff val="0"/>
              <a:lumOff val="0"/>
              <a:alphaOff val="0"/>
            </a:schemeClr>
          </a:fontRef>
        </p:style>
      </p:sp>
      <p:sp>
        <p:nvSpPr>
          <p:cNvPr id="30" name="Title 29"/>
          <p:cNvSpPr>
            <a:spLocks noGrp="1"/>
          </p:cNvSpPr>
          <p:nvPr>
            <p:ph type="title"/>
          </p:nvPr>
        </p:nvSpPr>
        <p:spPr/>
        <p:txBody>
          <a:bodyPr/>
          <a:lstStyle/>
          <a:p>
            <a:r>
              <a:rPr lang="en-US" sz="1800" dirty="0" smtClean="0"/>
              <a:t>3.3 </a:t>
            </a:r>
            <a:r>
              <a:rPr lang="en-US" dirty="0" smtClean="0"/>
              <a:t>Assessing Project Feasibility</a:t>
            </a:r>
            <a:endParaRPr lang="en-GB" dirty="0"/>
          </a:p>
        </p:txBody>
      </p:sp>
      <p:grpSp>
        <p:nvGrpSpPr>
          <p:cNvPr id="2" name="Group 4"/>
          <p:cNvGrpSpPr/>
          <p:nvPr/>
        </p:nvGrpSpPr>
        <p:grpSpPr>
          <a:xfrm>
            <a:off x="539552" y="1524000"/>
            <a:ext cx="8064895" cy="1063250"/>
            <a:chOff x="0" y="0"/>
            <a:chExt cx="8064895" cy="1063250"/>
          </a:xfrm>
        </p:grpSpPr>
        <p:sp>
          <p:nvSpPr>
            <p:cNvPr id="27" name="Rectangle 26"/>
            <p:cNvSpPr/>
            <p:nvPr/>
          </p:nvSpPr>
          <p:spPr>
            <a:xfrm>
              <a:off x="0" y="0"/>
              <a:ext cx="8064895" cy="1063250"/>
            </a:xfrm>
            <a:prstGeom prst="rect">
              <a:avLst/>
            </a:prstGeom>
          </p:spPr>
          <p:style>
            <a:lnRef idx="0">
              <a:schemeClr val="dk1">
                <a:hueOff val="0"/>
                <a:satOff val="0"/>
                <a:lumOff val="0"/>
                <a:alphaOff val="0"/>
              </a:schemeClr>
            </a:lnRef>
            <a:fillRef idx="1">
              <a:schemeClr val="accent2">
                <a:shade val="90000"/>
                <a:hueOff val="0"/>
                <a:satOff val="0"/>
                <a:lumOff val="0"/>
                <a:alphaOff val="0"/>
              </a:schemeClr>
            </a:fillRef>
            <a:effectRef idx="0">
              <a:schemeClr val="accent2">
                <a:shade val="90000"/>
                <a:hueOff val="0"/>
                <a:satOff val="0"/>
                <a:lumOff val="0"/>
                <a:alphaOff val="0"/>
              </a:schemeClr>
            </a:effectRef>
            <a:fontRef idx="minor">
              <a:schemeClr val="lt1">
                <a:hueOff val="0"/>
                <a:satOff val="0"/>
                <a:lumOff val="0"/>
                <a:alphaOff val="0"/>
              </a:schemeClr>
            </a:fontRef>
          </p:style>
        </p:sp>
        <p:sp>
          <p:nvSpPr>
            <p:cNvPr id="28" name="Rectangle 27"/>
            <p:cNvSpPr/>
            <p:nvPr/>
          </p:nvSpPr>
          <p:spPr>
            <a:xfrm>
              <a:off x="0" y="0"/>
              <a:ext cx="8064895" cy="1063250"/>
            </a:xfrm>
            <a:prstGeom prst="rect">
              <a:avLst/>
            </a:prstGeom>
          </p:spPr>
          <p:style>
            <a:lnRef idx="0">
              <a:scrgbClr r="0" g="0" b="0"/>
            </a:lnRef>
            <a:fillRef idx="0">
              <a:scrgbClr r="0" g="0" b="0"/>
            </a:fillRef>
            <a:effectRef idx="0">
              <a:scrgbClr r="0" g="0" b="0"/>
            </a:effectRef>
            <a:fontRef idx="minor">
              <a:schemeClr val="lt1">
                <a:hueOff val="0"/>
                <a:satOff val="0"/>
                <a:lumOff val="0"/>
                <a:alphaOff val="0"/>
              </a:schemeClr>
            </a:fontRef>
          </p:style>
          <p:txBody>
            <a:bodyPr spcFirstLastPara="0" vert="horz" wrap="square" lIns="106680" tIns="106680" rIns="106680" bIns="106680" numCol="1" spcCol="1270" anchor="ctr" anchorCtr="0">
              <a:noAutofit/>
            </a:bodyPr>
            <a:lstStyle/>
            <a:p>
              <a:pPr algn="ctr" defTabSz="1244600">
                <a:lnSpc>
                  <a:spcPct val="90000"/>
                </a:lnSpc>
                <a:spcAft>
                  <a:spcPct val="35000"/>
                </a:spcAft>
              </a:pPr>
              <a:endParaRPr lang="en-US" sz="2800" kern="1200" dirty="0" smtClean="0">
                <a:latin typeface="Arial" pitchFamily="34" charset="0"/>
                <a:cs typeface="Arial" pitchFamily="34" charset="0"/>
              </a:endParaRPr>
            </a:p>
            <a:p>
              <a:pPr algn="ctr" defTabSz="1244600">
                <a:lnSpc>
                  <a:spcPct val="90000"/>
                </a:lnSpc>
                <a:spcAft>
                  <a:spcPct val="35000"/>
                </a:spcAft>
              </a:pPr>
              <a:r>
                <a:rPr lang="en-US" sz="2800" kern="1200" dirty="0" smtClean="0">
                  <a:latin typeface="Arial" pitchFamily="34" charset="0"/>
                  <a:cs typeface="Arial" pitchFamily="34" charset="0"/>
                </a:rPr>
                <a:t>Factors to be considered in Feasibility Analysis</a:t>
              </a:r>
              <a:r>
                <a:rPr lang="en-US" sz="2800" dirty="0" smtClean="0">
                  <a:latin typeface="Arial" pitchFamily="34" charset="0"/>
                  <a:cs typeface="Arial" pitchFamily="34" charset="0"/>
                </a:rPr>
                <a:t>: Project  Risk factors</a:t>
              </a:r>
              <a:endParaRPr lang="en-GB" sz="2800" dirty="0" smtClean="0">
                <a:latin typeface="Arial" pitchFamily="34" charset="0"/>
                <a:cs typeface="Arial" pitchFamily="34" charset="0"/>
              </a:endParaRPr>
            </a:p>
            <a:p>
              <a:pPr lvl="0" algn="ctr" defTabSz="1244600">
                <a:lnSpc>
                  <a:spcPct val="90000"/>
                </a:lnSpc>
                <a:spcBef>
                  <a:spcPct val="0"/>
                </a:spcBef>
                <a:spcAft>
                  <a:spcPct val="35000"/>
                </a:spcAft>
              </a:pPr>
              <a:endParaRPr lang="en-GB" sz="2800" kern="1200" dirty="0">
                <a:latin typeface="Arial" pitchFamily="34" charset="0"/>
                <a:cs typeface="Arial" pitchFamily="34" charset="0"/>
              </a:endParaRPr>
            </a:p>
          </p:txBody>
        </p:sp>
      </p:grpSp>
      <p:grpSp>
        <p:nvGrpSpPr>
          <p:cNvPr id="3" name="Group 5"/>
          <p:cNvGrpSpPr/>
          <p:nvPr/>
        </p:nvGrpSpPr>
        <p:grpSpPr>
          <a:xfrm>
            <a:off x="543489" y="2438400"/>
            <a:ext cx="1342836" cy="3048000"/>
            <a:chOff x="3937" y="1063250"/>
            <a:chExt cx="1342836" cy="2232825"/>
          </a:xfrm>
        </p:grpSpPr>
        <p:sp>
          <p:nvSpPr>
            <p:cNvPr id="25" name="Rectangle 24"/>
            <p:cNvSpPr/>
            <p:nvPr/>
          </p:nvSpPr>
          <p:spPr>
            <a:xfrm>
              <a:off x="3937" y="1063250"/>
              <a:ext cx="1342836" cy="2232825"/>
            </a:xfrm>
            <a:prstGeom prst="rect">
              <a:avLst/>
            </a:prstGeom>
            <a:solidFill>
              <a:srgbClr val="FFC000"/>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26" name="Rectangle 25"/>
            <p:cNvSpPr/>
            <p:nvPr/>
          </p:nvSpPr>
          <p:spPr>
            <a:xfrm>
              <a:off x="3937"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Economic</a:t>
              </a:r>
              <a:endParaRPr lang="en-GB" sz="1800" kern="1200" dirty="0">
                <a:solidFill>
                  <a:schemeClr val="tx1"/>
                </a:solidFill>
              </a:endParaRPr>
            </a:p>
          </p:txBody>
        </p:sp>
      </p:grpSp>
      <p:grpSp>
        <p:nvGrpSpPr>
          <p:cNvPr id="4" name="Group 6"/>
          <p:cNvGrpSpPr/>
          <p:nvPr/>
        </p:nvGrpSpPr>
        <p:grpSpPr>
          <a:xfrm>
            <a:off x="1886326" y="2438400"/>
            <a:ext cx="1342836" cy="3048000"/>
            <a:chOff x="1346774" y="1063250"/>
            <a:chExt cx="1342836" cy="2232825"/>
          </a:xfrm>
        </p:grpSpPr>
        <p:sp>
          <p:nvSpPr>
            <p:cNvPr id="21" name="Rectangle 20"/>
            <p:cNvSpPr/>
            <p:nvPr/>
          </p:nvSpPr>
          <p:spPr>
            <a:xfrm>
              <a:off x="1346774" y="1063250"/>
              <a:ext cx="1342836" cy="2232825"/>
            </a:xfrm>
            <a:prstGeom prst="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3" name="Rectangle 22"/>
            <p:cNvSpPr/>
            <p:nvPr/>
          </p:nvSpPr>
          <p:spPr>
            <a:xfrm>
              <a:off x="1346774"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Technical</a:t>
              </a:r>
              <a:endParaRPr lang="en-GB" sz="1800" kern="1200" dirty="0">
                <a:solidFill>
                  <a:schemeClr val="tx1"/>
                </a:solidFill>
              </a:endParaRPr>
            </a:p>
          </p:txBody>
        </p:sp>
      </p:grpSp>
      <p:grpSp>
        <p:nvGrpSpPr>
          <p:cNvPr id="5" name="Group 7"/>
          <p:cNvGrpSpPr/>
          <p:nvPr/>
        </p:nvGrpSpPr>
        <p:grpSpPr>
          <a:xfrm>
            <a:off x="3229163" y="2438400"/>
            <a:ext cx="1342836" cy="3048000"/>
            <a:chOff x="2689611" y="1063250"/>
            <a:chExt cx="1342836" cy="2232825"/>
          </a:xfrm>
        </p:grpSpPr>
        <p:sp>
          <p:nvSpPr>
            <p:cNvPr id="19" name="Rectangle 18"/>
            <p:cNvSpPr/>
            <p:nvPr/>
          </p:nvSpPr>
          <p:spPr>
            <a:xfrm>
              <a:off x="2689611" y="1063250"/>
              <a:ext cx="1342836" cy="2232825"/>
            </a:xfrm>
            <a:prstGeom prst="rect">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20" name="Rectangle 19"/>
            <p:cNvSpPr/>
            <p:nvPr/>
          </p:nvSpPr>
          <p:spPr>
            <a:xfrm>
              <a:off x="2689611"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Operational</a:t>
              </a:r>
              <a:endParaRPr lang="en-GB" sz="1800" kern="1200" dirty="0">
                <a:solidFill>
                  <a:schemeClr val="tx1"/>
                </a:solidFill>
              </a:endParaRPr>
            </a:p>
          </p:txBody>
        </p:sp>
      </p:grpSp>
      <p:grpSp>
        <p:nvGrpSpPr>
          <p:cNvPr id="6" name="Group 8"/>
          <p:cNvGrpSpPr/>
          <p:nvPr/>
        </p:nvGrpSpPr>
        <p:grpSpPr>
          <a:xfrm>
            <a:off x="4572000" y="2438400"/>
            <a:ext cx="1342836" cy="3048000"/>
            <a:chOff x="4032448" y="1063250"/>
            <a:chExt cx="1342836" cy="2232825"/>
          </a:xfrm>
        </p:grpSpPr>
        <p:sp>
          <p:nvSpPr>
            <p:cNvPr id="17" name="Rectangle 16"/>
            <p:cNvSpPr/>
            <p:nvPr/>
          </p:nvSpPr>
          <p:spPr>
            <a:xfrm>
              <a:off x="4032448" y="1063250"/>
              <a:ext cx="1342836" cy="2232825"/>
            </a:xfrm>
            <a:prstGeom prst="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8" name="Rectangle 17"/>
            <p:cNvSpPr/>
            <p:nvPr/>
          </p:nvSpPr>
          <p:spPr>
            <a:xfrm>
              <a:off x="4032448"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Scheduling </a:t>
              </a:r>
              <a:endParaRPr lang="en-GB" sz="1800" kern="1200" dirty="0">
                <a:solidFill>
                  <a:schemeClr val="tx1"/>
                </a:solidFill>
              </a:endParaRPr>
            </a:p>
          </p:txBody>
        </p:sp>
      </p:grpSp>
      <p:grpSp>
        <p:nvGrpSpPr>
          <p:cNvPr id="7" name="Group 9"/>
          <p:cNvGrpSpPr/>
          <p:nvPr/>
        </p:nvGrpSpPr>
        <p:grpSpPr>
          <a:xfrm>
            <a:off x="5914836" y="2438400"/>
            <a:ext cx="1342836" cy="3048000"/>
            <a:chOff x="5375284" y="1063250"/>
            <a:chExt cx="1342836" cy="2232825"/>
          </a:xfrm>
        </p:grpSpPr>
        <p:sp>
          <p:nvSpPr>
            <p:cNvPr id="15" name="Rectangle 14"/>
            <p:cNvSpPr/>
            <p:nvPr/>
          </p:nvSpPr>
          <p:spPr>
            <a:xfrm>
              <a:off x="5375284" y="1063250"/>
              <a:ext cx="1342836" cy="2232825"/>
            </a:xfrm>
            <a:prstGeom prst="rect">
              <a:avLst/>
            </a:pr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16" name="Rectangle 15"/>
            <p:cNvSpPr/>
            <p:nvPr/>
          </p:nvSpPr>
          <p:spPr>
            <a:xfrm>
              <a:off x="5375284"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Legal and Contractual</a:t>
              </a:r>
              <a:endParaRPr lang="en-GB" sz="1800" kern="1200" dirty="0">
                <a:solidFill>
                  <a:schemeClr val="tx1"/>
                </a:solidFill>
              </a:endParaRPr>
            </a:p>
          </p:txBody>
        </p:sp>
      </p:grpSp>
      <p:grpSp>
        <p:nvGrpSpPr>
          <p:cNvPr id="8" name="Group 10"/>
          <p:cNvGrpSpPr/>
          <p:nvPr/>
        </p:nvGrpSpPr>
        <p:grpSpPr>
          <a:xfrm>
            <a:off x="7257673" y="2438400"/>
            <a:ext cx="1342836" cy="3048000"/>
            <a:chOff x="6718121" y="1063250"/>
            <a:chExt cx="1342836" cy="2232825"/>
          </a:xfrm>
        </p:grpSpPr>
        <p:sp>
          <p:nvSpPr>
            <p:cNvPr id="13" name="Rectangle 12"/>
            <p:cNvSpPr/>
            <p:nvPr/>
          </p:nvSpPr>
          <p:spPr>
            <a:xfrm>
              <a:off x="6718121" y="1063250"/>
              <a:ext cx="1342836" cy="2232825"/>
            </a:xfrm>
            <a:prstGeom prst="rect">
              <a:avLst/>
            </a:prstGeom>
            <a:solidFill>
              <a:srgbClr val="6699FF"/>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14" name="Rectangle 13"/>
            <p:cNvSpPr/>
            <p:nvPr/>
          </p:nvSpPr>
          <p:spPr>
            <a:xfrm>
              <a:off x="6718121"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mtClean="0">
                  <a:solidFill>
                    <a:schemeClr val="tx1"/>
                  </a:solidFill>
                  <a:latin typeface="Arial" pitchFamily="34" charset="0"/>
                  <a:cs typeface="Arial" pitchFamily="34" charset="0"/>
                </a:rPr>
                <a:t>Political</a:t>
              </a:r>
              <a:endParaRPr lang="en-GB" sz="1800" kern="1200" dirty="0">
                <a:solidFill>
                  <a:schemeClr val="tx1"/>
                </a:solidFill>
              </a:endParaRPr>
            </a:p>
          </p:txBody>
        </p:sp>
      </p:grpSp>
      <p:sp>
        <p:nvSpPr>
          <p:cNvPr id="33" name="Rectangle 32"/>
          <p:cNvSpPr/>
          <p:nvPr/>
        </p:nvSpPr>
        <p:spPr>
          <a:xfrm>
            <a:off x="533400" y="2438400"/>
            <a:ext cx="8077200" cy="3430800"/>
          </a:xfrm>
          <a:prstGeom prst="rect">
            <a:avLst/>
          </a:prstGeom>
          <a:solidFill>
            <a:srgbClr val="9BBB59"/>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smtClean="0"/>
          </a:p>
          <a:p>
            <a:pPr algn="ctr"/>
            <a:endParaRPr lang="en-US" dirty="0" smtClean="0"/>
          </a:p>
          <a:p>
            <a:pPr algn="ctr"/>
            <a:endParaRPr lang="en-GB" dirty="0"/>
          </a:p>
        </p:txBody>
      </p:sp>
      <p:sp>
        <p:nvSpPr>
          <p:cNvPr id="31" name="TextBox 30"/>
          <p:cNvSpPr txBox="1"/>
          <p:nvPr/>
        </p:nvSpPr>
        <p:spPr>
          <a:xfrm>
            <a:off x="8001000" y="2438400"/>
            <a:ext cx="543739" cy="215444"/>
          </a:xfrm>
          <a:prstGeom prst="rect">
            <a:avLst/>
          </a:prstGeom>
          <a:noFill/>
        </p:spPr>
        <p:txBody>
          <a:bodyPr wrap="square" rtlCol="0">
            <a:spAutoFit/>
          </a:bodyPr>
          <a:lstStyle/>
          <a:p>
            <a:pPr algn="ctr"/>
            <a:r>
              <a:rPr lang="en-US" sz="800" b="1" dirty="0" smtClean="0">
                <a:solidFill>
                  <a:schemeClr val="tx1">
                    <a:lumMod val="65000"/>
                    <a:lumOff val="35000"/>
                  </a:schemeClr>
                </a:solidFill>
                <a:latin typeface="Gill Sans" pitchFamily="34" charset="0"/>
              </a:rPr>
              <a:t>CLOSE</a:t>
            </a:r>
            <a:endParaRPr lang="en-MY" sz="800" b="1" dirty="0">
              <a:solidFill>
                <a:schemeClr val="tx1">
                  <a:lumMod val="65000"/>
                  <a:lumOff val="35000"/>
                </a:schemeClr>
              </a:solidFill>
              <a:latin typeface="Gill Sans" pitchFamily="34" charset="0"/>
            </a:endParaRPr>
          </a:p>
        </p:txBody>
      </p:sp>
      <p:sp>
        <p:nvSpPr>
          <p:cNvPr id="36" name="Title 1"/>
          <p:cNvSpPr txBox="1">
            <a:spLocks/>
          </p:cNvSpPr>
          <p:nvPr/>
        </p:nvSpPr>
        <p:spPr bwMode="auto">
          <a:xfrm>
            <a:off x="0" y="836712"/>
            <a:ext cx="9144000" cy="323865"/>
          </a:xfrm>
          <a:prstGeom prst="rect">
            <a:avLst/>
          </a:prstGeom>
          <a:noFill/>
          <a:ln w="9525">
            <a:noFill/>
            <a:miter lim="800000"/>
            <a:headEnd/>
            <a:tailEnd/>
          </a:ln>
        </p:spPr>
        <p:txBody>
          <a:bodyPr vert="horz" wrap="square" lIns="72000" tIns="0" rIns="72000" bIns="0" numCol="1" spcCol="0" anchor="t" anchorCtr="0" compatLnSpc="1">
            <a:prstTxWarp prst="textNoShape">
              <a:avLst/>
            </a:prstTxWarp>
          </a:bodyPr>
          <a:lstStyle/>
          <a:p>
            <a:pPr lvl="0" defTabSz="720000">
              <a:lnSpc>
                <a:spcPts val="1800"/>
              </a:lnSpc>
              <a:spcBef>
                <a:spcPts val="0"/>
              </a:spcBef>
              <a:spcAft>
                <a:spcPts val="0"/>
              </a:spcAft>
              <a:tabLst>
                <a:tab pos="0" algn="l"/>
              </a:tabLst>
              <a:defRPr/>
            </a:pPr>
            <a:r>
              <a:rPr lang="en-US" sz="1600" b="1" dirty="0" smtClean="0"/>
              <a:t>3.3.4 Assessing Technical Feasibility (Cont.)</a:t>
            </a:r>
            <a:endParaRPr lang="en-GB" sz="1600" b="1" dirty="0" smtClean="0"/>
          </a:p>
          <a:p>
            <a:pPr defTabSz="720000">
              <a:lnSpc>
                <a:spcPts val="1800"/>
              </a:lnSpc>
              <a:spcBef>
                <a:spcPts val="0"/>
              </a:spcBef>
              <a:spcAft>
                <a:spcPts val="0"/>
              </a:spcAft>
              <a:tabLst>
                <a:tab pos="0" algn="l"/>
              </a:tabLst>
              <a:defRPr/>
            </a:pPr>
            <a:r>
              <a:rPr lang="en-US" sz="1600" b="1" dirty="0" smtClean="0"/>
              <a:t> </a:t>
            </a:r>
          </a:p>
          <a:p>
            <a:pPr defTabSz="720000">
              <a:lnSpc>
                <a:spcPts val="1800"/>
              </a:lnSpc>
              <a:spcBef>
                <a:spcPts val="0"/>
              </a:spcBef>
              <a:spcAft>
                <a:spcPts val="0"/>
              </a:spcAft>
              <a:tabLst>
                <a:tab pos="0" algn="l"/>
              </a:tabLst>
              <a:defRPr/>
            </a:pPr>
            <a:endParaRPr lang="en-US" sz="1600" b="1" dirty="0" smtClean="0"/>
          </a:p>
        </p:txBody>
      </p:sp>
      <p:sp>
        <p:nvSpPr>
          <p:cNvPr id="37" name="TextBox 36"/>
          <p:cNvSpPr txBox="1"/>
          <p:nvPr/>
        </p:nvSpPr>
        <p:spPr>
          <a:xfrm>
            <a:off x="7490789" y="5829300"/>
            <a:ext cx="651140" cy="307777"/>
          </a:xfrm>
          <a:prstGeom prst="rect">
            <a:avLst/>
          </a:prstGeom>
          <a:noFill/>
        </p:spPr>
        <p:txBody>
          <a:bodyPr wrap="none" rtlCol="0">
            <a:spAutoFit/>
          </a:bodyPr>
          <a:lstStyle/>
          <a:p>
            <a:pPr algn="ctr"/>
            <a:r>
              <a:rPr lang="en-US" sz="1400" b="1" i="1" dirty="0" smtClean="0"/>
              <a:t>6 of 6</a:t>
            </a:r>
            <a:endParaRPr lang="en-GB" sz="1400" b="1" i="1" dirty="0"/>
          </a:p>
        </p:txBody>
      </p:sp>
      <p:sp>
        <p:nvSpPr>
          <p:cNvPr id="39" name="Isosceles Triangle 38">
            <a:hlinkClick r:id="rId2" action="ppaction://hlinksldjump"/>
          </p:cNvPr>
          <p:cNvSpPr/>
          <p:nvPr/>
        </p:nvSpPr>
        <p:spPr bwMode="auto">
          <a:xfrm rot="16351444">
            <a:off x="7221435" y="5853255"/>
            <a:ext cx="228600" cy="228600"/>
          </a:xfrm>
          <a:prstGeom prst="triangle">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9" name="Multiply 28">
            <a:hlinkClick r:id="rId3" action="ppaction://hlinksldjump"/>
          </p:cNvPr>
          <p:cNvSpPr/>
          <p:nvPr/>
        </p:nvSpPr>
        <p:spPr bwMode="auto">
          <a:xfrm>
            <a:off x="8036491" y="2590800"/>
            <a:ext cx="432048" cy="474340"/>
          </a:xfrm>
          <a:prstGeom prst="mathMultiply">
            <a:avLst/>
          </a:prstGeom>
          <a:solidFill>
            <a:srgbClr val="FF7B21"/>
          </a:solidFill>
          <a:ln w="3175" cap="flat" cmpd="sng" algn="ctr">
            <a:solidFill>
              <a:schemeClr val="tx1"/>
            </a:solidFill>
            <a:prstDash val="solid"/>
            <a:round/>
            <a:headEnd type="none" w="med" len="med"/>
            <a:tailEnd type="none" w="med" len="med"/>
          </a:ln>
          <a:effectLst>
            <a:reflection blurRad="6350" stA="52000" endA="300" endPos="35000" dir="5400000" sy="-100000" algn="bl" rotWithShape="0"/>
          </a:effectLst>
          <a:scene3d>
            <a:camera prst="orthographicFront"/>
            <a:lightRig rig="threePt" dir="t"/>
          </a:scene3d>
          <a:sp3d>
            <a:bevelT prst="angle"/>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MY" sz="1800" b="0" i="0" u="none" strike="noStrike" cap="none" normalizeH="0" baseline="0" smtClean="0">
              <a:ln>
                <a:noFill/>
              </a:ln>
              <a:solidFill>
                <a:schemeClr val="tx1"/>
              </a:solidFill>
              <a:effectLst/>
              <a:latin typeface="Arial" charset="0"/>
            </a:endParaRPr>
          </a:p>
        </p:txBody>
      </p:sp>
      <p:sp>
        <p:nvSpPr>
          <p:cNvPr id="41" name="Rectangle 8"/>
          <p:cNvSpPr>
            <a:spLocks noChangeArrowheads="1"/>
          </p:cNvSpPr>
          <p:nvPr/>
        </p:nvSpPr>
        <p:spPr bwMode="auto">
          <a:xfrm>
            <a:off x="6863474" y="3200400"/>
            <a:ext cx="1600200" cy="249299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bodyPr>
          <a:lstStyle/>
          <a:p>
            <a:r>
              <a:rPr lang="en-US" sz="1200" dirty="0" smtClean="0"/>
              <a:t>Effects </a:t>
            </a:r>
            <a:r>
              <a:rPr lang="en-US" sz="1200" dirty="0"/>
              <a:t>of degree of project structure, project size, and familiarity with</a:t>
            </a:r>
          </a:p>
          <a:p>
            <a:r>
              <a:rPr lang="en-US" sz="1200" dirty="0"/>
              <a:t>application area on project implementation risk </a:t>
            </a:r>
            <a:r>
              <a:rPr lang="en-US" sz="1200" i="1" dirty="0"/>
              <a:t>(Source: Based on 7th Applegate, Austin, and </a:t>
            </a:r>
            <a:r>
              <a:rPr lang="en-US" sz="1200" i="1" dirty="0" err="1"/>
              <a:t>McFarlan</a:t>
            </a:r>
            <a:r>
              <a:rPr lang="en-US" sz="1200" dirty="0"/>
              <a:t>.</a:t>
            </a:r>
            <a:r>
              <a:rPr lang="en-US" sz="1200" i="1" dirty="0"/>
              <a:t> 2007</a:t>
            </a:r>
            <a:r>
              <a:rPr lang="en-US" sz="1200" dirty="0"/>
              <a:t>; Tech Republic, </a:t>
            </a:r>
            <a:r>
              <a:rPr lang="en-US" sz="1200" dirty="0" smtClean="0"/>
              <a:t>2003.)</a:t>
            </a:r>
            <a:endParaRPr lang="en-US" sz="1200" dirty="0"/>
          </a:p>
        </p:txBody>
      </p:sp>
      <p:graphicFrame>
        <p:nvGraphicFramePr>
          <p:cNvPr id="9" name="Table 8"/>
          <p:cNvGraphicFramePr>
            <a:graphicFrameLocks noGrp="1"/>
          </p:cNvGraphicFramePr>
          <p:nvPr>
            <p:extLst>
              <p:ext uri="{D42A27DB-BD31-4B8C-83A1-F6EECF244321}">
                <p14:modId xmlns:p14="http://schemas.microsoft.com/office/powerpoint/2010/main" val="3473005672"/>
              </p:ext>
            </p:extLst>
          </p:nvPr>
        </p:nvGraphicFramePr>
        <p:xfrm>
          <a:off x="1066800" y="2499360"/>
          <a:ext cx="5638800" cy="3429000"/>
        </p:xfrm>
        <a:graphic>
          <a:graphicData uri="http://schemas.openxmlformats.org/drawingml/2006/table">
            <a:tbl>
              <a:tblPr firstRow="1" bandRow="1">
                <a:tableStyleId>{5C22544A-7EE6-4342-B048-85BDC9FD1C3A}</a:tableStyleId>
              </a:tblPr>
              <a:tblGrid>
                <a:gridCol w="1524000"/>
                <a:gridCol w="1219200"/>
                <a:gridCol w="1524000"/>
                <a:gridCol w="1371600"/>
              </a:tblGrid>
              <a:tr h="411480">
                <a:tc gridSpan="2">
                  <a:txBody>
                    <a:bodyPr/>
                    <a:lstStyle/>
                    <a:p>
                      <a:endParaRPr lang="en-MY" dirty="0"/>
                    </a:p>
                  </a:txBody>
                  <a:tcPr>
                    <a:lnL w="12700" cmpd="sng">
                      <a:noFill/>
                    </a:lnL>
                    <a:lnT w="12700" cmpd="sng">
                      <a:noFill/>
                    </a:lnT>
                    <a:noFill/>
                  </a:tcPr>
                </a:tc>
                <a:tc hMerge="1">
                  <a:txBody>
                    <a:bodyPr/>
                    <a:lstStyle/>
                    <a:p>
                      <a:endParaRPr lang="en-MY" dirty="0"/>
                    </a:p>
                  </a:txBody>
                  <a:tcPr/>
                </a:tc>
                <a:tc>
                  <a:txBody>
                    <a:bodyPr/>
                    <a:lstStyle/>
                    <a:p>
                      <a:pPr algn="ctr"/>
                      <a:r>
                        <a:rPr lang="en-US" sz="1200" dirty="0" smtClean="0">
                          <a:latin typeface="Arial" pitchFamily="34" charset="0"/>
                          <a:cs typeface="Arial" pitchFamily="34" charset="0"/>
                        </a:rPr>
                        <a:t>Low Structure</a:t>
                      </a:r>
                      <a:endParaRPr lang="en-MY" sz="1200" dirty="0">
                        <a:latin typeface="Arial" pitchFamily="34" charset="0"/>
                        <a:cs typeface="Arial" pitchFamily="34" charset="0"/>
                      </a:endParaRPr>
                    </a:p>
                  </a:txBody>
                  <a:tcPr anchor="ctr"/>
                </a:tc>
                <a:tc>
                  <a:txBody>
                    <a:bodyPr/>
                    <a:lstStyle/>
                    <a:p>
                      <a:pPr algn="ctr"/>
                      <a:r>
                        <a:rPr lang="en-US" sz="1200" dirty="0" smtClean="0">
                          <a:latin typeface="Arial" pitchFamily="34" charset="0"/>
                          <a:cs typeface="Arial" pitchFamily="34" charset="0"/>
                        </a:rPr>
                        <a:t>High Structure</a:t>
                      </a:r>
                      <a:endParaRPr lang="en-MY" sz="1200" dirty="0">
                        <a:latin typeface="Arial" pitchFamily="34" charset="0"/>
                        <a:cs typeface="Arial" pitchFamily="34" charset="0"/>
                      </a:endParaRPr>
                    </a:p>
                  </a:txBody>
                  <a:tcPr anchor="ctr"/>
                </a:tc>
              </a:tr>
              <a:tr h="624840">
                <a:tc rowSpan="2">
                  <a:txBody>
                    <a:bodyPr/>
                    <a:lstStyle/>
                    <a:p>
                      <a:r>
                        <a:rPr lang="en-US" sz="1200" dirty="0" smtClean="0"/>
                        <a:t>High Familiarity</a:t>
                      </a:r>
                    </a:p>
                    <a:p>
                      <a:r>
                        <a:rPr lang="en-US" sz="1200" dirty="0" smtClean="0"/>
                        <a:t>With Technology</a:t>
                      </a:r>
                    </a:p>
                    <a:p>
                      <a:r>
                        <a:rPr lang="en-US" sz="1200" dirty="0" smtClean="0"/>
                        <a:t>Or Application Area</a:t>
                      </a:r>
                      <a:endParaRPr lang="en-MY" sz="1200" dirty="0"/>
                    </a:p>
                  </a:txBody>
                  <a:tcPr anchor="ctr">
                    <a:solidFill>
                      <a:schemeClr val="accent6">
                        <a:lumMod val="40000"/>
                        <a:lumOff val="60000"/>
                      </a:schemeClr>
                    </a:solidFill>
                  </a:tcPr>
                </a:tc>
                <a:tc>
                  <a:txBody>
                    <a:bodyPr/>
                    <a:lstStyle/>
                    <a:p>
                      <a:r>
                        <a:rPr lang="en-US" sz="1200" dirty="0" smtClean="0">
                          <a:latin typeface="Arial" pitchFamily="34" charset="0"/>
                          <a:cs typeface="Arial" pitchFamily="34" charset="0"/>
                        </a:rPr>
                        <a:t>Large Project</a:t>
                      </a:r>
                      <a:endParaRPr lang="en-MY" sz="1200" dirty="0">
                        <a:latin typeface="Arial" pitchFamily="34" charset="0"/>
                        <a:cs typeface="Arial" pitchFamily="34" charset="0"/>
                      </a:endParaRPr>
                    </a:p>
                  </a:txBody>
                  <a:tcPr anchor="ctr">
                    <a:solidFill>
                      <a:schemeClr val="accent6">
                        <a:lumMod val="20000"/>
                        <a:lumOff val="80000"/>
                      </a:schemeClr>
                    </a:solidFill>
                  </a:tcPr>
                </a:tc>
                <a:tc>
                  <a:txBody>
                    <a:bodyPr/>
                    <a:lstStyle/>
                    <a:p>
                      <a:pPr algn="ctr"/>
                      <a:r>
                        <a:rPr lang="en-US" sz="1100" dirty="0" smtClean="0">
                          <a:latin typeface="Arial" pitchFamily="34" charset="0"/>
                          <a:cs typeface="Arial" pitchFamily="34" charset="0"/>
                        </a:rPr>
                        <a:t>(1)</a:t>
                      </a:r>
                    </a:p>
                    <a:p>
                      <a:pPr algn="ctr"/>
                      <a:r>
                        <a:rPr lang="en-US" sz="1100" dirty="0" smtClean="0">
                          <a:latin typeface="Arial" pitchFamily="34" charset="0"/>
                          <a:cs typeface="Arial" pitchFamily="34" charset="0"/>
                        </a:rPr>
                        <a:t>Low risk</a:t>
                      </a:r>
                    </a:p>
                    <a:p>
                      <a:pPr algn="ctr"/>
                      <a:r>
                        <a:rPr lang="en-US" sz="1100" dirty="0" smtClean="0">
                          <a:latin typeface="Arial" pitchFamily="34" charset="0"/>
                          <a:cs typeface="Arial" pitchFamily="34" charset="0"/>
                        </a:rPr>
                        <a:t>(very susceptible to</a:t>
                      </a:r>
                    </a:p>
                    <a:p>
                      <a:pPr algn="ctr"/>
                      <a:r>
                        <a:rPr lang="en-US" sz="1100" dirty="0" smtClean="0">
                          <a:latin typeface="Arial" pitchFamily="34" charset="0"/>
                          <a:cs typeface="Arial" pitchFamily="34" charset="0"/>
                        </a:rPr>
                        <a:t>mismanagement)</a:t>
                      </a:r>
                      <a:endParaRPr lang="en-MY" sz="1100" dirty="0">
                        <a:latin typeface="Arial" pitchFamily="34" charset="0"/>
                        <a:cs typeface="Arial" pitchFamily="34" charset="0"/>
                      </a:endParaRPr>
                    </a:p>
                  </a:txBody>
                  <a:tcPr anchor="ctr">
                    <a:solidFill>
                      <a:schemeClr val="accent6">
                        <a:lumMod val="20000"/>
                        <a:lumOff val="80000"/>
                      </a:schemeClr>
                    </a:solidFill>
                  </a:tcPr>
                </a:tc>
                <a:tc>
                  <a:txBody>
                    <a:bodyPr/>
                    <a:lstStyle/>
                    <a:p>
                      <a:pPr algn="ctr"/>
                      <a:r>
                        <a:rPr lang="en-US" sz="1200" dirty="0" smtClean="0">
                          <a:latin typeface="Arial" pitchFamily="34" charset="0"/>
                          <a:cs typeface="Arial" pitchFamily="34" charset="0"/>
                        </a:rPr>
                        <a:t>(2)</a:t>
                      </a:r>
                    </a:p>
                    <a:p>
                      <a:pPr algn="ctr"/>
                      <a:r>
                        <a:rPr lang="en-US" sz="1200" dirty="0" smtClean="0">
                          <a:latin typeface="Arial" pitchFamily="34" charset="0"/>
                          <a:cs typeface="Arial" pitchFamily="34" charset="0"/>
                        </a:rPr>
                        <a:t>Low risk</a:t>
                      </a:r>
                      <a:endParaRPr lang="en-MY" sz="1200" dirty="0">
                        <a:latin typeface="Arial" pitchFamily="34" charset="0"/>
                        <a:cs typeface="Arial" pitchFamily="34" charset="0"/>
                      </a:endParaRPr>
                    </a:p>
                  </a:txBody>
                  <a:tcPr anchor="ctr">
                    <a:solidFill>
                      <a:schemeClr val="accent6">
                        <a:lumMod val="20000"/>
                        <a:lumOff val="80000"/>
                      </a:schemeClr>
                    </a:solidFill>
                  </a:tcPr>
                </a:tc>
              </a:tr>
              <a:tr h="914400">
                <a:tc vMerge="1">
                  <a:txBody>
                    <a:bodyPr/>
                    <a:lstStyle/>
                    <a:p>
                      <a:endParaRPr lang="en-MY"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Small Project</a:t>
                      </a:r>
                      <a:endParaRPr lang="en-MY" sz="1200" dirty="0" smtClean="0">
                        <a:latin typeface="Arial" pitchFamily="34" charset="0"/>
                        <a:cs typeface="Arial" pitchFamily="34" charset="0"/>
                      </a:endParaRPr>
                    </a:p>
                    <a:p>
                      <a:endParaRPr lang="en-MY" dirty="0"/>
                    </a:p>
                  </a:txBody>
                  <a:tcPr anchor="ctr">
                    <a:solidFill>
                      <a:schemeClr val="accent6">
                        <a:lumMod val="20000"/>
                        <a:lumOff val="80000"/>
                      </a:schemeClr>
                    </a:solidFill>
                  </a:tcPr>
                </a:tc>
                <a:tc>
                  <a:txBody>
                    <a:bodyPr/>
                    <a:lstStyle/>
                    <a:p>
                      <a:pPr algn="ctr"/>
                      <a:r>
                        <a:rPr lang="en-US" sz="1100" dirty="0" smtClean="0">
                          <a:latin typeface="Arial" pitchFamily="34" charset="0"/>
                          <a:cs typeface="Arial" pitchFamily="34" charset="0"/>
                        </a:rPr>
                        <a:t>(3)</a:t>
                      </a:r>
                    </a:p>
                    <a:p>
                      <a:pPr algn="ctr"/>
                      <a:r>
                        <a:rPr lang="en-US" sz="1100" dirty="0" smtClean="0">
                          <a:latin typeface="Arial" pitchFamily="34" charset="0"/>
                          <a:cs typeface="Arial" pitchFamily="34" charset="0"/>
                        </a:rPr>
                        <a:t>Very low risk</a:t>
                      </a:r>
                    </a:p>
                    <a:p>
                      <a:pPr algn="ctr"/>
                      <a:r>
                        <a:rPr lang="en-US" sz="1100" dirty="0" smtClean="0">
                          <a:latin typeface="Arial" pitchFamily="34" charset="0"/>
                          <a:cs typeface="Arial" pitchFamily="34" charset="0"/>
                        </a:rPr>
                        <a:t>(very susceptible to</a:t>
                      </a:r>
                    </a:p>
                    <a:p>
                      <a:pPr algn="ctr"/>
                      <a:r>
                        <a:rPr lang="en-US" sz="1100" dirty="0" smtClean="0">
                          <a:latin typeface="Arial" pitchFamily="34" charset="0"/>
                          <a:cs typeface="Arial" pitchFamily="34" charset="0"/>
                        </a:rPr>
                        <a:t>mismanagement)</a:t>
                      </a:r>
                      <a:endParaRPr lang="en-MY" sz="1100" dirty="0">
                        <a:latin typeface="Arial" pitchFamily="34" charset="0"/>
                        <a:cs typeface="Arial" pitchFamily="34" charset="0"/>
                      </a:endParaRPr>
                    </a:p>
                  </a:txBody>
                  <a:tcPr anchor="ctr">
                    <a:solidFill>
                      <a:schemeClr val="accent6">
                        <a:lumMod val="20000"/>
                        <a:lumOff val="80000"/>
                      </a:schemeClr>
                    </a:solidFill>
                  </a:tcPr>
                </a:tc>
                <a:tc>
                  <a:txBody>
                    <a:bodyPr/>
                    <a:lstStyle/>
                    <a:p>
                      <a:pPr algn="ctr"/>
                      <a:r>
                        <a:rPr lang="en-US" sz="1200" dirty="0" smtClean="0">
                          <a:latin typeface="Arial" pitchFamily="34" charset="0"/>
                          <a:cs typeface="Arial" pitchFamily="34" charset="0"/>
                        </a:rPr>
                        <a:t>(4)</a:t>
                      </a:r>
                    </a:p>
                    <a:p>
                      <a:pPr algn="ctr"/>
                      <a:r>
                        <a:rPr lang="en-US" sz="1200" dirty="0" smtClean="0">
                          <a:latin typeface="Arial" pitchFamily="34" charset="0"/>
                          <a:cs typeface="Arial" pitchFamily="34" charset="0"/>
                        </a:rPr>
                        <a:t>Very low risk</a:t>
                      </a:r>
                      <a:endParaRPr lang="en-MY" sz="1200" dirty="0">
                        <a:latin typeface="Arial" pitchFamily="34" charset="0"/>
                        <a:cs typeface="Arial" pitchFamily="34" charset="0"/>
                      </a:endParaRPr>
                    </a:p>
                  </a:txBody>
                  <a:tcPr anchor="ctr">
                    <a:solidFill>
                      <a:schemeClr val="accent6">
                        <a:lumMod val="20000"/>
                        <a:lumOff val="80000"/>
                      </a:schemeClr>
                    </a:solidFill>
                  </a:tcPr>
                </a:tc>
              </a:tr>
              <a:tr h="533400">
                <a:tc rowSpan="2">
                  <a:txBody>
                    <a:bodyPr/>
                    <a:lstStyle/>
                    <a:p>
                      <a:r>
                        <a:rPr lang="en-US" sz="1200" dirty="0" smtClean="0">
                          <a:latin typeface="Arial" pitchFamily="34" charset="0"/>
                          <a:cs typeface="Arial" pitchFamily="34" charset="0"/>
                        </a:rPr>
                        <a:t>Low Familiarity</a:t>
                      </a:r>
                    </a:p>
                    <a:p>
                      <a:r>
                        <a:rPr lang="en-US" sz="1200" dirty="0" smtClean="0">
                          <a:latin typeface="Arial" pitchFamily="34" charset="0"/>
                          <a:cs typeface="Arial" pitchFamily="34" charset="0"/>
                        </a:rPr>
                        <a:t>With Technology</a:t>
                      </a:r>
                    </a:p>
                    <a:p>
                      <a:r>
                        <a:rPr lang="en-US" sz="1200" dirty="0" smtClean="0">
                          <a:latin typeface="Arial" pitchFamily="34" charset="0"/>
                          <a:cs typeface="Arial" pitchFamily="34" charset="0"/>
                        </a:rPr>
                        <a:t>Or Application Area</a:t>
                      </a:r>
                      <a:endParaRPr lang="en-MY" sz="1200" dirty="0">
                        <a:latin typeface="Arial" pitchFamily="34" charset="0"/>
                        <a:cs typeface="Arial" pitchFamily="34" charset="0"/>
                      </a:endParaRPr>
                    </a:p>
                  </a:txBody>
                  <a:tcPr anchor="ctr">
                    <a:solidFill>
                      <a:schemeClr val="accent5">
                        <a:lumMod val="60000"/>
                        <a:lumOff val="40000"/>
                      </a:schemeClr>
                    </a:solidFill>
                  </a:tcPr>
                </a:tc>
                <a:tc>
                  <a:txBody>
                    <a:bodyPr/>
                    <a:lstStyle/>
                    <a:p>
                      <a:r>
                        <a:rPr lang="en-US" sz="1200" dirty="0" smtClean="0">
                          <a:latin typeface="Arial" pitchFamily="34" charset="0"/>
                          <a:cs typeface="Arial" pitchFamily="34" charset="0"/>
                        </a:rPr>
                        <a:t>Large Project</a:t>
                      </a:r>
                      <a:endParaRPr lang="en-MY" sz="1200" dirty="0">
                        <a:latin typeface="Arial" pitchFamily="34" charset="0"/>
                        <a:cs typeface="Arial" pitchFamily="34" charset="0"/>
                      </a:endParaRPr>
                    </a:p>
                  </a:txBody>
                  <a:tcPr anchor="ctr">
                    <a:solidFill>
                      <a:schemeClr val="accent5">
                        <a:lumMod val="20000"/>
                        <a:lumOff val="80000"/>
                      </a:schemeClr>
                    </a:solidFill>
                  </a:tcPr>
                </a:tc>
                <a:tc>
                  <a:txBody>
                    <a:bodyPr/>
                    <a:lstStyle/>
                    <a:p>
                      <a:pPr algn="ctr"/>
                      <a:r>
                        <a:rPr lang="en-US" sz="1200" dirty="0" smtClean="0">
                          <a:latin typeface="Arial" pitchFamily="34" charset="0"/>
                          <a:cs typeface="Arial" pitchFamily="34" charset="0"/>
                        </a:rPr>
                        <a:t>(3)</a:t>
                      </a:r>
                    </a:p>
                    <a:p>
                      <a:pPr algn="ctr"/>
                      <a:r>
                        <a:rPr lang="en-US" sz="1200" dirty="0" smtClean="0">
                          <a:latin typeface="Arial" pitchFamily="34" charset="0"/>
                          <a:cs typeface="Arial" pitchFamily="34" charset="0"/>
                        </a:rPr>
                        <a:t>Very high risk</a:t>
                      </a:r>
                      <a:endParaRPr lang="en-MY" sz="1200" dirty="0">
                        <a:latin typeface="Arial" pitchFamily="34" charset="0"/>
                        <a:cs typeface="Arial" pitchFamily="34" charset="0"/>
                      </a:endParaRPr>
                    </a:p>
                  </a:txBody>
                  <a:tcPr anchor="ctr">
                    <a:solidFill>
                      <a:schemeClr val="accent5">
                        <a:lumMod val="20000"/>
                        <a:lumOff val="80000"/>
                      </a:schemeClr>
                    </a:solidFill>
                  </a:tcPr>
                </a:tc>
                <a:tc>
                  <a:txBody>
                    <a:bodyPr/>
                    <a:lstStyle/>
                    <a:p>
                      <a:pPr algn="ctr"/>
                      <a:r>
                        <a:rPr lang="en-US" sz="1200" dirty="0" smtClean="0">
                          <a:latin typeface="Arial" pitchFamily="34" charset="0"/>
                          <a:cs typeface="Arial" pitchFamily="34" charset="0"/>
                        </a:rPr>
                        <a:t>(6)</a:t>
                      </a:r>
                    </a:p>
                    <a:p>
                      <a:pPr algn="ctr"/>
                      <a:r>
                        <a:rPr lang="en-US" sz="1200" dirty="0" smtClean="0">
                          <a:latin typeface="Arial" pitchFamily="34" charset="0"/>
                          <a:cs typeface="Arial" pitchFamily="34" charset="0"/>
                        </a:rPr>
                        <a:t>Medium risk</a:t>
                      </a:r>
                      <a:endParaRPr lang="en-MY" sz="1200" dirty="0" smtClean="0">
                        <a:latin typeface="Arial" pitchFamily="34" charset="0"/>
                        <a:cs typeface="Arial" pitchFamily="34" charset="0"/>
                      </a:endParaRPr>
                    </a:p>
                    <a:p>
                      <a:endParaRPr lang="en-MY" dirty="0"/>
                    </a:p>
                  </a:txBody>
                  <a:tcPr anchor="ctr">
                    <a:solidFill>
                      <a:schemeClr val="accent5">
                        <a:lumMod val="20000"/>
                        <a:lumOff val="80000"/>
                      </a:schemeClr>
                    </a:solidFill>
                  </a:tcPr>
                </a:tc>
              </a:tr>
              <a:tr h="563880">
                <a:tc vMerge="1">
                  <a:txBody>
                    <a:bodyPr/>
                    <a:lstStyle/>
                    <a:p>
                      <a:endParaRPr lang="en-MY" dirty="0"/>
                    </a:p>
                  </a:txBody>
                  <a:tcPr/>
                </a:tc>
                <a:tc>
                  <a:txBody>
                    <a:bodyPr/>
                    <a:lstStyle/>
                    <a:p>
                      <a:r>
                        <a:rPr lang="en-US" sz="1200" dirty="0" smtClean="0">
                          <a:latin typeface="Arial" pitchFamily="34" charset="0"/>
                          <a:cs typeface="Arial" pitchFamily="34" charset="0"/>
                        </a:rPr>
                        <a:t>Small Project</a:t>
                      </a:r>
                      <a:endParaRPr lang="en-MY" sz="1200" dirty="0">
                        <a:latin typeface="Arial" pitchFamily="34" charset="0"/>
                        <a:cs typeface="Arial" pitchFamily="34" charset="0"/>
                      </a:endParaRPr>
                    </a:p>
                  </a:txBody>
                  <a:tcPr anchor="ctr">
                    <a:solidFill>
                      <a:schemeClr val="accent5">
                        <a:lumMod val="20000"/>
                        <a:lumOff val="80000"/>
                      </a:schemeClr>
                    </a:solidFill>
                  </a:tcPr>
                </a:tc>
                <a:tc>
                  <a:txBody>
                    <a:bodyPr/>
                    <a:lstStyle/>
                    <a:p>
                      <a:pPr algn="ctr"/>
                      <a:r>
                        <a:rPr lang="en-US" sz="1200" dirty="0" smtClean="0">
                          <a:latin typeface="Arial" pitchFamily="34" charset="0"/>
                          <a:cs typeface="Arial" pitchFamily="34" charset="0"/>
                        </a:rPr>
                        <a:t>(7)</a:t>
                      </a:r>
                    </a:p>
                    <a:p>
                      <a:pPr algn="ctr"/>
                      <a:r>
                        <a:rPr lang="en-US" sz="1200" dirty="0" smtClean="0">
                          <a:latin typeface="Arial" pitchFamily="34" charset="0"/>
                          <a:cs typeface="Arial" pitchFamily="34" charset="0"/>
                        </a:rPr>
                        <a:t>High risk</a:t>
                      </a:r>
                      <a:endParaRPr lang="en-MY" sz="1200" dirty="0">
                        <a:latin typeface="Arial" pitchFamily="34" charset="0"/>
                        <a:cs typeface="Arial" pitchFamily="34" charset="0"/>
                      </a:endParaRPr>
                    </a:p>
                  </a:txBody>
                  <a:tcPr anchor="ctr">
                    <a:solidFill>
                      <a:schemeClr val="accent5">
                        <a:lumMod val="20000"/>
                        <a:lumOff val="80000"/>
                      </a:schemeClr>
                    </a:solidFill>
                  </a:tcPr>
                </a:tc>
                <a:tc>
                  <a:txBody>
                    <a:bodyPr/>
                    <a:lstStyle/>
                    <a:p>
                      <a:pPr algn="ctr"/>
                      <a:r>
                        <a:rPr lang="en-US" sz="1200" dirty="0" smtClean="0">
                          <a:latin typeface="Arial" pitchFamily="34" charset="0"/>
                          <a:cs typeface="Arial" pitchFamily="34" charset="0"/>
                        </a:rPr>
                        <a:t>(8)</a:t>
                      </a:r>
                    </a:p>
                    <a:p>
                      <a:pPr algn="ctr"/>
                      <a:r>
                        <a:rPr lang="en-US" sz="1200" dirty="0" smtClean="0">
                          <a:latin typeface="Arial" pitchFamily="34" charset="0"/>
                          <a:cs typeface="Arial" pitchFamily="34" charset="0"/>
                        </a:rPr>
                        <a:t>Medium- low risk</a:t>
                      </a:r>
                      <a:endParaRPr lang="en-MY" sz="1200" dirty="0" smtClean="0">
                        <a:latin typeface="Arial" pitchFamily="34" charset="0"/>
                        <a:cs typeface="Arial" pitchFamily="34" charset="0"/>
                      </a:endParaRPr>
                    </a:p>
                    <a:p>
                      <a:pPr algn="ctr"/>
                      <a:endParaRPr lang="en-MY" sz="1000" dirty="0"/>
                    </a:p>
                  </a:txBody>
                  <a:tcPr anchor="ctr">
                    <a:solidFill>
                      <a:schemeClr val="accent5">
                        <a:lumMod val="20000"/>
                        <a:lumOff val="80000"/>
                      </a:schemeClr>
                    </a:solidFill>
                  </a:tcPr>
                </a:tc>
              </a:tr>
            </a:tbl>
          </a:graphicData>
        </a:graphic>
      </p:graphicFrame>
    </p:spTree>
    <p:extLst>
      <p:ext uri="{BB962C8B-B14F-4D97-AF65-F5344CB8AC3E}">
        <p14:creationId xmlns:p14="http://schemas.microsoft.com/office/powerpoint/2010/main" val="128389365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bwMode="auto">
          <a:xfrm>
            <a:off x="3886200" y="3066365"/>
            <a:ext cx="304800" cy="0"/>
          </a:xfrm>
          <a:prstGeom prst="line">
            <a:avLst/>
          </a:prstGeom>
          <a:solidFill>
            <a:schemeClr val="accent1"/>
          </a:solidFill>
          <a:ln w="63500" cap="flat" cmpd="sng" algn="ctr">
            <a:solidFill>
              <a:schemeClr val="accent6">
                <a:lumMod val="75000"/>
              </a:schemeClr>
            </a:solidFill>
            <a:prstDash val="solid"/>
            <a:round/>
            <a:headEnd type="none" w="med" len="med"/>
            <a:tailEnd type="none" w="med" len="med"/>
          </a:ln>
          <a:effectLst/>
        </p:spPr>
      </p:cxnSp>
      <p:sp>
        <p:nvSpPr>
          <p:cNvPr id="3" name="Title 2"/>
          <p:cNvSpPr>
            <a:spLocks noGrp="1"/>
          </p:cNvSpPr>
          <p:nvPr>
            <p:ph type="title"/>
          </p:nvPr>
        </p:nvSpPr>
        <p:spPr/>
        <p:txBody>
          <a:bodyPr/>
          <a:lstStyle/>
          <a:p>
            <a:r>
              <a:rPr lang="en-US" sz="1600" dirty="0" smtClean="0"/>
              <a:t>3.1 </a:t>
            </a:r>
            <a:r>
              <a:rPr lang="en-GB" sz="1600" dirty="0" smtClean="0"/>
              <a:t>Initiating and Planning Systems Development Projects (PIP)</a:t>
            </a:r>
            <a:endParaRPr lang="en-GB" dirty="0"/>
          </a:p>
        </p:txBody>
      </p:sp>
      <p:sp>
        <p:nvSpPr>
          <p:cNvPr id="11" name="Down Arrow 10"/>
          <p:cNvSpPr/>
          <p:nvPr/>
        </p:nvSpPr>
        <p:spPr bwMode="auto">
          <a:xfrm>
            <a:off x="1981200" y="1905000"/>
            <a:ext cx="457200" cy="762000"/>
          </a:xfrm>
          <a:prstGeom prst="down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7" name="TextBox 6"/>
          <p:cNvSpPr txBox="1"/>
          <p:nvPr/>
        </p:nvSpPr>
        <p:spPr>
          <a:xfrm>
            <a:off x="457200" y="2743200"/>
            <a:ext cx="3429000" cy="646331"/>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marL="0" lvl="1"/>
            <a:r>
              <a:rPr lang="en-US" dirty="0" smtClean="0">
                <a:effectLst>
                  <a:outerShdw blurRad="50800" dist="38100" dir="2700000" algn="tl" rotWithShape="0">
                    <a:prstClr val="black"/>
                  </a:outerShdw>
                </a:effectLst>
              </a:rPr>
              <a:t>How much effort should be expended on the PIP process?</a:t>
            </a:r>
          </a:p>
        </p:txBody>
      </p:sp>
      <p:sp>
        <p:nvSpPr>
          <p:cNvPr id="8" name="Rectangle 7">
            <a:hlinkClick r:id="rId2" action="ppaction://hlinksldjump"/>
          </p:cNvPr>
          <p:cNvSpPr/>
          <p:nvPr/>
        </p:nvSpPr>
        <p:spPr>
          <a:xfrm>
            <a:off x="457200" y="3620869"/>
            <a:ext cx="3429000" cy="646331"/>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r>
              <a:rPr lang="en-US" dirty="0" smtClean="0"/>
              <a:t>Who is responsible for performing the PIP process?</a:t>
            </a:r>
            <a:endParaRPr lang="en-GB" dirty="0"/>
          </a:p>
        </p:txBody>
      </p:sp>
      <p:sp>
        <p:nvSpPr>
          <p:cNvPr id="9" name="Rectangle 8">
            <a:hlinkClick r:id="rId3" action="ppaction://hlinksldjump"/>
          </p:cNvPr>
          <p:cNvSpPr/>
          <p:nvPr/>
        </p:nvSpPr>
        <p:spPr>
          <a:xfrm>
            <a:off x="457200" y="4495800"/>
            <a:ext cx="3429000" cy="646331"/>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r>
              <a:rPr lang="en-US" dirty="0" smtClean="0"/>
              <a:t>Why is PIP such a challenging activity?</a:t>
            </a:r>
            <a:endParaRPr lang="en-GB" dirty="0"/>
          </a:p>
        </p:txBody>
      </p:sp>
      <p:sp>
        <p:nvSpPr>
          <p:cNvPr id="12" name="Round Diagonal Corner Rectangle 11"/>
          <p:cNvSpPr/>
          <p:nvPr/>
        </p:nvSpPr>
        <p:spPr bwMode="auto">
          <a:xfrm>
            <a:off x="4114800" y="2133600"/>
            <a:ext cx="4876800" cy="4038600"/>
          </a:xfrm>
          <a:prstGeom prst="round2DiagRect">
            <a:avLst/>
          </a:prstGeom>
          <a:ln w="50800">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lvl="1" algn="just">
              <a:buClr>
                <a:srgbClr val="FF6600"/>
              </a:buClr>
              <a:buFont typeface="Wingdings 3" pitchFamily="18" charset="2"/>
              <a:buChar char="â"/>
            </a:pPr>
            <a:r>
              <a:rPr lang="en-US" dirty="0" smtClean="0"/>
              <a:t>The time and effort spent on PIP reduces time in the later project phases </a:t>
            </a:r>
          </a:p>
          <a:p>
            <a:pPr marL="358775" lvl="1" indent="-450850" algn="just">
              <a:buClr>
                <a:srgbClr val="FF6600"/>
              </a:buClr>
              <a:buFont typeface="Wingdings 3" pitchFamily="18" charset="2"/>
              <a:buChar char="â"/>
            </a:pPr>
            <a:endParaRPr lang="en-US" dirty="0" smtClean="0"/>
          </a:p>
          <a:p>
            <a:pPr marL="0" lvl="1" algn="just">
              <a:buClr>
                <a:srgbClr val="FF6600"/>
              </a:buClr>
              <a:buFont typeface="Wingdings 3" pitchFamily="18" charset="2"/>
              <a:buChar char="â"/>
            </a:pPr>
            <a:r>
              <a:rPr lang="en-US" dirty="0" smtClean="0"/>
              <a:t>The actual time expended is affected by the size, experience of the staff in developing similar system and  the complexity of the project as well</a:t>
            </a:r>
          </a:p>
          <a:p>
            <a:pPr marL="358775" lvl="1" indent="-450850" algn="just">
              <a:buClr>
                <a:srgbClr val="FF6600"/>
              </a:buClr>
              <a:buFont typeface="Wingdings 3" pitchFamily="18" charset="2"/>
              <a:buChar char="â"/>
            </a:pPr>
            <a:endParaRPr lang="en-US" dirty="0" smtClean="0"/>
          </a:p>
          <a:p>
            <a:pPr marL="0" lvl="1" algn="just">
              <a:buClr>
                <a:srgbClr val="FF6600"/>
              </a:buClr>
              <a:buFont typeface="Wingdings 3" pitchFamily="18" charset="2"/>
              <a:buChar char="â"/>
            </a:pPr>
            <a:r>
              <a:rPr lang="en-US" dirty="0" smtClean="0"/>
              <a:t>The project initiation stage will enable the </a:t>
            </a:r>
            <a:r>
              <a:rPr lang="en-US" dirty="0" err="1" smtClean="0"/>
              <a:t>organisation</a:t>
            </a:r>
            <a:r>
              <a:rPr lang="en-US" dirty="0" smtClean="0"/>
              <a:t> to establish the scope of the project, discover its boundaries and specify what project deliverables are expected to be produced.</a:t>
            </a:r>
          </a:p>
        </p:txBody>
      </p:sp>
      <p:sp>
        <p:nvSpPr>
          <p:cNvPr id="13" name="TextBox 12"/>
          <p:cNvSpPr txBox="1"/>
          <p:nvPr/>
        </p:nvSpPr>
        <p:spPr>
          <a:xfrm>
            <a:off x="457200" y="5257800"/>
            <a:ext cx="3352800" cy="276999"/>
          </a:xfrm>
          <a:prstGeom prst="rect">
            <a:avLst/>
          </a:prstGeom>
          <a:noFill/>
        </p:spPr>
        <p:txBody>
          <a:bodyPr wrap="square" rtlCol="0">
            <a:spAutoFit/>
          </a:bodyPr>
          <a:lstStyle/>
          <a:p>
            <a:r>
              <a:rPr lang="en-GB" sz="1200" b="1" i="1" dirty="0" smtClean="0">
                <a:solidFill>
                  <a:srgbClr val="FF0000"/>
                </a:solidFill>
              </a:rPr>
              <a:t>Click each button to find out more.</a:t>
            </a:r>
            <a:endParaRPr lang="en-GB" sz="1200" b="1" i="1" dirty="0">
              <a:solidFill>
                <a:srgbClr val="FF0000"/>
              </a:solidFill>
            </a:endParaRPr>
          </a:p>
        </p:txBody>
      </p:sp>
      <p:graphicFrame>
        <p:nvGraphicFramePr>
          <p:cNvPr id="14" name="Diagram 13"/>
          <p:cNvGraphicFramePr/>
          <p:nvPr/>
        </p:nvGraphicFramePr>
        <p:xfrm>
          <a:off x="304800" y="1295400"/>
          <a:ext cx="8153400" cy="685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 Same Side Corner Rectangle 31"/>
          <p:cNvSpPr/>
          <p:nvPr/>
        </p:nvSpPr>
        <p:spPr bwMode="auto">
          <a:xfrm rot="16200000">
            <a:off x="-1285875" y="3905250"/>
            <a:ext cx="3429000" cy="495300"/>
          </a:xfrm>
          <a:prstGeom prst="round2SameRect">
            <a:avLst/>
          </a:prstGeom>
        </p:spPr>
        <p:style>
          <a:lnRef idx="0">
            <a:schemeClr val="dk1">
              <a:hueOff val="0"/>
              <a:satOff val="0"/>
              <a:lumOff val="0"/>
              <a:alphaOff val="0"/>
            </a:schemeClr>
          </a:lnRef>
          <a:fillRef idx="1">
            <a:schemeClr val="accent2">
              <a:shade val="90000"/>
              <a:hueOff val="0"/>
              <a:satOff val="0"/>
              <a:lumOff val="0"/>
              <a:alphaOff val="0"/>
            </a:schemeClr>
          </a:fillRef>
          <a:effectRef idx="0">
            <a:schemeClr val="accent2">
              <a:shade val="90000"/>
              <a:hueOff val="0"/>
              <a:satOff val="0"/>
              <a:lumOff val="0"/>
              <a:alphaOff val="0"/>
            </a:schemeClr>
          </a:effectRef>
          <a:fontRef idx="minor">
            <a:schemeClr val="lt1">
              <a:hueOff val="0"/>
              <a:satOff val="0"/>
              <a:lumOff val="0"/>
              <a:alphaOff val="0"/>
            </a:schemeClr>
          </a:fontRef>
        </p:style>
        <p:txBody>
          <a:bodyPr vert="horz" wrap="square" lIns="91440" tIns="45720" rIns="91440" bIns="45720" numCol="1" rtlCol="0" anchor="t" anchorCtr="0" compatLnSpc="1">
            <a:prstTxWarp prst="textNoShape">
              <a:avLst/>
            </a:prstTxWarp>
          </a:bodyPr>
          <a:lstStyle/>
          <a:p>
            <a:pPr algn="ctr" eaLnBrk="0" hangingPunct="0"/>
            <a:r>
              <a:rPr lang="en-US" dirty="0" smtClean="0">
                <a:solidFill>
                  <a:srgbClr val="FFC000"/>
                </a:solidFill>
              </a:rPr>
              <a:t>OPERATIONAL</a:t>
            </a:r>
            <a:endParaRPr lang="en-GB" dirty="0" smtClean="0">
              <a:solidFill>
                <a:srgbClr val="FFC000"/>
              </a:solidFill>
            </a:endParaRPr>
          </a:p>
        </p:txBody>
      </p:sp>
      <p:sp>
        <p:nvSpPr>
          <p:cNvPr id="34" name="Rectangle 33"/>
          <p:cNvSpPr/>
          <p:nvPr/>
        </p:nvSpPr>
        <p:spPr>
          <a:xfrm>
            <a:off x="539552" y="5847909"/>
            <a:ext cx="8064895" cy="248091"/>
          </a:xfrm>
          <a:prstGeom prst="rect">
            <a:avLst/>
          </a:prstGeom>
        </p:spPr>
        <p:style>
          <a:lnRef idx="0">
            <a:schemeClr val="dk1">
              <a:hueOff val="0"/>
              <a:satOff val="0"/>
              <a:lumOff val="0"/>
              <a:alphaOff val="0"/>
            </a:schemeClr>
          </a:lnRef>
          <a:fillRef idx="1">
            <a:schemeClr val="accent2">
              <a:shade val="90000"/>
              <a:hueOff val="0"/>
              <a:satOff val="0"/>
              <a:lumOff val="0"/>
              <a:alphaOff val="0"/>
            </a:schemeClr>
          </a:fillRef>
          <a:effectRef idx="0">
            <a:schemeClr val="accent2">
              <a:shade val="90000"/>
              <a:hueOff val="0"/>
              <a:satOff val="0"/>
              <a:lumOff val="0"/>
              <a:alphaOff val="0"/>
            </a:schemeClr>
          </a:effectRef>
          <a:fontRef idx="minor">
            <a:schemeClr val="lt1">
              <a:hueOff val="0"/>
              <a:satOff val="0"/>
              <a:lumOff val="0"/>
              <a:alphaOff val="0"/>
            </a:schemeClr>
          </a:fontRef>
        </p:style>
      </p:sp>
      <p:sp>
        <p:nvSpPr>
          <p:cNvPr id="30" name="Title 29"/>
          <p:cNvSpPr>
            <a:spLocks noGrp="1"/>
          </p:cNvSpPr>
          <p:nvPr>
            <p:ph type="title"/>
          </p:nvPr>
        </p:nvSpPr>
        <p:spPr/>
        <p:txBody>
          <a:bodyPr/>
          <a:lstStyle/>
          <a:p>
            <a:r>
              <a:rPr lang="en-US" sz="1800" dirty="0" smtClean="0"/>
              <a:t>3.3 </a:t>
            </a:r>
            <a:r>
              <a:rPr lang="en-US" dirty="0" smtClean="0"/>
              <a:t>Assessing Project Feasibility</a:t>
            </a:r>
            <a:endParaRPr lang="en-GB" dirty="0"/>
          </a:p>
        </p:txBody>
      </p:sp>
      <p:sp>
        <p:nvSpPr>
          <p:cNvPr id="22" name="Title 1"/>
          <p:cNvSpPr txBox="1">
            <a:spLocks/>
          </p:cNvSpPr>
          <p:nvPr/>
        </p:nvSpPr>
        <p:spPr bwMode="auto">
          <a:xfrm>
            <a:off x="0" y="836712"/>
            <a:ext cx="9144000" cy="323865"/>
          </a:xfrm>
          <a:prstGeom prst="rect">
            <a:avLst/>
          </a:prstGeom>
          <a:noFill/>
          <a:ln w="9525">
            <a:noFill/>
            <a:miter lim="800000"/>
            <a:headEnd/>
            <a:tailEnd/>
          </a:ln>
        </p:spPr>
        <p:txBody>
          <a:bodyPr vert="horz" wrap="square" lIns="72000" tIns="0" rIns="72000" bIns="0" numCol="1" spcCol="0" anchor="t" anchorCtr="0" compatLnSpc="1">
            <a:prstTxWarp prst="textNoShape">
              <a:avLst/>
            </a:prstTxWarp>
          </a:bodyPr>
          <a:lstStyle/>
          <a:p>
            <a:pPr lvl="0" defTabSz="720000">
              <a:lnSpc>
                <a:spcPts val="1800"/>
              </a:lnSpc>
              <a:spcBef>
                <a:spcPts val="0"/>
              </a:spcBef>
              <a:spcAft>
                <a:spcPts val="0"/>
              </a:spcAft>
              <a:tabLst>
                <a:tab pos="0" algn="l"/>
              </a:tabLst>
              <a:defRPr/>
            </a:pPr>
            <a:r>
              <a:rPr lang="en-US" sz="1600" b="1" dirty="0" smtClean="0"/>
              <a:t>3.3.2 Other Feasibility Studies</a:t>
            </a:r>
            <a:endParaRPr lang="en-GB" sz="1600" b="1" dirty="0" smtClean="0">
              <a:latin typeface="Arial" pitchFamily="34" charset="0"/>
              <a:cs typeface="Arial" pitchFamily="34" charset="0"/>
            </a:endParaRPr>
          </a:p>
          <a:p>
            <a:pPr defTabSz="720000">
              <a:lnSpc>
                <a:spcPts val="1800"/>
              </a:lnSpc>
              <a:spcBef>
                <a:spcPts val="0"/>
              </a:spcBef>
              <a:spcAft>
                <a:spcPts val="0"/>
              </a:spcAft>
              <a:tabLst>
                <a:tab pos="0" algn="l"/>
              </a:tabLst>
              <a:defRPr/>
            </a:pPr>
            <a:endParaRPr lang="en-US" sz="1600" b="1" dirty="0" smtClean="0"/>
          </a:p>
          <a:p>
            <a:pPr defTabSz="720000">
              <a:lnSpc>
                <a:spcPts val="1800"/>
              </a:lnSpc>
              <a:spcBef>
                <a:spcPts val="0"/>
              </a:spcBef>
              <a:spcAft>
                <a:spcPts val="0"/>
              </a:spcAft>
              <a:tabLst>
                <a:tab pos="0" algn="l"/>
              </a:tabLst>
              <a:defRPr/>
            </a:pPr>
            <a:r>
              <a:rPr lang="en-US" sz="1600" b="1" dirty="0" smtClean="0"/>
              <a:t> </a:t>
            </a:r>
          </a:p>
          <a:p>
            <a:pPr defTabSz="720000">
              <a:lnSpc>
                <a:spcPts val="1800"/>
              </a:lnSpc>
              <a:spcBef>
                <a:spcPts val="0"/>
              </a:spcBef>
              <a:spcAft>
                <a:spcPts val="0"/>
              </a:spcAft>
              <a:tabLst>
                <a:tab pos="0" algn="l"/>
              </a:tabLst>
              <a:defRPr/>
            </a:pPr>
            <a:endParaRPr lang="en-US" sz="1600" b="1" dirty="0" smtClean="0"/>
          </a:p>
        </p:txBody>
      </p:sp>
      <p:grpSp>
        <p:nvGrpSpPr>
          <p:cNvPr id="2" name="Group 4"/>
          <p:cNvGrpSpPr/>
          <p:nvPr/>
        </p:nvGrpSpPr>
        <p:grpSpPr>
          <a:xfrm>
            <a:off x="539552" y="1524000"/>
            <a:ext cx="8064895" cy="1063250"/>
            <a:chOff x="0" y="0"/>
            <a:chExt cx="8064895" cy="1063250"/>
          </a:xfrm>
        </p:grpSpPr>
        <p:sp>
          <p:nvSpPr>
            <p:cNvPr id="27" name="Rectangle 26"/>
            <p:cNvSpPr/>
            <p:nvPr/>
          </p:nvSpPr>
          <p:spPr>
            <a:xfrm>
              <a:off x="0" y="0"/>
              <a:ext cx="8064895" cy="1063250"/>
            </a:xfrm>
            <a:prstGeom prst="rect">
              <a:avLst/>
            </a:prstGeom>
          </p:spPr>
          <p:style>
            <a:lnRef idx="0">
              <a:schemeClr val="dk1">
                <a:hueOff val="0"/>
                <a:satOff val="0"/>
                <a:lumOff val="0"/>
                <a:alphaOff val="0"/>
              </a:schemeClr>
            </a:lnRef>
            <a:fillRef idx="1">
              <a:schemeClr val="accent2">
                <a:shade val="90000"/>
                <a:hueOff val="0"/>
                <a:satOff val="0"/>
                <a:lumOff val="0"/>
                <a:alphaOff val="0"/>
              </a:schemeClr>
            </a:fillRef>
            <a:effectRef idx="0">
              <a:schemeClr val="accent2">
                <a:shade val="90000"/>
                <a:hueOff val="0"/>
                <a:satOff val="0"/>
                <a:lumOff val="0"/>
                <a:alphaOff val="0"/>
              </a:schemeClr>
            </a:effectRef>
            <a:fontRef idx="minor">
              <a:schemeClr val="lt1">
                <a:hueOff val="0"/>
                <a:satOff val="0"/>
                <a:lumOff val="0"/>
                <a:alphaOff val="0"/>
              </a:schemeClr>
            </a:fontRef>
          </p:style>
        </p:sp>
        <p:sp>
          <p:nvSpPr>
            <p:cNvPr id="28" name="Rectangle 27"/>
            <p:cNvSpPr/>
            <p:nvPr/>
          </p:nvSpPr>
          <p:spPr>
            <a:xfrm>
              <a:off x="0" y="0"/>
              <a:ext cx="8064895" cy="1063250"/>
            </a:xfrm>
            <a:prstGeom prst="rect">
              <a:avLst/>
            </a:prstGeom>
          </p:spPr>
          <p:style>
            <a:lnRef idx="0">
              <a:scrgbClr r="0" g="0" b="0"/>
            </a:lnRef>
            <a:fillRef idx="0">
              <a:scrgbClr r="0" g="0" b="0"/>
            </a:fillRef>
            <a:effectRef idx="0">
              <a:scrgbClr r="0" g="0" b="0"/>
            </a:effectRef>
            <a:fontRef idx="minor">
              <a:schemeClr val="lt1">
                <a:hueOff val="0"/>
                <a:satOff val="0"/>
                <a:lumOff val="0"/>
                <a:alphaOff val="0"/>
              </a:schemeClr>
            </a:fontRef>
          </p:style>
          <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latin typeface="Arial" pitchFamily="34" charset="0"/>
                  <a:cs typeface="Arial" pitchFamily="34" charset="0"/>
                </a:rPr>
                <a:t>Factors to be considered in Feasibility Analysis</a:t>
              </a:r>
              <a:endParaRPr lang="en-GB" sz="2800" kern="1200" dirty="0">
                <a:latin typeface="Arial" pitchFamily="34" charset="0"/>
                <a:cs typeface="Arial" pitchFamily="34" charset="0"/>
              </a:endParaRPr>
            </a:p>
          </p:txBody>
        </p:sp>
      </p:grpSp>
      <p:grpSp>
        <p:nvGrpSpPr>
          <p:cNvPr id="3" name="Group 5"/>
          <p:cNvGrpSpPr/>
          <p:nvPr/>
        </p:nvGrpSpPr>
        <p:grpSpPr>
          <a:xfrm>
            <a:off x="543489" y="2438400"/>
            <a:ext cx="1342836" cy="3048000"/>
            <a:chOff x="3937" y="1063250"/>
            <a:chExt cx="1342836" cy="2232825"/>
          </a:xfrm>
        </p:grpSpPr>
        <p:sp>
          <p:nvSpPr>
            <p:cNvPr id="25" name="Rectangle 24"/>
            <p:cNvSpPr/>
            <p:nvPr/>
          </p:nvSpPr>
          <p:spPr>
            <a:xfrm>
              <a:off x="3937" y="1063250"/>
              <a:ext cx="1342836" cy="2232825"/>
            </a:xfrm>
            <a:prstGeom prst="rect">
              <a:avLst/>
            </a:prstGeom>
            <a:solidFill>
              <a:srgbClr val="FFC000"/>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26" name="Rectangle 25"/>
            <p:cNvSpPr/>
            <p:nvPr/>
          </p:nvSpPr>
          <p:spPr>
            <a:xfrm>
              <a:off x="3937"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Economic</a:t>
              </a:r>
              <a:endParaRPr lang="en-GB" sz="1800" kern="1200" dirty="0">
                <a:solidFill>
                  <a:schemeClr val="tx1"/>
                </a:solidFill>
              </a:endParaRPr>
            </a:p>
          </p:txBody>
        </p:sp>
      </p:grpSp>
      <p:grpSp>
        <p:nvGrpSpPr>
          <p:cNvPr id="4" name="Group 6"/>
          <p:cNvGrpSpPr/>
          <p:nvPr/>
        </p:nvGrpSpPr>
        <p:grpSpPr>
          <a:xfrm>
            <a:off x="1886326" y="2438400"/>
            <a:ext cx="1342836" cy="3048000"/>
            <a:chOff x="1346774" y="1063250"/>
            <a:chExt cx="1342836" cy="2232825"/>
          </a:xfrm>
        </p:grpSpPr>
        <p:sp>
          <p:nvSpPr>
            <p:cNvPr id="21" name="Rectangle 20"/>
            <p:cNvSpPr/>
            <p:nvPr/>
          </p:nvSpPr>
          <p:spPr>
            <a:xfrm>
              <a:off x="1346774" y="1063250"/>
              <a:ext cx="1342836" cy="2232825"/>
            </a:xfrm>
            <a:prstGeom prst="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3" name="Rectangle 22"/>
            <p:cNvSpPr/>
            <p:nvPr/>
          </p:nvSpPr>
          <p:spPr>
            <a:xfrm>
              <a:off x="1346774"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Technical</a:t>
              </a:r>
              <a:endParaRPr lang="en-GB" sz="1800" kern="1200" dirty="0">
                <a:solidFill>
                  <a:schemeClr val="tx1"/>
                </a:solidFill>
              </a:endParaRPr>
            </a:p>
          </p:txBody>
        </p:sp>
      </p:grpSp>
      <p:grpSp>
        <p:nvGrpSpPr>
          <p:cNvPr id="5" name="Group 7"/>
          <p:cNvGrpSpPr/>
          <p:nvPr/>
        </p:nvGrpSpPr>
        <p:grpSpPr>
          <a:xfrm>
            <a:off x="3229163" y="2438400"/>
            <a:ext cx="1342836" cy="3048000"/>
            <a:chOff x="2689611" y="1063250"/>
            <a:chExt cx="1342836" cy="2232825"/>
          </a:xfrm>
        </p:grpSpPr>
        <p:sp>
          <p:nvSpPr>
            <p:cNvPr id="19" name="Rectangle 18"/>
            <p:cNvSpPr/>
            <p:nvPr/>
          </p:nvSpPr>
          <p:spPr>
            <a:xfrm>
              <a:off x="2689611" y="1063250"/>
              <a:ext cx="1342836" cy="2232825"/>
            </a:xfrm>
            <a:prstGeom prst="rect">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20" name="Rectangle 19"/>
            <p:cNvSpPr/>
            <p:nvPr/>
          </p:nvSpPr>
          <p:spPr>
            <a:xfrm>
              <a:off x="2689611"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Operational</a:t>
              </a:r>
              <a:endParaRPr lang="en-GB" sz="1800" kern="1200" dirty="0">
                <a:solidFill>
                  <a:schemeClr val="tx1"/>
                </a:solidFill>
              </a:endParaRPr>
            </a:p>
          </p:txBody>
        </p:sp>
      </p:grpSp>
      <p:grpSp>
        <p:nvGrpSpPr>
          <p:cNvPr id="6" name="Group 8"/>
          <p:cNvGrpSpPr/>
          <p:nvPr/>
        </p:nvGrpSpPr>
        <p:grpSpPr>
          <a:xfrm>
            <a:off x="4572000" y="2438400"/>
            <a:ext cx="1342836" cy="3048000"/>
            <a:chOff x="4032448" y="1063250"/>
            <a:chExt cx="1342836" cy="2232825"/>
          </a:xfrm>
        </p:grpSpPr>
        <p:sp>
          <p:nvSpPr>
            <p:cNvPr id="17" name="Rectangle 16"/>
            <p:cNvSpPr/>
            <p:nvPr/>
          </p:nvSpPr>
          <p:spPr>
            <a:xfrm>
              <a:off x="4032448" y="1063250"/>
              <a:ext cx="1342836" cy="2232825"/>
            </a:xfrm>
            <a:prstGeom prst="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8" name="Rectangle 17"/>
            <p:cNvSpPr/>
            <p:nvPr/>
          </p:nvSpPr>
          <p:spPr>
            <a:xfrm>
              <a:off x="4032448"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Scheduling </a:t>
              </a:r>
              <a:endParaRPr lang="en-GB" sz="1800" kern="1200" dirty="0">
                <a:solidFill>
                  <a:schemeClr val="tx1"/>
                </a:solidFill>
              </a:endParaRPr>
            </a:p>
          </p:txBody>
        </p:sp>
      </p:grpSp>
      <p:grpSp>
        <p:nvGrpSpPr>
          <p:cNvPr id="7" name="Group 9"/>
          <p:cNvGrpSpPr/>
          <p:nvPr/>
        </p:nvGrpSpPr>
        <p:grpSpPr>
          <a:xfrm>
            <a:off x="5914836" y="2438400"/>
            <a:ext cx="1342836" cy="3048000"/>
            <a:chOff x="5375284" y="1063250"/>
            <a:chExt cx="1342836" cy="2232825"/>
          </a:xfrm>
        </p:grpSpPr>
        <p:sp>
          <p:nvSpPr>
            <p:cNvPr id="15" name="Rectangle 14"/>
            <p:cNvSpPr/>
            <p:nvPr/>
          </p:nvSpPr>
          <p:spPr>
            <a:xfrm>
              <a:off x="5375284" y="1063250"/>
              <a:ext cx="1342836" cy="2232825"/>
            </a:xfrm>
            <a:prstGeom prst="rect">
              <a:avLst/>
            </a:pr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16" name="Rectangle 15"/>
            <p:cNvSpPr/>
            <p:nvPr/>
          </p:nvSpPr>
          <p:spPr>
            <a:xfrm>
              <a:off x="5375284"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Legal and Contractual</a:t>
              </a:r>
              <a:endParaRPr lang="en-GB" sz="1800" kern="1200" dirty="0">
                <a:solidFill>
                  <a:schemeClr val="tx1"/>
                </a:solidFill>
              </a:endParaRPr>
            </a:p>
          </p:txBody>
        </p:sp>
      </p:grpSp>
      <p:grpSp>
        <p:nvGrpSpPr>
          <p:cNvPr id="8" name="Group 10"/>
          <p:cNvGrpSpPr/>
          <p:nvPr/>
        </p:nvGrpSpPr>
        <p:grpSpPr>
          <a:xfrm>
            <a:off x="7257673" y="2438400"/>
            <a:ext cx="1342836" cy="3048000"/>
            <a:chOff x="6718121" y="1063250"/>
            <a:chExt cx="1342836" cy="2232825"/>
          </a:xfrm>
        </p:grpSpPr>
        <p:sp>
          <p:nvSpPr>
            <p:cNvPr id="13" name="Rectangle 12"/>
            <p:cNvSpPr/>
            <p:nvPr/>
          </p:nvSpPr>
          <p:spPr>
            <a:xfrm>
              <a:off x="6718121" y="1063250"/>
              <a:ext cx="1342836" cy="2232825"/>
            </a:xfrm>
            <a:prstGeom prst="rect">
              <a:avLst/>
            </a:prstGeom>
            <a:solidFill>
              <a:srgbClr val="6699FF"/>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14" name="Rectangle 13"/>
            <p:cNvSpPr/>
            <p:nvPr/>
          </p:nvSpPr>
          <p:spPr>
            <a:xfrm>
              <a:off x="6718121"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mtClean="0">
                  <a:solidFill>
                    <a:schemeClr val="tx1"/>
                  </a:solidFill>
                  <a:latin typeface="Arial" pitchFamily="34" charset="0"/>
                  <a:cs typeface="Arial" pitchFamily="34" charset="0"/>
                </a:rPr>
                <a:t>Political</a:t>
              </a:r>
              <a:endParaRPr lang="en-GB" sz="1800" kern="1200" dirty="0">
                <a:solidFill>
                  <a:schemeClr val="tx1"/>
                </a:solidFill>
              </a:endParaRPr>
            </a:p>
          </p:txBody>
        </p:sp>
      </p:grpSp>
      <p:sp>
        <p:nvSpPr>
          <p:cNvPr id="33" name="Rectangle 32"/>
          <p:cNvSpPr/>
          <p:nvPr/>
        </p:nvSpPr>
        <p:spPr>
          <a:xfrm>
            <a:off x="533400" y="2438400"/>
            <a:ext cx="8077200" cy="3430800"/>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marL="0" lvl="1" algn="just" eaLnBrk="0" hangingPunct="0">
              <a:lnSpc>
                <a:spcPct val="150000"/>
              </a:lnSpc>
              <a:buClr>
                <a:srgbClr val="FF6600"/>
              </a:buClr>
            </a:pPr>
            <a:endParaRPr lang="en-MY" b="1" dirty="0" smtClean="0">
              <a:solidFill>
                <a:schemeClr val="bg1"/>
              </a:solidFill>
            </a:endParaRPr>
          </a:p>
          <a:p>
            <a:pPr marL="0" lvl="1" algn="just" eaLnBrk="0" hangingPunct="0">
              <a:lnSpc>
                <a:spcPct val="150000"/>
              </a:lnSpc>
              <a:buClr>
                <a:srgbClr val="FF6600"/>
              </a:buClr>
            </a:pPr>
            <a:endParaRPr lang="en-MY" b="1" dirty="0" smtClean="0">
              <a:solidFill>
                <a:schemeClr val="bg1"/>
              </a:solidFill>
            </a:endParaRPr>
          </a:p>
          <a:p>
            <a:pPr marL="0" lvl="1" algn="just" eaLnBrk="0" hangingPunct="0">
              <a:lnSpc>
                <a:spcPct val="150000"/>
              </a:lnSpc>
              <a:buClr>
                <a:srgbClr val="FF6600"/>
              </a:buClr>
            </a:pPr>
            <a:r>
              <a:rPr lang="en-MY" b="1" dirty="0" smtClean="0">
                <a:solidFill>
                  <a:schemeClr val="tx1"/>
                </a:solidFill>
              </a:rPr>
              <a:t>Operational</a:t>
            </a:r>
          </a:p>
          <a:p>
            <a:pPr marL="0" lvl="1" algn="just" eaLnBrk="0" hangingPunct="0">
              <a:lnSpc>
                <a:spcPct val="150000"/>
              </a:lnSpc>
              <a:buClr>
                <a:srgbClr val="FF6600"/>
              </a:buClr>
            </a:pPr>
            <a:r>
              <a:rPr lang="en-MY" b="1" dirty="0" smtClean="0">
                <a:solidFill>
                  <a:schemeClr val="tx1"/>
                </a:solidFill>
              </a:rPr>
              <a:t>Does the proposed system solve problems or take advantage of opportunities?</a:t>
            </a:r>
          </a:p>
          <a:p>
            <a:pPr marL="285750" lvl="1" indent="-285750" algn="just" eaLnBrk="0" hangingPunct="0">
              <a:lnSpc>
                <a:spcPct val="150000"/>
              </a:lnSpc>
              <a:buClr>
                <a:schemeClr val="tx1"/>
              </a:buClr>
              <a:buFont typeface="Wingdings 3" pitchFamily="18" charset="2"/>
              <a:buChar char="â"/>
            </a:pPr>
            <a:r>
              <a:rPr lang="en-US" dirty="0" smtClean="0"/>
              <a:t>Operational Feasibility threatened when the proposed system :</a:t>
            </a:r>
          </a:p>
          <a:p>
            <a:pPr marL="742950" lvl="1" indent="-285750">
              <a:lnSpc>
                <a:spcPct val="150000"/>
              </a:lnSpc>
              <a:buClr>
                <a:schemeClr val="tx1"/>
              </a:buClr>
              <a:buSzPct val="60000"/>
              <a:buFont typeface="Webdings" pitchFamily="18" charset="2"/>
              <a:buChar char="g"/>
            </a:pPr>
            <a:r>
              <a:rPr lang="en-US" dirty="0" smtClean="0"/>
              <a:t> Does not fit the existing Information System plan</a:t>
            </a:r>
          </a:p>
          <a:p>
            <a:pPr marL="742950" lvl="1" indent="-285750">
              <a:lnSpc>
                <a:spcPct val="150000"/>
              </a:lnSpc>
              <a:buClr>
                <a:schemeClr val="tx1"/>
              </a:buClr>
              <a:buSzPct val="60000"/>
              <a:buFont typeface="Webdings" pitchFamily="18" charset="2"/>
              <a:buChar char="g"/>
            </a:pPr>
            <a:r>
              <a:rPr lang="en-US" dirty="0" smtClean="0"/>
              <a:t> Does not fit existing </a:t>
            </a:r>
            <a:r>
              <a:rPr lang="en-US" dirty="0" err="1" smtClean="0"/>
              <a:t>organisation</a:t>
            </a:r>
            <a:r>
              <a:rPr lang="en-US" dirty="0" smtClean="0"/>
              <a:t> structure and procedures</a:t>
            </a:r>
          </a:p>
          <a:p>
            <a:pPr marL="742950" lvl="2" indent="-285750" algn="just" eaLnBrk="0" hangingPunct="0">
              <a:lnSpc>
                <a:spcPct val="150000"/>
              </a:lnSpc>
              <a:buClr>
                <a:srgbClr val="FF6600"/>
              </a:buClr>
              <a:buSzPct val="60000"/>
              <a:buFont typeface="Webdings" pitchFamily="18" charset="2"/>
              <a:buChar char="g"/>
            </a:pPr>
            <a:endParaRPr lang="en-MY" dirty="0" smtClean="0"/>
          </a:p>
          <a:p>
            <a:pPr algn="ctr"/>
            <a:endParaRPr lang="en-US" dirty="0" smtClean="0">
              <a:solidFill>
                <a:schemeClr val="bg1"/>
              </a:solidFill>
            </a:endParaRPr>
          </a:p>
          <a:p>
            <a:pPr algn="ctr"/>
            <a:endParaRPr lang="en-US" dirty="0" smtClean="0">
              <a:solidFill>
                <a:schemeClr val="bg1"/>
              </a:solidFill>
            </a:endParaRPr>
          </a:p>
          <a:p>
            <a:pPr algn="ctr"/>
            <a:endParaRPr lang="en-US" dirty="0" smtClean="0">
              <a:solidFill>
                <a:schemeClr val="bg1"/>
              </a:solidFill>
            </a:endParaRPr>
          </a:p>
          <a:p>
            <a:pPr algn="ctr"/>
            <a:endParaRPr lang="en-GB" dirty="0">
              <a:solidFill>
                <a:schemeClr val="bg1"/>
              </a:solidFill>
            </a:endParaRPr>
          </a:p>
        </p:txBody>
      </p:sp>
      <p:sp>
        <p:nvSpPr>
          <p:cNvPr id="29" name="Multiply 28">
            <a:hlinkClick r:id="rId2" action="ppaction://hlinksldjump"/>
          </p:cNvPr>
          <p:cNvSpPr/>
          <p:nvPr/>
        </p:nvSpPr>
        <p:spPr bwMode="auto">
          <a:xfrm>
            <a:off x="8036491" y="2590800"/>
            <a:ext cx="432048" cy="474340"/>
          </a:xfrm>
          <a:prstGeom prst="mathMultiply">
            <a:avLst/>
          </a:prstGeom>
          <a:solidFill>
            <a:srgbClr val="FF7B21"/>
          </a:solidFill>
          <a:ln w="3175" cap="flat" cmpd="sng" algn="ctr">
            <a:solidFill>
              <a:schemeClr val="tx1"/>
            </a:solidFill>
            <a:prstDash val="solid"/>
            <a:round/>
            <a:headEnd type="none" w="med" len="med"/>
            <a:tailEnd type="none" w="med" len="med"/>
          </a:ln>
          <a:effectLst>
            <a:reflection blurRad="6350" stA="52000" endA="300" endPos="35000" dir="5400000" sy="-100000" algn="bl" rotWithShape="0"/>
          </a:effectLst>
          <a:scene3d>
            <a:camera prst="orthographicFront"/>
            <a:lightRig rig="threePt" dir="t"/>
          </a:scene3d>
          <a:sp3d>
            <a:bevelT prst="angle"/>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MY" sz="1800" b="0" i="0" u="none" strike="noStrike" cap="none" normalizeH="0" baseline="0" smtClean="0">
              <a:ln>
                <a:noFill/>
              </a:ln>
              <a:solidFill>
                <a:schemeClr val="tx1"/>
              </a:solidFill>
              <a:effectLst/>
              <a:latin typeface="Arial" charset="0"/>
            </a:endParaRPr>
          </a:p>
        </p:txBody>
      </p:sp>
      <p:sp>
        <p:nvSpPr>
          <p:cNvPr id="31" name="TextBox 30"/>
          <p:cNvSpPr txBox="1"/>
          <p:nvPr/>
        </p:nvSpPr>
        <p:spPr>
          <a:xfrm>
            <a:off x="8001000" y="2438400"/>
            <a:ext cx="543739" cy="215444"/>
          </a:xfrm>
          <a:prstGeom prst="rect">
            <a:avLst/>
          </a:prstGeom>
          <a:noFill/>
        </p:spPr>
        <p:txBody>
          <a:bodyPr wrap="square" rtlCol="0">
            <a:spAutoFit/>
          </a:bodyPr>
          <a:lstStyle/>
          <a:p>
            <a:pPr algn="ctr"/>
            <a:r>
              <a:rPr lang="en-US" sz="800" b="1" dirty="0" smtClean="0">
                <a:latin typeface="Gill Sans" pitchFamily="34" charset="0"/>
              </a:rPr>
              <a:t>CLOSE</a:t>
            </a:r>
            <a:endParaRPr lang="en-MY" sz="800" b="1" dirty="0">
              <a:latin typeface="Gill Sans" pitchFamily="34" charset="0"/>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 Same Side Corner Rectangle 31"/>
          <p:cNvSpPr/>
          <p:nvPr/>
        </p:nvSpPr>
        <p:spPr bwMode="auto">
          <a:xfrm rot="16200000">
            <a:off x="-1285875" y="3905250"/>
            <a:ext cx="3429000" cy="495300"/>
          </a:xfrm>
          <a:prstGeom prst="round2SameRect">
            <a:avLst/>
          </a:prstGeom>
        </p:spPr>
        <p:style>
          <a:lnRef idx="0">
            <a:schemeClr val="dk1">
              <a:hueOff val="0"/>
              <a:satOff val="0"/>
              <a:lumOff val="0"/>
              <a:alphaOff val="0"/>
            </a:schemeClr>
          </a:lnRef>
          <a:fillRef idx="1">
            <a:schemeClr val="accent2">
              <a:shade val="90000"/>
              <a:hueOff val="0"/>
              <a:satOff val="0"/>
              <a:lumOff val="0"/>
              <a:alphaOff val="0"/>
            </a:schemeClr>
          </a:fillRef>
          <a:effectRef idx="0">
            <a:schemeClr val="accent2">
              <a:shade val="90000"/>
              <a:hueOff val="0"/>
              <a:satOff val="0"/>
              <a:lumOff val="0"/>
              <a:alphaOff val="0"/>
            </a:schemeClr>
          </a:effectRef>
          <a:fontRef idx="minor">
            <a:schemeClr val="lt1">
              <a:hueOff val="0"/>
              <a:satOff val="0"/>
              <a:lumOff val="0"/>
              <a:alphaOff val="0"/>
            </a:schemeClr>
          </a:fontRef>
        </p:style>
        <p:txBody>
          <a:bodyPr vert="horz" wrap="square" lIns="91440" tIns="45720" rIns="91440" bIns="45720" numCol="1" rtlCol="0" anchor="t" anchorCtr="0" compatLnSpc="1">
            <a:prstTxWarp prst="textNoShape">
              <a:avLst/>
            </a:prstTxWarp>
          </a:bodyPr>
          <a:lstStyle/>
          <a:p>
            <a:pPr algn="ctr" eaLnBrk="0" hangingPunct="0"/>
            <a:r>
              <a:rPr lang="en-US" dirty="0" smtClean="0">
                <a:solidFill>
                  <a:srgbClr val="FFC000"/>
                </a:solidFill>
              </a:rPr>
              <a:t>SCHEDULING</a:t>
            </a:r>
            <a:endParaRPr lang="en-GB" dirty="0" smtClean="0">
              <a:solidFill>
                <a:srgbClr val="FFC000"/>
              </a:solidFill>
            </a:endParaRPr>
          </a:p>
        </p:txBody>
      </p:sp>
      <p:sp>
        <p:nvSpPr>
          <p:cNvPr id="34" name="Rectangle 33"/>
          <p:cNvSpPr/>
          <p:nvPr/>
        </p:nvSpPr>
        <p:spPr>
          <a:xfrm>
            <a:off x="539552" y="5847909"/>
            <a:ext cx="8064895" cy="248091"/>
          </a:xfrm>
          <a:prstGeom prst="rect">
            <a:avLst/>
          </a:prstGeom>
        </p:spPr>
        <p:style>
          <a:lnRef idx="0">
            <a:schemeClr val="dk1">
              <a:hueOff val="0"/>
              <a:satOff val="0"/>
              <a:lumOff val="0"/>
              <a:alphaOff val="0"/>
            </a:schemeClr>
          </a:lnRef>
          <a:fillRef idx="1">
            <a:schemeClr val="accent2">
              <a:shade val="90000"/>
              <a:hueOff val="0"/>
              <a:satOff val="0"/>
              <a:lumOff val="0"/>
              <a:alphaOff val="0"/>
            </a:schemeClr>
          </a:fillRef>
          <a:effectRef idx="0">
            <a:schemeClr val="accent2">
              <a:shade val="90000"/>
              <a:hueOff val="0"/>
              <a:satOff val="0"/>
              <a:lumOff val="0"/>
              <a:alphaOff val="0"/>
            </a:schemeClr>
          </a:effectRef>
          <a:fontRef idx="minor">
            <a:schemeClr val="lt1">
              <a:hueOff val="0"/>
              <a:satOff val="0"/>
              <a:lumOff val="0"/>
              <a:alphaOff val="0"/>
            </a:schemeClr>
          </a:fontRef>
        </p:style>
      </p:sp>
      <p:sp>
        <p:nvSpPr>
          <p:cNvPr id="30" name="Title 29"/>
          <p:cNvSpPr>
            <a:spLocks noGrp="1"/>
          </p:cNvSpPr>
          <p:nvPr>
            <p:ph type="title"/>
          </p:nvPr>
        </p:nvSpPr>
        <p:spPr/>
        <p:txBody>
          <a:bodyPr/>
          <a:lstStyle/>
          <a:p>
            <a:r>
              <a:rPr lang="en-US" sz="1800" dirty="0" smtClean="0"/>
              <a:t>3.3 </a:t>
            </a:r>
            <a:r>
              <a:rPr lang="en-US" dirty="0" smtClean="0"/>
              <a:t>Assessing Project Feasibility</a:t>
            </a:r>
            <a:endParaRPr lang="en-GB" dirty="0"/>
          </a:p>
        </p:txBody>
      </p:sp>
      <p:sp>
        <p:nvSpPr>
          <p:cNvPr id="22" name="Title 1"/>
          <p:cNvSpPr txBox="1">
            <a:spLocks/>
          </p:cNvSpPr>
          <p:nvPr/>
        </p:nvSpPr>
        <p:spPr bwMode="auto">
          <a:xfrm>
            <a:off x="0" y="836712"/>
            <a:ext cx="9144000" cy="323865"/>
          </a:xfrm>
          <a:prstGeom prst="rect">
            <a:avLst/>
          </a:prstGeom>
          <a:noFill/>
          <a:ln w="9525">
            <a:noFill/>
            <a:miter lim="800000"/>
            <a:headEnd/>
            <a:tailEnd/>
          </a:ln>
        </p:spPr>
        <p:txBody>
          <a:bodyPr vert="horz" wrap="square" lIns="72000" tIns="0" rIns="72000" bIns="0" numCol="1" spcCol="0" anchor="t" anchorCtr="0" compatLnSpc="1">
            <a:prstTxWarp prst="textNoShape">
              <a:avLst/>
            </a:prstTxWarp>
          </a:bodyPr>
          <a:lstStyle/>
          <a:p>
            <a:pPr lvl="0" defTabSz="720000">
              <a:lnSpc>
                <a:spcPts val="1800"/>
              </a:lnSpc>
              <a:spcBef>
                <a:spcPts val="0"/>
              </a:spcBef>
              <a:spcAft>
                <a:spcPts val="0"/>
              </a:spcAft>
              <a:tabLst>
                <a:tab pos="0" algn="l"/>
              </a:tabLst>
              <a:defRPr/>
            </a:pPr>
            <a:r>
              <a:rPr lang="en-US" sz="1600" b="1" dirty="0" smtClean="0"/>
              <a:t>3.3.2 </a:t>
            </a:r>
            <a:r>
              <a:rPr lang="en-GB" sz="1600" b="1" dirty="0" smtClean="0"/>
              <a:t>Other Feasibility Studies (FA) (Cont.)</a:t>
            </a:r>
            <a:endParaRPr lang="en-US" sz="1600" b="1" dirty="0" smtClean="0"/>
          </a:p>
          <a:p>
            <a:pPr defTabSz="720000">
              <a:lnSpc>
                <a:spcPts val="1800"/>
              </a:lnSpc>
              <a:spcBef>
                <a:spcPts val="0"/>
              </a:spcBef>
              <a:spcAft>
                <a:spcPts val="0"/>
              </a:spcAft>
              <a:tabLst>
                <a:tab pos="0" algn="l"/>
              </a:tabLst>
              <a:defRPr/>
            </a:pPr>
            <a:r>
              <a:rPr lang="en-US" sz="1600" b="1" dirty="0" smtClean="0"/>
              <a:t> </a:t>
            </a:r>
          </a:p>
          <a:p>
            <a:pPr defTabSz="720000">
              <a:lnSpc>
                <a:spcPts val="1800"/>
              </a:lnSpc>
              <a:spcBef>
                <a:spcPts val="0"/>
              </a:spcBef>
              <a:spcAft>
                <a:spcPts val="0"/>
              </a:spcAft>
              <a:tabLst>
                <a:tab pos="0" algn="l"/>
              </a:tabLst>
              <a:defRPr/>
            </a:pPr>
            <a:endParaRPr lang="en-US" sz="1600" b="1" dirty="0" smtClean="0"/>
          </a:p>
        </p:txBody>
      </p:sp>
      <p:grpSp>
        <p:nvGrpSpPr>
          <p:cNvPr id="2" name="Group 4"/>
          <p:cNvGrpSpPr/>
          <p:nvPr/>
        </p:nvGrpSpPr>
        <p:grpSpPr>
          <a:xfrm>
            <a:off x="539552" y="1524000"/>
            <a:ext cx="8064895" cy="1063250"/>
            <a:chOff x="0" y="0"/>
            <a:chExt cx="8064895" cy="1063250"/>
          </a:xfrm>
        </p:grpSpPr>
        <p:sp>
          <p:nvSpPr>
            <p:cNvPr id="27" name="Rectangle 26"/>
            <p:cNvSpPr/>
            <p:nvPr/>
          </p:nvSpPr>
          <p:spPr>
            <a:xfrm>
              <a:off x="0" y="0"/>
              <a:ext cx="8064895" cy="1063250"/>
            </a:xfrm>
            <a:prstGeom prst="rect">
              <a:avLst/>
            </a:prstGeom>
          </p:spPr>
          <p:style>
            <a:lnRef idx="0">
              <a:schemeClr val="dk1">
                <a:hueOff val="0"/>
                <a:satOff val="0"/>
                <a:lumOff val="0"/>
                <a:alphaOff val="0"/>
              </a:schemeClr>
            </a:lnRef>
            <a:fillRef idx="1">
              <a:schemeClr val="accent2">
                <a:shade val="90000"/>
                <a:hueOff val="0"/>
                <a:satOff val="0"/>
                <a:lumOff val="0"/>
                <a:alphaOff val="0"/>
              </a:schemeClr>
            </a:fillRef>
            <a:effectRef idx="0">
              <a:schemeClr val="accent2">
                <a:shade val="90000"/>
                <a:hueOff val="0"/>
                <a:satOff val="0"/>
                <a:lumOff val="0"/>
                <a:alphaOff val="0"/>
              </a:schemeClr>
            </a:effectRef>
            <a:fontRef idx="minor">
              <a:schemeClr val="lt1">
                <a:hueOff val="0"/>
                <a:satOff val="0"/>
                <a:lumOff val="0"/>
                <a:alphaOff val="0"/>
              </a:schemeClr>
            </a:fontRef>
          </p:style>
        </p:sp>
        <p:sp>
          <p:nvSpPr>
            <p:cNvPr id="28" name="Rectangle 27"/>
            <p:cNvSpPr/>
            <p:nvPr/>
          </p:nvSpPr>
          <p:spPr>
            <a:xfrm>
              <a:off x="0" y="0"/>
              <a:ext cx="8064895" cy="1063250"/>
            </a:xfrm>
            <a:prstGeom prst="rect">
              <a:avLst/>
            </a:prstGeom>
          </p:spPr>
          <p:style>
            <a:lnRef idx="0">
              <a:scrgbClr r="0" g="0" b="0"/>
            </a:lnRef>
            <a:fillRef idx="0">
              <a:scrgbClr r="0" g="0" b="0"/>
            </a:fillRef>
            <a:effectRef idx="0">
              <a:scrgbClr r="0" g="0" b="0"/>
            </a:effectRef>
            <a:fontRef idx="minor">
              <a:schemeClr val="lt1">
                <a:hueOff val="0"/>
                <a:satOff val="0"/>
                <a:lumOff val="0"/>
                <a:alphaOff val="0"/>
              </a:schemeClr>
            </a:fontRef>
          </p:style>
          <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latin typeface="Arial" pitchFamily="34" charset="0"/>
                  <a:cs typeface="Arial" pitchFamily="34" charset="0"/>
                </a:rPr>
                <a:t>Factors to be considered in Feasibility Analysis</a:t>
              </a:r>
              <a:endParaRPr lang="en-GB" sz="2800" kern="1200" dirty="0">
                <a:latin typeface="Arial" pitchFamily="34" charset="0"/>
                <a:cs typeface="Arial" pitchFamily="34" charset="0"/>
              </a:endParaRPr>
            </a:p>
          </p:txBody>
        </p:sp>
      </p:grpSp>
      <p:grpSp>
        <p:nvGrpSpPr>
          <p:cNvPr id="3" name="Group 5"/>
          <p:cNvGrpSpPr/>
          <p:nvPr/>
        </p:nvGrpSpPr>
        <p:grpSpPr>
          <a:xfrm>
            <a:off x="543489" y="2438400"/>
            <a:ext cx="1342836" cy="3048000"/>
            <a:chOff x="3937" y="1063250"/>
            <a:chExt cx="1342836" cy="2232825"/>
          </a:xfrm>
        </p:grpSpPr>
        <p:sp>
          <p:nvSpPr>
            <p:cNvPr id="25" name="Rectangle 24"/>
            <p:cNvSpPr/>
            <p:nvPr/>
          </p:nvSpPr>
          <p:spPr>
            <a:xfrm>
              <a:off x="3937" y="1063250"/>
              <a:ext cx="1342836" cy="2232825"/>
            </a:xfrm>
            <a:prstGeom prst="rect">
              <a:avLst/>
            </a:prstGeom>
            <a:solidFill>
              <a:srgbClr val="FFC000"/>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26" name="Rectangle 25"/>
            <p:cNvSpPr/>
            <p:nvPr/>
          </p:nvSpPr>
          <p:spPr>
            <a:xfrm>
              <a:off x="3937"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Economic</a:t>
              </a:r>
              <a:endParaRPr lang="en-GB" sz="1800" kern="1200" dirty="0">
                <a:solidFill>
                  <a:schemeClr val="tx1"/>
                </a:solidFill>
              </a:endParaRPr>
            </a:p>
          </p:txBody>
        </p:sp>
      </p:grpSp>
      <p:grpSp>
        <p:nvGrpSpPr>
          <p:cNvPr id="4" name="Group 6"/>
          <p:cNvGrpSpPr/>
          <p:nvPr/>
        </p:nvGrpSpPr>
        <p:grpSpPr>
          <a:xfrm>
            <a:off x="1886326" y="2438400"/>
            <a:ext cx="1342836" cy="3048000"/>
            <a:chOff x="1346774" y="1063250"/>
            <a:chExt cx="1342836" cy="2232825"/>
          </a:xfrm>
        </p:grpSpPr>
        <p:sp>
          <p:nvSpPr>
            <p:cNvPr id="21" name="Rectangle 20"/>
            <p:cNvSpPr/>
            <p:nvPr/>
          </p:nvSpPr>
          <p:spPr>
            <a:xfrm>
              <a:off x="1346774" y="1063250"/>
              <a:ext cx="1342836" cy="2232825"/>
            </a:xfrm>
            <a:prstGeom prst="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3" name="Rectangle 22"/>
            <p:cNvSpPr/>
            <p:nvPr/>
          </p:nvSpPr>
          <p:spPr>
            <a:xfrm>
              <a:off x="1346774"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Technical</a:t>
              </a:r>
              <a:endParaRPr lang="en-GB" sz="1800" kern="1200" dirty="0">
                <a:solidFill>
                  <a:schemeClr val="tx1"/>
                </a:solidFill>
              </a:endParaRPr>
            </a:p>
          </p:txBody>
        </p:sp>
      </p:grpSp>
      <p:grpSp>
        <p:nvGrpSpPr>
          <p:cNvPr id="5" name="Group 7"/>
          <p:cNvGrpSpPr/>
          <p:nvPr/>
        </p:nvGrpSpPr>
        <p:grpSpPr>
          <a:xfrm>
            <a:off x="3229163" y="2438400"/>
            <a:ext cx="1342836" cy="3048000"/>
            <a:chOff x="2689611" y="1063250"/>
            <a:chExt cx="1342836" cy="2232825"/>
          </a:xfrm>
        </p:grpSpPr>
        <p:sp>
          <p:nvSpPr>
            <p:cNvPr id="19" name="Rectangle 18"/>
            <p:cNvSpPr/>
            <p:nvPr/>
          </p:nvSpPr>
          <p:spPr>
            <a:xfrm>
              <a:off x="2689611" y="1063250"/>
              <a:ext cx="1342836" cy="2232825"/>
            </a:xfrm>
            <a:prstGeom prst="rect">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20" name="Rectangle 19"/>
            <p:cNvSpPr/>
            <p:nvPr/>
          </p:nvSpPr>
          <p:spPr>
            <a:xfrm>
              <a:off x="2689611"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Operational</a:t>
              </a:r>
              <a:endParaRPr lang="en-GB" sz="1800" kern="1200" dirty="0">
                <a:solidFill>
                  <a:schemeClr val="tx1"/>
                </a:solidFill>
              </a:endParaRPr>
            </a:p>
          </p:txBody>
        </p:sp>
      </p:grpSp>
      <p:grpSp>
        <p:nvGrpSpPr>
          <p:cNvPr id="6" name="Group 8"/>
          <p:cNvGrpSpPr/>
          <p:nvPr/>
        </p:nvGrpSpPr>
        <p:grpSpPr>
          <a:xfrm>
            <a:off x="4572000" y="2438400"/>
            <a:ext cx="1342836" cy="3048000"/>
            <a:chOff x="4032448" y="1063250"/>
            <a:chExt cx="1342836" cy="2232825"/>
          </a:xfrm>
        </p:grpSpPr>
        <p:sp>
          <p:nvSpPr>
            <p:cNvPr id="17" name="Rectangle 16"/>
            <p:cNvSpPr/>
            <p:nvPr/>
          </p:nvSpPr>
          <p:spPr>
            <a:xfrm>
              <a:off x="4032448" y="1063250"/>
              <a:ext cx="1342836" cy="2232825"/>
            </a:xfrm>
            <a:prstGeom prst="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8" name="Rectangle 17"/>
            <p:cNvSpPr/>
            <p:nvPr/>
          </p:nvSpPr>
          <p:spPr>
            <a:xfrm>
              <a:off x="4032448"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Scheduling </a:t>
              </a:r>
              <a:endParaRPr lang="en-GB" sz="1800" kern="1200" dirty="0">
                <a:solidFill>
                  <a:schemeClr val="tx1"/>
                </a:solidFill>
              </a:endParaRPr>
            </a:p>
          </p:txBody>
        </p:sp>
      </p:grpSp>
      <p:grpSp>
        <p:nvGrpSpPr>
          <p:cNvPr id="7" name="Group 9"/>
          <p:cNvGrpSpPr/>
          <p:nvPr/>
        </p:nvGrpSpPr>
        <p:grpSpPr>
          <a:xfrm>
            <a:off x="5914836" y="2438400"/>
            <a:ext cx="1342836" cy="3048000"/>
            <a:chOff x="5375284" y="1063250"/>
            <a:chExt cx="1342836" cy="2232825"/>
          </a:xfrm>
        </p:grpSpPr>
        <p:sp>
          <p:nvSpPr>
            <p:cNvPr id="15" name="Rectangle 14"/>
            <p:cNvSpPr/>
            <p:nvPr/>
          </p:nvSpPr>
          <p:spPr>
            <a:xfrm>
              <a:off x="5375284" y="1063250"/>
              <a:ext cx="1342836" cy="2232825"/>
            </a:xfrm>
            <a:prstGeom prst="rect">
              <a:avLst/>
            </a:pr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16" name="Rectangle 15"/>
            <p:cNvSpPr/>
            <p:nvPr/>
          </p:nvSpPr>
          <p:spPr>
            <a:xfrm>
              <a:off x="5375284"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Legal and Contractual</a:t>
              </a:r>
              <a:endParaRPr lang="en-GB" sz="1800" kern="1200" dirty="0">
                <a:solidFill>
                  <a:schemeClr val="tx1"/>
                </a:solidFill>
              </a:endParaRPr>
            </a:p>
          </p:txBody>
        </p:sp>
      </p:grpSp>
      <p:grpSp>
        <p:nvGrpSpPr>
          <p:cNvPr id="8" name="Group 10"/>
          <p:cNvGrpSpPr/>
          <p:nvPr/>
        </p:nvGrpSpPr>
        <p:grpSpPr>
          <a:xfrm>
            <a:off x="7257673" y="2438400"/>
            <a:ext cx="1342836" cy="3048000"/>
            <a:chOff x="6718121" y="1063250"/>
            <a:chExt cx="1342836" cy="2232825"/>
          </a:xfrm>
        </p:grpSpPr>
        <p:sp>
          <p:nvSpPr>
            <p:cNvPr id="13" name="Rectangle 12"/>
            <p:cNvSpPr/>
            <p:nvPr/>
          </p:nvSpPr>
          <p:spPr>
            <a:xfrm>
              <a:off x="6718121" y="1063250"/>
              <a:ext cx="1342836" cy="2232825"/>
            </a:xfrm>
            <a:prstGeom prst="rect">
              <a:avLst/>
            </a:prstGeom>
            <a:solidFill>
              <a:srgbClr val="6699FF"/>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14" name="Rectangle 13"/>
            <p:cNvSpPr/>
            <p:nvPr/>
          </p:nvSpPr>
          <p:spPr>
            <a:xfrm>
              <a:off x="6718121"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mtClean="0">
                  <a:solidFill>
                    <a:schemeClr val="tx1"/>
                  </a:solidFill>
                  <a:latin typeface="Arial" pitchFamily="34" charset="0"/>
                  <a:cs typeface="Arial" pitchFamily="34" charset="0"/>
                </a:rPr>
                <a:t>Political</a:t>
              </a:r>
              <a:endParaRPr lang="en-GB" sz="1800" kern="1200" dirty="0">
                <a:solidFill>
                  <a:schemeClr val="tx1"/>
                </a:solidFill>
              </a:endParaRPr>
            </a:p>
          </p:txBody>
        </p:sp>
      </p:grpSp>
      <p:sp>
        <p:nvSpPr>
          <p:cNvPr id="33" name="Rectangle 32"/>
          <p:cNvSpPr/>
          <p:nvPr/>
        </p:nvSpPr>
        <p:spPr>
          <a:xfrm>
            <a:off x="533400" y="2438400"/>
            <a:ext cx="8077200" cy="3430800"/>
          </a:xfrm>
          <a:prstGeom prst="rect">
            <a:avLst/>
          </a:prstGeom>
          <a:solidFill>
            <a:schemeClr val="accent5">
              <a:lumMod val="60000"/>
              <a:lumOff val="40000"/>
            </a:schemeClr>
          </a:solidFill>
        </p:spPr>
        <p:style>
          <a:lnRef idx="1">
            <a:schemeClr val="accent5"/>
          </a:lnRef>
          <a:fillRef idx="2">
            <a:schemeClr val="accent5"/>
          </a:fillRef>
          <a:effectRef idx="1">
            <a:schemeClr val="accent5"/>
          </a:effectRef>
          <a:fontRef idx="minor">
            <a:schemeClr val="dk1"/>
          </a:fontRef>
        </p:style>
        <p:txBody>
          <a:bodyPr rtlCol="0" anchor="ctr"/>
          <a:lstStyle/>
          <a:p>
            <a:pPr marL="0" lvl="1" algn="just" eaLnBrk="0" hangingPunct="0">
              <a:lnSpc>
                <a:spcPct val="150000"/>
              </a:lnSpc>
              <a:buClr>
                <a:srgbClr val="FF6600"/>
              </a:buClr>
            </a:pPr>
            <a:endParaRPr lang="en-MY" b="1" dirty="0" smtClean="0">
              <a:solidFill>
                <a:schemeClr val="tx1"/>
              </a:solidFill>
            </a:endParaRPr>
          </a:p>
          <a:p>
            <a:pPr marL="0" lvl="1" algn="just" eaLnBrk="0" hangingPunct="0">
              <a:lnSpc>
                <a:spcPct val="150000"/>
              </a:lnSpc>
              <a:buClr>
                <a:srgbClr val="FF6600"/>
              </a:buClr>
            </a:pPr>
            <a:endParaRPr lang="en-MY" b="1" dirty="0" smtClean="0">
              <a:solidFill>
                <a:schemeClr val="tx1"/>
              </a:solidFill>
            </a:endParaRPr>
          </a:p>
          <a:p>
            <a:pPr marL="0" lvl="1" algn="just" eaLnBrk="0" hangingPunct="0">
              <a:lnSpc>
                <a:spcPct val="150000"/>
              </a:lnSpc>
              <a:buClr>
                <a:srgbClr val="FF6600"/>
              </a:buClr>
            </a:pPr>
            <a:r>
              <a:rPr lang="en-MY" b="1" dirty="0" smtClean="0">
                <a:solidFill>
                  <a:schemeClr val="tx1"/>
                </a:solidFill>
              </a:rPr>
              <a:t>Scheduling</a:t>
            </a:r>
          </a:p>
          <a:p>
            <a:pPr marL="0" lvl="1" algn="just" eaLnBrk="0" hangingPunct="0">
              <a:lnSpc>
                <a:spcPct val="150000"/>
              </a:lnSpc>
              <a:buClr>
                <a:srgbClr val="FF6600"/>
              </a:buClr>
            </a:pPr>
            <a:r>
              <a:rPr lang="en-MY" b="1" dirty="0" smtClean="0">
                <a:solidFill>
                  <a:schemeClr val="tx1"/>
                </a:solidFill>
              </a:rPr>
              <a:t>Can the project time frame and completion dates meet organisational deadlines?</a:t>
            </a:r>
          </a:p>
          <a:p>
            <a:pPr marL="622300" indent="-266700" eaLnBrk="1" hangingPunct="1">
              <a:lnSpc>
                <a:spcPct val="150000"/>
              </a:lnSpc>
              <a:buSzPct val="60000"/>
              <a:buFont typeface="Webdings" pitchFamily="18" charset="2"/>
              <a:buChar char="g"/>
            </a:pPr>
            <a:r>
              <a:rPr lang="en-US" dirty="0" smtClean="0"/>
              <a:t>What tasks have to be done?</a:t>
            </a:r>
          </a:p>
          <a:p>
            <a:pPr marL="622300" indent="-266700" eaLnBrk="1" hangingPunct="1">
              <a:lnSpc>
                <a:spcPct val="150000"/>
              </a:lnSpc>
              <a:buSzPct val="60000"/>
              <a:buFont typeface="Webdings" pitchFamily="18" charset="2"/>
              <a:buChar char="g"/>
            </a:pPr>
            <a:r>
              <a:rPr lang="en-US" dirty="0" smtClean="0"/>
              <a:t>Who will do the tasks?</a:t>
            </a:r>
          </a:p>
          <a:p>
            <a:pPr marL="622300" indent="-266700" eaLnBrk="1" hangingPunct="1">
              <a:lnSpc>
                <a:spcPct val="150000"/>
              </a:lnSpc>
              <a:buSzPct val="60000"/>
              <a:buFont typeface="Webdings" pitchFamily="18" charset="2"/>
              <a:buChar char="g"/>
            </a:pPr>
            <a:r>
              <a:rPr lang="en-US" dirty="0" smtClean="0"/>
              <a:t>When will they get done?</a:t>
            </a:r>
          </a:p>
          <a:p>
            <a:pPr marL="622300" indent="-266700" eaLnBrk="1" hangingPunct="1">
              <a:lnSpc>
                <a:spcPct val="150000"/>
              </a:lnSpc>
              <a:buSzPct val="60000"/>
              <a:buFont typeface="Webdings" pitchFamily="18" charset="2"/>
              <a:buChar char="g"/>
            </a:pPr>
            <a:r>
              <a:rPr lang="en-US" dirty="0" smtClean="0"/>
              <a:t>What happens if you miss the deadline?</a:t>
            </a:r>
          </a:p>
          <a:p>
            <a:pPr marL="0" lvl="1" algn="just" eaLnBrk="0" hangingPunct="0">
              <a:lnSpc>
                <a:spcPct val="150000"/>
              </a:lnSpc>
              <a:buClr>
                <a:srgbClr val="FF6600"/>
              </a:buClr>
            </a:pPr>
            <a:endParaRPr lang="en-MY" b="1" dirty="0" smtClean="0">
              <a:solidFill>
                <a:schemeClr val="tx1"/>
              </a:solidFill>
            </a:endParaRPr>
          </a:p>
          <a:p>
            <a:pPr algn="ctr"/>
            <a:endParaRPr lang="en-US" dirty="0" smtClean="0">
              <a:solidFill>
                <a:schemeClr val="tx1"/>
              </a:solidFill>
            </a:endParaRPr>
          </a:p>
          <a:p>
            <a:pPr algn="ctr"/>
            <a:endParaRPr lang="en-US" dirty="0" smtClean="0">
              <a:solidFill>
                <a:schemeClr val="bg1"/>
              </a:solidFill>
            </a:endParaRPr>
          </a:p>
          <a:p>
            <a:pPr algn="ctr"/>
            <a:endParaRPr lang="en-US" dirty="0" smtClean="0">
              <a:solidFill>
                <a:schemeClr val="bg1"/>
              </a:solidFill>
            </a:endParaRPr>
          </a:p>
          <a:p>
            <a:pPr algn="ctr"/>
            <a:endParaRPr lang="en-GB" dirty="0">
              <a:solidFill>
                <a:schemeClr val="bg1"/>
              </a:solidFill>
            </a:endParaRPr>
          </a:p>
        </p:txBody>
      </p:sp>
      <p:sp>
        <p:nvSpPr>
          <p:cNvPr id="29" name="Multiply 28">
            <a:hlinkClick r:id="rId2" action="ppaction://hlinksldjump"/>
          </p:cNvPr>
          <p:cNvSpPr/>
          <p:nvPr/>
        </p:nvSpPr>
        <p:spPr bwMode="auto">
          <a:xfrm>
            <a:off x="8036491" y="2459360"/>
            <a:ext cx="432048" cy="474340"/>
          </a:xfrm>
          <a:prstGeom prst="mathMultiply">
            <a:avLst/>
          </a:prstGeom>
          <a:solidFill>
            <a:srgbClr val="FF7B21"/>
          </a:solidFill>
          <a:ln w="3175" cap="flat" cmpd="sng" algn="ctr">
            <a:solidFill>
              <a:schemeClr val="tx1"/>
            </a:solidFill>
            <a:prstDash val="solid"/>
            <a:round/>
            <a:headEnd type="none" w="med" len="med"/>
            <a:tailEnd type="none" w="med" len="med"/>
          </a:ln>
          <a:effectLst>
            <a:reflection blurRad="6350" stA="52000" endA="300" endPos="35000" dir="5400000" sy="-100000" algn="bl" rotWithShape="0"/>
          </a:effectLst>
          <a:scene3d>
            <a:camera prst="orthographicFront"/>
            <a:lightRig rig="threePt" dir="t"/>
          </a:scene3d>
          <a:sp3d>
            <a:bevelT prst="angle"/>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MY" sz="1800" b="0" i="0" u="none" strike="noStrike" cap="none" normalizeH="0" baseline="0" smtClean="0">
              <a:ln>
                <a:noFill/>
              </a:ln>
              <a:solidFill>
                <a:schemeClr val="tx1"/>
              </a:solidFill>
              <a:effectLst/>
              <a:latin typeface="Arial" charset="0"/>
            </a:endParaRPr>
          </a:p>
        </p:txBody>
      </p:sp>
      <p:sp>
        <p:nvSpPr>
          <p:cNvPr id="31" name="TextBox 30"/>
          <p:cNvSpPr txBox="1"/>
          <p:nvPr/>
        </p:nvSpPr>
        <p:spPr>
          <a:xfrm>
            <a:off x="8001000" y="2362200"/>
            <a:ext cx="543739" cy="215444"/>
          </a:xfrm>
          <a:prstGeom prst="rect">
            <a:avLst/>
          </a:prstGeom>
          <a:noFill/>
        </p:spPr>
        <p:txBody>
          <a:bodyPr wrap="square" rtlCol="0">
            <a:spAutoFit/>
          </a:bodyPr>
          <a:lstStyle/>
          <a:p>
            <a:pPr algn="ctr"/>
            <a:r>
              <a:rPr lang="en-US" sz="800" b="1" dirty="0" smtClean="0">
                <a:latin typeface="Gill Sans" pitchFamily="34" charset="0"/>
              </a:rPr>
              <a:t>CLOSE</a:t>
            </a:r>
            <a:endParaRPr lang="en-MY" sz="800" b="1" dirty="0">
              <a:latin typeface="Gill Sans" pitchFamily="34" charset="0"/>
            </a:endParaRPr>
          </a:p>
        </p:txBody>
      </p:sp>
      <p:pic>
        <p:nvPicPr>
          <p:cNvPr id="1026" name="Picture 2" descr="E:\klmu\SAD-SLIDES\Completed-slides\complete\images\project_management.jpg"/>
          <p:cNvPicPr>
            <a:picLocks noChangeAspect="1" noChangeArrowheads="1"/>
          </p:cNvPicPr>
          <p:nvPr/>
        </p:nvPicPr>
        <p:blipFill>
          <a:blip r:embed="rId3" cstate="print"/>
          <a:srcRect/>
          <a:stretch>
            <a:fillRect/>
          </a:stretch>
        </p:blipFill>
        <p:spPr bwMode="auto">
          <a:xfrm>
            <a:off x="5865039" y="3311912"/>
            <a:ext cx="2590800" cy="2022088"/>
          </a:xfrm>
          <a:prstGeom prst="rect">
            <a:avLst/>
          </a:prstGeom>
          <a:noFill/>
        </p:spPr>
      </p:pic>
      <p:sp>
        <p:nvSpPr>
          <p:cNvPr id="35" name="TextBox 34"/>
          <p:cNvSpPr txBox="1"/>
          <p:nvPr/>
        </p:nvSpPr>
        <p:spPr>
          <a:xfrm>
            <a:off x="7471891" y="5029200"/>
            <a:ext cx="914400" cy="230832"/>
          </a:xfrm>
          <a:prstGeom prst="rect">
            <a:avLst/>
          </a:prstGeom>
          <a:noFill/>
        </p:spPr>
        <p:txBody>
          <a:bodyPr wrap="square" rtlCol="0">
            <a:spAutoFit/>
          </a:bodyPr>
          <a:lstStyle/>
          <a:p>
            <a:r>
              <a:rPr lang="en-GB" sz="900" dirty="0" smtClean="0"/>
              <a:t>Fig. 17</a:t>
            </a:r>
            <a:endParaRPr lang="en-GB" sz="900" dirty="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 Same Side Corner Rectangle 31"/>
          <p:cNvSpPr/>
          <p:nvPr/>
        </p:nvSpPr>
        <p:spPr bwMode="auto">
          <a:xfrm rot="16200000">
            <a:off x="-1285875" y="3905250"/>
            <a:ext cx="3429000" cy="495300"/>
          </a:xfrm>
          <a:prstGeom prst="round2SameRect">
            <a:avLst/>
          </a:prstGeom>
        </p:spPr>
        <p:style>
          <a:lnRef idx="0">
            <a:schemeClr val="dk1">
              <a:hueOff val="0"/>
              <a:satOff val="0"/>
              <a:lumOff val="0"/>
              <a:alphaOff val="0"/>
            </a:schemeClr>
          </a:lnRef>
          <a:fillRef idx="1">
            <a:schemeClr val="accent2">
              <a:shade val="90000"/>
              <a:hueOff val="0"/>
              <a:satOff val="0"/>
              <a:lumOff val="0"/>
              <a:alphaOff val="0"/>
            </a:schemeClr>
          </a:fillRef>
          <a:effectRef idx="0">
            <a:schemeClr val="accent2">
              <a:shade val="90000"/>
              <a:hueOff val="0"/>
              <a:satOff val="0"/>
              <a:lumOff val="0"/>
              <a:alphaOff val="0"/>
            </a:schemeClr>
          </a:effectRef>
          <a:fontRef idx="minor">
            <a:schemeClr val="lt1">
              <a:hueOff val="0"/>
              <a:satOff val="0"/>
              <a:lumOff val="0"/>
              <a:alphaOff val="0"/>
            </a:schemeClr>
          </a:fontRef>
        </p:style>
        <p:txBody>
          <a:bodyPr vert="horz" wrap="square" lIns="91440" tIns="45720" rIns="91440" bIns="45720" numCol="1" rtlCol="0" anchor="t" anchorCtr="0" compatLnSpc="1">
            <a:prstTxWarp prst="textNoShape">
              <a:avLst/>
            </a:prstTxWarp>
          </a:bodyPr>
          <a:lstStyle/>
          <a:p>
            <a:pPr algn="ctr" eaLnBrk="0" hangingPunct="0"/>
            <a:r>
              <a:rPr lang="en-US" dirty="0" smtClean="0">
                <a:solidFill>
                  <a:srgbClr val="FFC000"/>
                </a:solidFill>
              </a:rPr>
              <a:t>LEGAL AND CONTRACTUAL</a:t>
            </a:r>
            <a:endParaRPr lang="en-GB" dirty="0" smtClean="0">
              <a:solidFill>
                <a:srgbClr val="FFC000"/>
              </a:solidFill>
            </a:endParaRPr>
          </a:p>
        </p:txBody>
      </p:sp>
      <p:sp>
        <p:nvSpPr>
          <p:cNvPr id="34" name="Rectangle 33"/>
          <p:cNvSpPr/>
          <p:nvPr/>
        </p:nvSpPr>
        <p:spPr>
          <a:xfrm>
            <a:off x="539552" y="5847909"/>
            <a:ext cx="8064895" cy="248091"/>
          </a:xfrm>
          <a:prstGeom prst="rect">
            <a:avLst/>
          </a:prstGeom>
        </p:spPr>
        <p:style>
          <a:lnRef idx="0">
            <a:schemeClr val="dk1">
              <a:hueOff val="0"/>
              <a:satOff val="0"/>
              <a:lumOff val="0"/>
              <a:alphaOff val="0"/>
            </a:schemeClr>
          </a:lnRef>
          <a:fillRef idx="1">
            <a:schemeClr val="accent2">
              <a:shade val="90000"/>
              <a:hueOff val="0"/>
              <a:satOff val="0"/>
              <a:lumOff val="0"/>
              <a:alphaOff val="0"/>
            </a:schemeClr>
          </a:fillRef>
          <a:effectRef idx="0">
            <a:schemeClr val="accent2">
              <a:shade val="90000"/>
              <a:hueOff val="0"/>
              <a:satOff val="0"/>
              <a:lumOff val="0"/>
              <a:alphaOff val="0"/>
            </a:schemeClr>
          </a:effectRef>
          <a:fontRef idx="minor">
            <a:schemeClr val="lt1">
              <a:hueOff val="0"/>
              <a:satOff val="0"/>
              <a:lumOff val="0"/>
              <a:alphaOff val="0"/>
            </a:schemeClr>
          </a:fontRef>
        </p:style>
      </p:sp>
      <p:sp>
        <p:nvSpPr>
          <p:cNvPr id="30" name="Title 29"/>
          <p:cNvSpPr>
            <a:spLocks noGrp="1"/>
          </p:cNvSpPr>
          <p:nvPr>
            <p:ph type="title"/>
          </p:nvPr>
        </p:nvSpPr>
        <p:spPr/>
        <p:txBody>
          <a:bodyPr/>
          <a:lstStyle/>
          <a:p>
            <a:r>
              <a:rPr lang="en-US" sz="1800" dirty="0" smtClean="0"/>
              <a:t>3.3 </a:t>
            </a:r>
            <a:r>
              <a:rPr lang="en-US" dirty="0" smtClean="0"/>
              <a:t>Assessing Project Feasibility</a:t>
            </a:r>
            <a:endParaRPr lang="en-GB" dirty="0"/>
          </a:p>
        </p:txBody>
      </p:sp>
      <p:sp>
        <p:nvSpPr>
          <p:cNvPr id="22" name="Title 1"/>
          <p:cNvSpPr txBox="1">
            <a:spLocks/>
          </p:cNvSpPr>
          <p:nvPr/>
        </p:nvSpPr>
        <p:spPr bwMode="auto">
          <a:xfrm>
            <a:off x="0" y="836712"/>
            <a:ext cx="9144000" cy="323865"/>
          </a:xfrm>
          <a:prstGeom prst="rect">
            <a:avLst/>
          </a:prstGeom>
          <a:noFill/>
          <a:ln w="9525">
            <a:noFill/>
            <a:miter lim="800000"/>
            <a:headEnd/>
            <a:tailEnd/>
          </a:ln>
        </p:spPr>
        <p:txBody>
          <a:bodyPr vert="horz" wrap="square" lIns="72000" tIns="0" rIns="72000" bIns="0" numCol="1" spcCol="0" anchor="t" anchorCtr="0" compatLnSpc="1">
            <a:prstTxWarp prst="textNoShape">
              <a:avLst/>
            </a:prstTxWarp>
          </a:bodyPr>
          <a:lstStyle/>
          <a:p>
            <a:pPr lvl="0" defTabSz="720000">
              <a:lnSpc>
                <a:spcPts val="1800"/>
              </a:lnSpc>
              <a:spcBef>
                <a:spcPts val="0"/>
              </a:spcBef>
              <a:spcAft>
                <a:spcPts val="0"/>
              </a:spcAft>
              <a:tabLst>
                <a:tab pos="0" algn="l"/>
              </a:tabLst>
              <a:defRPr/>
            </a:pPr>
            <a:r>
              <a:rPr lang="en-US" sz="1600" b="1" dirty="0" smtClean="0"/>
              <a:t>3.3.2 </a:t>
            </a:r>
            <a:r>
              <a:rPr lang="en-GB" sz="1600" b="1" dirty="0" smtClean="0"/>
              <a:t>Other Feasibility Studies (FA) (Cont.)</a:t>
            </a:r>
            <a:endParaRPr lang="en-US" sz="1600" b="1" dirty="0" smtClean="0"/>
          </a:p>
          <a:p>
            <a:pPr defTabSz="720000">
              <a:lnSpc>
                <a:spcPts val="1800"/>
              </a:lnSpc>
              <a:spcBef>
                <a:spcPts val="0"/>
              </a:spcBef>
              <a:spcAft>
                <a:spcPts val="0"/>
              </a:spcAft>
              <a:tabLst>
                <a:tab pos="0" algn="l"/>
              </a:tabLst>
              <a:defRPr/>
            </a:pPr>
            <a:r>
              <a:rPr lang="en-US" sz="1600" b="1" dirty="0" smtClean="0"/>
              <a:t> </a:t>
            </a:r>
          </a:p>
        </p:txBody>
      </p:sp>
      <p:grpSp>
        <p:nvGrpSpPr>
          <p:cNvPr id="2" name="Group 4"/>
          <p:cNvGrpSpPr/>
          <p:nvPr/>
        </p:nvGrpSpPr>
        <p:grpSpPr>
          <a:xfrm>
            <a:off x="381000" y="1219200"/>
            <a:ext cx="8064895" cy="762000"/>
            <a:chOff x="0" y="0"/>
            <a:chExt cx="8064895" cy="1063250"/>
          </a:xfrm>
        </p:grpSpPr>
        <p:sp>
          <p:nvSpPr>
            <p:cNvPr id="27" name="Rectangle 26"/>
            <p:cNvSpPr/>
            <p:nvPr/>
          </p:nvSpPr>
          <p:spPr>
            <a:xfrm>
              <a:off x="0" y="0"/>
              <a:ext cx="8064895" cy="1063250"/>
            </a:xfrm>
            <a:prstGeom prst="rect">
              <a:avLst/>
            </a:prstGeom>
          </p:spPr>
          <p:style>
            <a:lnRef idx="0">
              <a:schemeClr val="dk1">
                <a:hueOff val="0"/>
                <a:satOff val="0"/>
                <a:lumOff val="0"/>
                <a:alphaOff val="0"/>
              </a:schemeClr>
            </a:lnRef>
            <a:fillRef idx="1">
              <a:schemeClr val="accent2">
                <a:shade val="90000"/>
                <a:hueOff val="0"/>
                <a:satOff val="0"/>
                <a:lumOff val="0"/>
                <a:alphaOff val="0"/>
              </a:schemeClr>
            </a:fillRef>
            <a:effectRef idx="0">
              <a:schemeClr val="accent2">
                <a:shade val="90000"/>
                <a:hueOff val="0"/>
                <a:satOff val="0"/>
                <a:lumOff val="0"/>
                <a:alphaOff val="0"/>
              </a:schemeClr>
            </a:effectRef>
            <a:fontRef idx="minor">
              <a:schemeClr val="lt1">
                <a:hueOff val="0"/>
                <a:satOff val="0"/>
                <a:lumOff val="0"/>
                <a:alphaOff val="0"/>
              </a:schemeClr>
            </a:fontRef>
          </p:style>
        </p:sp>
        <p:sp>
          <p:nvSpPr>
            <p:cNvPr id="28" name="Rectangle 27"/>
            <p:cNvSpPr/>
            <p:nvPr/>
          </p:nvSpPr>
          <p:spPr>
            <a:xfrm>
              <a:off x="0" y="0"/>
              <a:ext cx="8064895" cy="1063250"/>
            </a:xfrm>
            <a:prstGeom prst="rect">
              <a:avLst/>
            </a:prstGeom>
          </p:spPr>
          <p:style>
            <a:lnRef idx="0">
              <a:scrgbClr r="0" g="0" b="0"/>
            </a:lnRef>
            <a:fillRef idx="0">
              <a:scrgbClr r="0" g="0" b="0"/>
            </a:fillRef>
            <a:effectRef idx="0">
              <a:scrgbClr r="0" g="0" b="0"/>
            </a:effectRef>
            <a:fontRef idx="minor">
              <a:schemeClr val="lt1">
                <a:hueOff val="0"/>
                <a:satOff val="0"/>
                <a:lumOff val="0"/>
                <a:alphaOff val="0"/>
              </a:schemeClr>
            </a:fontRef>
          </p:style>
          <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latin typeface="Arial" pitchFamily="34" charset="0"/>
                  <a:cs typeface="Arial" pitchFamily="34" charset="0"/>
                </a:rPr>
                <a:t>Factors to be considered in Feasibility Analysis</a:t>
              </a:r>
              <a:endParaRPr lang="en-GB" sz="2800" kern="1200" dirty="0">
                <a:latin typeface="Arial" pitchFamily="34" charset="0"/>
                <a:cs typeface="Arial" pitchFamily="34" charset="0"/>
              </a:endParaRPr>
            </a:p>
          </p:txBody>
        </p:sp>
      </p:grpSp>
      <p:grpSp>
        <p:nvGrpSpPr>
          <p:cNvPr id="3" name="Group 5"/>
          <p:cNvGrpSpPr/>
          <p:nvPr/>
        </p:nvGrpSpPr>
        <p:grpSpPr>
          <a:xfrm>
            <a:off x="543489" y="2438400"/>
            <a:ext cx="1342836" cy="3048000"/>
            <a:chOff x="3937" y="1063250"/>
            <a:chExt cx="1342836" cy="2232825"/>
          </a:xfrm>
        </p:grpSpPr>
        <p:sp>
          <p:nvSpPr>
            <p:cNvPr id="25" name="Rectangle 24"/>
            <p:cNvSpPr/>
            <p:nvPr/>
          </p:nvSpPr>
          <p:spPr>
            <a:xfrm>
              <a:off x="3937" y="1063250"/>
              <a:ext cx="1342836" cy="2232825"/>
            </a:xfrm>
            <a:prstGeom prst="rect">
              <a:avLst/>
            </a:prstGeom>
            <a:solidFill>
              <a:srgbClr val="FFC000"/>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26" name="Rectangle 25"/>
            <p:cNvSpPr/>
            <p:nvPr/>
          </p:nvSpPr>
          <p:spPr>
            <a:xfrm>
              <a:off x="3937"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Economic</a:t>
              </a:r>
              <a:endParaRPr lang="en-GB" sz="1800" kern="1200" dirty="0">
                <a:solidFill>
                  <a:schemeClr val="tx1"/>
                </a:solidFill>
              </a:endParaRPr>
            </a:p>
          </p:txBody>
        </p:sp>
      </p:grpSp>
      <p:grpSp>
        <p:nvGrpSpPr>
          <p:cNvPr id="4" name="Group 6"/>
          <p:cNvGrpSpPr/>
          <p:nvPr/>
        </p:nvGrpSpPr>
        <p:grpSpPr>
          <a:xfrm>
            <a:off x="1886326" y="2438400"/>
            <a:ext cx="1342836" cy="3048000"/>
            <a:chOff x="1346774" y="1063250"/>
            <a:chExt cx="1342836" cy="2232825"/>
          </a:xfrm>
        </p:grpSpPr>
        <p:sp>
          <p:nvSpPr>
            <p:cNvPr id="21" name="Rectangle 20"/>
            <p:cNvSpPr/>
            <p:nvPr/>
          </p:nvSpPr>
          <p:spPr>
            <a:xfrm>
              <a:off x="1346774" y="1063250"/>
              <a:ext cx="1342836" cy="2232825"/>
            </a:xfrm>
            <a:prstGeom prst="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3" name="Rectangle 22"/>
            <p:cNvSpPr/>
            <p:nvPr/>
          </p:nvSpPr>
          <p:spPr>
            <a:xfrm>
              <a:off x="1346774"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Technical</a:t>
              </a:r>
              <a:endParaRPr lang="en-GB" sz="1800" kern="1200" dirty="0">
                <a:solidFill>
                  <a:schemeClr val="tx1"/>
                </a:solidFill>
              </a:endParaRPr>
            </a:p>
          </p:txBody>
        </p:sp>
      </p:grpSp>
      <p:grpSp>
        <p:nvGrpSpPr>
          <p:cNvPr id="5" name="Group 7"/>
          <p:cNvGrpSpPr/>
          <p:nvPr/>
        </p:nvGrpSpPr>
        <p:grpSpPr>
          <a:xfrm>
            <a:off x="3229163" y="2438400"/>
            <a:ext cx="1342836" cy="3048000"/>
            <a:chOff x="2689611" y="1063250"/>
            <a:chExt cx="1342836" cy="2232825"/>
          </a:xfrm>
        </p:grpSpPr>
        <p:sp>
          <p:nvSpPr>
            <p:cNvPr id="19" name="Rectangle 18"/>
            <p:cNvSpPr/>
            <p:nvPr/>
          </p:nvSpPr>
          <p:spPr>
            <a:xfrm>
              <a:off x="2689611" y="1063250"/>
              <a:ext cx="1342836" cy="2232825"/>
            </a:xfrm>
            <a:prstGeom prst="rect">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20" name="Rectangle 19"/>
            <p:cNvSpPr/>
            <p:nvPr/>
          </p:nvSpPr>
          <p:spPr>
            <a:xfrm>
              <a:off x="2689611"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Operational</a:t>
              </a:r>
              <a:endParaRPr lang="en-GB" sz="1800" kern="1200" dirty="0">
                <a:solidFill>
                  <a:schemeClr val="tx1"/>
                </a:solidFill>
              </a:endParaRPr>
            </a:p>
          </p:txBody>
        </p:sp>
      </p:grpSp>
      <p:grpSp>
        <p:nvGrpSpPr>
          <p:cNvPr id="6" name="Group 8"/>
          <p:cNvGrpSpPr/>
          <p:nvPr/>
        </p:nvGrpSpPr>
        <p:grpSpPr>
          <a:xfrm>
            <a:off x="4572000" y="2438400"/>
            <a:ext cx="1342836" cy="3048000"/>
            <a:chOff x="4032448" y="1063250"/>
            <a:chExt cx="1342836" cy="2232825"/>
          </a:xfrm>
        </p:grpSpPr>
        <p:sp>
          <p:nvSpPr>
            <p:cNvPr id="17" name="Rectangle 16"/>
            <p:cNvSpPr/>
            <p:nvPr/>
          </p:nvSpPr>
          <p:spPr>
            <a:xfrm>
              <a:off x="4032448" y="1063250"/>
              <a:ext cx="1342836" cy="2232825"/>
            </a:xfrm>
            <a:prstGeom prst="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8" name="Rectangle 17"/>
            <p:cNvSpPr/>
            <p:nvPr/>
          </p:nvSpPr>
          <p:spPr>
            <a:xfrm>
              <a:off x="4032448"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Scheduling </a:t>
              </a:r>
              <a:endParaRPr lang="en-GB" sz="1800" kern="1200" dirty="0">
                <a:solidFill>
                  <a:schemeClr val="tx1"/>
                </a:solidFill>
              </a:endParaRPr>
            </a:p>
          </p:txBody>
        </p:sp>
      </p:grpSp>
      <p:grpSp>
        <p:nvGrpSpPr>
          <p:cNvPr id="7" name="Group 9"/>
          <p:cNvGrpSpPr/>
          <p:nvPr/>
        </p:nvGrpSpPr>
        <p:grpSpPr>
          <a:xfrm>
            <a:off x="5914836" y="2438400"/>
            <a:ext cx="1342836" cy="3048000"/>
            <a:chOff x="5375284" y="1063250"/>
            <a:chExt cx="1342836" cy="2232825"/>
          </a:xfrm>
        </p:grpSpPr>
        <p:sp>
          <p:nvSpPr>
            <p:cNvPr id="15" name="Rectangle 14"/>
            <p:cNvSpPr/>
            <p:nvPr/>
          </p:nvSpPr>
          <p:spPr>
            <a:xfrm>
              <a:off x="5375284" y="1063250"/>
              <a:ext cx="1342836" cy="2232825"/>
            </a:xfrm>
            <a:prstGeom prst="rect">
              <a:avLst/>
            </a:pr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16" name="Rectangle 15"/>
            <p:cNvSpPr/>
            <p:nvPr/>
          </p:nvSpPr>
          <p:spPr>
            <a:xfrm>
              <a:off x="5375284"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Legal and Contractual</a:t>
              </a:r>
              <a:endParaRPr lang="en-GB" sz="1800" kern="1200" dirty="0">
                <a:solidFill>
                  <a:schemeClr val="tx1"/>
                </a:solidFill>
              </a:endParaRPr>
            </a:p>
          </p:txBody>
        </p:sp>
      </p:grpSp>
      <p:grpSp>
        <p:nvGrpSpPr>
          <p:cNvPr id="8" name="Group 10"/>
          <p:cNvGrpSpPr/>
          <p:nvPr/>
        </p:nvGrpSpPr>
        <p:grpSpPr>
          <a:xfrm>
            <a:off x="7257673" y="2438400"/>
            <a:ext cx="1200527" cy="3048000"/>
            <a:chOff x="6718121" y="1063250"/>
            <a:chExt cx="1342836" cy="2232825"/>
          </a:xfrm>
        </p:grpSpPr>
        <p:sp>
          <p:nvSpPr>
            <p:cNvPr id="13" name="Rectangle 12"/>
            <p:cNvSpPr/>
            <p:nvPr/>
          </p:nvSpPr>
          <p:spPr>
            <a:xfrm>
              <a:off x="6718121" y="1063250"/>
              <a:ext cx="1342836" cy="2232825"/>
            </a:xfrm>
            <a:prstGeom prst="rect">
              <a:avLst/>
            </a:prstGeom>
            <a:solidFill>
              <a:srgbClr val="6699FF"/>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14" name="Rectangle 13"/>
            <p:cNvSpPr/>
            <p:nvPr/>
          </p:nvSpPr>
          <p:spPr>
            <a:xfrm>
              <a:off x="6718121"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mtClean="0">
                  <a:solidFill>
                    <a:schemeClr val="tx1"/>
                  </a:solidFill>
                  <a:latin typeface="Arial" pitchFamily="34" charset="0"/>
                  <a:cs typeface="Arial" pitchFamily="34" charset="0"/>
                </a:rPr>
                <a:t>Political</a:t>
              </a:r>
              <a:endParaRPr lang="en-GB" sz="1800" kern="1200" dirty="0">
                <a:solidFill>
                  <a:schemeClr val="tx1"/>
                </a:solidFill>
              </a:endParaRPr>
            </a:p>
          </p:txBody>
        </p:sp>
      </p:grpSp>
      <p:sp>
        <p:nvSpPr>
          <p:cNvPr id="33" name="Rectangle 32"/>
          <p:cNvSpPr/>
          <p:nvPr/>
        </p:nvSpPr>
        <p:spPr>
          <a:xfrm>
            <a:off x="609600" y="1981200"/>
            <a:ext cx="7924800" cy="4038600"/>
          </a:xfrm>
          <a:prstGeom prst="rect">
            <a:avLst/>
          </a:prstGeom>
          <a:solidFill>
            <a:schemeClr val="accent6">
              <a:lumMod val="40000"/>
              <a:lumOff val="60000"/>
            </a:schemeClr>
          </a:solidFill>
        </p:spPr>
        <p:style>
          <a:lnRef idx="1">
            <a:schemeClr val="accent5"/>
          </a:lnRef>
          <a:fillRef idx="2">
            <a:schemeClr val="accent5"/>
          </a:fillRef>
          <a:effectRef idx="1">
            <a:schemeClr val="accent5"/>
          </a:effectRef>
          <a:fontRef idx="minor">
            <a:schemeClr val="dk1"/>
          </a:fontRef>
        </p:style>
        <p:txBody>
          <a:bodyPr rtlCol="0" anchor="ctr"/>
          <a:lstStyle/>
          <a:p>
            <a:pPr marL="0" lvl="1" algn="just" eaLnBrk="0" hangingPunct="0">
              <a:lnSpc>
                <a:spcPct val="150000"/>
              </a:lnSpc>
              <a:buClr>
                <a:srgbClr val="FF6600"/>
              </a:buClr>
            </a:pPr>
            <a:endParaRPr lang="en-MY" b="1" dirty="0" smtClean="0">
              <a:solidFill>
                <a:schemeClr val="tx1"/>
              </a:solidFill>
            </a:endParaRPr>
          </a:p>
          <a:p>
            <a:pPr marL="0" lvl="1" algn="just" eaLnBrk="0" hangingPunct="0">
              <a:lnSpc>
                <a:spcPct val="150000"/>
              </a:lnSpc>
              <a:buClr>
                <a:srgbClr val="FF6600"/>
              </a:buClr>
            </a:pPr>
            <a:endParaRPr lang="en-MY" b="1" dirty="0" smtClean="0">
              <a:solidFill>
                <a:schemeClr val="tx1"/>
              </a:solidFill>
            </a:endParaRPr>
          </a:p>
          <a:p>
            <a:pPr marL="0" lvl="1" algn="just" eaLnBrk="0" hangingPunct="0">
              <a:lnSpc>
                <a:spcPct val="150000"/>
              </a:lnSpc>
              <a:buClr>
                <a:srgbClr val="FF6600"/>
              </a:buClr>
            </a:pPr>
            <a:endParaRPr lang="en-MY" b="1" dirty="0" smtClean="0">
              <a:solidFill>
                <a:schemeClr val="tx1"/>
              </a:solidFill>
            </a:endParaRPr>
          </a:p>
          <a:p>
            <a:pPr marL="0" lvl="1" algn="just" eaLnBrk="0" hangingPunct="0">
              <a:lnSpc>
                <a:spcPct val="150000"/>
              </a:lnSpc>
              <a:buClr>
                <a:srgbClr val="FF6600"/>
              </a:buClr>
            </a:pPr>
            <a:endParaRPr lang="en-MY" b="1" dirty="0" smtClean="0">
              <a:solidFill>
                <a:schemeClr val="tx1"/>
              </a:solidFill>
            </a:endParaRPr>
          </a:p>
          <a:p>
            <a:pPr marL="0" lvl="1" algn="just" eaLnBrk="0" hangingPunct="0">
              <a:lnSpc>
                <a:spcPct val="150000"/>
              </a:lnSpc>
              <a:buClr>
                <a:srgbClr val="FF6600"/>
              </a:buClr>
            </a:pPr>
            <a:endParaRPr lang="en-MY" b="1" dirty="0" smtClean="0">
              <a:solidFill>
                <a:schemeClr val="tx1"/>
              </a:solidFill>
            </a:endParaRPr>
          </a:p>
          <a:p>
            <a:pPr marL="0" lvl="1" algn="just" eaLnBrk="0" hangingPunct="0">
              <a:lnSpc>
                <a:spcPct val="150000"/>
              </a:lnSpc>
              <a:buClr>
                <a:srgbClr val="FF6600"/>
              </a:buClr>
            </a:pPr>
            <a:r>
              <a:rPr lang="en-MY" b="1" dirty="0" smtClean="0">
                <a:solidFill>
                  <a:schemeClr val="tx1"/>
                </a:solidFill>
              </a:rPr>
              <a:t>Legal and Contractual</a:t>
            </a:r>
          </a:p>
          <a:p>
            <a:pPr marL="285750" lvl="1" indent="-285750" algn="just" eaLnBrk="0" hangingPunct="0">
              <a:lnSpc>
                <a:spcPct val="150000"/>
              </a:lnSpc>
              <a:buFont typeface="Wingdings 3" pitchFamily="18" charset="2"/>
              <a:buChar char="â"/>
            </a:pPr>
            <a:r>
              <a:rPr lang="en-MY" dirty="0" smtClean="0"/>
              <a:t>What are legal and contractual ramifications of the proposed system </a:t>
            </a:r>
          </a:p>
          <a:p>
            <a:pPr marL="0" lvl="1" algn="just" eaLnBrk="0" hangingPunct="0">
              <a:lnSpc>
                <a:spcPct val="150000"/>
              </a:lnSpc>
            </a:pPr>
            <a:r>
              <a:rPr lang="en-MY" dirty="0"/>
              <a:t> </a:t>
            </a:r>
            <a:r>
              <a:rPr lang="en-MY" dirty="0" smtClean="0"/>
              <a:t>   development project?</a:t>
            </a:r>
          </a:p>
          <a:p>
            <a:pPr marL="285750" lvl="1" indent="-285750" algn="just" eaLnBrk="0" hangingPunct="0">
              <a:lnSpc>
                <a:spcPct val="150000"/>
              </a:lnSpc>
              <a:buFont typeface="Wingdings 3" pitchFamily="18" charset="2"/>
              <a:buChar char="â"/>
            </a:pPr>
            <a:r>
              <a:rPr lang="en-MY" b="1" dirty="0" smtClean="0"/>
              <a:t>Examples of legal and Contractual issues :</a:t>
            </a:r>
          </a:p>
          <a:p>
            <a:pPr marL="742950" lvl="1" indent="-285750">
              <a:lnSpc>
                <a:spcPct val="150000"/>
              </a:lnSpc>
              <a:buSzPct val="60000"/>
              <a:buFont typeface="Webdings" pitchFamily="18" charset="2"/>
              <a:buChar char="g"/>
            </a:pPr>
            <a:r>
              <a:rPr lang="en-US" sz="1600" b="1" dirty="0" smtClean="0"/>
              <a:t>Copyright</a:t>
            </a:r>
            <a:endParaRPr lang="en-US" sz="1600" dirty="0" smtClean="0"/>
          </a:p>
          <a:p>
            <a:pPr marL="742950" lvl="1" indent="-285750">
              <a:lnSpc>
                <a:spcPct val="150000"/>
              </a:lnSpc>
              <a:buSzPct val="60000"/>
              <a:buFont typeface="Webdings" pitchFamily="18" charset="2"/>
              <a:buChar char="g"/>
            </a:pPr>
            <a:r>
              <a:rPr lang="en-US" sz="1600" b="1" dirty="0" smtClean="0"/>
              <a:t>Contracts</a:t>
            </a:r>
          </a:p>
          <a:p>
            <a:pPr marL="742950" lvl="1" indent="-285750">
              <a:lnSpc>
                <a:spcPct val="150000"/>
              </a:lnSpc>
              <a:buSzPct val="60000"/>
              <a:buFont typeface="Webdings" pitchFamily="18" charset="2"/>
              <a:buChar char="g"/>
            </a:pPr>
            <a:r>
              <a:rPr lang="en-US" sz="1600" b="1" dirty="0" smtClean="0"/>
              <a:t>Antitrust</a:t>
            </a:r>
          </a:p>
          <a:p>
            <a:pPr marL="742950" lvl="1" indent="-285750">
              <a:lnSpc>
                <a:spcPct val="150000"/>
              </a:lnSpc>
              <a:buSzPct val="60000"/>
              <a:buFont typeface="Webdings" pitchFamily="18" charset="2"/>
              <a:buChar char="g"/>
            </a:pPr>
            <a:r>
              <a:rPr lang="en-US" sz="1600" b="1" dirty="0" smtClean="0"/>
              <a:t>Software licenses</a:t>
            </a:r>
          </a:p>
          <a:p>
            <a:pPr marL="742950" lvl="1" indent="-285750">
              <a:lnSpc>
                <a:spcPct val="150000"/>
              </a:lnSpc>
              <a:buSzPct val="60000"/>
              <a:buFont typeface="Webdings" pitchFamily="18" charset="2"/>
              <a:buChar char="g"/>
            </a:pPr>
            <a:r>
              <a:rPr lang="en-US" sz="1600" b="1" dirty="0" err="1" smtClean="0"/>
              <a:t>Labour</a:t>
            </a:r>
            <a:r>
              <a:rPr lang="en-US" sz="1600" b="1" dirty="0" smtClean="0"/>
              <a:t> laws and unions</a:t>
            </a:r>
          </a:p>
          <a:p>
            <a:pPr marL="742950" lvl="1" indent="-285750">
              <a:lnSpc>
                <a:spcPct val="150000"/>
              </a:lnSpc>
              <a:buSzPct val="60000"/>
              <a:buFont typeface="Webdings" pitchFamily="18" charset="2"/>
              <a:buChar char="g"/>
            </a:pPr>
            <a:r>
              <a:rPr lang="en-US" sz="1600" b="1" dirty="0" smtClean="0"/>
              <a:t>International law</a:t>
            </a:r>
          </a:p>
          <a:p>
            <a:pPr marL="0" lvl="1" algn="just" eaLnBrk="0" hangingPunct="0">
              <a:lnSpc>
                <a:spcPct val="150000"/>
              </a:lnSpc>
              <a:buClr>
                <a:srgbClr val="FF6600"/>
              </a:buClr>
            </a:pPr>
            <a:endParaRPr lang="en-MY" b="1" dirty="0" smtClean="0">
              <a:solidFill>
                <a:schemeClr val="tx1"/>
              </a:solidFill>
            </a:endParaRPr>
          </a:p>
          <a:p>
            <a:pPr marL="0" lvl="1" algn="just" eaLnBrk="0" hangingPunct="0">
              <a:lnSpc>
                <a:spcPct val="150000"/>
              </a:lnSpc>
              <a:buClr>
                <a:srgbClr val="FF6600"/>
              </a:buClr>
            </a:pPr>
            <a:endParaRPr lang="en-MY" b="1" dirty="0" smtClean="0">
              <a:solidFill>
                <a:schemeClr val="tx1"/>
              </a:solidFill>
            </a:endParaRPr>
          </a:p>
          <a:p>
            <a:pPr algn="ctr"/>
            <a:endParaRPr lang="en-US" dirty="0" smtClean="0">
              <a:solidFill>
                <a:schemeClr val="bg1"/>
              </a:solidFill>
            </a:endParaRPr>
          </a:p>
          <a:p>
            <a:pPr algn="ctr"/>
            <a:endParaRPr lang="en-US" dirty="0" smtClean="0">
              <a:solidFill>
                <a:schemeClr val="bg1"/>
              </a:solidFill>
            </a:endParaRPr>
          </a:p>
          <a:p>
            <a:pPr algn="ctr"/>
            <a:endParaRPr lang="en-US" dirty="0" smtClean="0">
              <a:solidFill>
                <a:schemeClr val="bg1"/>
              </a:solidFill>
            </a:endParaRPr>
          </a:p>
          <a:p>
            <a:pPr algn="ctr"/>
            <a:endParaRPr lang="en-GB" dirty="0">
              <a:solidFill>
                <a:schemeClr val="bg1"/>
              </a:solidFill>
            </a:endParaRPr>
          </a:p>
        </p:txBody>
      </p:sp>
      <p:sp>
        <p:nvSpPr>
          <p:cNvPr id="29" name="Multiply 28">
            <a:hlinkClick r:id="rId2" action="ppaction://hlinksldjump"/>
          </p:cNvPr>
          <p:cNvSpPr/>
          <p:nvPr/>
        </p:nvSpPr>
        <p:spPr bwMode="auto">
          <a:xfrm>
            <a:off x="8036491" y="2192660"/>
            <a:ext cx="432048" cy="474340"/>
          </a:xfrm>
          <a:prstGeom prst="mathMultiply">
            <a:avLst/>
          </a:prstGeom>
          <a:solidFill>
            <a:srgbClr val="FF7B21"/>
          </a:solidFill>
          <a:ln w="3175" cap="flat" cmpd="sng" algn="ctr">
            <a:solidFill>
              <a:schemeClr val="tx1"/>
            </a:solidFill>
            <a:prstDash val="solid"/>
            <a:round/>
            <a:headEnd type="none" w="med" len="med"/>
            <a:tailEnd type="none" w="med" len="med"/>
          </a:ln>
          <a:effectLst>
            <a:reflection blurRad="6350" stA="52000" endA="300" endPos="35000" dir="5400000" sy="-100000" algn="bl" rotWithShape="0"/>
          </a:effectLst>
          <a:scene3d>
            <a:camera prst="orthographicFront"/>
            <a:lightRig rig="threePt" dir="t"/>
          </a:scene3d>
          <a:sp3d>
            <a:bevelT prst="angle"/>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MY" sz="1800" b="0" i="0" u="none" strike="noStrike" cap="none" normalizeH="0" baseline="0" smtClean="0">
              <a:ln>
                <a:noFill/>
              </a:ln>
              <a:solidFill>
                <a:schemeClr val="tx1"/>
              </a:solidFill>
              <a:effectLst/>
              <a:latin typeface="Arial" charset="0"/>
            </a:endParaRPr>
          </a:p>
        </p:txBody>
      </p:sp>
      <p:sp>
        <p:nvSpPr>
          <p:cNvPr id="31" name="TextBox 30"/>
          <p:cNvSpPr txBox="1"/>
          <p:nvPr/>
        </p:nvSpPr>
        <p:spPr>
          <a:xfrm>
            <a:off x="8001000" y="2040260"/>
            <a:ext cx="543739" cy="215444"/>
          </a:xfrm>
          <a:prstGeom prst="rect">
            <a:avLst/>
          </a:prstGeom>
          <a:noFill/>
        </p:spPr>
        <p:txBody>
          <a:bodyPr wrap="square" rtlCol="0">
            <a:spAutoFit/>
          </a:bodyPr>
          <a:lstStyle/>
          <a:p>
            <a:pPr algn="ctr"/>
            <a:r>
              <a:rPr lang="en-US" sz="800" b="1" dirty="0" smtClean="0">
                <a:latin typeface="Gill Sans" pitchFamily="34" charset="0"/>
              </a:rPr>
              <a:t>CLOSE</a:t>
            </a:r>
            <a:endParaRPr lang="en-MY" sz="800" b="1" dirty="0">
              <a:latin typeface="Gill Sans" pitchFamily="34" charset="0"/>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 Same Side Corner Rectangle 31"/>
          <p:cNvSpPr/>
          <p:nvPr/>
        </p:nvSpPr>
        <p:spPr bwMode="auto">
          <a:xfrm rot="16200000">
            <a:off x="-1285875" y="3905250"/>
            <a:ext cx="3429000" cy="495300"/>
          </a:xfrm>
          <a:prstGeom prst="round2SameRect">
            <a:avLst/>
          </a:prstGeom>
        </p:spPr>
        <p:style>
          <a:lnRef idx="0">
            <a:schemeClr val="dk1">
              <a:hueOff val="0"/>
              <a:satOff val="0"/>
              <a:lumOff val="0"/>
              <a:alphaOff val="0"/>
            </a:schemeClr>
          </a:lnRef>
          <a:fillRef idx="1">
            <a:schemeClr val="accent2">
              <a:shade val="90000"/>
              <a:hueOff val="0"/>
              <a:satOff val="0"/>
              <a:lumOff val="0"/>
              <a:alphaOff val="0"/>
            </a:schemeClr>
          </a:fillRef>
          <a:effectRef idx="0">
            <a:schemeClr val="accent2">
              <a:shade val="90000"/>
              <a:hueOff val="0"/>
              <a:satOff val="0"/>
              <a:lumOff val="0"/>
              <a:alphaOff val="0"/>
            </a:schemeClr>
          </a:effectRef>
          <a:fontRef idx="minor">
            <a:schemeClr val="lt1">
              <a:hueOff val="0"/>
              <a:satOff val="0"/>
              <a:lumOff val="0"/>
              <a:alphaOff val="0"/>
            </a:schemeClr>
          </a:fontRef>
        </p:style>
        <p:txBody>
          <a:bodyPr vert="horz" wrap="square" lIns="91440" tIns="45720" rIns="91440" bIns="45720" numCol="1" rtlCol="0" anchor="t" anchorCtr="0" compatLnSpc="1">
            <a:prstTxWarp prst="textNoShape">
              <a:avLst/>
            </a:prstTxWarp>
          </a:bodyPr>
          <a:lstStyle/>
          <a:p>
            <a:pPr algn="ctr" eaLnBrk="0" hangingPunct="0"/>
            <a:r>
              <a:rPr lang="en-US" dirty="0" smtClean="0">
                <a:solidFill>
                  <a:srgbClr val="FFC000"/>
                </a:solidFill>
              </a:rPr>
              <a:t>POLITICAL</a:t>
            </a:r>
            <a:endParaRPr lang="en-GB" dirty="0" smtClean="0">
              <a:solidFill>
                <a:srgbClr val="FFC000"/>
              </a:solidFill>
            </a:endParaRPr>
          </a:p>
        </p:txBody>
      </p:sp>
      <p:sp>
        <p:nvSpPr>
          <p:cNvPr id="34" name="Rectangle 33"/>
          <p:cNvSpPr/>
          <p:nvPr/>
        </p:nvSpPr>
        <p:spPr>
          <a:xfrm>
            <a:off x="539552" y="5847909"/>
            <a:ext cx="8064895" cy="248091"/>
          </a:xfrm>
          <a:prstGeom prst="rect">
            <a:avLst/>
          </a:prstGeom>
        </p:spPr>
        <p:style>
          <a:lnRef idx="0">
            <a:schemeClr val="dk1">
              <a:hueOff val="0"/>
              <a:satOff val="0"/>
              <a:lumOff val="0"/>
              <a:alphaOff val="0"/>
            </a:schemeClr>
          </a:lnRef>
          <a:fillRef idx="1">
            <a:schemeClr val="accent2">
              <a:shade val="90000"/>
              <a:hueOff val="0"/>
              <a:satOff val="0"/>
              <a:lumOff val="0"/>
              <a:alphaOff val="0"/>
            </a:schemeClr>
          </a:fillRef>
          <a:effectRef idx="0">
            <a:schemeClr val="accent2">
              <a:shade val="90000"/>
              <a:hueOff val="0"/>
              <a:satOff val="0"/>
              <a:lumOff val="0"/>
              <a:alphaOff val="0"/>
            </a:schemeClr>
          </a:effectRef>
          <a:fontRef idx="minor">
            <a:schemeClr val="lt1">
              <a:hueOff val="0"/>
              <a:satOff val="0"/>
              <a:lumOff val="0"/>
              <a:alphaOff val="0"/>
            </a:schemeClr>
          </a:fontRef>
        </p:style>
      </p:sp>
      <p:sp>
        <p:nvSpPr>
          <p:cNvPr id="30" name="Title 29"/>
          <p:cNvSpPr>
            <a:spLocks noGrp="1"/>
          </p:cNvSpPr>
          <p:nvPr>
            <p:ph type="title"/>
          </p:nvPr>
        </p:nvSpPr>
        <p:spPr/>
        <p:txBody>
          <a:bodyPr/>
          <a:lstStyle/>
          <a:p>
            <a:r>
              <a:rPr lang="en-US" sz="1800" dirty="0" smtClean="0"/>
              <a:t>3.3 </a:t>
            </a:r>
            <a:r>
              <a:rPr lang="en-US" dirty="0" smtClean="0"/>
              <a:t>Assessing Project Feasibility</a:t>
            </a:r>
            <a:endParaRPr lang="en-GB" dirty="0"/>
          </a:p>
        </p:txBody>
      </p:sp>
      <p:sp>
        <p:nvSpPr>
          <p:cNvPr id="22" name="Title 1"/>
          <p:cNvSpPr txBox="1">
            <a:spLocks/>
          </p:cNvSpPr>
          <p:nvPr/>
        </p:nvSpPr>
        <p:spPr bwMode="auto">
          <a:xfrm>
            <a:off x="152400" y="838200"/>
            <a:ext cx="7848600" cy="323865"/>
          </a:xfrm>
          <a:prstGeom prst="rect">
            <a:avLst/>
          </a:prstGeom>
          <a:noFill/>
          <a:ln w="9525">
            <a:noFill/>
            <a:miter lim="800000"/>
            <a:headEnd/>
            <a:tailEnd/>
          </a:ln>
        </p:spPr>
        <p:txBody>
          <a:bodyPr vert="horz" wrap="square" lIns="72000" tIns="0" rIns="72000" bIns="0" numCol="1" spcCol="0" anchor="t" anchorCtr="0" compatLnSpc="1">
            <a:prstTxWarp prst="textNoShape">
              <a:avLst/>
            </a:prstTxWarp>
          </a:bodyPr>
          <a:lstStyle/>
          <a:p>
            <a:pPr lvl="0" defTabSz="720000">
              <a:lnSpc>
                <a:spcPts val="1800"/>
              </a:lnSpc>
              <a:spcBef>
                <a:spcPts val="0"/>
              </a:spcBef>
              <a:spcAft>
                <a:spcPts val="0"/>
              </a:spcAft>
              <a:tabLst>
                <a:tab pos="0" algn="l"/>
              </a:tabLst>
              <a:defRPr/>
            </a:pPr>
            <a:r>
              <a:rPr lang="en-US" sz="1600" b="1" dirty="0" smtClean="0"/>
              <a:t>3.3.2 </a:t>
            </a:r>
            <a:r>
              <a:rPr lang="en-GB" sz="1600" b="1" dirty="0" smtClean="0"/>
              <a:t>Other Feasibility Studies (FA) (Cont.)</a:t>
            </a:r>
            <a:endParaRPr lang="en-US" sz="1600" b="1" dirty="0" smtClean="0"/>
          </a:p>
          <a:p>
            <a:pPr defTabSz="720000">
              <a:lnSpc>
                <a:spcPts val="1800"/>
              </a:lnSpc>
              <a:spcBef>
                <a:spcPts val="0"/>
              </a:spcBef>
              <a:spcAft>
                <a:spcPts val="0"/>
              </a:spcAft>
              <a:tabLst>
                <a:tab pos="0" algn="l"/>
              </a:tabLst>
              <a:defRPr/>
            </a:pPr>
            <a:r>
              <a:rPr lang="en-US" sz="1600" b="1" dirty="0" smtClean="0"/>
              <a:t> </a:t>
            </a:r>
          </a:p>
          <a:p>
            <a:pPr defTabSz="720000">
              <a:lnSpc>
                <a:spcPts val="1800"/>
              </a:lnSpc>
              <a:spcBef>
                <a:spcPts val="0"/>
              </a:spcBef>
              <a:spcAft>
                <a:spcPts val="0"/>
              </a:spcAft>
              <a:tabLst>
                <a:tab pos="0" algn="l"/>
              </a:tabLst>
              <a:defRPr/>
            </a:pPr>
            <a:r>
              <a:rPr lang="en-US" sz="1600" b="1" dirty="0" smtClean="0"/>
              <a:t> </a:t>
            </a:r>
          </a:p>
          <a:p>
            <a:pPr defTabSz="720000">
              <a:lnSpc>
                <a:spcPts val="1800"/>
              </a:lnSpc>
              <a:spcBef>
                <a:spcPts val="0"/>
              </a:spcBef>
              <a:spcAft>
                <a:spcPts val="0"/>
              </a:spcAft>
              <a:tabLst>
                <a:tab pos="0" algn="l"/>
              </a:tabLst>
              <a:defRPr/>
            </a:pPr>
            <a:endParaRPr lang="en-US" sz="1600" b="1" dirty="0" smtClean="0"/>
          </a:p>
        </p:txBody>
      </p:sp>
      <p:grpSp>
        <p:nvGrpSpPr>
          <p:cNvPr id="2" name="Group 4"/>
          <p:cNvGrpSpPr/>
          <p:nvPr/>
        </p:nvGrpSpPr>
        <p:grpSpPr>
          <a:xfrm>
            <a:off x="539552" y="1524000"/>
            <a:ext cx="8064895" cy="1063250"/>
            <a:chOff x="0" y="0"/>
            <a:chExt cx="8064895" cy="1063250"/>
          </a:xfrm>
        </p:grpSpPr>
        <p:sp>
          <p:nvSpPr>
            <p:cNvPr id="27" name="Rectangle 26"/>
            <p:cNvSpPr/>
            <p:nvPr/>
          </p:nvSpPr>
          <p:spPr>
            <a:xfrm>
              <a:off x="0" y="0"/>
              <a:ext cx="8064895" cy="1063250"/>
            </a:xfrm>
            <a:prstGeom prst="rect">
              <a:avLst/>
            </a:prstGeom>
          </p:spPr>
          <p:style>
            <a:lnRef idx="0">
              <a:schemeClr val="dk1">
                <a:hueOff val="0"/>
                <a:satOff val="0"/>
                <a:lumOff val="0"/>
                <a:alphaOff val="0"/>
              </a:schemeClr>
            </a:lnRef>
            <a:fillRef idx="1">
              <a:schemeClr val="accent2">
                <a:shade val="90000"/>
                <a:hueOff val="0"/>
                <a:satOff val="0"/>
                <a:lumOff val="0"/>
                <a:alphaOff val="0"/>
              </a:schemeClr>
            </a:fillRef>
            <a:effectRef idx="0">
              <a:schemeClr val="accent2">
                <a:shade val="90000"/>
                <a:hueOff val="0"/>
                <a:satOff val="0"/>
                <a:lumOff val="0"/>
                <a:alphaOff val="0"/>
              </a:schemeClr>
            </a:effectRef>
            <a:fontRef idx="minor">
              <a:schemeClr val="lt1">
                <a:hueOff val="0"/>
                <a:satOff val="0"/>
                <a:lumOff val="0"/>
                <a:alphaOff val="0"/>
              </a:schemeClr>
            </a:fontRef>
          </p:style>
        </p:sp>
        <p:sp>
          <p:nvSpPr>
            <p:cNvPr id="28" name="Rectangle 27"/>
            <p:cNvSpPr/>
            <p:nvPr/>
          </p:nvSpPr>
          <p:spPr>
            <a:xfrm>
              <a:off x="0" y="0"/>
              <a:ext cx="8064895" cy="1063250"/>
            </a:xfrm>
            <a:prstGeom prst="rect">
              <a:avLst/>
            </a:prstGeom>
          </p:spPr>
          <p:style>
            <a:lnRef idx="0">
              <a:scrgbClr r="0" g="0" b="0"/>
            </a:lnRef>
            <a:fillRef idx="0">
              <a:scrgbClr r="0" g="0" b="0"/>
            </a:fillRef>
            <a:effectRef idx="0">
              <a:scrgbClr r="0" g="0" b="0"/>
            </a:effectRef>
            <a:fontRef idx="minor">
              <a:schemeClr val="lt1">
                <a:hueOff val="0"/>
                <a:satOff val="0"/>
                <a:lumOff val="0"/>
                <a:alphaOff val="0"/>
              </a:schemeClr>
            </a:fontRef>
          </p:style>
          <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smtClean="0">
                  <a:latin typeface="Arial" pitchFamily="34" charset="0"/>
                  <a:cs typeface="Arial" pitchFamily="34" charset="0"/>
                </a:rPr>
                <a:t>Factors to be considered in Feasibility Analysis</a:t>
              </a:r>
              <a:endParaRPr lang="en-GB" sz="2800" kern="1200" dirty="0">
                <a:latin typeface="Arial" pitchFamily="34" charset="0"/>
                <a:cs typeface="Arial" pitchFamily="34" charset="0"/>
              </a:endParaRPr>
            </a:p>
          </p:txBody>
        </p:sp>
      </p:grpSp>
      <p:grpSp>
        <p:nvGrpSpPr>
          <p:cNvPr id="3" name="Group 5"/>
          <p:cNvGrpSpPr/>
          <p:nvPr/>
        </p:nvGrpSpPr>
        <p:grpSpPr>
          <a:xfrm>
            <a:off x="543489" y="2438400"/>
            <a:ext cx="1342836" cy="3048000"/>
            <a:chOff x="3937" y="1063250"/>
            <a:chExt cx="1342836" cy="2232825"/>
          </a:xfrm>
        </p:grpSpPr>
        <p:sp>
          <p:nvSpPr>
            <p:cNvPr id="25" name="Rectangle 24"/>
            <p:cNvSpPr/>
            <p:nvPr/>
          </p:nvSpPr>
          <p:spPr>
            <a:xfrm>
              <a:off x="3937" y="1063250"/>
              <a:ext cx="1342836" cy="2232825"/>
            </a:xfrm>
            <a:prstGeom prst="rect">
              <a:avLst/>
            </a:prstGeom>
            <a:solidFill>
              <a:srgbClr val="FFC000"/>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26" name="Rectangle 25"/>
            <p:cNvSpPr/>
            <p:nvPr/>
          </p:nvSpPr>
          <p:spPr>
            <a:xfrm>
              <a:off x="3937"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Economic</a:t>
              </a:r>
              <a:endParaRPr lang="en-GB" sz="1800" kern="1200" dirty="0">
                <a:solidFill>
                  <a:schemeClr val="tx1"/>
                </a:solidFill>
              </a:endParaRPr>
            </a:p>
          </p:txBody>
        </p:sp>
      </p:grpSp>
      <p:grpSp>
        <p:nvGrpSpPr>
          <p:cNvPr id="4" name="Group 6"/>
          <p:cNvGrpSpPr/>
          <p:nvPr/>
        </p:nvGrpSpPr>
        <p:grpSpPr>
          <a:xfrm>
            <a:off x="1886326" y="2438400"/>
            <a:ext cx="1342836" cy="3048000"/>
            <a:chOff x="1346774" y="1063250"/>
            <a:chExt cx="1342836" cy="2232825"/>
          </a:xfrm>
        </p:grpSpPr>
        <p:sp>
          <p:nvSpPr>
            <p:cNvPr id="21" name="Rectangle 20"/>
            <p:cNvSpPr/>
            <p:nvPr/>
          </p:nvSpPr>
          <p:spPr>
            <a:xfrm>
              <a:off x="1346774" y="1063250"/>
              <a:ext cx="1342836" cy="2232825"/>
            </a:xfrm>
            <a:prstGeom prst="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3" name="Rectangle 22"/>
            <p:cNvSpPr/>
            <p:nvPr/>
          </p:nvSpPr>
          <p:spPr>
            <a:xfrm>
              <a:off x="1346774"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Technical</a:t>
              </a:r>
              <a:endParaRPr lang="en-GB" sz="1800" kern="1200" dirty="0">
                <a:solidFill>
                  <a:schemeClr val="tx1"/>
                </a:solidFill>
              </a:endParaRPr>
            </a:p>
          </p:txBody>
        </p:sp>
      </p:grpSp>
      <p:grpSp>
        <p:nvGrpSpPr>
          <p:cNvPr id="5" name="Group 7"/>
          <p:cNvGrpSpPr/>
          <p:nvPr/>
        </p:nvGrpSpPr>
        <p:grpSpPr>
          <a:xfrm>
            <a:off x="3229163" y="2438400"/>
            <a:ext cx="1342836" cy="3048000"/>
            <a:chOff x="2689611" y="1063250"/>
            <a:chExt cx="1342836" cy="2232825"/>
          </a:xfrm>
        </p:grpSpPr>
        <p:sp>
          <p:nvSpPr>
            <p:cNvPr id="19" name="Rectangle 18"/>
            <p:cNvSpPr/>
            <p:nvPr/>
          </p:nvSpPr>
          <p:spPr>
            <a:xfrm>
              <a:off x="2689611" y="1063250"/>
              <a:ext cx="1342836" cy="2232825"/>
            </a:xfrm>
            <a:prstGeom prst="rect">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20" name="Rectangle 19"/>
            <p:cNvSpPr/>
            <p:nvPr/>
          </p:nvSpPr>
          <p:spPr>
            <a:xfrm>
              <a:off x="2689611"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Operational</a:t>
              </a:r>
              <a:endParaRPr lang="en-GB" sz="1800" kern="1200" dirty="0">
                <a:solidFill>
                  <a:schemeClr val="tx1"/>
                </a:solidFill>
              </a:endParaRPr>
            </a:p>
          </p:txBody>
        </p:sp>
      </p:grpSp>
      <p:grpSp>
        <p:nvGrpSpPr>
          <p:cNvPr id="6" name="Group 8"/>
          <p:cNvGrpSpPr/>
          <p:nvPr/>
        </p:nvGrpSpPr>
        <p:grpSpPr>
          <a:xfrm>
            <a:off x="4572000" y="2438400"/>
            <a:ext cx="1342836" cy="3048000"/>
            <a:chOff x="4032448" y="1063250"/>
            <a:chExt cx="1342836" cy="2232825"/>
          </a:xfrm>
        </p:grpSpPr>
        <p:sp>
          <p:nvSpPr>
            <p:cNvPr id="17" name="Rectangle 16"/>
            <p:cNvSpPr/>
            <p:nvPr/>
          </p:nvSpPr>
          <p:spPr>
            <a:xfrm>
              <a:off x="4032448" y="1063250"/>
              <a:ext cx="1342836" cy="2232825"/>
            </a:xfrm>
            <a:prstGeom prst="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8" name="Rectangle 17"/>
            <p:cNvSpPr/>
            <p:nvPr/>
          </p:nvSpPr>
          <p:spPr>
            <a:xfrm>
              <a:off x="4032448"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Scheduling </a:t>
              </a:r>
              <a:endParaRPr lang="en-GB" sz="1800" kern="1200" dirty="0">
                <a:solidFill>
                  <a:schemeClr val="tx1"/>
                </a:solidFill>
              </a:endParaRPr>
            </a:p>
          </p:txBody>
        </p:sp>
      </p:grpSp>
      <p:grpSp>
        <p:nvGrpSpPr>
          <p:cNvPr id="7" name="Group 9"/>
          <p:cNvGrpSpPr/>
          <p:nvPr/>
        </p:nvGrpSpPr>
        <p:grpSpPr>
          <a:xfrm>
            <a:off x="5914836" y="2438400"/>
            <a:ext cx="1342836" cy="3048000"/>
            <a:chOff x="5375284" y="1063250"/>
            <a:chExt cx="1342836" cy="2232825"/>
          </a:xfrm>
        </p:grpSpPr>
        <p:sp>
          <p:nvSpPr>
            <p:cNvPr id="15" name="Rectangle 14"/>
            <p:cNvSpPr/>
            <p:nvPr/>
          </p:nvSpPr>
          <p:spPr>
            <a:xfrm>
              <a:off x="5375284" y="1063250"/>
              <a:ext cx="1342836" cy="2232825"/>
            </a:xfrm>
            <a:prstGeom prst="rect">
              <a:avLst/>
            </a:pr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16" name="Rectangle 15"/>
            <p:cNvSpPr/>
            <p:nvPr/>
          </p:nvSpPr>
          <p:spPr>
            <a:xfrm>
              <a:off x="5375284"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Legal and Contractual</a:t>
              </a:r>
              <a:endParaRPr lang="en-GB" sz="1800" kern="1200" dirty="0">
                <a:solidFill>
                  <a:schemeClr val="tx1"/>
                </a:solidFill>
              </a:endParaRPr>
            </a:p>
          </p:txBody>
        </p:sp>
      </p:grpSp>
      <p:grpSp>
        <p:nvGrpSpPr>
          <p:cNvPr id="8" name="Group 10"/>
          <p:cNvGrpSpPr/>
          <p:nvPr/>
        </p:nvGrpSpPr>
        <p:grpSpPr>
          <a:xfrm>
            <a:off x="7257673" y="2438400"/>
            <a:ext cx="1342836" cy="3048000"/>
            <a:chOff x="6718121" y="1063250"/>
            <a:chExt cx="1342836" cy="2232825"/>
          </a:xfrm>
        </p:grpSpPr>
        <p:sp>
          <p:nvSpPr>
            <p:cNvPr id="13" name="Rectangle 12"/>
            <p:cNvSpPr/>
            <p:nvPr/>
          </p:nvSpPr>
          <p:spPr>
            <a:xfrm>
              <a:off x="6718121" y="1063250"/>
              <a:ext cx="1342836" cy="2232825"/>
            </a:xfrm>
            <a:prstGeom prst="rect">
              <a:avLst/>
            </a:prstGeom>
            <a:solidFill>
              <a:srgbClr val="6699FF"/>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14" name="Rectangle 13"/>
            <p:cNvSpPr/>
            <p:nvPr/>
          </p:nvSpPr>
          <p:spPr>
            <a:xfrm>
              <a:off x="6718121"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mtClean="0">
                  <a:solidFill>
                    <a:schemeClr val="tx1"/>
                  </a:solidFill>
                  <a:latin typeface="Arial" pitchFamily="34" charset="0"/>
                  <a:cs typeface="Arial" pitchFamily="34" charset="0"/>
                </a:rPr>
                <a:t>Political</a:t>
              </a:r>
              <a:endParaRPr lang="en-GB" sz="1800" kern="1200" dirty="0">
                <a:solidFill>
                  <a:schemeClr val="tx1"/>
                </a:solidFill>
              </a:endParaRPr>
            </a:p>
          </p:txBody>
        </p:sp>
      </p:grpSp>
      <p:sp>
        <p:nvSpPr>
          <p:cNvPr id="33" name="Rectangle 32"/>
          <p:cNvSpPr/>
          <p:nvPr/>
        </p:nvSpPr>
        <p:spPr>
          <a:xfrm>
            <a:off x="533400" y="2438400"/>
            <a:ext cx="8077200" cy="3430800"/>
          </a:xfrm>
          <a:prstGeom prst="rect">
            <a:avLst/>
          </a:prstGeom>
          <a:solidFill>
            <a:schemeClr val="accent5">
              <a:lumMod val="60000"/>
              <a:lumOff val="40000"/>
            </a:schemeClr>
          </a:solidFill>
        </p:spPr>
        <p:style>
          <a:lnRef idx="1">
            <a:schemeClr val="accent5"/>
          </a:lnRef>
          <a:fillRef idx="2">
            <a:schemeClr val="accent5"/>
          </a:fillRef>
          <a:effectRef idx="1">
            <a:schemeClr val="accent5"/>
          </a:effectRef>
          <a:fontRef idx="minor">
            <a:schemeClr val="dk1"/>
          </a:fontRef>
        </p:style>
        <p:txBody>
          <a:bodyPr rtlCol="0" anchor="ctr"/>
          <a:lstStyle/>
          <a:p>
            <a:pPr marL="0" lvl="1" algn="just" eaLnBrk="0" hangingPunct="0">
              <a:lnSpc>
                <a:spcPct val="150000"/>
              </a:lnSpc>
              <a:buClr>
                <a:srgbClr val="FF6600"/>
              </a:buClr>
            </a:pPr>
            <a:r>
              <a:rPr lang="en-MY" b="1" dirty="0" smtClean="0">
                <a:solidFill>
                  <a:schemeClr val="tx1"/>
                </a:solidFill>
              </a:rPr>
              <a:t>Political</a:t>
            </a:r>
          </a:p>
          <a:p>
            <a:pPr marL="342900" lvl="1" indent="-342900" algn="just" eaLnBrk="0" hangingPunct="0">
              <a:lnSpc>
                <a:spcPct val="150000"/>
              </a:lnSpc>
              <a:buSzPct val="60000"/>
              <a:buFont typeface="Webdings" pitchFamily="18" charset="2"/>
              <a:buChar char="g"/>
            </a:pPr>
            <a:r>
              <a:rPr lang="en-MY" dirty="0" smtClean="0"/>
              <a:t>How do key stakeholders view the proposed system?</a:t>
            </a:r>
          </a:p>
          <a:p>
            <a:pPr marL="342900" lvl="1" indent="-342900" algn="just" eaLnBrk="0" hangingPunct="0">
              <a:lnSpc>
                <a:spcPct val="150000"/>
              </a:lnSpc>
              <a:buSzPct val="60000"/>
              <a:buFont typeface="Webdings" pitchFamily="18" charset="2"/>
              <a:buChar char="g"/>
            </a:pPr>
            <a:r>
              <a:rPr lang="en-US" dirty="0" smtClean="0"/>
              <a:t>Who are the stakeholders?</a:t>
            </a:r>
          </a:p>
          <a:p>
            <a:pPr marL="342900" lvl="1" indent="-342900" algn="just" eaLnBrk="0" hangingPunct="0">
              <a:lnSpc>
                <a:spcPct val="150000"/>
              </a:lnSpc>
              <a:buSzPct val="60000"/>
              <a:buFont typeface="Webdings" pitchFamily="18" charset="2"/>
              <a:buChar char="g"/>
            </a:pPr>
            <a:r>
              <a:rPr lang="en-US" dirty="0" smtClean="0"/>
              <a:t>What power do they have?</a:t>
            </a:r>
          </a:p>
          <a:p>
            <a:pPr marL="0" lvl="1" algn="just" eaLnBrk="0" hangingPunct="0">
              <a:lnSpc>
                <a:spcPct val="150000"/>
              </a:lnSpc>
              <a:buClr>
                <a:srgbClr val="FF6600"/>
              </a:buClr>
            </a:pPr>
            <a:endParaRPr lang="en-MY" b="1" dirty="0" smtClean="0">
              <a:solidFill>
                <a:schemeClr val="tx1"/>
              </a:solidFill>
            </a:endParaRPr>
          </a:p>
          <a:p>
            <a:pPr algn="ctr"/>
            <a:endParaRPr lang="en-US" dirty="0" smtClean="0">
              <a:solidFill>
                <a:schemeClr val="bg1"/>
              </a:solidFill>
            </a:endParaRPr>
          </a:p>
          <a:p>
            <a:pPr algn="ctr"/>
            <a:endParaRPr lang="en-US" dirty="0" smtClean="0">
              <a:solidFill>
                <a:schemeClr val="bg1"/>
              </a:solidFill>
            </a:endParaRPr>
          </a:p>
          <a:p>
            <a:pPr algn="ctr"/>
            <a:endParaRPr lang="en-US" dirty="0" smtClean="0">
              <a:solidFill>
                <a:schemeClr val="bg1"/>
              </a:solidFill>
            </a:endParaRPr>
          </a:p>
          <a:p>
            <a:pPr algn="ctr"/>
            <a:endParaRPr lang="en-GB" dirty="0">
              <a:solidFill>
                <a:schemeClr val="bg1"/>
              </a:solidFill>
            </a:endParaRPr>
          </a:p>
        </p:txBody>
      </p:sp>
      <p:sp>
        <p:nvSpPr>
          <p:cNvPr id="29" name="Multiply 28">
            <a:hlinkClick r:id="rId2" action="ppaction://hlinksldjump"/>
          </p:cNvPr>
          <p:cNvSpPr/>
          <p:nvPr/>
        </p:nvSpPr>
        <p:spPr bwMode="auto">
          <a:xfrm>
            <a:off x="8036491" y="2590800"/>
            <a:ext cx="432048" cy="474340"/>
          </a:xfrm>
          <a:prstGeom prst="mathMultiply">
            <a:avLst/>
          </a:prstGeom>
          <a:solidFill>
            <a:srgbClr val="FF7B21"/>
          </a:solidFill>
          <a:ln w="3175" cap="flat" cmpd="sng" algn="ctr">
            <a:solidFill>
              <a:schemeClr val="tx1"/>
            </a:solidFill>
            <a:prstDash val="solid"/>
            <a:round/>
            <a:headEnd type="none" w="med" len="med"/>
            <a:tailEnd type="none" w="med" len="med"/>
          </a:ln>
          <a:effectLst>
            <a:reflection blurRad="6350" stA="52000" endA="300" endPos="35000" dir="5400000" sy="-100000" algn="bl" rotWithShape="0"/>
          </a:effectLst>
          <a:scene3d>
            <a:camera prst="orthographicFront"/>
            <a:lightRig rig="threePt" dir="t"/>
          </a:scene3d>
          <a:sp3d>
            <a:bevelT prst="angle"/>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MY" sz="1800" b="0" i="0" u="none" strike="noStrike" cap="none" normalizeH="0" baseline="0" smtClean="0">
              <a:ln>
                <a:noFill/>
              </a:ln>
              <a:solidFill>
                <a:schemeClr val="tx1"/>
              </a:solidFill>
              <a:effectLst/>
              <a:latin typeface="Arial" charset="0"/>
            </a:endParaRPr>
          </a:p>
        </p:txBody>
      </p:sp>
      <p:sp>
        <p:nvSpPr>
          <p:cNvPr id="31" name="TextBox 30"/>
          <p:cNvSpPr txBox="1"/>
          <p:nvPr/>
        </p:nvSpPr>
        <p:spPr>
          <a:xfrm>
            <a:off x="8001000" y="2438400"/>
            <a:ext cx="543739" cy="215444"/>
          </a:xfrm>
          <a:prstGeom prst="rect">
            <a:avLst/>
          </a:prstGeom>
          <a:noFill/>
        </p:spPr>
        <p:txBody>
          <a:bodyPr wrap="square" rtlCol="0">
            <a:spAutoFit/>
          </a:bodyPr>
          <a:lstStyle/>
          <a:p>
            <a:pPr algn="ctr"/>
            <a:r>
              <a:rPr lang="en-US" sz="800" b="1" dirty="0" smtClean="0">
                <a:latin typeface="Gill Sans" pitchFamily="34" charset="0"/>
              </a:rPr>
              <a:t>CLOSE</a:t>
            </a:r>
            <a:endParaRPr lang="en-MY" sz="800" b="1" dirty="0">
              <a:latin typeface="Gill Sans" pitchFamily="34" charset="0"/>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p:cNvSpPr>
            <a:spLocks noGrp="1"/>
          </p:cNvSpPr>
          <p:nvPr>
            <p:ph type="title"/>
          </p:nvPr>
        </p:nvSpPr>
        <p:spPr/>
        <p:txBody>
          <a:bodyPr/>
          <a:lstStyle/>
          <a:p>
            <a:r>
              <a:rPr lang="en-US" sz="1800" dirty="0" smtClean="0"/>
              <a:t>3.3 </a:t>
            </a:r>
            <a:r>
              <a:rPr lang="en-US" dirty="0" smtClean="0"/>
              <a:t>Assessing Project Feasibility</a:t>
            </a:r>
            <a:endParaRPr lang="en-GB" dirty="0"/>
          </a:p>
        </p:txBody>
      </p:sp>
      <p:sp>
        <p:nvSpPr>
          <p:cNvPr id="22" name="Title 1"/>
          <p:cNvSpPr txBox="1">
            <a:spLocks/>
          </p:cNvSpPr>
          <p:nvPr/>
        </p:nvSpPr>
        <p:spPr bwMode="auto">
          <a:xfrm>
            <a:off x="152400" y="838200"/>
            <a:ext cx="7848600" cy="323865"/>
          </a:xfrm>
          <a:prstGeom prst="rect">
            <a:avLst/>
          </a:prstGeom>
          <a:noFill/>
          <a:ln w="9525">
            <a:noFill/>
            <a:miter lim="800000"/>
            <a:headEnd/>
            <a:tailEnd/>
          </a:ln>
        </p:spPr>
        <p:txBody>
          <a:bodyPr vert="horz" wrap="square" lIns="72000" tIns="0" rIns="72000" bIns="0" numCol="1" spcCol="0" anchor="t" anchorCtr="0" compatLnSpc="1">
            <a:prstTxWarp prst="textNoShape">
              <a:avLst/>
            </a:prstTxWarp>
          </a:bodyPr>
          <a:lstStyle/>
          <a:p>
            <a:pPr lvl="0" defTabSz="720000">
              <a:lnSpc>
                <a:spcPts val="1800"/>
              </a:lnSpc>
              <a:spcBef>
                <a:spcPts val="0"/>
              </a:spcBef>
              <a:spcAft>
                <a:spcPts val="0"/>
              </a:spcAft>
              <a:tabLst>
                <a:tab pos="0" algn="l"/>
              </a:tabLst>
              <a:defRPr/>
            </a:pPr>
            <a:r>
              <a:rPr lang="en-US" sz="1600" b="1" dirty="0" smtClean="0"/>
              <a:t>Class activity </a:t>
            </a:r>
          </a:p>
          <a:p>
            <a:pPr defTabSz="720000">
              <a:lnSpc>
                <a:spcPts val="1800"/>
              </a:lnSpc>
              <a:spcBef>
                <a:spcPts val="0"/>
              </a:spcBef>
              <a:spcAft>
                <a:spcPts val="0"/>
              </a:spcAft>
              <a:tabLst>
                <a:tab pos="0" algn="l"/>
              </a:tabLst>
              <a:defRPr/>
            </a:pPr>
            <a:r>
              <a:rPr lang="en-US" sz="1600" b="1" dirty="0" smtClean="0"/>
              <a:t> </a:t>
            </a:r>
          </a:p>
          <a:p>
            <a:pPr defTabSz="720000">
              <a:lnSpc>
                <a:spcPts val="1800"/>
              </a:lnSpc>
              <a:spcBef>
                <a:spcPts val="0"/>
              </a:spcBef>
              <a:spcAft>
                <a:spcPts val="0"/>
              </a:spcAft>
              <a:tabLst>
                <a:tab pos="0" algn="l"/>
              </a:tabLst>
              <a:defRPr/>
            </a:pPr>
            <a:r>
              <a:rPr lang="en-US" sz="1600" b="1" dirty="0" smtClean="0"/>
              <a:t> </a:t>
            </a:r>
          </a:p>
          <a:p>
            <a:pPr defTabSz="720000">
              <a:lnSpc>
                <a:spcPts val="1800"/>
              </a:lnSpc>
              <a:spcBef>
                <a:spcPts val="0"/>
              </a:spcBef>
              <a:spcAft>
                <a:spcPts val="0"/>
              </a:spcAft>
              <a:tabLst>
                <a:tab pos="0" algn="l"/>
              </a:tabLst>
              <a:defRPr/>
            </a:pPr>
            <a:endParaRPr lang="en-US" sz="1600" b="1" dirty="0" smtClean="0"/>
          </a:p>
        </p:txBody>
      </p:sp>
      <p:grpSp>
        <p:nvGrpSpPr>
          <p:cNvPr id="2" name="Group 4"/>
          <p:cNvGrpSpPr/>
          <p:nvPr/>
        </p:nvGrpSpPr>
        <p:grpSpPr>
          <a:xfrm>
            <a:off x="533400" y="1371600"/>
            <a:ext cx="8064895" cy="762000"/>
            <a:chOff x="0" y="0"/>
            <a:chExt cx="8064895" cy="1063250"/>
          </a:xfrm>
        </p:grpSpPr>
        <p:sp>
          <p:nvSpPr>
            <p:cNvPr id="27" name="Rectangle 26"/>
            <p:cNvSpPr/>
            <p:nvPr/>
          </p:nvSpPr>
          <p:spPr>
            <a:xfrm>
              <a:off x="0" y="0"/>
              <a:ext cx="8064895" cy="1063250"/>
            </a:xfrm>
            <a:prstGeom prst="rect">
              <a:avLst/>
            </a:prstGeom>
          </p:spPr>
          <p:style>
            <a:lnRef idx="0">
              <a:schemeClr val="dk1">
                <a:hueOff val="0"/>
                <a:satOff val="0"/>
                <a:lumOff val="0"/>
                <a:alphaOff val="0"/>
              </a:schemeClr>
            </a:lnRef>
            <a:fillRef idx="1">
              <a:schemeClr val="accent2">
                <a:shade val="90000"/>
                <a:hueOff val="0"/>
                <a:satOff val="0"/>
                <a:lumOff val="0"/>
                <a:alphaOff val="0"/>
              </a:schemeClr>
            </a:fillRef>
            <a:effectRef idx="0">
              <a:schemeClr val="accent2">
                <a:shade val="90000"/>
                <a:hueOff val="0"/>
                <a:satOff val="0"/>
                <a:lumOff val="0"/>
                <a:alphaOff val="0"/>
              </a:schemeClr>
            </a:effectRef>
            <a:fontRef idx="minor">
              <a:schemeClr val="lt1">
                <a:hueOff val="0"/>
                <a:satOff val="0"/>
                <a:lumOff val="0"/>
                <a:alphaOff val="0"/>
              </a:schemeClr>
            </a:fontRef>
          </p:style>
        </p:sp>
        <p:sp>
          <p:nvSpPr>
            <p:cNvPr id="28" name="Rectangle 27"/>
            <p:cNvSpPr/>
            <p:nvPr/>
          </p:nvSpPr>
          <p:spPr>
            <a:xfrm>
              <a:off x="0" y="106325"/>
              <a:ext cx="8064895" cy="427076"/>
            </a:xfrm>
            <a:prstGeom prst="rect">
              <a:avLst/>
            </a:prstGeom>
          </p:spPr>
          <p:style>
            <a:lnRef idx="0">
              <a:scrgbClr r="0" g="0" b="0"/>
            </a:lnRef>
            <a:fillRef idx="0">
              <a:scrgbClr r="0" g="0" b="0"/>
            </a:fillRef>
            <a:effectRef idx="0">
              <a:scrgbClr r="0" g="0" b="0"/>
            </a:effectRef>
            <a:fontRef idx="minor">
              <a:schemeClr val="lt1">
                <a:hueOff val="0"/>
                <a:satOff val="0"/>
                <a:lumOff val="0"/>
                <a:alphaOff val="0"/>
              </a:schemeClr>
            </a:fontRef>
          </p:style>
          <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endParaRPr lang="en-US" sz="2800" kern="1200" dirty="0" smtClean="0">
                <a:latin typeface="Arial" pitchFamily="34" charset="0"/>
                <a:cs typeface="Arial" pitchFamily="34" charset="0"/>
              </a:endParaRPr>
            </a:p>
            <a:p>
              <a:pPr lvl="0" algn="ctr" defTabSz="1244600">
                <a:lnSpc>
                  <a:spcPct val="90000"/>
                </a:lnSpc>
                <a:spcBef>
                  <a:spcPct val="0"/>
                </a:spcBef>
                <a:spcAft>
                  <a:spcPct val="35000"/>
                </a:spcAft>
              </a:pPr>
              <a:r>
                <a:rPr lang="en-US" sz="2800" kern="1200" dirty="0" smtClean="0">
                  <a:latin typeface="Arial" pitchFamily="34" charset="0"/>
                  <a:cs typeface="Arial" pitchFamily="34" charset="0"/>
                </a:rPr>
                <a:t>Factors to be considered in Feasibility Analysis</a:t>
              </a:r>
              <a:endParaRPr lang="en-GB" sz="2800" kern="1200" dirty="0">
                <a:latin typeface="Arial" pitchFamily="34" charset="0"/>
                <a:cs typeface="Arial" pitchFamily="34" charset="0"/>
              </a:endParaRPr>
            </a:p>
          </p:txBody>
        </p:sp>
      </p:grpSp>
      <p:grpSp>
        <p:nvGrpSpPr>
          <p:cNvPr id="3" name="Group 5"/>
          <p:cNvGrpSpPr/>
          <p:nvPr/>
        </p:nvGrpSpPr>
        <p:grpSpPr>
          <a:xfrm>
            <a:off x="543489" y="2438400"/>
            <a:ext cx="1342836" cy="3048000"/>
            <a:chOff x="3937" y="1063250"/>
            <a:chExt cx="1342836" cy="2232825"/>
          </a:xfrm>
        </p:grpSpPr>
        <p:sp>
          <p:nvSpPr>
            <p:cNvPr id="25" name="Rectangle 24"/>
            <p:cNvSpPr/>
            <p:nvPr/>
          </p:nvSpPr>
          <p:spPr>
            <a:xfrm>
              <a:off x="3937" y="1063250"/>
              <a:ext cx="1342836" cy="2232825"/>
            </a:xfrm>
            <a:prstGeom prst="rect">
              <a:avLst/>
            </a:prstGeom>
            <a:solidFill>
              <a:srgbClr val="FFC000"/>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26" name="Rectangle 25"/>
            <p:cNvSpPr/>
            <p:nvPr/>
          </p:nvSpPr>
          <p:spPr>
            <a:xfrm>
              <a:off x="3937"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Economic</a:t>
              </a:r>
              <a:endParaRPr lang="en-GB" sz="1800" kern="1200" dirty="0">
                <a:solidFill>
                  <a:schemeClr val="tx1"/>
                </a:solidFill>
              </a:endParaRPr>
            </a:p>
          </p:txBody>
        </p:sp>
      </p:grpSp>
      <p:grpSp>
        <p:nvGrpSpPr>
          <p:cNvPr id="4" name="Group 6"/>
          <p:cNvGrpSpPr/>
          <p:nvPr/>
        </p:nvGrpSpPr>
        <p:grpSpPr>
          <a:xfrm>
            <a:off x="1886326" y="2438400"/>
            <a:ext cx="1342836" cy="3048000"/>
            <a:chOff x="1346774" y="1063250"/>
            <a:chExt cx="1342836" cy="2232825"/>
          </a:xfrm>
        </p:grpSpPr>
        <p:sp>
          <p:nvSpPr>
            <p:cNvPr id="21" name="Rectangle 20"/>
            <p:cNvSpPr/>
            <p:nvPr/>
          </p:nvSpPr>
          <p:spPr>
            <a:xfrm>
              <a:off x="1346774" y="1063250"/>
              <a:ext cx="1342836" cy="2232825"/>
            </a:xfrm>
            <a:prstGeom prst="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3" name="Rectangle 22"/>
            <p:cNvSpPr/>
            <p:nvPr/>
          </p:nvSpPr>
          <p:spPr>
            <a:xfrm>
              <a:off x="1346774"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Technical</a:t>
              </a:r>
              <a:endParaRPr lang="en-GB" sz="1800" kern="1200" dirty="0">
                <a:solidFill>
                  <a:schemeClr val="tx1"/>
                </a:solidFill>
              </a:endParaRPr>
            </a:p>
          </p:txBody>
        </p:sp>
      </p:grpSp>
      <p:grpSp>
        <p:nvGrpSpPr>
          <p:cNvPr id="5" name="Group 7"/>
          <p:cNvGrpSpPr/>
          <p:nvPr/>
        </p:nvGrpSpPr>
        <p:grpSpPr>
          <a:xfrm>
            <a:off x="3229163" y="2438400"/>
            <a:ext cx="1342836" cy="3048000"/>
            <a:chOff x="2689611" y="1063250"/>
            <a:chExt cx="1342836" cy="2232825"/>
          </a:xfrm>
        </p:grpSpPr>
        <p:sp>
          <p:nvSpPr>
            <p:cNvPr id="19" name="Rectangle 18"/>
            <p:cNvSpPr/>
            <p:nvPr/>
          </p:nvSpPr>
          <p:spPr>
            <a:xfrm>
              <a:off x="2689611" y="1063250"/>
              <a:ext cx="1342836" cy="2232825"/>
            </a:xfrm>
            <a:prstGeom prst="rect">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20" name="Rectangle 19"/>
            <p:cNvSpPr/>
            <p:nvPr/>
          </p:nvSpPr>
          <p:spPr>
            <a:xfrm>
              <a:off x="2689611"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Operational</a:t>
              </a:r>
              <a:endParaRPr lang="en-GB" sz="1800" kern="1200" dirty="0">
                <a:solidFill>
                  <a:schemeClr val="tx1"/>
                </a:solidFill>
              </a:endParaRPr>
            </a:p>
          </p:txBody>
        </p:sp>
      </p:grpSp>
      <p:grpSp>
        <p:nvGrpSpPr>
          <p:cNvPr id="6" name="Group 8"/>
          <p:cNvGrpSpPr/>
          <p:nvPr/>
        </p:nvGrpSpPr>
        <p:grpSpPr>
          <a:xfrm>
            <a:off x="4572000" y="2438400"/>
            <a:ext cx="1342836" cy="3048000"/>
            <a:chOff x="4032448" y="1063250"/>
            <a:chExt cx="1342836" cy="2232825"/>
          </a:xfrm>
        </p:grpSpPr>
        <p:sp>
          <p:nvSpPr>
            <p:cNvPr id="17" name="Rectangle 16"/>
            <p:cNvSpPr/>
            <p:nvPr/>
          </p:nvSpPr>
          <p:spPr>
            <a:xfrm>
              <a:off x="4032448" y="1063250"/>
              <a:ext cx="1342836" cy="2232825"/>
            </a:xfrm>
            <a:prstGeom prst="rect">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8" name="Rectangle 17"/>
            <p:cNvSpPr/>
            <p:nvPr/>
          </p:nvSpPr>
          <p:spPr>
            <a:xfrm>
              <a:off x="4032448"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Scheduling </a:t>
              </a:r>
              <a:endParaRPr lang="en-GB" sz="1800" kern="1200" dirty="0">
                <a:solidFill>
                  <a:schemeClr val="tx1"/>
                </a:solidFill>
              </a:endParaRPr>
            </a:p>
          </p:txBody>
        </p:sp>
      </p:grpSp>
      <p:grpSp>
        <p:nvGrpSpPr>
          <p:cNvPr id="7" name="Group 9"/>
          <p:cNvGrpSpPr/>
          <p:nvPr/>
        </p:nvGrpSpPr>
        <p:grpSpPr>
          <a:xfrm>
            <a:off x="5914836" y="2438400"/>
            <a:ext cx="1342836" cy="3048000"/>
            <a:chOff x="5375284" y="1063250"/>
            <a:chExt cx="1342836" cy="2232825"/>
          </a:xfrm>
        </p:grpSpPr>
        <p:sp>
          <p:nvSpPr>
            <p:cNvPr id="15" name="Rectangle 14"/>
            <p:cNvSpPr/>
            <p:nvPr/>
          </p:nvSpPr>
          <p:spPr>
            <a:xfrm>
              <a:off x="5375284" y="1063250"/>
              <a:ext cx="1342836" cy="2232825"/>
            </a:xfrm>
            <a:prstGeom prst="rect">
              <a:avLst/>
            </a:pr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16" name="Rectangle 15"/>
            <p:cNvSpPr/>
            <p:nvPr/>
          </p:nvSpPr>
          <p:spPr>
            <a:xfrm>
              <a:off x="5375284" y="1063250"/>
              <a:ext cx="1342836" cy="22328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tx1"/>
                  </a:solidFill>
                  <a:latin typeface="Arial" pitchFamily="34" charset="0"/>
                  <a:cs typeface="Arial" pitchFamily="34" charset="0"/>
                </a:rPr>
                <a:t>Legal and Contractual</a:t>
              </a:r>
              <a:endParaRPr lang="en-GB" sz="1800" kern="1200" dirty="0">
                <a:solidFill>
                  <a:schemeClr val="tx1"/>
                </a:solidFill>
              </a:endParaRPr>
            </a:p>
          </p:txBody>
        </p:sp>
      </p:grpSp>
      <p:sp>
        <p:nvSpPr>
          <p:cNvPr id="33" name="Rectangle 32"/>
          <p:cNvSpPr/>
          <p:nvPr/>
        </p:nvSpPr>
        <p:spPr>
          <a:xfrm>
            <a:off x="533400" y="2209800"/>
            <a:ext cx="8077200" cy="3962400"/>
          </a:xfrm>
          <a:prstGeom prst="rect">
            <a:avLst/>
          </a:prstGeom>
          <a:solidFill>
            <a:schemeClr val="tx2">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marL="0" lvl="1" algn="just" eaLnBrk="0" hangingPunct="0">
              <a:lnSpc>
                <a:spcPct val="150000"/>
              </a:lnSpc>
              <a:buClr>
                <a:srgbClr val="FF6600"/>
              </a:buClr>
            </a:pPr>
            <a:endParaRPr lang="en-MY" b="1" dirty="0" smtClean="0">
              <a:solidFill>
                <a:schemeClr val="tx1"/>
              </a:solidFill>
            </a:endParaRPr>
          </a:p>
          <a:p>
            <a:pPr algn="ctr"/>
            <a:endParaRPr lang="en-US" dirty="0" smtClean="0">
              <a:solidFill>
                <a:schemeClr val="bg1"/>
              </a:solidFill>
            </a:endParaRPr>
          </a:p>
          <a:p>
            <a:pPr algn="ctr"/>
            <a:endParaRPr lang="en-US" dirty="0" smtClean="0">
              <a:solidFill>
                <a:schemeClr val="bg1"/>
              </a:solidFill>
            </a:endParaRPr>
          </a:p>
          <a:p>
            <a:pPr algn="ctr"/>
            <a:endParaRPr lang="en-US" dirty="0" smtClean="0">
              <a:solidFill>
                <a:schemeClr val="bg1"/>
              </a:solidFill>
            </a:endParaRPr>
          </a:p>
          <a:p>
            <a:pPr algn="ctr"/>
            <a:endParaRPr lang="en-GB" dirty="0">
              <a:solidFill>
                <a:schemeClr val="bg1"/>
              </a:solidFill>
            </a:endParaRPr>
          </a:p>
        </p:txBody>
      </p:sp>
      <p:sp>
        <p:nvSpPr>
          <p:cNvPr id="35" name="TextBox 34"/>
          <p:cNvSpPr txBox="1"/>
          <p:nvPr/>
        </p:nvSpPr>
        <p:spPr>
          <a:xfrm>
            <a:off x="685800" y="2438400"/>
            <a:ext cx="7696200" cy="3416320"/>
          </a:xfrm>
          <a:prstGeom prst="rect">
            <a:avLst/>
          </a:prstGeom>
          <a:noFill/>
        </p:spPr>
        <p:txBody>
          <a:bodyPr wrap="square" rtlCol="0">
            <a:spAutoFit/>
          </a:bodyPr>
          <a:lstStyle/>
          <a:p>
            <a:pPr marL="342900" lvl="0" indent="-342900">
              <a:buFont typeface="+mj-lt"/>
              <a:buAutoNum type="arabicPeriod"/>
            </a:pPr>
            <a:r>
              <a:rPr lang="en-US" dirty="0" smtClean="0"/>
              <a:t>What are the factors to be considered in feasibility analysis?</a:t>
            </a:r>
          </a:p>
          <a:p>
            <a:pPr marL="342900" lvl="0" indent="-342900"/>
            <a:endParaRPr lang="en-US" dirty="0" smtClean="0"/>
          </a:p>
          <a:p>
            <a:pPr marL="342900" lvl="0" indent="-342900"/>
            <a:r>
              <a:rPr lang="en-US" dirty="0" smtClean="0"/>
              <a:t>Answer  :</a:t>
            </a:r>
          </a:p>
          <a:p>
            <a:r>
              <a:rPr lang="en-US" dirty="0" smtClean="0"/>
              <a:t>Factors to be considered in feasibility analysis are :</a:t>
            </a:r>
          </a:p>
          <a:p>
            <a:pPr marL="342900" lvl="0" indent="-342900">
              <a:buFont typeface="+mj-lt"/>
              <a:buAutoNum type="arabicPeriod"/>
            </a:pPr>
            <a:r>
              <a:rPr lang="en-US" dirty="0" smtClean="0"/>
              <a:t>Economic </a:t>
            </a:r>
          </a:p>
          <a:p>
            <a:pPr marL="342900" lvl="0" indent="-342900">
              <a:buFont typeface="+mj-lt"/>
              <a:buAutoNum type="arabicPeriod"/>
            </a:pPr>
            <a:r>
              <a:rPr lang="en-US" dirty="0" smtClean="0"/>
              <a:t>Technical </a:t>
            </a:r>
          </a:p>
          <a:p>
            <a:pPr marL="342900" lvl="0" indent="-342900">
              <a:buFont typeface="+mj-lt"/>
              <a:buAutoNum type="arabicPeriod"/>
            </a:pPr>
            <a:r>
              <a:rPr lang="en-US" dirty="0" smtClean="0"/>
              <a:t>Operational </a:t>
            </a:r>
          </a:p>
          <a:p>
            <a:pPr marL="342900" lvl="0" indent="-342900">
              <a:buFont typeface="+mj-lt"/>
              <a:buAutoNum type="arabicPeriod"/>
            </a:pPr>
            <a:r>
              <a:rPr lang="en-US" dirty="0" smtClean="0"/>
              <a:t>Scheduling </a:t>
            </a:r>
          </a:p>
          <a:p>
            <a:pPr marL="342900" lvl="0" indent="-342900">
              <a:buFont typeface="+mj-lt"/>
              <a:buAutoNum type="arabicPeriod"/>
            </a:pPr>
            <a:r>
              <a:rPr lang="en-US" dirty="0" smtClean="0"/>
              <a:t>Legal and contractual </a:t>
            </a:r>
          </a:p>
          <a:p>
            <a:pPr marL="342900" lvl="0" indent="-342900">
              <a:buFont typeface="+mj-lt"/>
              <a:buAutoNum type="arabicPeriod"/>
            </a:pPr>
            <a:r>
              <a:rPr lang="en-US" dirty="0" smtClean="0"/>
              <a:t>Political </a:t>
            </a:r>
          </a:p>
          <a:p>
            <a:pPr marL="342900" lvl="0" indent="-342900">
              <a:buFont typeface="+mj-lt"/>
              <a:buAutoNum type="arabicPeriod"/>
            </a:pPr>
            <a:endParaRPr lang="en-US" dirty="0" smtClean="0"/>
          </a:p>
          <a:p>
            <a:pPr marL="342900" lvl="0" indent="-342900"/>
            <a:r>
              <a:rPr lang="en-US" dirty="0" smtClean="0"/>
              <a:t>2. Differentiate between tangible and intangible benefits .</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animEffect transition="in" filter="box(in)">
                                      <p:cBhvr>
                                        <p:cTn id="7" dur="500"/>
                                        <p:tgtEl>
                                          <p:spTgt spid="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5">
                                            <p:txEl>
                                              <p:pRg st="2" end="2"/>
                                            </p:txEl>
                                          </p:spTgt>
                                        </p:tgtEl>
                                        <p:attrNameLst>
                                          <p:attrName>style.visibility</p:attrName>
                                        </p:attrNameLst>
                                      </p:cBhvr>
                                      <p:to>
                                        <p:strVal val="visible"/>
                                      </p:to>
                                    </p:set>
                                    <p:animEffect transition="in" filter="box(in)">
                                      <p:cBhvr>
                                        <p:cTn id="12" dur="500"/>
                                        <p:tgtEl>
                                          <p:spTgt spid="35">
                                            <p:txEl>
                                              <p:pRg st="2" end="2"/>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35">
                                            <p:txEl>
                                              <p:pRg st="3" end="3"/>
                                            </p:txEl>
                                          </p:spTgt>
                                        </p:tgtEl>
                                        <p:attrNameLst>
                                          <p:attrName>style.visibility</p:attrName>
                                        </p:attrNameLst>
                                      </p:cBhvr>
                                      <p:to>
                                        <p:strVal val="visible"/>
                                      </p:to>
                                    </p:set>
                                    <p:animEffect transition="in" filter="box(in)">
                                      <p:cBhvr>
                                        <p:cTn id="15" dur="500"/>
                                        <p:tgtEl>
                                          <p:spTgt spid="35">
                                            <p:txEl>
                                              <p:pRg st="3" end="3"/>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35">
                                            <p:txEl>
                                              <p:pRg st="4" end="4"/>
                                            </p:txEl>
                                          </p:spTgt>
                                        </p:tgtEl>
                                        <p:attrNameLst>
                                          <p:attrName>style.visibility</p:attrName>
                                        </p:attrNameLst>
                                      </p:cBhvr>
                                      <p:to>
                                        <p:strVal val="visible"/>
                                      </p:to>
                                    </p:set>
                                    <p:animEffect transition="in" filter="box(in)">
                                      <p:cBhvr>
                                        <p:cTn id="18" dur="500"/>
                                        <p:tgtEl>
                                          <p:spTgt spid="35">
                                            <p:txEl>
                                              <p:pRg st="4" end="4"/>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35">
                                            <p:txEl>
                                              <p:pRg st="5" end="5"/>
                                            </p:txEl>
                                          </p:spTgt>
                                        </p:tgtEl>
                                        <p:attrNameLst>
                                          <p:attrName>style.visibility</p:attrName>
                                        </p:attrNameLst>
                                      </p:cBhvr>
                                      <p:to>
                                        <p:strVal val="visible"/>
                                      </p:to>
                                    </p:set>
                                    <p:animEffect transition="in" filter="box(in)">
                                      <p:cBhvr>
                                        <p:cTn id="21" dur="500"/>
                                        <p:tgtEl>
                                          <p:spTgt spid="35">
                                            <p:txEl>
                                              <p:pRg st="5" end="5"/>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35">
                                            <p:txEl>
                                              <p:pRg st="6" end="6"/>
                                            </p:txEl>
                                          </p:spTgt>
                                        </p:tgtEl>
                                        <p:attrNameLst>
                                          <p:attrName>style.visibility</p:attrName>
                                        </p:attrNameLst>
                                      </p:cBhvr>
                                      <p:to>
                                        <p:strVal val="visible"/>
                                      </p:to>
                                    </p:set>
                                    <p:animEffect transition="in" filter="box(in)">
                                      <p:cBhvr>
                                        <p:cTn id="24" dur="500"/>
                                        <p:tgtEl>
                                          <p:spTgt spid="35">
                                            <p:txEl>
                                              <p:pRg st="6" end="6"/>
                                            </p:txEl>
                                          </p:spTgt>
                                        </p:tgtEl>
                                      </p:cBhvr>
                                    </p:animEffect>
                                  </p:childTnLst>
                                </p:cTn>
                              </p:par>
                              <p:par>
                                <p:cTn id="25" presetID="4" presetClass="entr" presetSubtype="16" fill="hold" nodeType="withEffect">
                                  <p:stCondLst>
                                    <p:cond delay="0"/>
                                  </p:stCondLst>
                                  <p:childTnLst>
                                    <p:set>
                                      <p:cBhvr>
                                        <p:cTn id="26" dur="1" fill="hold">
                                          <p:stCondLst>
                                            <p:cond delay="0"/>
                                          </p:stCondLst>
                                        </p:cTn>
                                        <p:tgtEl>
                                          <p:spTgt spid="35">
                                            <p:txEl>
                                              <p:pRg st="7" end="7"/>
                                            </p:txEl>
                                          </p:spTgt>
                                        </p:tgtEl>
                                        <p:attrNameLst>
                                          <p:attrName>style.visibility</p:attrName>
                                        </p:attrNameLst>
                                      </p:cBhvr>
                                      <p:to>
                                        <p:strVal val="visible"/>
                                      </p:to>
                                    </p:set>
                                    <p:animEffect transition="in" filter="box(in)">
                                      <p:cBhvr>
                                        <p:cTn id="27" dur="500"/>
                                        <p:tgtEl>
                                          <p:spTgt spid="35">
                                            <p:txEl>
                                              <p:pRg st="7" end="7"/>
                                            </p:txEl>
                                          </p:spTgt>
                                        </p:tgtEl>
                                      </p:cBhvr>
                                    </p:animEffect>
                                  </p:childTnLst>
                                </p:cTn>
                              </p:par>
                              <p:par>
                                <p:cTn id="28" presetID="4" presetClass="entr" presetSubtype="16" fill="hold" nodeType="withEffect">
                                  <p:stCondLst>
                                    <p:cond delay="0"/>
                                  </p:stCondLst>
                                  <p:childTnLst>
                                    <p:set>
                                      <p:cBhvr>
                                        <p:cTn id="29" dur="1" fill="hold">
                                          <p:stCondLst>
                                            <p:cond delay="0"/>
                                          </p:stCondLst>
                                        </p:cTn>
                                        <p:tgtEl>
                                          <p:spTgt spid="35">
                                            <p:txEl>
                                              <p:pRg st="8" end="8"/>
                                            </p:txEl>
                                          </p:spTgt>
                                        </p:tgtEl>
                                        <p:attrNameLst>
                                          <p:attrName>style.visibility</p:attrName>
                                        </p:attrNameLst>
                                      </p:cBhvr>
                                      <p:to>
                                        <p:strVal val="visible"/>
                                      </p:to>
                                    </p:set>
                                    <p:animEffect transition="in" filter="box(in)">
                                      <p:cBhvr>
                                        <p:cTn id="30" dur="500"/>
                                        <p:tgtEl>
                                          <p:spTgt spid="35">
                                            <p:txEl>
                                              <p:pRg st="8" end="8"/>
                                            </p:txEl>
                                          </p:spTgt>
                                        </p:tgtEl>
                                      </p:cBhvr>
                                    </p:animEffect>
                                  </p:childTnLst>
                                </p:cTn>
                              </p:par>
                              <p:par>
                                <p:cTn id="31" presetID="4" presetClass="entr" presetSubtype="16" fill="hold" nodeType="withEffect">
                                  <p:stCondLst>
                                    <p:cond delay="0"/>
                                  </p:stCondLst>
                                  <p:childTnLst>
                                    <p:set>
                                      <p:cBhvr>
                                        <p:cTn id="32" dur="1" fill="hold">
                                          <p:stCondLst>
                                            <p:cond delay="0"/>
                                          </p:stCondLst>
                                        </p:cTn>
                                        <p:tgtEl>
                                          <p:spTgt spid="35">
                                            <p:txEl>
                                              <p:pRg st="9" end="9"/>
                                            </p:txEl>
                                          </p:spTgt>
                                        </p:tgtEl>
                                        <p:attrNameLst>
                                          <p:attrName>style.visibility</p:attrName>
                                        </p:attrNameLst>
                                      </p:cBhvr>
                                      <p:to>
                                        <p:strVal val="visible"/>
                                      </p:to>
                                    </p:set>
                                    <p:animEffect transition="in" filter="box(in)">
                                      <p:cBhvr>
                                        <p:cTn id="33" dur="500"/>
                                        <p:tgtEl>
                                          <p:spTgt spid="35">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nodeType="clickEffect">
                                  <p:stCondLst>
                                    <p:cond delay="0"/>
                                  </p:stCondLst>
                                  <p:childTnLst>
                                    <p:set>
                                      <p:cBhvr>
                                        <p:cTn id="37" dur="1" fill="hold">
                                          <p:stCondLst>
                                            <p:cond delay="0"/>
                                          </p:stCondLst>
                                        </p:cTn>
                                        <p:tgtEl>
                                          <p:spTgt spid="35">
                                            <p:txEl>
                                              <p:pRg st="11" end="11"/>
                                            </p:txEl>
                                          </p:spTgt>
                                        </p:tgtEl>
                                        <p:attrNameLst>
                                          <p:attrName>style.visibility</p:attrName>
                                        </p:attrNameLst>
                                      </p:cBhvr>
                                      <p:to>
                                        <p:strVal val="visible"/>
                                      </p:to>
                                    </p:set>
                                    <p:animEffect transition="in" filter="box(in)">
                                      <p:cBhvr>
                                        <p:cTn id="38" dur="500"/>
                                        <p:tgtEl>
                                          <p:spTgt spid="3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3.3 Assessing Project Feasibility</a:t>
            </a:r>
            <a:endParaRPr lang="en-MY" dirty="0" smtClean="0"/>
          </a:p>
        </p:txBody>
      </p:sp>
      <p:sp>
        <p:nvSpPr>
          <p:cNvPr id="6" name="Rectangle 5"/>
          <p:cNvSpPr/>
          <p:nvPr/>
        </p:nvSpPr>
        <p:spPr>
          <a:xfrm>
            <a:off x="304800" y="1371601"/>
            <a:ext cx="8305800" cy="829779"/>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pPr algn="ctr">
              <a:lnSpc>
                <a:spcPts val="3000"/>
              </a:lnSpc>
            </a:pPr>
            <a:r>
              <a:rPr lang="en-US" sz="2200" b="1" dirty="0" smtClean="0"/>
              <a:t>Baseline Project Plan (BPP) </a:t>
            </a:r>
          </a:p>
          <a:p>
            <a:pPr algn="ctr">
              <a:lnSpc>
                <a:spcPts val="3000"/>
              </a:lnSpc>
            </a:pPr>
            <a:r>
              <a:rPr lang="en-US" sz="2200" dirty="0" smtClean="0"/>
              <a:t>is a document intended primarily to guide the development team.</a:t>
            </a:r>
          </a:p>
        </p:txBody>
      </p:sp>
      <p:sp>
        <p:nvSpPr>
          <p:cNvPr id="7" name="Title 1"/>
          <p:cNvSpPr txBox="1">
            <a:spLocks/>
          </p:cNvSpPr>
          <p:nvPr/>
        </p:nvSpPr>
        <p:spPr bwMode="auto">
          <a:xfrm>
            <a:off x="0" y="836712"/>
            <a:ext cx="9144000" cy="323865"/>
          </a:xfrm>
          <a:prstGeom prst="rect">
            <a:avLst/>
          </a:prstGeom>
          <a:noFill/>
          <a:ln w="9525">
            <a:noFill/>
            <a:miter lim="800000"/>
            <a:headEnd/>
            <a:tailEnd/>
          </a:ln>
        </p:spPr>
        <p:txBody>
          <a:bodyPr vert="horz" wrap="square" lIns="72000" tIns="0" rIns="72000" bIns="0" numCol="1" spcCol="0" anchor="t" anchorCtr="0" compatLnSpc="1">
            <a:prstTxWarp prst="textNoShape">
              <a:avLst/>
            </a:prstTxWarp>
          </a:bodyPr>
          <a:lstStyle/>
          <a:p>
            <a:pPr lvl="0" defTabSz="720000">
              <a:lnSpc>
                <a:spcPts val="1800"/>
              </a:lnSpc>
              <a:spcBef>
                <a:spcPts val="0"/>
              </a:spcBef>
              <a:spcAft>
                <a:spcPts val="0"/>
              </a:spcAft>
              <a:tabLst>
                <a:tab pos="0" algn="l"/>
              </a:tabLst>
              <a:defRPr/>
            </a:pPr>
            <a:r>
              <a:rPr lang="en-US" sz="1600" b="1" dirty="0" smtClean="0"/>
              <a:t>3.3.3  </a:t>
            </a:r>
            <a:r>
              <a:rPr lang="en-MY" sz="1600" b="1" dirty="0" smtClean="0"/>
              <a:t>Building the Baseline Project Plan</a:t>
            </a:r>
          </a:p>
          <a:p>
            <a:pPr lvl="0" defTabSz="720000">
              <a:lnSpc>
                <a:spcPts val="1800"/>
              </a:lnSpc>
              <a:spcBef>
                <a:spcPts val="0"/>
              </a:spcBef>
              <a:spcAft>
                <a:spcPts val="0"/>
              </a:spcAft>
              <a:tabLst>
                <a:tab pos="0" algn="l"/>
              </a:tabLst>
              <a:defRPr/>
            </a:pPr>
            <a:endParaRPr lang="en-US" sz="1600" b="1" dirty="0" smtClean="0"/>
          </a:p>
          <a:p>
            <a:pPr lvl="0" defTabSz="720000">
              <a:lnSpc>
                <a:spcPts val="1800"/>
              </a:lnSpc>
              <a:spcBef>
                <a:spcPts val="0"/>
              </a:spcBef>
              <a:spcAft>
                <a:spcPts val="0"/>
              </a:spcAft>
              <a:tabLst>
                <a:tab pos="0" algn="l"/>
              </a:tabLst>
              <a:defRPr/>
            </a:pPr>
            <a:endParaRPr lang="en-US" sz="1600" b="1" dirty="0" smtClean="0"/>
          </a:p>
          <a:p>
            <a:pPr lvl="0" defTabSz="720000">
              <a:lnSpc>
                <a:spcPts val="1800"/>
              </a:lnSpc>
              <a:spcBef>
                <a:spcPts val="0"/>
              </a:spcBef>
              <a:spcAft>
                <a:spcPts val="0"/>
              </a:spcAft>
              <a:tabLst>
                <a:tab pos="0" algn="l"/>
              </a:tabLst>
              <a:defRPr/>
            </a:pPr>
            <a:endParaRPr lang="en-GB" sz="1600" b="1" dirty="0" smtClean="0">
              <a:latin typeface="Arial" pitchFamily="34" charset="0"/>
              <a:cs typeface="Arial" pitchFamily="34" charset="0"/>
            </a:endParaRPr>
          </a:p>
          <a:p>
            <a:pPr defTabSz="720000">
              <a:lnSpc>
                <a:spcPts val="1800"/>
              </a:lnSpc>
              <a:spcBef>
                <a:spcPts val="0"/>
              </a:spcBef>
              <a:spcAft>
                <a:spcPts val="0"/>
              </a:spcAft>
              <a:tabLst>
                <a:tab pos="0" algn="l"/>
              </a:tabLst>
              <a:defRPr/>
            </a:pPr>
            <a:endParaRPr lang="en-US" sz="1600" b="1" dirty="0" smtClean="0"/>
          </a:p>
          <a:p>
            <a:pPr defTabSz="720000">
              <a:lnSpc>
                <a:spcPts val="1800"/>
              </a:lnSpc>
              <a:spcBef>
                <a:spcPts val="0"/>
              </a:spcBef>
              <a:spcAft>
                <a:spcPts val="0"/>
              </a:spcAft>
              <a:tabLst>
                <a:tab pos="0" algn="l"/>
              </a:tabLst>
              <a:defRPr/>
            </a:pPr>
            <a:endParaRPr lang="en-US" sz="1600" b="1" dirty="0" smtClean="0"/>
          </a:p>
        </p:txBody>
      </p:sp>
      <p:sp>
        <p:nvSpPr>
          <p:cNvPr id="9" name="Rectangle 8"/>
          <p:cNvSpPr/>
          <p:nvPr/>
        </p:nvSpPr>
        <p:spPr>
          <a:xfrm>
            <a:off x="304800" y="2286000"/>
            <a:ext cx="1828800" cy="393954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457200" indent="-457200">
              <a:lnSpc>
                <a:spcPts val="3000"/>
              </a:lnSpc>
            </a:pPr>
            <a:endParaRPr lang="en-US" b="1" dirty="0" smtClean="0"/>
          </a:p>
          <a:p>
            <a:pPr marL="457200" indent="-457200">
              <a:lnSpc>
                <a:spcPts val="3000"/>
              </a:lnSpc>
            </a:pPr>
            <a:endParaRPr lang="en-US" b="1" dirty="0" smtClean="0"/>
          </a:p>
          <a:p>
            <a:pPr marL="457200" indent="-457200">
              <a:lnSpc>
                <a:spcPts val="3000"/>
              </a:lnSpc>
            </a:pPr>
            <a:endParaRPr lang="en-US" b="1" dirty="0" smtClean="0"/>
          </a:p>
          <a:p>
            <a:pPr marL="457200" indent="-457200">
              <a:lnSpc>
                <a:spcPts val="3000"/>
              </a:lnSpc>
            </a:pPr>
            <a:endParaRPr lang="en-US" b="1" dirty="0" smtClean="0"/>
          </a:p>
          <a:p>
            <a:pPr marL="457200" indent="-457200" algn="ctr">
              <a:lnSpc>
                <a:spcPts val="3000"/>
              </a:lnSpc>
            </a:pPr>
            <a:r>
              <a:rPr lang="en-US" sz="5400" b="1" dirty="0" smtClean="0"/>
              <a:t>4</a:t>
            </a:r>
          </a:p>
          <a:p>
            <a:pPr marL="457200" indent="-457200" algn="ctr">
              <a:lnSpc>
                <a:spcPts val="3000"/>
              </a:lnSpc>
            </a:pPr>
            <a:r>
              <a:rPr lang="en-US" b="1" dirty="0" smtClean="0"/>
              <a:t>Sections:</a:t>
            </a:r>
          </a:p>
          <a:p>
            <a:pPr marL="457200" indent="-457200">
              <a:lnSpc>
                <a:spcPts val="3000"/>
              </a:lnSpc>
            </a:pPr>
            <a:endParaRPr lang="en-US" b="1" dirty="0" smtClean="0"/>
          </a:p>
          <a:p>
            <a:pPr marL="457200" indent="-457200">
              <a:lnSpc>
                <a:spcPts val="3000"/>
              </a:lnSpc>
            </a:pPr>
            <a:endParaRPr lang="en-US" b="1" dirty="0" smtClean="0"/>
          </a:p>
          <a:p>
            <a:pPr marL="457200" indent="-457200">
              <a:lnSpc>
                <a:spcPts val="3000"/>
              </a:lnSpc>
            </a:pPr>
            <a:endParaRPr lang="en-US" b="1" dirty="0" smtClean="0"/>
          </a:p>
          <a:p>
            <a:pPr marL="457200" indent="-457200">
              <a:lnSpc>
                <a:spcPts val="3000"/>
              </a:lnSpc>
            </a:pPr>
            <a:endParaRPr lang="en-US" b="1" dirty="0" smtClean="0"/>
          </a:p>
        </p:txBody>
      </p:sp>
      <p:sp>
        <p:nvSpPr>
          <p:cNvPr id="13" name="Rounded Rectangle 12"/>
          <p:cNvSpPr/>
          <p:nvPr/>
        </p:nvSpPr>
        <p:spPr bwMode="auto">
          <a:xfrm>
            <a:off x="2286000" y="3505200"/>
            <a:ext cx="6248400" cy="533400"/>
          </a:xfrm>
          <a:prstGeom prst="roundRect">
            <a:avLst/>
          </a:prstGeom>
          <a:solidFill>
            <a:schemeClr val="accent4">
              <a:lumMod val="60000"/>
              <a:lumOff val="40000"/>
            </a:schemeClr>
          </a:solidFill>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lvl="0" algn="ctr" eaLnBrk="0" hangingPunct="0"/>
            <a:r>
              <a:rPr lang="en-US" sz="2000" b="1" dirty="0" smtClean="0">
                <a:hlinkClick r:id="rId2" action="ppaction://hlinksldjump"/>
              </a:rPr>
              <a:t>SYSTEM DESCRIPTION</a:t>
            </a:r>
            <a:endParaRPr kumimoji="0" lang="en-GB" sz="2000" b="1" i="0" u="none" strike="noStrike" cap="none" normalizeH="0" baseline="0" dirty="0" smtClean="0">
              <a:ln>
                <a:noFill/>
              </a:ln>
              <a:solidFill>
                <a:schemeClr val="tx1"/>
              </a:solidFill>
              <a:effectLst/>
              <a:latin typeface="Arial" charset="0"/>
            </a:endParaRPr>
          </a:p>
        </p:txBody>
      </p:sp>
      <p:sp>
        <p:nvSpPr>
          <p:cNvPr id="15" name="Rounded Rectangle 14"/>
          <p:cNvSpPr/>
          <p:nvPr/>
        </p:nvSpPr>
        <p:spPr bwMode="auto">
          <a:xfrm>
            <a:off x="2286000" y="4572000"/>
            <a:ext cx="6248400" cy="533400"/>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lvl="0" algn="ctr" eaLnBrk="0" hangingPunct="0"/>
            <a:r>
              <a:rPr lang="en-US" sz="2000" b="1" dirty="0" smtClean="0">
                <a:hlinkClick r:id="rId3" action="ppaction://hlinksldjump"/>
              </a:rPr>
              <a:t>FEASIBILITY ASSESSMENT</a:t>
            </a:r>
            <a:endParaRPr kumimoji="0" lang="en-GB" sz="2000" b="1" i="0" u="none" strike="noStrike" cap="none" normalizeH="0" baseline="0" dirty="0" smtClean="0">
              <a:ln>
                <a:noFill/>
              </a:ln>
              <a:solidFill>
                <a:schemeClr val="tx1"/>
              </a:solidFill>
              <a:effectLst/>
              <a:latin typeface="Arial" charset="0"/>
            </a:endParaRPr>
          </a:p>
        </p:txBody>
      </p:sp>
      <p:sp>
        <p:nvSpPr>
          <p:cNvPr id="16" name="Rounded Rectangle 15"/>
          <p:cNvSpPr/>
          <p:nvPr/>
        </p:nvSpPr>
        <p:spPr bwMode="auto">
          <a:xfrm>
            <a:off x="2286000" y="2362200"/>
            <a:ext cx="6248400" cy="533400"/>
          </a:xfrm>
          <a:prstGeom prst="round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lvl="0" algn="ctr" eaLnBrk="0" hangingPunct="0"/>
            <a:r>
              <a:rPr lang="en-US" sz="2000" b="1" dirty="0" smtClean="0">
                <a:hlinkClick r:id="rId4" action="ppaction://hlinksldjump"/>
              </a:rPr>
              <a:t>INTRODUCTION</a:t>
            </a:r>
            <a:endParaRPr lang="en-GB" sz="2000" b="1" dirty="0" smtClean="0">
              <a:latin typeface="Arial" pitchFamily="34" charset="0"/>
              <a:cs typeface="Arial" pitchFamily="34"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GB" sz="2000" b="1" i="0" u="none" strike="noStrike" cap="none" normalizeH="0" baseline="0" dirty="0" smtClean="0">
              <a:ln>
                <a:noFill/>
              </a:ln>
              <a:solidFill>
                <a:schemeClr val="tx1"/>
              </a:solidFill>
              <a:effectLst/>
              <a:latin typeface="Arial" charset="0"/>
            </a:endParaRPr>
          </a:p>
        </p:txBody>
      </p:sp>
      <p:sp>
        <p:nvSpPr>
          <p:cNvPr id="20" name="Rounded Rectangle 19"/>
          <p:cNvSpPr/>
          <p:nvPr/>
        </p:nvSpPr>
        <p:spPr bwMode="auto">
          <a:xfrm>
            <a:off x="2286000" y="5562600"/>
            <a:ext cx="6248400" cy="533400"/>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lvl="0" algn="ctr" eaLnBrk="0" hangingPunct="0"/>
            <a:r>
              <a:rPr lang="en-US" sz="2000" b="1" dirty="0" smtClean="0">
                <a:hlinkClick r:id="rId5" action="ppaction://hlinksldjump"/>
              </a:rPr>
              <a:t>MANAGEMENT ISSUES</a:t>
            </a:r>
            <a:endParaRPr kumimoji="0" lang="en-GB" sz="2000" b="1" i="0" u="none" strike="noStrike" cap="none" normalizeH="0" baseline="0" dirty="0" smtClean="0">
              <a:ln>
                <a:noFill/>
              </a:ln>
              <a:solidFill>
                <a:schemeClr val="tx1"/>
              </a:solidFill>
              <a:effectLst/>
              <a:latin typeface="Arial" charset="0"/>
            </a:endParaRPr>
          </a:p>
        </p:txBody>
      </p:sp>
    </p:spTree>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Rectangle 21"/>
          <p:cNvSpPr/>
          <p:nvPr/>
        </p:nvSpPr>
        <p:spPr bwMode="auto">
          <a:xfrm>
            <a:off x="381000" y="1922140"/>
            <a:ext cx="8458200" cy="4419600"/>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dirty="0" smtClean="0">
              <a:ln>
                <a:noFill/>
              </a:ln>
              <a:solidFill>
                <a:schemeClr val="tx1"/>
              </a:solidFill>
              <a:effectLst/>
              <a:latin typeface="Arial" charset="0"/>
            </a:endParaRPr>
          </a:p>
        </p:txBody>
      </p:sp>
      <p:sp>
        <p:nvSpPr>
          <p:cNvPr id="21" name="Round Same Side Corner Rectangle 20"/>
          <p:cNvSpPr/>
          <p:nvPr/>
        </p:nvSpPr>
        <p:spPr bwMode="auto">
          <a:xfrm>
            <a:off x="381000" y="1312540"/>
            <a:ext cx="8458200" cy="609600"/>
          </a:xfrm>
          <a:prstGeom prst="round2SameRect">
            <a:avLst/>
          </a:prstGeom>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hangingPunct="0"/>
            <a:r>
              <a:rPr lang="en-US" sz="2000" b="1" dirty="0" smtClean="0">
                <a:solidFill>
                  <a:schemeClr val="tx1"/>
                </a:solidFill>
              </a:rPr>
              <a:t>INTRODUCTION</a:t>
            </a:r>
            <a:endParaRPr lang="en-GB" sz="2000" b="1" dirty="0" smtClean="0">
              <a:solidFill>
                <a:schemeClr val="tx1"/>
              </a:solidFill>
            </a:endParaRPr>
          </a:p>
        </p:txBody>
      </p:sp>
      <p:sp>
        <p:nvSpPr>
          <p:cNvPr id="18" name="Title 17"/>
          <p:cNvSpPr>
            <a:spLocks noGrp="1"/>
          </p:cNvSpPr>
          <p:nvPr>
            <p:ph type="title"/>
          </p:nvPr>
        </p:nvSpPr>
        <p:spPr/>
        <p:txBody>
          <a:bodyPr/>
          <a:lstStyle/>
          <a:p>
            <a:r>
              <a:rPr lang="en-US" dirty="0" smtClean="0"/>
              <a:t>3.3 Assessing Project Feasibility</a:t>
            </a:r>
            <a:endParaRPr lang="en-MY" dirty="0" smtClean="0"/>
          </a:p>
        </p:txBody>
      </p:sp>
      <p:sp>
        <p:nvSpPr>
          <p:cNvPr id="9" name="Title 1"/>
          <p:cNvSpPr txBox="1">
            <a:spLocks/>
          </p:cNvSpPr>
          <p:nvPr/>
        </p:nvSpPr>
        <p:spPr bwMode="auto">
          <a:xfrm>
            <a:off x="0" y="836712"/>
            <a:ext cx="9144000" cy="323865"/>
          </a:xfrm>
          <a:prstGeom prst="rect">
            <a:avLst/>
          </a:prstGeom>
          <a:noFill/>
          <a:ln w="9525">
            <a:noFill/>
            <a:miter lim="800000"/>
            <a:headEnd/>
            <a:tailEnd/>
          </a:ln>
        </p:spPr>
        <p:txBody>
          <a:bodyPr vert="horz" wrap="square" lIns="72000" tIns="0" rIns="72000" bIns="0" numCol="1" spcCol="0" anchor="t" anchorCtr="0" compatLnSpc="1">
            <a:prstTxWarp prst="textNoShape">
              <a:avLst/>
            </a:prstTxWarp>
          </a:bodyPr>
          <a:lstStyle/>
          <a:p>
            <a:pPr lvl="0" defTabSz="720000">
              <a:lnSpc>
                <a:spcPts val="1800"/>
              </a:lnSpc>
              <a:spcBef>
                <a:spcPts val="0"/>
              </a:spcBef>
              <a:spcAft>
                <a:spcPts val="0"/>
              </a:spcAft>
              <a:tabLst>
                <a:tab pos="0" algn="l"/>
              </a:tabLst>
              <a:defRPr/>
            </a:pPr>
            <a:r>
              <a:rPr lang="en-US" sz="1600" b="1" dirty="0" smtClean="0"/>
              <a:t>3.3.3  </a:t>
            </a:r>
            <a:r>
              <a:rPr lang="en-GB" sz="1600" b="1" dirty="0" smtClean="0"/>
              <a:t>Building the Baseline Project Plan (Cont.)</a:t>
            </a:r>
            <a:endParaRPr lang="en-MY" sz="1600" b="1" dirty="0" smtClean="0"/>
          </a:p>
          <a:p>
            <a:pPr lvl="0" defTabSz="720000">
              <a:lnSpc>
                <a:spcPts val="1800"/>
              </a:lnSpc>
              <a:spcBef>
                <a:spcPts val="0"/>
              </a:spcBef>
              <a:spcAft>
                <a:spcPts val="0"/>
              </a:spcAft>
              <a:tabLst>
                <a:tab pos="0" algn="l"/>
              </a:tabLst>
              <a:defRPr/>
            </a:pPr>
            <a:endParaRPr lang="en-US" sz="1600" b="1" dirty="0" smtClean="0"/>
          </a:p>
          <a:p>
            <a:pPr lvl="0" defTabSz="720000">
              <a:lnSpc>
                <a:spcPts val="1800"/>
              </a:lnSpc>
              <a:spcBef>
                <a:spcPts val="0"/>
              </a:spcBef>
              <a:spcAft>
                <a:spcPts val="0"/>
              </a:spcAft>
              <a:tabLst>
                <a:tab pos="0" algn="l"/>
              </a:tabLst>
              <a:defRPr/>
            </a:pPr>
            <a:endParaRPr lang="en-US" sz="1600" b="1" dirty="0" smtClean="0"/>
          </a:p>
          <a:p>
            <a:pPr lvl="0" defTabSz="720000">
              <a:lnSpc>
                <a:spcPts val="1800"/>
              </a:lnSpc>
              <a:spcBef>
                <a:spcPts val="0"/>
              </a:spcBef>
              <a:spcAft>
                <a:spcPts val="0"/>
              </a:spcAft>
              <a:tabLst>
                <a:tab pos="0" algn="l"/>
              </a:tabLst>
              <a:defRPr/>
            </a:pPr>
            <a:endParaRPr lang="en-GB" sz="1600" b="1" dirty="0" smtClean="0">
              <a:latin typeface="Arial" pitchFamily="34" charset="0"/>
              <a:cs typeface="Arial" pitchFamily="34" charset="0"/>
            </a:endParaRPr>
          </a:p>
          <a:p>
            <a:pPr defTabSz="720000">
              <a:lnSpc>
                <a:spcPts val="1800"/>
              </a:lnSpc>
              <a:spcBef>
                <a:spcPts val="0"/>
              </a:spcBef>
              <a:spcAft>
                <a:spcPts val="0"/>
              </a:spcAft>
              <a:tabLst>
                <a:tab pos="0" algn="l"/>
              </a:tabLst>
              <a:defRPr/>
            </a:pPr>
            <a:endParaRPr lang="en-US" sz="1600" b="1" dirty="0" smtClean="0"/>
          </a:p>
          <a:p>
            <a:pPr defTabSz="720000">
              <a:lnSpc>
                <a:spcPts val="1800"/>
              </a:lnSpc>
              <a:spcBef>
                <a:spcPts val="0"/>
              </a:spcBef>
              <a:spcAft>
                <a:spcPts val="0"/>
              </a:spcAft>
              <a:tabLst>
                <a:tab pos="0" algn="l"/>
              </a:tabLst>
              <a:defRPr/>
            </a:pPr>
            <a:endParaRPr lang="en-US" sz="1600" b="1" dirty="0" smtClean="0"/>
          </a:p>
        </p:txBody>
      </p:sp>
      <p:sp>
        <p:nvSpPr>
          <p:cNvPr id="10" name="Multiply 9">
            <a:hlinkClick r:id="rId2" action="ppaction://hlinksldjump"/>
          </p:cNvPr>
          <p:cNvSpPr/>
          <p:nvPr/>
        </p:nvSpPr>
        <p:spPr bwMode="auto">
          <a:xfrm>
            <a:off x="8188891" y="1447800"/>
            <a:ext cx="432048" cy="474340"/>
          </a:xfrm>
          <a:prstGeom prst="mathMultiply">
            <a:avLst/>
          </a:prstGeom>
          <a:solidFill>
            <a:srgbClr val="FF7B21"/>
          </a:solidFill>
          <a:ln w="3175" cap="flat" cmpd="sng" algn="ctr">
            <a:solidFill>
              <a:schemeClr val="tx1"/>
            </a:solidFill>
            <a:prstDash val="solid"/>
            <a:round/>
            <a:headEnd type="none" w="med" len="med"/>
            <a:tailEnd type="none" w="med" len="med"/>
          </a:ln>
          <a:effectLst>
            <a:reflection blurRad="6350" stA="52000" endA="300" endPos="35000" dir="5400000" sy="-100000" algn="bl" rotWithShape="0"/>
          </a:effectLst>
          <a:scene3d>
            <a:camera prst="orthographicFront"/>
            <a:lightRig rig="threePt" dir="t"/>
          </a:scene3d>
          <a:sp3d>
            <a:bevelT prst="angle"/>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MY" sz="1800" b="0" i="0" u="none" strike="noStrike" cap="none" normalizeH="0" baseline="0" smtClean="0">
              <a:ln>
                <a:noFill/>
              </a:ln>
              <a:solidFill>
                <a:schemeClr val="tx1"/>
              </a:solidFill>
              <a:effectLst/>
              <a:latin typeface="Arial" charset="0"/>
            </a:endParaRPr>
          </a:p>
        </p:txBody>
      </p:sp>
      <p:sp>
        <p:nvSpPr>
          <p:cNvPr id="11" name="TextBox 10"/>
          <p:cNvSpPr txBox="1"/>
          <p:nvPr/>
        </p:nvSpPr>
        <p:spPr>
          <a:xfrm>
            <a:off x="8153400" y="1295400"/>
            <a:ext cx="543739" cy="215444"/>
          </a:xfrm>
          <a:prstGeom prst="rect">
            <a:avLst/>
          </a:prstGeom>
          <a:noFill/>
        </p:spPr>
        <p:txBody>
          <a:bodyPr wrap="square" rtlCol="0">
            <a:spAutoFit/>
          </a:bodyPr>
          <a:lstStyle/>
          <a:p>
            <a:pPr algn="ctr"/>
            <a:r>
              <a:rPr lang="en-US" sz="800" b="1" dirty="0" smtClean="0">
                <a:latin typeface="Gill Sans" pitchFamily="34" charset="0"/>
              </a:rPr>
              <a:t>CLOSE</a:t>
            </a:r>
            <a:endParaRPr lang="en-MY" sz="800" b="1" dirty="0">
              <a:latin typeface="Gill Sans" pitchFamily="34" charset="0"/>
            </a:endParaRPr>
          </a:p>
        </p:txBody>
      </p:sp>
      <p:sp>
        <p:nvSpPr>
          <p:cNvPr id="17" name="Rectangle 16"/>
          <p:cNvSpPr/>
          <p:nvPr/>
        </p:nvSpPr>
        <p:spPr>
          <a:xfrm>
            <a:off x="533400" y="2607940"/>
            <a:ext cx="5791200" cy="3170099"/>
          </a:xfrm>
          <a:prstGeom prst="rect">
            <a:avLst/>
          </a:prstGeom>
        </p:spPr>
        <p:txBody>
          <a:bodyPr wrap="square">
            <a:spAutoFit/>
          </a:bodyPr>
          <a:lstStyle/>
          <a:p>
            <a:pPr marL="457200" indent="-457200">
              <a:lnSpc>
                <a:spcPts val="3000"/>
              </a:lnSpc>
            </a:pPr>
            <a:r>
              <a:rPr lang="en-US" b="1" dirty="0" smtClean="0"/>
              <a:t>Sections:</a:t>
            </a:r>
          </a:p>
          <a:p>
            <a:pPr marL="857250" lvl="1" indent="-457200">
              <a:lnSpc>
                <a:spcPts val="3000"/>
              </a:lnSpc>
              <a:buClr>
                <a:schemeClr val="accent6">
                  <a:lumMod val="75000"/>
                </a:schemeClr>
              </a:buClr>
              <a:buSzPct val="60000"/>
              <a:buFont typeface="Webdings" pitchFamily="18" charset="2"/>
              <a:buChar char="g"/>
            </a:pPr>
            <a:r>
              <a:rPr lang="en-US" dirty="0" smtClean="0"/>
              <a:t>Problem statement</a:t>
            </a:r>
          </a:p>
          <a:p>
            <a:pPr marL="857250" lvl="1" indent="-457200">
              <a:lnSpc>
                <a:spcPts val="3000"/>
              </a:lnSpc>
              <a:buClr>
                <a:schemeClr val="accent6">
                  <a:lumMod val="75000"/>
                </a:schemeClr>
              </a:buClr>
              <a:buSzPct val="60000"/>
              <a:buFont typeface="Webdings" pitchFamily="18" charset="2"/>
              <a:buChar char="g"/>
            </a:pPr>
            <a:r>
              <a:rPr lang="en-US" dirty="0" smtClean="0"/>
              <a:t>Project objectives</a:t>
            </a:r>
          </a:p>
          <a:p>
            <a:pPr marL="857250" lvl="1" indent="-457200">
              <a:lnSpc>
                <a:spcPts val="3000"/>
              </a:lnSpc>
              <a:buClr>
                <a:schemeClr val="accent6">
                  <a:lumMod val="75000"/>
                </a:schemeClr>
              </a:buClr>
              <a:buSzPct val="60000"/>
              <a:buFont typeface="Webdings" pitchFamily="18" charset="2"/>
              <a:buChar char="g"/>
            </a:pPr>
            <a:r>
              <a:rPr lang="en-US" dirty="0" smtClean="0"/>
              <a:t>Project description</a:t>
            </a:r>
          </a:p>
          <a:p>
            <a:pPr marL="857250" lvl="1" indent="-457200">
              <a:lnSpc>
                <a:spcPts val="3000"/>
              </a:lnSpc>
              <a:buClr>
                <a:schemeClr val="accent6">
                  <a:lumMod val="75000"/>
                </a:schemeClr>
              </a:buClr>
              <a:buSzPct val="60000"/>
              <a:buFont typeface="Webdings" pitchFamily="18" charset="2"/>
              <a:buChar char="g"/>
            </a:pPr>
            <a:r>
              <a:rPr lang="en-US" dirty="0" smtClean="0"/>
              <a:t>Business benefits</a:t>
            </a:r>
          </a:p>
          <a:p>
            <a:pPr marL="857250" lvl="1" indent="-457200">
              <a:lnSpc>
                <a:spcPts val="3000"/>
              </a:lnSpc>
              <a:buClr>
                <a:schemeClr val="accent6">
                  <a:lumMod val="75000"/>
                </a:schemeClr>
              </a:buClr>
              <a:buSzPct val="60000"/>
              <a:buFont typeface="Webdings" pitchFamily="18" charset="2"/>
              <a:buChar char="g"/>
            </a:pPr>
            <a:r>
              <a:rPr lang="en-US" dirty="0" smtClean="0"/>
              <a:t>Deliverables</a:t>
            </a:r>
          </a:p>
          <a:p>
            <a:pPr marL="857250" lvl="1" indent="-457200">
              <a:lnSpc>
                <a:spcPts val="3000"/>
              </a:lnSpc>
              <a:buClr>
                <a:schemeClr val="accent6">
                  <a:lumMod val="75000"/>
                </a:schemeClr>
              </a:buClr>
              <a:buSzPct val="60000"/>
              <a:buFont typeface="Webdings" pitchFamily="18" charset="2"/>
              <a:buChar char="g"/>
            </a:pPr>
            <a:r>
              <a:rPr lang="en-US" dirty="0" smtClean="0"/>
              <a:t>Expected duration</a:t>
            </a:r>
          </a:p>
          <a:p>
            <a:pPr marL="857250" lvl="1" indent="-457200">
              <a:lnSpc>
                <a:spcPts val="3000"/>
              </a:lnSpc>
            </a:pPr>
            <a:endParaRPr lang="en-US" dirty="0" smtClean="0"/>
          </a:p>
        </p:txBody>
      </p:sp>
      <p:sp>
        <p:nvSpPr>
          <p:cNvPr id="19" name="TextBox 18"/>
          <p:cNvSpPr txBox="1"/>
          <p:nvPr/>
        </p:nvSpPr>
        <p:spPr>
          <a:xfrm>
            <a:off x="381000" y="2150740"/>
            <a:ext cx="6336030" cy="646331"/>
          </a:xfrm>
          <a:prstGeom prst="rect">
            <a:avLst/>
          </a:prstGeom>
          <a:noFill/>
        </p:spPr>
        <p:txBody>
          <a:bodyPr wrap="none" rtlCol="0">
            <a:spAutoFit/>
          </a:bodyPr>
          <a:lstStyle/>
          <a:p>
            <a:r>
              <a:rPr lang="en-US" b="1" dirty="0" smtClean="0"/>
              <a:t>Project Scope statement is part of the BPP introduction.</a:t>
            </a:r>
          </a:p>
          <a:p>
            <a:endParaRPr lang="en-GB" dirty="0"/>
          </a:p>
        </p:txBody>
      </p:sp>
      <p:sp>
        <p:nvSpPr>
          <p:cNvPr id="23" name="TextBox 22"/>
          <p:cNvSpPr txBox="1"/>
          <p:nvPr/>
        </p:nvSpPr>
        <p:spPr>
          <a:xfrm>
            <a:off x="7719389" y="5957763"/>
            <a:ext cx="651139" cy="307777"/>
          </a:xfrm>
          <a:prstGeom prst="rect">
            <a:avLst/>
          </a:prstGeom>
          <a:noFill/>
        </p:spPr>
        <p:txBody>
          <a:bodyPr wrap="none" rtlCol="0">
            <a:spAutoFit/>
          </a:bodyPr>
          <a:lstStyle/>
          <a:p>
            <a:pPr algn="ctr"/>
            <a:r>
              <a:rPr lang="en-US" sz="1400" b="1" i="1" dirty="0" smtClean="0"/>
              <a:t>1 of 3</a:t>
            </a:r>
            <a:endParaRPr lang="en-GB" sz="1400" b="1" i="1" dirty="0"/>
          </a:p>
        </p:txBody>
      </p:sp>
      <p:sp>
        <p:nvSpPr>
          <p:cNvPr id="24" name="Isosceles Triangle 23">
            <a:hlinkClick r:id="rId3" action="ppaction://hlinksldjump"/>
          </p:cNvPr>
          <p:cNvSpPr/>
          <p:nvPr/>
        </p:nvSpPr>
        <p:spPr bwMode="auto">
          <a:xfrm rot="5400000">
            <a:off x="8458200" y="5980912"/>
            <a:ext cx="228600" cy="228600"/>
          </a:xfrm>
          <a:prstGeom prst="triangl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Tree>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 name="Rectangle 19"/>
          <p:cNvSpPr/>
          <p:nvPr/>
        </p:nvSpPr>
        <p:spPr bwMode="auto">
          <a:xfrm>
            <a:off x="381000" y="1922140"/>
            <a:ext cx="8458200" cy="4419600"/>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dirty="0" smtClean="0">
              <a:ln>
                <a:noFill/>
              </a:ln>
              <a:solidFill>
                <a:schemeClr val="tx1"/>
              </a:solidFill>
              <a:effectLst/>
              <a:latin typeface="Arial" charset="0"/>
            </a:endParaRPr>
          </a:p>
        </p:txBody>
      </p:sp>
      <p:sp>
        <p:nvSpPr>
          <p:cNvPr id="21" name="Round Same Side Corner Rectangle 20"/>
          <p:cNvSpPr/>
          <p:nvPr/>
        </p:nvSpPr>
        <p:spPr bwMode="auto">
          <a:xfrm>
            <a:off x="381000" y="1312540"/>
            <a:ext cx="8458200" cy="609600"/>
          </a:xfrm>
          <a:prstGeom prst="round2SameRect">
            <a:avLst/>
          </a:prstGeom>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hangingPunct="0"/>
            <a:r>
              <a:rPr lang="en-US" sz="2000" b="1" dirty="0" smtClean="0">
                <a:solidFill>
                  <a:schemeClr val="tx1"/>
                </a:solidFill>
              </a:rPr>
              <a:t>INTRODUCTION</a:t>
            </a:r>
            <a:endParaRPr lang="en-GB" sz="2000" b="1" dirty="0" smtClean="0">
              <a:solidFill>
                <a:schemeClr val="tx1"/>
              </a:solidFill>
            </a:endParaRPr>
          </a:p>
        </p:txBody>
      </p:sp>
      <p:sp>
        <p:nvSpPr>
          <p:cNvPr id="22" name="TextBox 21"/>
          <p:cNvSpPr txBox="1"/>
          <p:nvPr/>
        </p:nvSpPr>
        <p:spPr>
          <a:xfrm>
            <a:off x="7719389" y="5957763"/>
            <a:ext cx="651139" cy="307777"/>
          </a:xfrm>
          <a:prstGeom prst="rect">
            <a:avLst/>
          </a:prstGeom>
          <a:noFill/>
        </p:spPr>
        <p:txBody>
          <a:bodyPr wrap="none" rtlCol="0">
            <a:spAutoFit/>
          </a:bodyPr>
          <a:lstStyle/>
          <a:p>
            <a:pPr algn="ctr"/>
            <a:r>
              <a:rPr lang="en-US" sz="1400" b="1" i="1" dirty="0" smtClean="0"/>
              <a:t>2 of 3</a:t>
            </a:r>
            <a:endParaRPr lang="en-GB" sz="1400" b="1" i="1" dirty="0"/>
          </a:p>
        </p:txBody>
      </p:sp>
      <p:sp>
        <p:nvSpPr>
          <p:cNvPr id="23" name="Isosceles Triangle 22">
            <a:hlinkClick r:id="rId2" action="ppaction://hlinksldjump"/>
          </p:cNvPr>
          <p:cNvSpPr/>
          <p:nvPr/>
        </p:nvSpPr>
        <p:spPr bwMode="auto">
          <a:xfrm rot="5400000">
            <a:off x="8458200" y="5980912"/>
            <a:ext cx="228600" cy="228600"/>
          </a:xfrm>
          <a:prstGeom prst="triangl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4" name="Isosceles Triangle 23">
            <a:hlinkClick r:id="rId3" action="ppaction://hlinksldjump"/>
          </p:cNvPr>
          <p:cNvSpPr/>
          <p:nvPr/>
        </p:nvSpPr>
        <p:spPr bwMode="auto">
          <a:xfrm rot="16351444">
            <a:off x="7450035" y="5981718"/>
            <a:ext cx="228600" cy="228600"/>
          </a:xfrm>
          <a:prstGeom prst="triangl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16" name="Rectangle 15"/>
          <p:cNvSpPr/>
          <p:nvPr/>
        </p:nvSpPr>
        <p:spPr>
          <a:xfrm>
            <a:off x="3810000" y="4419600"/>
            <a:ext cx="4572000" cy="1246495"/>
          </a:xfrm>
          <a:prstGeom prst="rect">
            <a:avLst/>
          </a:prstGeom>
        </p:spPr>
        <p:txBody>
          <a:bodyPr>
            <a:spAutoFit/>
          </a:bodyPr>
          <a:lstStyle/>
          <a:p>
            <a:pPr marL="857250" lvl="1" indent="-457200">
              <a:lnSpc>
                <a:spcPts val="3000"/>
              </a:lnSpc>
              <a:buFont typeface="Wingdings" pitchFamily="2" charset="2"/>
              <a:buChar char="ü"/>
            </a:pPr>
            <a:r>
              <a:rPr lang="en-US" dirty="0" smtClean="0"/>
              <a:t>Business benefits</a:t>
            </a:r>
          </a:p>
          <a:p>
            <a:pPr marL="857250" lvl="1" indent="-457200">
              <a:lnSpc>
                <a:spcPts val="3000"/>
              </a:lnSpc>
              <a:buFont typeface="Wingdings" pitchFamily="2" charset="2"/>
              <a:buChar char="ü"/>
            </a:pPr>
            <a:r>
              <a:rPr lang="en-US" dirty="0" smtClean="0"/>
              <a:t>Deliverables</a:t>
            </a:r>
          </a:p>
          <a:p>
            <a:pPr marL="857250" lvl="1" indent="-457200">
              <a:lnSpc>
                <a:spcPts val="3000"/>
              </a:lnSpc>
              <a:buFont typeface="Wingdings" pitchFamily="2" charset="2"/>
              <a:buChar char="ü"/>
            </a:pPr>
            <a:r>
              <a:rPr lang="en-US" dirty="0" smtClean="0"/>
              <a:t>Expected duration</a:t>
            </a:r>
          </a:p>
        </p:txBody>
      </p:sp>
      <p:sp>
        <p:nvSpPr>
          <p:cNvPr id="18" name="Title 17"/>
          <p:cNvSpPr>
            <a:spLocks noGrp="1"/>
          </p:cNvSpPr>
          <p:nvPr>
            <p:ph type="title"/>
          </p:nvPr>
        </p:nvSpPr>
        <p:spPr/>
        <p:txBody>
          <a:bodyPr/>
          <a:lstStyle/>
          <a:p>
            <a:r>
              <a:rPr lang="en-US" dirty="0" smtClean="0"/>
              <a:t>3.3 Assessing Project Feasibility</a:t>
            </a:r>
            <a:endParaRPr lang="en-MY" dirty="0" smtClean="0"/>
          </a:p>
        </p:txBody>
      </p:sp>
      <p:pic>
        <p:nvPicPr>
          <p:cNvPr id="5" name="Picture 6" descr="Noname.jpg"/>
          <p:cNvPicPr>
            <a:picLocks noChangeAspect="1"/>
          </p:cNvPicPr>
          <p:nvPr/>
        </p:nvPicPr>
        <p:blipFill>
          <a:blip r:embed="rId4" cstate="print"/>
          <a:srcRect/>
          <a:stretch>
            <a:fillRect/>
          </a:stretch>
        </p:blipFill>
        <p:spPr bwMode="auto">
          <a:xfrm>
            <a:off x="1371600" y="2362200"/>
            <a:ext cx="6633405" cy="3495020"/>
          </a:xfrm>
          <a:prstGeom prst="rect">
            <a:avLst/>
          </a:prstGeom>
          <a:noFill/>
          <a:ln w="9525">
            <a:solidFill>
              <a:schemeClr val="accent1"/>
            </a:solidFill>
            <a:miter lim="800000"/>
            <a:headEnd/>
            <a:tailEnd/>
          </a:ln>
        </p:spPr>
      </p:pic>
      <p:sp>
        <p:nvSpPr>
          <p:cNvPr id="7" name="Rectangle 7"/>
          <p:cNvSpPr>
            <a:spLocks noChangeArrowheads="1"/>
          </p:cNvSpPr>
          <p:nvPr/>
        </p:nvSpPr>
        <p:spPr bwMode="auto">
          <a:xfrm>
            <a:off x="838200" y="5867400"/>
            <a:ext cx="6553200" cy="523220"/>
          </a:xfrm>
          <a:prstGeom prst="rect">
            <a:avLst/>
          </a:prstGeom>
          <a:noFill/>
          <a:ln w="9525">
            <a:noFill/>
            <a:miter lim="800000"/>
            <a:headEnd/>
            <a:tailEnd/>
          </a:ln>
        </p:spPr>
        <p:txBody>
          <a:bodyPr wrap="square">
            <a:spAutoFit/>
          </a:bodyPr>
          <a:lstStyle/>
          <a:p>
            <a:pPr algn="ctr"/>
            <a:r>
              <a:rPr lang="en-US" sz="1400" dirty="0" smtClean="0"/>
              <a:t>Context-level </a:t>
            </a:r>
            <a:r>
              <a:rPr lang="en-US" sz="1400" dirty="0"/>
              <a:t>data flow diagram showing project scope for Purchasing Fulfillment System (Pine Valley Furniture)</a:t>
            </a:r>
          </a:p>
        </p:txBody>
      </p:sp>
      <p:sp>
        <p:nvSpPr>
          <p:cNvPr id="9" name="Title 1"/>
          <p:cNvSpPr txBox="1">
            <a:spLocks/>
          </p:cNvSpPr>
          <p:nvPr/>
        </p:nvSpPr>
        <p:spPr bwMode="auto">
          <a:xfrm>
            <a:off x="0" y="836712"/>
            <a:ext cx="9144000" cy="323865"/>
          </a:xfrm>
          <a:prstGeom prst="rect">
            <a:avLst/>
          </a:prstGeom>
          <a:noFill/>
          <a:ln w="9525">
            <a:noFill/>
            <a:miter lim="800000"/>
            <a:headEnd/>
            <a:tailEnd/>
          </a:ln>
        </p:spPr>
        <p:txBody>
          <a:bodyPr vert="horz" wrap="square" lIns="72000" tIns="0" rIns="72000" bIns="0" numCol="1" spcCol="0" anchor="t" anchorCtr="0" compatLnSpc="1">
            <a:prstTxWarp prst="textNoShape">
              <a:avLst/>
            </a:prstTxWarp>
          </a:bodyPr>
          <a:lstStyle/>
          <a:p>
            <a:pPr lvl="0" defTabSz="720000">
              <a:lnSpc>
                <a:spcPts val="1800"/>
              </a:lnSpc>
              <a:spcBef>
                <a:spcPts val="0"/>
              </a:spcBef>
              <a:spcAft>
                <a:spcPts val="0"/>
              </a:spcAft>
              <a:tabLst>
                <a:tab pos="0" algn="l"/>
              </a:tabLst>
              <a:defRPr/>
            </a:pPr>
            <a:r>
              <a:rPr lang="en-US" sz="1600" b="1" dirty="0" smtClean="0"/>
              <a:t>3.3.3  </a:t>
            </a:r>
            <a:r>
              <a:rPr lang="en-GB" sz="1600" b="1" dirty="0" smtClean="0"/>
              <a:t>Building the Baseline Project Plan (Cont.)</a:t>
            </a:r>
            <a:endParaRPr lang="en-MY" sz="1600" b="1" dirty="0" smtClean="0"/>
          </a:p>
          <a:p>
            <a:pPr lvl="0" defTabSz="720000">
              <a:lnSpc>
                <a:spcPts val="1800"/>
              </a:lnSpc>
              <a:spcBef>
                <a:spcPts val="0"/>
              </a:spcBef>
              <a:spcAft>
                <a:spcPts val="0"/>
              </a:spcAft>
              <a:tabLst>
                <a:tab pos="0" algn="l"/>
              </a:tabLst>
              <a:defRPr/>
            </a:pPr>
            <a:endParaRPr lang="en-US" sz="1600" b="1" dirty="0" smtClean="0"/>
          </a:p>
          <a:p>
            <a:pPr lvl="0" defTabSz="720000">
              <a:lnSpc>
                <a:spcPts val="1800"/>
              </a:lnSpc>
              <a:spcBef>
                <a:spcPts val="0"/>
              </a:spcBef>
              <a:spcAft>
                <a:spcPts val="0"/>
              </a:spcAft>
              <a:tabLst>
                <a:tab pos="0" algn="l"/>
              </a:tabLst>
              <a:defRPr/>
            </a:pPr>
            <a:endParaRPr lang="en-US" sz="1600" b="1" dirty="0" smtClean="0"/>
          </a:p>
          <a:p>
            <a:pPr lvl="0" defTabSz="720000">
              <a:lnSpc>
                <a:spcPts val="1800"/>
              </a:lnSpc>
              <a:spcBef>
                <a:spcPts val="0"/>
              </a:spcBef>
              <a:spcAft>
                <a:spcPts val="0"/>
              </a:spcAft>
              <a:tabLst>
                <a:tab pos="0" algn="l"/>
              </a:tabLst>
              <a:defRPr/>
            </a:pPr>
            <a:endParaRPr lang="en-GB" sz="1600" b="1" dirty="0" smtClean="0">
              <a:latin typeface="Arial" pitchFamily="34" charset="0"/>
              <a:cs typeface="Arial" pitchFamily="34" charset="0"/>
            </a:endParaRPr>
          </a:p>
          <a:p>
            <a:pPr defTabSz="720000">
              <a:lnSpc>
                <a:spcPts val="1800"/>
              </a:lnSpc>
              <a:spcBef>
                <a:spcPts val="0"/>
              </a:spcBef>
              <a:spcAft>
                <a:spcPts val="0"/>
              </a:spcAft>
              <a:tabLst>
                <a:tab pos="0" algn="l"/>
              </a:tabLst>
              <a:defRPr/>
            </a:pPr>
            <a:endParaRPr lang="en-US" sz="1600" b="1" dirty="0" smtClean="0"/>
          </a:p>
          <a:p>
            <a:pPr defTabSz="720000">
              <a:lnSpc>
                <a:spcPts val="1800"/>
              </a:lnSpc>
              <a:spcBef>
                <a:spcPts val="0"/>
              </a:spcBef>
              <a:spcAft>
                <a:spcPts val="0"/>
              </a:spcAft>
              <a:tabLst>
                <a:tab pos="0" algn="l"/>
              </a:tabLst>
              <a:defRPr/>
            </a:pPr>
            <a:endParaRPr lang="en-US" sz="1600" b="1" dirty="0" smtClean="0"/>
          </a:p>
        </p:txBody>
      </p:sp>
      <p:sp>
        <p:nvSpPr>
          <p:cNvPr id="25" name="Rectangle 24"/>
          <p:cNvSpPr/>
          <p:nvPr/>
        </p:nvSpPr>
        <p:spPr>
          <a:xfrm>
            <a:off x="2514600" y="1992868"/>
            <a:ext cx="3839513" cy="369332"/>
          </a:xfrm>
          <a:prstGeom prst="rect">
            <a:avLst/>
          </a:prstGeom>
        </p:spPr>
        <p:txBody>
          <a:bodyPr wrap="none">
            <a:spAutoFit/>
          </a:bodyPr>
          <a:lstStyle/>
          <a:p>
            <a:pPr lvl="0" algn="ctr"/>
            <a:r>
              <a:rPr lang="en-US" dirty="0" smtClean="0"/>
              <a:t>Diagram Depiction of Project Scope</a:t>
            </a:r>
            <a:endParaRPr lang="en-GB" dirty="0" smtClean="0">
              <a:latin typeface="Arial" pitchFamily="34" charset="0"/>
              <a:cs typeface="Arial" pitchFamily="34" charset="0"/>
            </a:endParaRPr>
          </a:p>
        </p:txBody>
      </p:sp>
      <p:sp>
        <p:nvSpPr>
          <p:cNvPr id="26" name="Multiply 25">
            <a:hlinkClick r:id="rId5" action="ppaction://hlinksldjump"/>
          </p:cNvPr>
          <p:cNvSpPr/>
          <p:nvPr/>
        </p:nvSpPr>
        <p:spPr bwMode="auto">
          <a:xfrm>
            <a:off x="8188891" y="1447800"/>
            <a:ext cx="432048" cy="474340"/>
          </a:xfrm>
          <a:prstGeom prst="mathMultiply">
            <a:avLst/>
          </a:prstGeom>
          <a:solidFill>
            <a:srgbClr val="FF7B21"/>
          </a:solidFill>
          <a:ln w="3175" cap="flat" cmpd="sng" algn="ctr">
            <a:solidFill>
              <a:schemeClr val="tx1"/>
            </a:solidFill>
            <a:prstDash val="solid"/>
            <a:round/>
            <a:headEnd type="none" w="med" len="med"/>
            <a:tailEnd type="none" w="med" len="med"/>
          </a:ln>
          <a:effectLst>
            <a:reflection blurRad="6350" stA="52000" endA="300" endPos="35000" dir="5400000" sy="-100000" algn="bl" rotWithShape="0"/>
          </a:effectLst>
          <a:scene3d>
            <a:camera prst="orthographicFront"/>
            <a:lightRig rig="threePt" dir="t"/>
          </a:scene3d>
          <a:sp3d>
            <a:bevelT prst="angle"/>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MY" sz="1800" b="0" i="0" u="none" strike="noStrike" cap="none" normalizeH="0" baseline="0" smtClean="0">
              <a:ln>
                <a:noFill/>
              </a:ln>
              <a:solidFill>
                <a:schemeClr val="tx1"/>
              </a:solidFill>
              <a:effectLst/>
              <a:latin typeface="Arial" charset="0"/>
            </a:endParaRPr>
          </a:p>
        </p:txBody>
      </p:sp>
      <p:sp>
        <p:nvSpPr>
          <p:cNvPr id="27" name="TextBox 26"/>
          <p:cNvSpPr txBox="1"/>
          <p:nvPr/>
        </p:nvSpPr>
        <p:spPr>
          <a:xfrm>
            <a:off x="8153400" y="1295400"/>
            <a:ext cx="543739" cy="215444"/>
          </a:xfrm>
          <a:prstGeom prst="rect">
            <a:avLst/>
          </a:prstGeom>
          <a:noFill/>
        </p:spPr>
        <p:txBody>
          <a:bodyPr wrap="square" rtlCol="0">
            <a:spAutoFit/>
          </a:bodyPr>
          <a:lstStyle/>
          <a:p>
            <a:pPr algn="ctr"/>
            <a:r>
              <a:rPr lang="en-US" sz="800" b="1" dirty="0" smtClean="0">
                <a:latin typeface="Gill Sans" pitchFamily="34" charset="0"/>
              </a:rPr>
              <a:t>CLOSE</a:t>
            </a:r>
            <a:endParaRPr lang="en-MY" sz="800" b="1" dirty="0">
              <a:latin typeface="Gill Sans" pitchFamily="34" charset="0"/>
            </a:endParaRPr>
          </a:p>
        </p:txBody>
      </p:sp>
      <p:sp>
        <p:nvSpPr>
          <p:cNvPr id="15" name="TextBox 14"/>
          <p:cNvSpPr txBox="1"/>
          <p:nvPr/>
        </p:nvSpPr>
        <p:spPr>
          <a:xfrm>
            <a:off x="8001000" y="5562600"/>
            <a:ext cx="685800" cy="230832"/>
          </a:xfrm>
          <a:prstGeom prst="rect">
            <a:avLst/>
          </a:prstGeom>
          <a:noFill/>
        </p:spPr>
        <p:txBody>
          <a:bodyPr wrap="square" rtlCol="0">
            <a:spAutoFit/>
          </a:bodyPr>
          <a:lstStyle/>
          <a:p>
            <a:r>
              <a:rPr lang="en-GB" sz="900" dirty="0" smtClean="0"/>
              <a:t>Fig. 18</a:t>
            </a:r>
            <a:endParaRPr lang="en-GB" sz="900" dirty="0"/>
          </a:p>
        </p:txBody>
      </p:sp>
    </p:spTree>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Rectangle 13"/>
          <p:cNvSpPr/>
          <p:nvPr/>
        </p:nvSpPr>
        <p:spPr bwMode="auto">
          <a:xfrm>
            <a:off x="381000" y="1922140"/>
            <a:ext cx="8458200" cy="4419600"/>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dirty="0" smtClean="0">
              <a:ln>
                <a:noFill/>
              </a:ln>
              <a:solidFill>
                <a:schemeClr val="tx1"/>
              </a:solidFill>
              <a:effectLst/>
              <a:latin typeface="Arial" charset="0"/>
            </a:endParaRPr>
          </a:p>
        </p:txBody>
      </p:sp>
      <p:sp>
        <p:nvSpPr>
          <p:cNvPr id="15" name="Round Same Side Corner Rectangle 14"/>
          <p:cNvSpPr/>
          <p:nvPr/>
        </p:nvSpPr>
        <p:spPr bwMode="auto">
          <a:xfrm>
            <a:off x="381000" y="1312540"/>
            <a:ext cx="8458200" cy="609600"/>
          </a:xfrm>
          <a:prstGeom prst="round2SameRect">
            <a:avLst/>
          </a:prstGeom>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hangingPunct="0"/>
            <a:r>
              <a:rPr lang="en-US" sz="2000" b="1" dirty="0" smtClean="0">
                <a:solidFill>
                  <a:schemeClr val="tx1"/>
                </a:solidFill>
              </a:rPr>
              <a:t>INTRODUCTION</a:t>
            </a:r>
            <a:endParaRPr lang="en-GB" sz="2000" b="1" dirty="0" smtClean="0">
              <a:solidFill>
                <a:schemeClr val="tx1"/>
              </a:solidFill>
            </a:endParaRPr>
          </a:p>
        </p:txBody>
      </p:sp>
      <p:sp>
        <p:nvSpPr>
          <p:cNvPr id="16" name="TextBox 15"/>
          <p:cNvSpPr txBox="1"/>
          <p:nvPr/>
        </p:nvSpPr>
        <p:spPr>
          <a:xfrm>
            <a:off x="7719389" y="5957763"/>
            <a:ext cx="651139" cy="307777"/>
          </a:xfrm>
          <a:prstGeom prst="rect">
            <a:avLst/>
          </a:prstGeom>
          <a:noFill/>
        </p:spPr>
        <p:txBody>
          <a:bodyPr wrap="none" rtlCol="0">
            <a:spAutoFit/>
          </a:bodyPr>
          <a:lstStyle/>
          <a:p>
            <a:pPr algn="ctr"/>
            <a:r>
              <a:rPr lang="en-US" sz="1400" b="1" i="1" dirty="0" smtClean="0"/>
              <a:t>3 of 3</a:t>
            </a:r>
            <a:endParaRPr lang="en-GB" sz="1400" b="1" i="1" dirty="0"/>
          </a:p>
        </p:txBody>
      </p:sp>
      <p:sp>
        <p:nvSpPr>
          <p:cNvPr id="18" name="Title 17"/>
          <p:cNvSpPr>
            <a:spLocks noGrp="1"/>
          </p:cNvSpPr>
          <p:nvPr>
            <p:ph type="title"/>
          </p:nvPr>
        </p:nvSpPr>
        <p:spPr/>
        <p:txBody>
          <a:bodyPr/>
          <a:lstStyle/>
          <a:p>
            <a:r>
              <a:rPr lang="en-US" dirty="0" smtClean="0"/>
              <a:t>3.3 Assessing Project Feasibility</a:t>
            </a:r>
            <a:endParaRPr lang="en-MY" dirty="0" smtClean="0"/>
          </a:p>
        </p:txBody>
      </p:sp>
      <p:sp>
        <p:nvSpPr>
          <p:cNvPr id="7" name="Title 1"/>
          <p:cNvSpPr txBox="1">
            <a:spLocks/>
          </p:cNvSpPr>
          <p:nvPr/>
        </p:nvSpPr>
        <p:spPr bwMode="auto">
          <a:xfrm>
            <a:off x="0" y="836712"/>
            <a:ext cx="9144000" cy="323865"/>
          </a:xfrm>
          <a:prstGeom prst="rect">
            <a:avLst/>
          </a:prstGeom>
          <a:noFill/>
          <a:ln w="9525">
            <a:noFill/>
            <a:miter lim="800000"/>
            <a:headEnd/>
            <a:tailEnd/>
          </a:ln>
        </p:spPr>
        <p:txBody>
          <a:bodyPr vert="horz" wrap="square" lIns="72000" tIns="0" rIns="72000" bIns="0" numCol="1" spcCol="0" anchor="t" anchorCtr="0" compatLnSpc="1">
            <a:prstTxWarp prst="textNoShape">
              <a:avLst/>
            </a:prstTxWarp>
          </a:bodyPr>
          <a:lstStyle/>
          <a:p>
            <a:pPr lvl="0" defTabSz="720000">
              <a:lnSpc>
                <a:spcPts val="1800"/>
              </a:lnSpc>
              <a:spcBef>
                <a:spcPts val="0"/>
              </a:spcBef>
              <a:spcAft>
                <a:spcPts val="0"/>
              </a:spcAft>
              <a:tabLst>
                <a:tab pos="0" algn="l"/>
              </a:tabLst>
              <a:defRPr/>
            </a:pPr>
            <a:r>
              <a:rPr lang="en-US" sz="1600" b="1" dirty="0" smtClean="0"/>
              <a:t>3.3.3  </a:t>
            </a:r>
            <a:r>
              <a:rPr lang="en-GB" sz="1600" b="1" dirty="0" smtClean="0"/>
              <a:t>Building the Baseline Project Plan (Cont.)</a:t>
            </a:r>
            <a:endParaRPr lang="en-MY" sz="1600" b="1" dirty="0" smtClean="0"/>
          </a:p>
          <a:p>
            <a:pPr lvl="0" defTabSz="720000">
              <a:lnSpc>
                <a:spcPts val="1800"/>
              </a:lnSpc>
              <a:spcBef>
                <a:spcPts val="0"/>
              </a:spcBef>
              <a:spcAft>
                <a:spcPts val="0"/>
              </a:spcAft>
              <a:tabLst>
                <a:tab pos="0" algn="l"/>
              </a:tabLst>
              <a:defRPr/>
            </a:pPr>
            <a:endParaRPr lang="en-US" sz="1600" b="1" dirty="0" smtClean="0"/>
          </a:p>
          <a:p>
            <a:pPr lvl="0" defTabSz="720000">
              <a:lnSpc>
                <a:spcPts val="1800"/>
              </a:lnSpc>
              <a:spcBef>
                <a:spcPts val="0"/>
              </a:spcBef>
              <a:spcAft>
                <a:spcPts val="0"/>
              </a:spcAft>
              <a:tabLst>
                <a:tab pos="0" algn="l"/>
              </a:tabLst>
              <a:defRPr/>
            </a:pPr>
            <a:endParaRPr lang="en-US" sz="1600" b="1" dirty="0" smtClean="0"/>
          </a:p>
          <a:p>
            <a:pPr lvl="0" defTabSz="720000">
              <a:lnSpc>
                <a:spcPts val="1800"/>
              </a:lnSpc>
              <a:spcBef>
                <a:spcPts val="0"/>
              </a:spcBef>
              <a:spcAft>
                <a:spcPts val="0"/>
              </a:spcAft>
              <a:tabLst>
                <a:tab pos="0" algn="l"/>
              </a:tabLst>
              <a:defRPr/>
            </a:pPr>
            <a:endParaRPr lang="en-GB" sz="1600" b="1" dirty="0" smtClean="0">
              <a:latin typeface="Arial" pitchFamily="34" charset="0"/>
              <a:cs typeface="Arial" pitchFamily="34" charset="0"/>
            </a:endParaRPr>
          </a:p>
          <a:p>
            <a:pPr defTabSz="720000">
              <a:lnSpc>
                <a:spcPts val="1800"/>
              </a:lnSpc>
              <a:spcBef>
                <a:spcPts val="0"/>
              </a:spcBef>
              <a:spcAft>
                <a:spcPts val="0"/>
              </a:spcAft>
              <a:tabLst>
                <a:tab pos="0" algn="l"/>
              </a:tabLst>
              <a:defRPr/>
            </a:pPr>
            <a:endParaRPr lang="en-US" sz="1600" b="1" dirty="0" smtClean="0"/>
          </a:p>
          <a:p>
            <a:pPr defTabSz="720000">
              <a:lnSpc>
                <a:spcPts val="1800"/>
              </a:lnSpc>
              <a:spcBef>
                <a:spcPts val="0"/>
              </a:spcBef>
              <a:spcAft>
                <a:spcPts val="0"/>
              </a:spcAft>
              <a:tabLst>
                <a:tab pos="0" algn="l"/>
              </a:tabLst>
              <a:defRPr/>
            </a:pPr>
            <a:endParaRPr lang="en-US" sz="1600" b="1" dirty="0" smtClean="0"/>
          </a:p>
        </p:txBody>
      </p:sp>
      <p:sp>
        <p:nvSpPr>
          <p:cNvPr id="23" name="Freeform 22"/>
          <p:cNvSpPr/>
          <p:nvPr/>
        </p:nvSpPr>
        <p:spPr>
          <a:xfrm>
            <a:off x="1287780" y="2381157"/>
            <a:ext cx="7019558" cy="971643"/>
          </a:xfrm>
          <a:custGeom>
            <a:avLst/>
            <a:gdLst>
              <a:gd name="connsiteX0" fmla="*/ 0 w 7019558"/>
              <a:gd name="connsiteY0" fmla="*/ 133368 h 800193"/>
              <a:gd name="connsiteX1" fmla="*/ 133368 w 7019558"/>
              <a:gd name="connsiteY1" fmla="*/ 0 h 800193"/>
              <a:gd name="connsiteX2" fmla="*/ 6886190 w 7019558"/>
              <a:gd name="connsiteY2" fmla="*/ 0 h 800193"/>
              <a:gd name="connsiteX3" fmla="*/ 7019558 w 7019558"/>
              <a:gd name="connsiteY3" fmla="*/ 133368 h 800193"/>
              <a:gd name="connsiteX4" fmla="*/ 7019558 w 7019558"/>
              <a:gd name="connsiteY4" fmla="*/ 666825 h 800193"/>
              <a:gd name="connsiteX5" fmla="*/ 6886190 w 7019558"/>
              <a:gd name="connsiteY5" fmla="*/ 800193 h 800193"/>
              <a:gd name="connsiteX6" fmla="*/ 133368 w 7019558"/>
              <a:gd name="connsiteY6" fmla="*/ 800193 h 800193"/>
              <a:gd name="connsiteX7" fmla="*/ 0 w 7019558"/>
              <a:gd name="connsiteY7" fmla="*/ 666825 h 800193"/>
              <a:gd name="connsiteX8" fmla="*/ 0 w 7019558"/>
              <a:gd name="connsiteY8" fmla="*/ 133368 h 800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19558" h="800193">
                <a:moveTo>
                  <a:pt x="0" y="133368"/>
                </a:moveTo>
                <a:cubicBezTo>
                  <a:pt x="0" y="59711"/>
                  <a:pt x="59711" y="0"/>
                  <a:pt x="133368" y="0"/>
                </a:cubicBezTo>
                <a:lnTo>
                  <a:pt x="6886190" y="0"/>
                </a:lnTo>
                <a:cubicBezTo>
                  <a:pt x="6959847" y="0"/>
                  <a:pt x="7019558" y="59711"/>
                  <a:pt x="7019558" y="133368"/>
                </a:cubicBezTo>
                <a:lnTo>
                  <a:pt x="7019558" y="666825"/>
                </a:lnTo>
                <a:cubicBezTo>
                  <a:pt x="7019558" y="740482"/>
                  <a:pt x="6959847" y="800193"/>
                  <a:pt x="6886190" y="800193"/>
                </a:cubicBezTo>
                <a:lnTo>
                  <a:pt x="133368" y="800193"/>
                </a:lnTo>
                <a:cubicBezTo>
                  <a:pt x="59711" y="800193"/>
                  <a:pt x="0" y="740482"/>
                  <a:pt x="0" y="666825"/>
                </a:cubicBezTo>
                <a:lnTo>
                  <a:pt x="0" y="133368"/>
                </a:lnTo>
                <a:close/>
              </a:path>
            </a:pathLst>
          </a:custGeom>
          <a:solidFill>
            <a:schemeClr val="accent2">
              <a:lumMod val="75000"/>
            </a:schemeClr>
          </a:solid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236642" tIns="39062" rIns="236642" bIns="39062" numCol="1" spcCol="1270" anchor="ctr" anchorCtr="0">
            <a:noAutofit/>
          </a:bodyPr>
          <a:lstStyle/>
          <a:p>
            <a:pPr lvl="0" algn="l" defTabSz="800100">
              <a:lnSpc>
                <a:spcPct val="90000"/>
              </a:lnSpc>
              <a:spcBef>
                <a:spcPct val="0"/>
              </a:spcBef>
              <a:spcAft>
                <a:spcPct val="35000"/>
              </a:spcAft>
            </a:pPr>
            <a:r>
              <a:rPr lang="en-US" sz="1800" kern="1200" dirty="0" smtClean="0"/>
              <a:t>Organizational units affected by new system Such as </a:t>
            </a:r>
            <a:r>
              <a:rPr lang="en-US" sz="1800" b="1" kern="1200" dirty="0" smtClean="0">
                <a:solidFill>
                  <a:schemeClr val="bg1"/>
                </a:solidFill>
              </a:rPr>
              <a:t>accounting department implemented </a:t>
            </a:r>
            <a:r>
              <a:rPr lang="en-US" sz="1800" b="1" kern="1200" dirty="0" err="1" smtClean="0">
                <a:solidFill>
                  <a:schemeClr val="bg1"/>
                </a:solidFill>
              </a:rPr>
              <a:t>computerised</a:t>
            </a:r>
            <a:r>
              <a:rPr lang="en-US" sz="1800" b="1" kern="1200" dirty="0" smtClean="0">
                <a:solidFill>
                  <a:schemeClr val="bg1"/>
                </a:solidFill>
              </a:rPr>
              <a:t> payroll system  </a:t>
            </a:r>
            <a:endParaRPr lang="en-GB" sz="1800" b="1" kern="1200" dirty="0">
              <a:solidFill>
                <a:schemeClr val="bg1"/>
              </a:solidFill>
            </a:endParaRPr>
          </a:p>
        </p:txBody>
      </p:sp>
      <p:sp>
        <p:nvSpPr>
          <p:cNvPr id="25" name="Freeform 24"/>
          <p:cNvSpPr/>
          <p:nvPr/>
        </p:nvSpPr>
        <p:spPr>
          <a:xfrm>
            <a:off x="1287780" y="3450630"/>
            <a:ext cx="7019558" cy="892769"/>
          </a:xfrm>
          <a:custGeom>
            <a:avLst/>
            <a:gdLst>
              <a:gd name="connsiteX0" fmla="*/ 0 w 7019558"/>
              <a:gd name="connsiteY0" fmla="*/ 125718 h 754290"/>
              <a:gd name="connsiteX1" fmla="*/ 125718 w 7019558"/>
              <a:gd name="connsiteY1" fmla="*/ 0 h 754290"/>
              <a:gd name="connsiteX2" fmla="*/ 6893840 w 7019558"/>
              <a:gd name="connsiteY2" fmla="*/ 0 h 754290"/>
              <a:gd name="connsiteX3" fmla="*/ 7019558 w 7019558"/>
              <a:gd name="connsiteY3" fmla="*/ 125718 h 754290"/>
              <a:gd name="connsiteX4" fmla="*/ 7019558 w 7019558"/>
              <a:gd name="connsiteY4" fmla="*/ 628572 h 754290"/>
              <a:gd name="connsiteX5" fmla="*/ 6893840 w 7019558"/>
              <a:gd name="connsiteY5" fmla="*/ 754290 h 754290"/>
              <a:gd name="connsiteX6" fmla="*/ 125718 w 7019558"/>
              <a:gd name="connsiteY6" fmla="*/ 754290 h 754290"/>
              <a:gd name="connsiteX7" fmla="*/ 0 w 7019558"/>
              <a:gd name="connsiteY7" fmla="*/ 628572 h 754290"/>
              <a:gd name="connsiteX8" fmla="*/ 0 w 7019558"/>
              <a:gd name="connsiteY8" fmla="*/ 125718 h 754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19558" h="754290">
                <a:moveTo>
                  <a:pt x="0" y="125718"/>
                </a:moveTo>
                <a:cubicBezTo>
                  <a:pt x="0" y="56286"/>
                  <a:pt x="56286" y="0"/>
                  <a:pt x="125718" y="0"/>
                </a:cubicBezTo>
                <a:lnTo>
                  <a:pt x="6893840" y="0"/>
                </a:lnTo>
                <a:cubicBezTo>
                  <a:pt x="6963272" y="0"/>
                  <a:pt x="7019558" y="56286"/>
                  <a:pt x="7019558" y="125718"/>
                </a:cubicBezTo>
                <a:lnTo>
                  <a:pt x="7019558" y="628572"/>
                </a:lnTo>
                <a:cubicBezTo>
                  <a:pt x="7019558" y="698004"/>
                  <a:pt x="6963272" y="754290"/>
                  <a:pt x="6893840" y="754290"/>
                </a:cubicBezTo>
                <a:lnTo>
                  <a:pt x="125718" y="754290"/>
                </a:lnTo>
                <a:cubicBezTo>
                  <a:pt x="56286" y="754290"/>
                  <a:pt x="0" y="698004"/>
                  <a:pt x="0" y="628572"/>
                </a:cubicBezTo>
                <a:lnTo>
                  <a:pt x="0" y="125718"/>
                </a:lnTo>
                <a:close/>
              </a:path>
            </a:pathLst>
          </a:custGeom>
          <a:solidFill>
            <a:schemeClr val="accent3">
              <a:lumMod val="50000"/>
            </a:schemeClr>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234401" tIns="36821" rIns="234401" bIns="36821" numCol="1" spcCol="1270" anchor="ctr" anchorCtr="0">
            <a:noAutofit/>
          </a:bodyPr>
          <a:lstStyle/>
          <a:p>
            <a:pPr lvl="0" algn="l" defTabSz="800100">
              <a:lnSpc>
                <a:spcPct val="90000"/>
              </a:lnSpc>
              <a:spcBef>
                <a:spcPct val="0"/>
              </a:spcBef>
              <a:spcAft>
                <a:spcPct val="35000"/>
              </a:spcAft>
            </a:pPr>
            <a:r>
              <a:rPr lang="en-US" sz="1800" kern="1200" dirty="0" smtClean="0"/>
              <a:t>Current systems that will interact with or change because of new system . </a:t>
            </a:r>
            <a:r>
              <a:rPr lang="en-US" sz="1800" b="1" kern="1200" dirty="0" err="1" smtClean="0"/>
              <a:t>Eg</a:t>
            </a:r>
            <a:r>
              <a:rPr lang="en-US" sz="1800" b="1" kern="1200" dirty="0" smtClean="0"/>
              <a:t>. </a:t>
            </a:r>
            <a:r>
              <a:rPr lang="en-US" sz="1800" b="1" kern="1200" dirty="0" smtClean="0">
                <a:solidFill>
                  <a:schemeClr val="bg1"/>
                </a:solidFill>
              </a:rPr>
              <a:t>From Manual payroll system  to Computerized payroll system </a:t>
            </a:r>
            <a:endParaRPr lang="en-GB" sz="1800" b="1" kern="1200" dirty="0">
              <a:solidFill>
                <a:schemeClr val="bg1"/>
              </a:solidFill>
            </a:endParaRPr>
          </a:p>
        </p:txBody>
      </p:sp>
      <p:sp>
        <p:nvSpPr>
          <p:cNvPr id="27" name="Freeform 26"/>
          <p:cNvSpPr/>
          <p:nvPr/>
        </p:nvSpPr>
        <p:spPr>
          <a:xfrm>
            <a:off x="1287780" y="4474202"/>
            <a:ext cx="7019558" cy="631198"/>
          </a:xfrm>
          <a:custGeom>
            <a:avLst/>
            <a:gdLst>
              <a:gd name="connsiteX0" fmla="*/ 0 w 7019558"/>
              <a:gd name="connsiteY0" fmla="*/ 83642 h 501840"/>
              <a:gd name="connsiteX1" fmla="*/ 83642 w 7019558"/>
              <a:gd name="connsiteY1" fmla="*/ 0 h 501840"/>
              <a:gd name="connsiteX2" fmla="*/ 6935916 w 7019558"/>
              <a:gd name="connsiteY2" fmla="*/ 0 h 501840"/>
              <a:gd name="connsiteX3" fmla="*/ 7019558 w 7019558"/>
              <a:gd name="connsiteY3" fmla="*/ 83642 h 501840"/>
              <a:gd name="connsiteX4" fmla="*/ 7019558 w 7019558"/>
              <a:gd name="connsiteY4" fmla="*/ 418198 h 501840"/>
              <a:gd name="connsiteX5" fmla="*/ 6935916 w 7019558"/>
              <a:gd name="connsiteY5" fmla="*/ 501840 h 501840"/>
              <a:gd name="connsiteX6" fmla="*/ 83642 w 7019558"/>
              <a:gd name="connsiteY6" fmla="*/ 501840 h 501840"/>
              <a:gd name="connsiteX7" fmla="*/ 0 w 7019558"/>
              <a:gd name="connsiteY7" fmla="*/ 418198 h 501840"/>
              <a:gd name="connsiteX8" fmla="*/ 0 w 7019558"/>
              <a:gd name="connsiteY8" fmla="*/ 83642 h 501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19558" h="501840">
                <a:moveTo>
                  <a:pt x="0" y="83642"/>
                </a:moveTo>
                <a:cubicBezTo>
                  <a:pt x="0" y="37448"/>
                  <a:pt x="37448" y="0"/>
                  <a:pt x="83642" y="0"/>
                </a:cubicBezTo>
                <a:lnTo>
                  <a:pt x="6935916" y="0"/>
                </a:lnTo>
                <a:cubicBezTo>
                  <a:pt x="6982110" y="0"/>
                  <a:pt x="7019558" y="37448"/>
                  <a:pt x="7019558" y="83642"/>
                </a:cubicBezTo>
                <a:lnTo>
                  <a:pt x="7019558" y="418198"/>
                </a:lnTo>
                <a:cubicBezTo>
                  <a:pt x="7019558" y="464392"/>
                  <a:pt x="6982110" y="501840"/>
                  <a:pt x="6935916" y="501840"/>
                </a:cubicBezTo>
                <a:lnTo>
                  <a:pt x="83642" y="501840"/>
                </a:lnTo>
                <a:cubicBezTo>
                  <a:pt x="37448" y="501840"/>
                  <a:pt x="0" y="464392"/>
                  <a:pt x="0" y="418198"/>
                </a:cubicBezTo>
                <a:lnTo>
                  <a:pt x="0" y="83642"/>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222078" tIns="24498" rIns="222078" bIns="24498" numCol="1" spcCol="1270" anchor="ctr" anchorCtr="0">
            <a:noAutofit/>
          </a:bodyPr>
          <a:lstStyle/>
          <a:p>
            <a:pPr lvl="0" algn="l" defTabSz="800100">
              <a:lnSpc>
                <a:spcPct val="90000"/>
              </a:lnSpc>
              <a:spcBef>
                <a:spcPct val="0"/>
              </a:spcBef>
              <a:spcAft>
                <a:spcPct val="35000"/>
              </a:spcAft>
            </a:pPr>
            <a:r>
              <a:rPr lang="en-US" sz="1800" kern="1200" dirty="0" smtClean="0"/>
              <a:t>People who are affected by new system such as </a:t>
            </a:r>
            <a:r>
              <a:rPr lang="en-US" sz="1800" b="1" kern="1200" dirty="0" smtClean="0">
                <a:solidFill>
                  <a:schemeClr val="bg1"/>
                </a:solidFill>
              </a:rPr>
              <a:t>employees and staff of accounting department .</a:t>
            </a:r>
            <a:endParaRPr lang="en-GB" sz="1800" b="1" kern="1200" dirty="0">
              <a:solidFill>
                <a:schemeClr val="bg1"/>
              </a:solidFill>
            </a:endParaRPr>
          </a:p>
        </p:txBody>
      </p:sp>
      <p:sp>
        <p:nvSpPr>
          <p:cNvPr id="29" name="Freeform 28"/>
          <p:cNvSpPr/>
          <p:nvPr/>
        </p:nvSpPr>
        <p:spPr>
          <a:xfrm>
            <a:off x="1287780" y="5245321"/>
            <a:ext cx="7019558" cy="712441"/>
          </a:xfrm>
          <a:custGeom>
            <a:avLst/>
            <a:gdLst>
              <a:gd name="connsiteX0" fmla="*/ 0 w 7019558"/>
              <a:gd name="connsiteY0" fmla="*/ 83642 h 501840"/>
              <a:gd name="connsiteX1" fmla="*/ 83642 w 7019558"/>
              <a:gd name="connsiteY1" fmla="*/ 0 h 501840"/>
              <a:gd name="connsiteX2" fmla="*/ 6935916 w 7019558"/>
              <a:gd name="connsiteY2" fmla="*/ 0 h 501840"/>
              <a:gd name="connsiteX3" fmla="*/ 7019558 w 7019558"/>
              <a:gd name="connsiteY3" fmla="*/ 83642 h 501840"/>
              <a:gd name="connsiteX4" fmla="*/ 7019558 w 7019558"/>
              <a:gd name="connsiteY4" fmla="*/ 418198 h 501840"/>
              <a:gd name="connsiteX5" fmla="*/ 6935916 w 7019558"/>
              <a:gd name="connsiteY5" fmla="*/ 501840 h 501840"/>
              <a:gd name="connsiteX6" fmla="*/ 83642 w 7019558"/>
              <a:gd name="connsiteY6" fmla="*/ 501840 h 501840"/>
              <a:gd name="connsiteX7" fmla="*/ 0 w 7019558"/>
              <a:gd name="connsiteY7" fmla="*/ 418198 h 501840"/>
              <a:gd name="connsiteX8" fmla="*/ 0 w 7019558"/>
              <a:gd name="connsiteY8" fmla="*/ 83642 h 501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19558" h="501840">
                <a:moveTo>
                  <a:pt x="0" y="83642"/>
                </a:moveTo>
                <a:cubicBezTo>
                  <a:pt x="0" y="37448"/>
                  <a:pt x="37448" y="0"/>
                  <a:pt x="83642" y="0"/>
                </a:cubicBezTo>
                <a:lnTo>
                  <a:pt x="6935916" y="0"/>
                </a:lnTo>
                <a:cubicBezTo>
                  <a:pt x="6982110" y="0"/>
                  <a:pt x="7019558" y="37448"/>
                  <a:pt x="7019558" y="83642"/>
                </a:cubicBezTo>
                <a:lnTo>
                  <a:pt x="7019558" y="418198"/>
                </a:lnTo>
                <a:cubicBezTo>
                  <a:pt x="7019558" y="464392"/>
                  <a:pt x="6982110" y="501840"/>
                  <a:pt x="6935916" y="501840"/>
                </a:cubicBezTo>
                <a:lnTo>
                  <a:pt x="83642" y="501840"/>
                </a:lnTo>
                <a:cubicBezTo>
                  <a:pt x="37448" y="501840"/>
                  <a:pt x="0" y="464392"/>
                  <a:pt x="0" y="418198"/>
                </a:cubicBezTo>
                <a:lnTo>
                  <a:pt x="0" y="83642"/>
                </a:lnTo>
                <a:close/>
              </a:path>
            </a:pathLst>
          </a:custGeom>
          <a:solidFill>
            <a:schemeClr val="accent1">
              <a:lumMod val="50000"/>
            </a:schemeClr>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222078" tIns="24498" rIns="222078" bIns="24498" numCol="1" spcCol="1270" anchor="ctr" anchorCtr="0">
            <a:noAutofit/>
          </a:bodyPr>
          <a:lstStyle/>
          <a:p>
            <a:pPr lvl="0" algn="l" defTabSz="800100">
              <a:lnSpc>
                <a:spcPct val="90000"/>
              </a:lnSpc>
              <a:spcBef>
                <a:spcPct val="0"/>
              </a:spcBef>
              <a:spcAft>
                <a:spcPct val="35000"/>
              </a:spcAft>
            </a:pPr>
            <a:r>
              <a:rPr lang="en-US" sz="1800" kern="1200" dirty="0" smtClean="0"/>
              <a:t>Range of potential system capabilities such as </a:t>
            </a:r>
            <a:r>
              <a:rPr lang="en-US" sz="1800" b="1" kern="1200" dirty="0" smtClean="0"/>
              <a:t>calculating employees with less time and cost </a:t>
            </a:r>
            <a:endParaRPr lang="en-GB" sz="1800" b="1" kern="1200" dirty="0"/>
          </a:p>
        </p:txBody>
      </p:sp>
      <p:sp>
        <p:nvSpPr>
          <p:cNvPr id="20" name="Rectangle 19"/>
          <p:cNvSpPr/>
          <p:nvPr/>
        </p:nvSpPr>
        <p:spPr>
          <a:xfrm>
            <a:off x="669083" y="1981200"/>
            <a:ext cx="3562194" cy="400110"/>
          </a:xfrm>
          <a:prstGeom prst="rect">
            <a:avLst/>
          </a:prstGeom>
        </p:spPr>
        <p:txBody>
          <a:bodyPr wrap="none">
            <a:spAutoFit/>
          </a:bodyPr>
          <a:lstStyle/>
          <a:p>
            <a:pPr lvl="0" algn="ctr"/>
            <a:r>
              <a:rPr lang="en-US" sz="2000" dirty="0" smtClean="0"/>
              <a:t>Factors in Determining Scope</a:t>
            </a:r>
          </a:p>
        </p:txBody>
      </p:sp>
      <p:sp>
        <p:nvSpPr>
          <p:cNvPr id="21" name="Multiply 20">
            <a:hlinkClick r:id="rId2" action="ppaction://hlinksldjump"/>
          </p:cNvPr>
          <p:cNvSpPr/>
          <p:nvPr/>
        </p:nvSpPr>
        <p:spPr bwMode="auto">
          <a:xfrm>
            <a:off x="8188891" y="1447800"/>
            <a:ext cx="432048" cy="474340"/>
          </a:xfrm>
          <a:prstGeom prst="mathMultiply">
            <a:avLst/>
          </a:prstGeom>
          <a:solidFill>
            <a:srgbClr val="FF7B21"/>
          </a:solidFill>
          <a:ln w="3175" cap="flat" cmpd="sng" algn="ctr">
            <a:solidFill>
              <a:schemeClr val="tx1"/>
            </a:solidFill>
            <a:prstDash val="solid"/>
            <a:round/>
            <a:headEnd type="none" w="med" len="med"/>
            <a:tailEnd type="none" w="med" len="med"/>
          </a:ln>
          <a:effectLst>
            <a:reflection blurRad="6350" stA="52000" endA="300" endPos="35000" dir="5400000" sy="-100000" algn="bl" rotWithShape="0"/>
          </a:effectLst>
          <a:scene3d>
            <a:camera prst="orthographicFront"/>
            <a:lightRig rig="threePt" dir="t"/>
          </a:scene3d>
          <a:sp3d>
            <a:bevelT prst="angle"/>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MY" sz="1800" b="0" i="0" u="none" strike="noStrike" cap="none" normalizeH="0" baseline="0" smtClean="0">
              <a:ln>
                <a:noFill/>
              </a:ln>
              <a:solidFill>
                <a:schemeClr val="tx1"/>
              </a:solidFill>
              <a:effectLst/>
              <a:latin typeface="Arial" charset="0"/>
            </a:endParaRPr>
          </a:p>
        </p:txBody>
      </p:sp>
      <p:sp>
        <p:nvSpPr>
          <p:cNvPr id="22" name="TextBox 21"/>
          <p:cNvSpPr txBox="1"/>
          <p:nvPr/>
        </p:nvSpPr>
        <p:spPr>
          <a:xfrm>
            <a:off x="8153400" y="1295400"/>
            <a:ext cx="543739" cy="215444"/>
          </a:xfrm>
          <a:prstGeom prst="rect">
            <a:avLst/>
          </a:prstGeom>
          <a:noFill/>
        </p:spPr>
        <p:txBody>
          <a:bodyPr wrap="square" rtlCol="0">
            <a:spAutoFit/>
          </a:bodyPr>
          <a:lstStyle/>
          <a:p>
            <a:pPr algn="ctr"/>
            <a:r>
              <a:rPr lang="en-US" sz="800" b="1" dirty="0" smtClean="0">
                <a:latin typeface="Gill Sans" pitchFamily="34" charset="0"/>
              </a:rPr>
              <a:t>CLOSE</a:t>
            </a:r>
            <a:endParaRPr lang="en-MY" sz="800" b="1" dirty="0">
              <a:latin typeface="Gill Sans" pitchFamily="34" charset="0"/>
            </a:endParaRPr>
          </a:p>
        </p:txBody>
      </p:sp>
      <p:sp>
        <p:nvSpPr>
          <p:cNvPr id="12" name="Isosceles Triangle 11">
            <a:hlinkClick r:id="rId3" action="ppaction://hlinksldjump"/>
          </p:cNvPr>
          <p:cNvSpPr/>
          <p:nvPr/>
        </p:nvSpPr>
        <p:spPr bwMode="auto">
          <a:xfrm rot="16351444">
            <a:off x="7450035" y="5981718"/>
            <a:ext cx="228600" cy="228600"/>
          </a:xfrm>
          <a:prstGeom prst="triangle">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Tree>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Rectangle 6"/>
          <p:cNvSpPr/>
          <p:nvPr/>
        </p:nvSpPr>
        <p:spPr bwMode="auto">
          <a:xfrm>
            <a:off x="304800" y="1905000"/>
            <a:ext cx="8458200" cy="4419600"/>
          </a:xfrm>
          <a:prstGeom prst="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dirty="0" smtClean="0">
              <a:ln>
                <a:noFill/>
              </a:ln>
              <a:solidFill>
                <a:schemeClr val="tx1"/>
              </a:solidFill>
              <a:effectLst/>
              <a:latin typeface="Arial" charset="0"/>
            </a:endParaRPr>
          </a:p>
        </p:txBody>
      </p:sp>
      <p:sp>
        <p:nvSpPr>
          <p:cNvPr id="8" name="Round Same Side Corner Rectangle 7"/>
          <p:cNvSpPr/>
          <p:nvPr/>
        </p:nvSpPr>
        <p:spPr bwMode="auto">
          <a:xfrm>
            <a:off x="304800" y="1312540"/>
            <a:ext cx="8458200" cy="609600"/>
          </a:xfrm>
          <a:prstGeom prst="round2SameRect">
            <a:avLst/>
          </a:prstGeom>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hangingPunct="0"/>
            <a:r>
              <a:rPr lang="en-US" sz="2000" b="1" dirty="0" smtClean="0">
                <a:solidFill>
                  <a:schemeClr val="bg1"/>
                </a:solidFill>
              </a:rPr>
              <a:t>SYSTEM DESCRIPTION</a:t>
            </a:r>
            <a:endParaRPr lang="en-GB" sz="2000" b="1" dirty="0" smtClean="0">
              <a:solidFill>
                <a:schemeClr val="bg1"/>
              </a:solidFill>
            </a:endParaRPr>
          </a:p>
        </p:txBody>
      </p:sp>
      <p:sp>
        <p:nvSpPr>
          <p:cNvPr id="12" name="Multiply 11">
            <a:hlinkClick r:id="rId2" action="ppaction://hlinksldjump"/>
          </p:cNvPr>
          <p:cNvSpPr/>
          <p:nvPr/>
        </p:nvSpPr>
        <p:spPr bwMode="auto">
          <a:xfrm>
            <a:off x="8112691" y="1447800"/>
            <a:ext cx="432048" cy="474340"/>
          </a:xfrm>
          <a:prstGeom prst="mathMultiply">
            <a:avLst/>
          </a:prstGeom>
          <a:solidFill>
            <a:srgbClr val="FF7B21"/>
          </a:solidFill>
          <a:ln w="3175" cap="flat" cmpd="sng" algn="ctr">
            <a:solidFill>
              <a:schemeClr val="tx1"/>
            </a:solidFill>
            <a:prstDash val="solid"/>
            <a:round/>
            <a:headEnd type="none" w="med" len="med"/>
            <a:tailEnd type="none" w="med" len="med"/>
          </a:ln>
          <a:effectLst>
            <a:reflection blurRad="6350" stA="52000" endA="300" endPos="35000" dir="5400000" sy="-100000" algn="bl" rotWithShape="0"/>
          </a:effectLst>
          <a:scene3d>
            <a:camera prst="orthographicFront"/>
            <a:lightRig rig="threePt" dir="t"/>
          </a:scene3d>
          <a:sp3d>
            <a:bevelT prst="angle"/>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MY" sz="1800" b="0" i="0" u="none" strike="noStrike" cap="none" normalizeH="0" baseline="0" smtClean="0">
              <a:ln>
                <a:noFill/>
              </a:ln>
              <a:solidFill>
                <a:schemeClr val="tx1"/>
              </a:solidFill>
              <a:effectLst/>
              <a:latin typeface="Arial" charset="0"/>
            </a:endParaRPr>
          </a:p>
        </p:txBody>
      </p:sp>
      <p:sp>
        <p:nvSpPr>
          <p:cNvPr id="13" name="TextBox 12"/>
          <p:cNvSpPr txBox="1"/>
          <p:nvPr/>
        </p:nvSpPr>
        <p:spPr>
          <a:xfrm>
            <a:off x="8077200" y="1295400"/>
            <a:ext cx="543739" cy="215444"/>
          </a:xfrm>
          <a:prstGeom prst="rect">
            <a:avLst/>
          </a:prstGeom>
          <a:noFill/>
        </p:spPr>
        <p:txBody>
          <a:bodyPr wrap="square" rtlCol="0">
            <a:spAutoFit/>
          </a:bodyPr>
          <a:lstStyle/>
          <a:p>
            <a:pPr algn="ctr"/>
            <a:r>
              <a:rPr lang="en-US" sz="800" b="1" dirty="0" smtClean="0">
                <a:latin typeface="Gill Sans" pitchFamily="34" charset="0"/>
              </a:rPr>
              <a:t>CLOSE</a:t>
            </a:r>
            <a:endParaRPr lang="en-MY" sz="800" b="1" dirty="0">
              <a:latin typeface="Gill Sans" pitchFamily="34" charset="0"/>
            </a:endParaRPr>
          </a:p>
        </p:txBody>
      </p:sp>
      <p:sp>
        <p:nvSpPr>
          <p:cNvPr id="18" name="Title 17"/>
          <p:cNvSpPr>
            <a:spLocks noGrp="1"/>
          </p:cNvSpPr>
          <p:nvPr>
            <p:ph type="title"/>
          </p:nvPr>
        </p:nvSpPr>
        <p:spPr/>
        <p:txBody>
          <a:bodyPr/>
          <a:lstStyle/>
          <a:p>
            <a:r>
              <a:rPr lang="en-US" dirty="0" smtClean="0"/>
              <a:t>3.3 Assessing Project Feasibility</a:t>
            </a:r>
            <a:endParaRPr lang="en-MY" dirty="0" smtClean="0"/>
          </a:p>
        </p:txBody>
      </p:sp>
      <p:sp>
        <p:nvSpPr>
          <p:cNvPr id="14" name="Rectangle 13"/>
          <p:cNvSpPr/>
          <p:nvPr/>
        </p:nvSpPr>
        <p:spPr>
          <a:xfrm>
            <a:off x="533400" y="2057400"/>
            <a:ext cx="8229600" cy="3831818"/>
          </a:xfrm>
          <a:prstGeom prst="rect">
            <a:avLst/>
          </a:prstGeom>
        </p:spPr>
        <p:txBody>
          <a:bodyPr wrap="square">
            <a:spAutoFit/>
          </a:bodyPr>
          <a:lstStyle/>
          <a:p>
            <a:pPr marL="457200" indent="-457200">
              <a:lnSpc>
                <a:spcPct val="150000"/>
              </a:lnSpc>
              <a:buClr>
                <a:srgbClr val="FF6600"/>
              </a:buClr>
              <a:buFont typeface="Wingdings 3" pitchFamily="18" charset="2"/>
              <a:buChar char="â"/>
            </a:pPr>
            <a:r>
              <a:rPr lang="en-US" dirty="0" smtClean="0"/>
              <a:t>Provides description of the selected configuration, input information, tasks performed and resultant information.</a:t>
            </a:r>
          </a:p>
          <a:p>
            <a:pPr marL="457200" indent="-457200">
              <a:lnSpc>
                <a:spcPct val="150000"/>
              </a:lnSpc>
              <a:buClr>
                <a:srgbClr val="FF6600"/>
              </a:buClr>
              <a:buFont typeface="Wingdings 3" pitchFamily="18" charset="2"/>
              <a:buChar char="â"/>
            </a:pPr>
            <a:r>
              <a:rPr lang="en-US" dirty="0" smtClean="0"/>
              <a:t>System description section outlines possible alternative solutions.</a:t>
            </a:r>
          </a:p>
          <a:p>
            <a:pPr marL="457200" indent="-457200">
              <a:lnSpc>
                <a:spcPct val="150000"/>
              </a:lnSpc>
              <a:buClr>
                <a:srgbClr val="FF6600"/>
              </a:buClr>
              <a:buFont typeface="Wingdings 3" pitchFamily="18" charset="2"/>
              <a:buChar char="â"/>
            </a:pPr>
            <a:r>
              <a:rPr lang="en-US" dirty="0" smtClean="0"/>
              <a:t>The alternative Solution  can be  :</a:t>
            </a:r>
          </a:p>
          <a:p>
            <a:pPr marL="914400" lvl="1" indent="-457200">
              <a:lnSpc>
                <a:spcPct val="150000"/>
              </a:lnSpc>
              <a:buClr>
                <a:srgbClr val="FF6600"/>
              </a:buClr>
              <a:buSzPct val="60000"/>
              <a:buFont typeface="Webdings" pitchFamily="18" charset="2"/>
              <a:buChar char="g"/>
            </a:pPr>
            <a:r>
              <a:rPr lang="en-US" dirty="0" smtClean="0"/>
              <a:t>Web based online system</a:t>
            </a:r>
          </a:p>
          <a:p>
            <a:pPr marL="914400" lvl="1" indent="-457200">
              <a:lnSpc>
                <a:spcPct val="150000"/>
              </a:lnSpc>
              <a:buClr>
                <a:srgbClr val="FF6600"/>
              </a:buClr>
              <a:buSzPct val="60000"/>
              <a:buFont typeface="Webdings" pitchFamily="18" charset="2"/>
              <a:buChar char="g"/>
            </a:pPr>
            <a:r>
              <a:rPr lang="en-US" dirty="0" smtClean="0"/>
              <a:t>Mainframe with Central Database </a:t>
            </a:r>
          </a:p>
          <a:p>
            <a:pPr marL="914400" lvl="1" indent="-457200">
              <a:lnSpc>
                <a:spcPct val="150000"/>
              </a:lnSpc>
              <a:buClr>
                <a:srgbClr val="FF6600"/>
              </a:buClr>
              <a:buSzPct val="60000"/>
              <a:buFont typeface="Webdings" pitchFamily="18" charset="2"/>
              <a:buChar char="g"/>
            </a:pPr>
            <a:r>
              <a:rPr lang="en-US" dirty="0" smtClean="0"/>
              <a:t>Local Area network with </a:t>
            </a:r>
            <a:r>
              <a:rPr lang="en-US" dirty="0" err="1" smtClean="0"/>
              <a:t>centralised</a:t>
            </a:r>
            <a:r>
              <a:rPr lang="en-US" dirty="0" smtClean="0"/>
              <a:t> </a:t>
            </a:r>
          </a:p>
          <a:p>
            <a:pPr lvl="1">
              <a:lnSpc>
                <a:spcPct val="150000"/>
              </a:lnSpc>
              <a:buClr>
                <a:srgbClr val="FF6600"/>
              </a:buClr>
              <a:buSzPct val="60000"/>
            </a:pPr>
            <a:r>
              <a:rPr lang="en-US" dirty="0"/>
              <a:t> </a:t>
            </a:r>
            <a:r>
              <a:rPr lang="en-US" dirty="0" smtClean="0"/>
              <a:t>      database etc.</a:t>
            </a:r>
          </a:p>
          <a:p>
            <a:pPr marL="914400" lvl="1" indent="-457200">
              <a:lnSpc>
                <a:spcPct val="150000"/>
              </a:lnSpc>
              <a:buClr>
                <a:srgbClr val="FF6600"/>
              </a:buClr>
              <a:buFont typeface="Wingdings" pitchFamily="2" charset="2"/>
              <a:buChar char="q"/>
            </a:pPr>
            <a:endParaRPr lang="en-US" dirty="0" smtClean="0"/>
          </a:p>
        </p:txBody>
      </p:sp>
      <p:pic>
        <p:nvPicPr>
          <p:cNvPr id="9" name="Picture 8"/>
          <p:cNvPicPr/>
          <p:nvPr/>
        </p:nvPicPr>
        <p:blipFill>
          <a:blip r:embed="rId3" cstate="print"/>
          <a:srcRect t="13099" r="3975" b="9895"/>
          <a:stretch>
            <a:fillRect/>
          </a:stretch>
        </p:blipFill>
        <p:spPr bwMode="auto">
          <a:xfrm>
            <a:off x="5410200" y="3657600"/>
            <a:ext cx="3124200" cy="1371600"/>
          </a:xfrm>
          <a:prstGeom prst="rect">
            <a:avLst/>
          </a:prstGeom>
          <a:noFill/>
          <a:ln w="9525">
            <a:solidFill>
              <a:schemeClr val="accent1"/>
            </a:solidFill>
            <a:miter lim="800000"/>
            <a:headEnd/>
            <a:tailEnd/>
          </a:ln>
        </p:spPr>
      </p:pic>
      <p:sp>
        <p:nvSpPr>
          <p:cNvPr id="10" name="TextBox 9"/>
          <p:cNvSpPr txBox="1"/>
          <p:nvPr/>
        </p:nvSpPr>
        <p:spPr>
          <a:xfrm>
            <a:off x="5524500" y="5029200"/>
            <a:ext cx="2895600" cy="369332"/>
          </a:xfrm>
          <a:prstGeom prst="rect">
            <a:avLst/>
          </a:prstGeom>
          <a:noFill/>
        </p:spPr>
        <p:txBody>
          <a:bodyPr wrap="square" rtlCol="0">
            <a:spAutoFit/>
          </a:bodyPr>
          <a:lstStyle/>
          <a:p>
            <a:r>
              <a:rPr lang="en-US" dirty="0" smtClean="0"/>
              <a:t>Example of an Application</a:t>
            </a:r>
            <a:endParaRPr lang="en-US" dirty="0"/>
          </a:p>
        </p:txBody>
      </p:sp>
      <p:sp>
        <p:nvSpPr>
          <p:cNvPr id="11" name="TextBox 10"/>
          <p:cNvSpPr txBox="1"/>
          <p:nvPr/>
        </p:nvSpPr>
        <p:spPr>
          <a:xfrm>
            <a:off x="6477000" y="4800600"/>
            <a:ext cx="685800" cy="230832"/>
          </a:xfrm>
          <a:prstGeom prst="rect">
            <a:avLst/>
          </a:prstGeom>
          <a:noFill/>
        </p:spPr>
        <p:txBody>
          <a:bodyPr wrap="square" rtlCol="0">
            <a:spAutoFit/>
          </a:bodyPr>
          <a:lstStyle/>
          <a:p>
            <a:r>
              <a:rPr lang="en-GB" sz="900" dirty="0" smtClean="0"/>
              <a:t>Fig. 19</a:t>
            </a:r>
            <a:endParaRPr lang="en-GB" sz="900"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13" name="Straight Connector 12"/>
          <p:cNvCxnSpPr/>
          <p:nvPr/>
        </p:nvCxnSpPr>
        <p:spPr bwMode="auto">
          <a:xfrm>
            <a:off x="3886200" y="3944034"/>
            <a:ext cx="304800" cy="0"/>
          </a:xfrm>
          <a:prstGeom prst="line">
            <a:avLst/>
          </a:prstGeom>
          <a:solidFill>
            <a:schemeClr val="accent1"/>
          </a:solidFill>
          <a:ln w="63500" cap="flat" cmpd="sng" algn="ctr">
            <a:solidFill>
              <a:schemeClr val="accent6">
                <a:lumMod val="75000"/>
              </a:schemeClr>
            </a:solidFill>
            <a:prstDash val="solid"/>
            <a:round/>
            <a:headEnd type="none" w="med" len="med"/>
            <a:tailEnd type="none" w="med" len="med"/>
          </a:ln>
          <a:effectLst/>
        </p:spPr>
      </p:cxnSp>
      <p:sp>
        <p:nvSpPr>
          <p:cNvPr id="3" name="Title 2"/>
          <p:cNvSpPr>
            <a:spLocks noGrp="1"/>
          </p:cNvSpPr>
          <p:nvPr>
            <p:ph type="title"/>
          </p:nvPr>
        </p:nvSpPr>
        <p:spPr/>
        <p:txBody>
          <a:bodyPr/>
          <a:lstStyle/>
          <a:p>
            <a:r>
              <a:rPr lang="en-US" sz="1600" dirty="0" smtClean="0"/>
              <a:t>3.1 </a:t>
            </a:r>
            <a:r>
              <a:rPr lang="en-GB" sz="1600" dirty="0" smtClean="0"/>
              <a:t>Initiating and Planning Systems Development Projects (PIP)</a:t>
            </a:r>
            <a:endParaRPr lang="en-GB" dirty="0"/>
          </a:p>
        </p:txBody>
      </p:sp>
      <p:sp>
        <p:nvSpPr>
          <p:cNvPr id="11" name="Down Arrow 10"/>
          <p:cNvSpPr/>
          <p:nvPr/>
        </p:nvSpPr>
        <p:spPr bwMode="auto">
          <a:xfrm>
            <a:off x="1981200" y="1905000"/>
            <a:ext cx="457200" cy="762000"/>
          </a:xfrm>
          <a:prstGeom prst="down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aphicFrame>
        <p:nvGraphicFramePr>
          <p:cNvPr id="6" name="Diagram 5"/>
          <p:cNvGraphicFramePr/>
          <p:nvPr/>
        </p:nvGraphicFramePr>
        <p:xfrm>
          <a:off x="304800" y="1295400"/>
          <a:ext cx="8153400" cy="68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hlinkClick r:id="rId7" action="ppaction://hlinksldjump"/>
          </p:cNvPr>
          <p:cNvSpPr txBox="1"/>
          <p:nvPr/>
        </p:nvSpPr>
        <p:spPr>
          <a:xfrm>
            <a:off x="457200" y="2743200"/>
            <a:ext cx="3429000" cy="646331"/>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marL="0" lvl="1"/>
            <a:r>
              <a:rPr lang="en-US" dirty="0" smtClean="0"/>
              <a:t>How much effort should be expended on the PIP process?</a:t>
            </a:r>
          </a:p>
        </p:txBody>
      </p:sp>
      <p:sp>
        <p:nvSpPr>
          <p:cNvPr id="8" name="Rectangle 7"/>
          <p:cNvSpPr/>
          <p:nvPr/>
        </p:nvSpPr>
        <p:spPr>
          <a:xfrm>
            <a:off x="457200" y="3620869"/>
            <a:ext cx="3429000" cy="646331"/>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marL="0" lvl="1"/>
            <a:r>
              <a:rPr lang="en-US" dirty="0" smtClean="0">
                <a:effectLst>
                  <a:outerShdw blurRad="50800" dist="38100" dir="2700000" algn="tl" rotWithShape="0">
                    <a:prstClr val="black"/>
                  </a:outerShdw>
                </a:effectLst>
              </a:rPr>
              <a:t>Who is responsible for performing the PIP process?</a:t>
            </a:r>
            <a:endParaRPr lang="en-GB" dirty="0" smtClean="0">
              <a:effectLst>
                <a:outerShdw blurRad="50800" dist="38100" dir="2700000" algn="tl" rotWithShape="0">
                  <a:prstClr val="black"/>
                </a:outerShdw>
              </a:effectLst>
            </a:endParaRPr>
          </a:p>
        </p:txBody>
      </p:sp>
      <p:sp>
        <p:nvSpPr>
          <p:cNvPr id="9" name="Rectangle 8">
            <a:hlinkClick r:id="rId8" action="ppaction://hlinksldjump"/>
          </p:cNvPr>
          <p:cNvSpPr/>
          <p:nvPr/>
        </p:nvSpPr>
        <p:spPr>
          <a:xfrm>
            <a:off x="457200" y="4495800"/>
            <a:ext cx="3429000" cy="646331"/>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r>
              <a:rPr lang="en-US" dirty="0" smtClean="0"/>
              <a:t>Why is PIP such a challenging activity?</a:t>
            </a:r>
            <a:endParaRPr lang="en-GB" dirty="0"/>
          </a:p>
        </p:txBody>
      </p:sp>
      <p:sp>
        <p:nvSpPr>
          <p:cNvPr id="12" name="Round Diagonal Corner Rectangle 11"/>
          <p:cNvSpPr/>
          <p:nvPr/>
        </p:nvSpPr>
        <p:spPr bwMode="auto">
          <a:xfrm>
            <a:off x="4114800" y="2667000"/>
            <a:ext cx="4876800" cy="2514600"/>
          </a:xfrm>
          <a:prstGeom prst="round2DiagRect">
            <a:avLst/>
          </a:prstGeom>
          <a:ln w="50800">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algn="just">
              <a:buClr>
                <a:srgbClr val="FF6600"/>
              </a:buClr>
              <a:buFont typeface="Wingdings 3" pitchFamily="18" charset="2"/>
              <a:buChar char="â"/>
            </a:pPr>
            <a:r>
              <a:rPr lang="en-US" dirty="0" smtClean="0"/>
              <a:t>An experienced system analyst or a team of analysts for large projects is responsible in performing PIP.</a:t>
            </a:r>
          </a:p>
          <a:p>
            <a:pPr algn="just">
              <a:buClr>
                <a:srgbClr val="FF6600"/>
              </a:buClr>
            </a:pPr>
            <a:endParaRPr lang="en-US" dirty="0" smtClean="0"/>
          </a:p>
          <a:p>
            <a:pPr algn="just">
              <a:buClr>
                <a:srgbClr val="FF6600"/>
              </a:buClr>
              <a:buFont typeface="Wingdings 3" pitchFamily="18" charset="2"/>
              <a:buChar char="â"/>
            </a:pPr>
            <a:r>
              <a:rPr lang="en-US" dirty="0" smtClean="0"/>
              <a:t>The system analyst will work with the managers, users and technical development staff of the system</a:t>
            </a:r>
          </a:p>
        </p:txBody>
      </p:sp>
      <p:sp>
        <p:nvSpPr>
          <p:cNvPr id="10" name="TextBox 9"/>
          <p:cNvSpPr txBox="1"/>
          <p:nvPr/>
        </p:nvSpPr>
        <p:spPr>
          <a:xfrm>
            <a:off x="457200" y="5257800"/>
            <a:ext cx="3352800" cy="276999"/>
          </a:xfrm>
          <a:prstGeom prst="rect">
            <a:avLst/>
          </a:prstGeom>
          <a:noFill/>
        </p:spPr>
        <p:txBody>
          <a:bodyPr wrap="square" rtlCol="0">
            <a:spAutoFit/>
          </a:bodyPr>
          <a:lstStyle/>
          <a:p>
            <a:r>
              <a:rPr lang="en-GB" sz="1200" b="1" i="1" dirty="0" smtClean="0">
                <a:solidFill>
                  <a:srgbClr val="FF0000"/>
                </a:solidFill>
              </a:rPr>
              <a:t>Click each button to find out more.</a:t>
            </a:r>
            <a:endParaRPr lang="en-GB" sz="1200" b="1" i="1" dirty="0">
              <a:solidFill>
                <a:srgbClr val="FF0000"/>
              </a:solidFill>
            </a:endParaRP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Rectangle 6"/>
          <p:cNvSpPr/>
          <p:nvPr/>
        </p:nvSpPr>
        <p:spPr bwMode="auto">
          <a:xfrm>
            <a:off x="228600" y="1676400"/>
            <a:ext cx="8229600" cy="4724400"/>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dirty="0" smtClean="0">
              <a:ln>
                <a:noFill/>
              </a:ln>
              <a:solidFill>
                <a:schemeClr val="tx1"/>
              </a:solidFill>
              <a:effectLst/>
              <a:latin typeface="Arial" charset="0"/>
            </a:endParaRPr>
          </a:p>
        </p:txBody>
      </p:sp>
      <p:sp>
        <p:nvSpPr>
          <p:cNvPr id="8" name="Round Same Side Corner Rectangle 7"/>
          <p:cNvSpPr/>
          <p:nvPr/>
        </p:nvSpPr>
        <p:spPr bwMode="auto">
          <a:xfrm>
            <a:off x="228600" y="1066800"/>
            <a:ext cx="8153400" cy="609600"/>
          </a:xfrm>
          <a:prstGeom prst="round2SameRect">
            <a:avLst/>
          </a:prstGeom>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hangingPunct="0"/>
            <a:r>
              <a:rPr lang="en-US" sz="2000" b="1" dirty="0" smtClean="0">
                <a:solidFill>
                  <a:schemeClr val="tx1"/>
                </a:solidFill>
              </a:rPr>
              <a:t>FEASIBILITY ASSESSMENT</a:t>
            </a:r>
            <a:endParaRPr lang="en-GB" sz="2000" b="1" dirty="0" smtClean="0">
              <a:solidFill>
                <a:schemeClr val="tx1"/>
              </a:solidFill>
            </a:endParaRPr>
          </a:p>
        </p:txBody>
      </p:sp>
      <p:sp>
        <p:nvSpPr>
          <p:cNvPr id="12" name="Multiply 11">
            <a:hlinkClick r:id="rId2" action="ppaction://hlinksldjump"/>
          </p:cNvPr>
          <p:cNvSpPr/>
          <p:nvPr/>
        </p:nvSpPr>
        <p:spPr bwMode="auto">
          <a:xfrm>
            <a:off x="7848600" y="1828800"/>
            <a:ext cx="432048" cy="474340"/>
          </a:xfrm>
          <a:prstGeom prst="mathMultiply">
            <a:avLst/>
          </a:prstGeom>
          <a:solidFill>
            <a:srgbClr val="FF7B21"/>
          </a:solidFill>
          <a:ln w="3175" cap="flat" cmpd="sng" algn="ctr">
            <a:solidFill>
              <a:schemeClr val="tx1"/>
            </a:solidFill>
            <a:prstDash val="solid"/>
            <a:round/>
            <a:headEnd type="none" w="med" len="med"/>
            <a:tailEnd type="none" w="med" len="med"/>
          </a:ln>
          <a:effectLst>
            <a:reflection blurRad="6350" stA="52000" endA="300" endPos="35000" dir="5400000" sy="-100000" algn="bl" rotWithShape="0"/>
          </a:effectLst>
          <a:scene3d>
            <a:camera prst="orthographicFront"/>
            <a:lightRig rig="threePt" dir="t"/>
          </a:scene3d>
          <a:sp3d>
            <a:bevelT prst="angle"/>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MY" sz="1800" b="0" i="0" u="none" strike="noStrike" cap="none" normalizeH="0" baseline="0" smtClean="0">
              <a:ln>
                <a:noFill/>
              </a:ln>
              <a:solidFill>
                <a:schemeClr val="tx1"/>
              </a:solidFill>
              <a:effectLst/>
              <a:latin typeface="Arial" charset="0"/>
            </a:endParaRPr>
          </a:p>
        </p:txBody>
      </p:sp>
      <p:sp>
        <p:nvSpPr>
          <p:cNvPr id="13" name="TextBox 12"/>
          <p:cNvSpPr txBox="1"/>
          <p:nvPr/>
        </p:nvSpPr>
        <p:spPr>
          <a:xfrm>
            <a:off x="7772400" y="1752600"/>
            <a:ext cx="543739" cy="215444"/>
          </a:xfrm>
          <a:prstGeom prst="rect">
            <a:avLst/>
          </a:prstGeom>
          <a:noFill/>
        </p:spPr>
        <p:txBody>
          <a:bodyPr wrap="square" rtlCol="0">
            <a:spAutoFit/>
          </a:bodyPr>
          <a:lstStyle/>
          <a:p>
            <a:pPr algn="ctr"/>
            <a:r>
              <a:rPr lang="en-US" sz="800" b="1" dirty="0" smtClean="0">
                <a:latin typeface="Gill Sans" pitchFamily="34" charset="0"/>
              </a:rPr>
              <a:t>CLOSE</a:t>
            </a:r>
            <a:endParaRPr lang="en-MY" sz="800" b="1" dirty="0">
              <a:latin typeface="Gill Sans" pitchFamily="34" charset="0"/>
            </a:endParaRPr>
          </a:p>
        </p:txBody>
      </p:sp>
      <p:sp>
        <p:nvSpPr>
          <p:cNvPr id="18" name="Title 17"/>
          <p:cNvSpPr>
            <a:spLocks noGrp="1"/>
          </p:cNvSpPr>
          <p:nvPr>
            <p:ph type="title"/>
          </p:nvPr>
        </p:nvSpPr>
        <p:spPr/>
        <p:txBody>
          <a:bodyPr/>
          <a:lstStyle/>
          <a:p>
            <a:r>
              <a:rPr lang="en-US" dirty="0" smtClean="0"/>
              <a:t>3.3 Assessing Project Feasibility</a:t>
            </a:r>
            <a:endParaRPr lang="en-MY" dirty="0" smtClean="0"/>
          </a:p>
        </p:txBody>
      </p:sp>
      <p:sp>
        <p:nvSpPr>
          <p:cNvPr id="14" name="Rectangle 13"/>
          <p:cNvSpPr/>
          <p:nvPr/>
        </p:nvSpPr>
        <p:spPr>
          <a:xfrm>
            <a:off x="152400" y="1820376"/>
            <a:ext cx="8001000" cy="2446824"/>
          </a:xfrm>
          <a:prstGeom prst="rect">
            <a:avLst/>
          </a:prstGeom>
        </p:spPr>
        <p:txBody>
          <a:bodyPr wrap="square">
            <a:spAutoFit/>
          </a:bodyPr>
          <a:lstStyle/>
          <a:p>
            <a:pPr marL="457200" indent="-457200">
              <a:buClr>
                <a:srgbClr val="FF6600"/>
              </a:buClr>
              <a:buFont typeface="Wingdings 3" pitchFamily="18" charset="2"/>
              <a:buChar char="â"/>
            </a:pPr>
            <a:r>
              <a:rPr lang="en-US" dirty="0" smtClean="0"/>
              <a:t>Feasibility assessment section outlines issues related to project costs and benefits, technical difficulties, and other such concerns.</a:t>
            </a:r>
          </a:p>
          <a:p>
            <a:pPr marL="457200" indent="-457200">
              <a:buClr>
                <a:srgbClr val="FF6600"/>
              </a:buClr>
              <a:buFont typeface="Wingdings 3" pitchFamily="18" charset="2"/>
              <a:buChar char="â"/>
            </a:pPr>
            <a:r>
              <a:rPr lang="en-US" dirty="0" smtClean="0"/>
              <a:t>Project Schedule are specified using Gantt chart and network Diagram</a:t>
            </a:r>
          </a:p>
          <a:p>
            <a:pPr marL="457200" indent="-457200">
              <a:buClr>
                <a:srgbClr val="FF6600"/>
              </a:buClr>
              <a:buFont typeface="Wingdings 3" pitchFamily="18" charset="2"/>
              <a:buChar char="â"/>
            </a:pPr>
            <a:r>
              <a:rPr lang="en-US" dirty="0" smtClean="0"/>
              <a:t>Estimate of the resource requirement can be made : E.g.  Human resource</a:t>
            </a:r>
          </a:p>
          <a:p>
            <a:pPr marL="457200" indent="-457200">
              <a:buClr>
                <a:srgbClr val="FF6600"/>
              </a:buClr>
              <a:buFont typeface="Wingdings 3" pitchFamily="18" charset="2"/>
              <a:buChar char="â"/>
            </a:pPr>
            <a:r>
              <a:rPr lang="en-US" dirty="0" smtClean="0"/>
              <a:t>The greatest amount of project Planning effort is expended on feasibility assessment .</a:t>
            </a:r>
          </a:p>
          <a:p>
            <a:pPr marL="457200" indent="-457200">
              <a:lnSpc>
                <a:spcPct val="150000"/>
              </a:lnSpc>
              <a:buClr>
                <a:srgbClr val="FF6600"/>
              </a:buClr>
              <a:buFont typeface="Wingdings 3" pitchFamily="18" charset="2"/>
              <a:buChar char="â"/>
            </a:pPr>
            <a:endParaRPr lang="en-US" dirty="0" smtClean="0"/>
          </a:p>
        </p:txBody>
      </p:sp>
      <p:pic>
        <p:nvPicPr>
          <p:cNvPr id="1026" name="Picture 2" descr="E:\klmu\SAD-SLIDES\Completed-slides\complete\images\123.gif"/>
          <p:cNvPicPr>
            <a:picLocks noChangeAspect="1" noChangeArrowheads="1"/>
          </p:cNvPicPr>
          <p:nvPr/>
        </p:nvPicPr>
        <p:blipFill>
          <a:blip r:embed="rId3" cstate="print"/>
          <a:srcRect/>
          <a:stretch>
            <a:fillRect/>
          </a:stretch>
        </p:blipFill>
        <p:spPr bwMode="auto">
          <a:xfrm>
            <a:off x="533400" y="3886200"/>
            <a:ext cx="3505200" cy="1905000"/>
          </a:xfrm>
          <a:prstGeom prst="rect">
            <a:avLst/>
          </a:prstGeom>
          <a:noFill/>
          <a:ln>
            <a:solidFill>
              <a:schemeClr val="accent1"/>
            </a:solidFill>
          </a:ln>
        </p:spPr>
      </p:pic>
      <p:pic>
        <p:nvPicPr>
          <p:cNvPr id="1027" name="Picture 3" descr="E:\klmu\SAD-SLIDES\Completed-slides\complete\images\12.jpg"/>
          <p:cNvPicPr>
            <a:picLocks noChangeAspect="1" noChangeArrowheads="1"/>
          </p:cNvPicPr>
          <p:nvPr/>
        </p:nvPicPr>
        <p:blipFill>
          <a:blip r:embed="rId4" cstate="print"/>
          <a:srcRect/>
          <a:stretch>
            <a:fillRect/>
          </a:stretch>
        </p:blipFill>
        <p:spPr bwMode="auto">
          <a:xfrm>
            <a:off x="4267200" y="3886200"/>
            <a:ext cx="4038600" cy="1905000"/>
          </a:xfrm>
          <a:prstGeom prst="rect">
            <a:avLst/>
          </a:prstGeom>
          <a:noFill/>
        </p:spPr>
      </p:pic>
      <p:sp>
        <p:nvSpPr>
          <p:cNvPr id="10" name="TextBox 9"/>
          <p:cNvSpPr txBox="1"/>
          <p:nvPr/>
        </p:nvSpPr>
        <p:spPr>
          <a:xfrm>
            <a:off x="1219200" y="5791200"/>
            <a:ext cx="1917700" cy="369332"/>
          </a:xfrm>
          <a:prstGeom prst="rect">
            <a:avLst/>
          </a:prstGeom>
          <a:noFill/>
          <a:ln>
            <a:noFill/>
          </a:ln>
        </p:spPr>
        <p:txBody>
          <a:bodyPr wrap="square" rtlCol="0">
            <a:spAutoFit/>
          </a:bodyPr>
          <a:lstStyle/>
          <a:p>
            <a:r>
              <a:rPr lang="en-US" dirty="0" smtClean="0">
                <a:ln>
                  <a:solidFill>
                    <a:srgbClr val="FF0000"/>
                  </a:solidFill>
                </a:ln>
              </a:rPr>
              <a:t>Network diagram </a:t>
            </a:r>
            <a:endParaRPr lang="en-US" dirty="0">
              <a:ln>
                <a:solidFill>
                  <a:srgbClr val="FF0000"/>
                </a:solidFill>
              </a:ln>
            </a:endParaRPr>
          </a:p>
        </p:txBody>
      </p:sp>
      <p:sp>
        <p:nvSpPr>
          <p:cNvPr id="11" name="TextBox 10"/>
          <p:cNvSpPr txBox="1"/>
          <p:nvPr/>
        </p:nvSpPr>
        <p:spPr>
          <a:xfrm>
            <a:off x="5638800" y="5791200"/>
            <a:ext cx="1447800" cy="369332"/>
          </a:xfrm>
          <a:prstGeom prst="rect">
            <a:avLst/>
          </a:prstGeom>
          <a:noFill/>
          <a:ln>
            <a:noFill/>
          </a:ln>
        </p:spPr>
        <p:txBody>
          <a:bodyPr wrap="square" rtlCol="0">
            <a:spAutoFit/>
          </a:bodyPr>
          <a:lstStyle/>
          <a:p>
            <a:r>
              <a:rPr lang="en-US" dirty="0" smtClean="0">
                <a:ln>
                  <a:solidFill>
                    <a:srgbClr val="FF0000"/>
                  </a:solidFill>
                </a:ln>
              </a:rPr>
              <a:t>Gantt Chart</a:t>
            </a:r>
            <a:endParaRPr lang="en-US" dirty="0">
              <a:ln>
                <a:solidFill>
                  <a:srgbClr val="FF0000"/>
                </a:solidFill>
              </a:ln>
            </a:endParaRPr>
          </a:p>
        </p:txBody>
      </p:sp>
      <p:sp>
        <p:nvSpPr>
          <p:cNvPr id="15" name="TextBox 14"/>
          <p:cNvSpPr txBox="1"/>
          <p:nvPr/>
        </p:nvSpPr>
        <p:spPr>
          <a:xfrm>
            <a:off x="533400" y="5827068"/>
            <a:ext cx="685800" cy="230832"/>
          </a:xfrm>
          <a:prstGeom prst="rect">
            <a:avLst/>
          </a:prstGeom>
          <a:noFill/>
        </p:spPr>
        <p:txBody>
          <a:bodyPr wrap="square" rtlCol="0">
            <a:spAutoFit/>
          </a:bodyPr>
          <a:lstStyle/>
          <a:p>
            <a:r>
              <a:rPr lang="en-GB" sz="900" dirty="0" smtClean="0"/>
              <a:t>Fig. 20</a:t>
            </a:r>
            <a:endParaRPr lang="en-GB" sz="900" dirty="0"/>
          </a:p>
        </p:txBody>
      </p:sp>
      <p:sp>
        <p:nvSpPr>
          <p:cNvPr id="16" name="TextBox 15"/>
          <p:cNvSpPr txBox="1"/>
          <p:nvPr/>
        </p:nvSpPr>
        <p:spPr>
          <a:xfrm>
            <a:off x="7594848" y="5827068"/>
            <a:ext cx="685800" cy="230832"/>
          </a:xfrm>
          <a:prstGeom prst="rect">
            <a:avLst/>
          </a:prstGeom>
          <a:noFill/>
        </p:spPr>
        <p:txBody>
          <a:bodyPr wrap="square" rtlCol="0">
            <a:spAutoFit/>
          </a:bodyPr>
          <a:lstStyle/>
          <a:p>
            <a:r>
              <a:rPr lang="en-GB" sz="900" dirty="0" smtClean="0"/>
              <a:t>Fig. 21</a:t>
            </a:r>
            <a:endParaRPr lang="en-GB" sz="900" dirty="0"/>
          </a:p>
        </p:txBody>
      </p:sp>
    </p:spTree>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Rectangle 6"/>
          <p:cNvSpPr/>
          <p:nvPr/>
        </p:nvSpPr>
        <p:spPr bwMode="auto">
          <a:xfrm>
            <a:off x="381000" y="1922140"/>
            <a:ext cx="8458200" cy="441960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dirty="0" smtClean="0">
              <a:ln>
                <a:noFill/>
              </a:ln>
              <a:solidFill>
                <a:schemeClr val="tx1"/>
              </a:solidFill>
              <a:effectLst/>
              <a:latin typeface="Arial" charset="0"/>
            </a:endParaRPr>
          </a:p>
        </p:txBody>
      </p:sp>
      <p:sp>
        <p:nvSpPr>
          <p:cNvPr id="8" name="Round Same Side Corner Rectangle 7"/>
          <p:cNvSpPr/>
          <p:nvPr/>
        </p:nvSpPr>
        <p:spPr bwMode="auto">
          <a:xfrm>
            <a:off x="381000" y="1312540"/>
            <a:ext cx="8458200" cy="609600"/>
          </a:xfrm>
          <a:prstGeom prst="round2SameRect">
            <a:avLst/>
          </a:prstGeom>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eaLnBrk="0" hangingPunct="0"/>
            <a:r>
              <a:rPr lang="en-US" sz="2000" b="1" dirty="0" smtClean="0">
                <a:solidFill>
                  <a:schemeClr val="tx1"/>
                </a:solidFill>
              </a:rPr>
              <a:t>MANAGEMENT ISSUE</a:t>
            </a:r>
            <a:endParaRPr lang="en-GB" sz="2000" b="1" dirty="0" smtClean="0">
              <a:solidFill>
                <a:schemeClr val="tx1"/>
              </a:solidFill>
            </a:endParaRPr>
          </a:p>
        </p:txBody>
      </p:sp>
      <p:sp>
        <p:nvSpPr>
          <p:cNvPr id="12" name="Multiply 11">
            <a:hlinkClick r:id="rId2" action="ppaction://hlinksldjump"/>
          </p:cNvPr>
          <p:cNvSpPr/>
          <p:nvPr/>
        </p:nvSpPr>
        <p:spPr bwMode="auto">
          <a:xfrm>
            <a:off x="8188891" y="1447800"/>
            <a:ext cx="432048" cy="474340"/>
          </a:xfrm>
          <a:prstGeom prst="mathMultiply">
            <a:avLst/>
          </a:prstGeom>
          <a:solidFill>
            <a:srgbClr val="FF7B21"/>
          </a:solidFill>
          <a:ln w="3175" cap="flat" cmpd="sng" algn="ctr">
            <a:solidFill>
              <a:schemeClr val="tx1"/>
            </a:solidFill>
            <a:prstDash val="solid"/>
            <a:round/>
            <a:headEnd type="none" w="med" len="med"/>
            <a:tailEnd type="none" w="med" len="med"/>
          </a:ln>
          <a:effectLst>
            <a:reflection blurRad="6350" stA="52000" endA="300" endPos="35000" dir="5400000" sy="-100000" algn="bl" rotWithShape="0"/>
          </a:effectLst>
          <a:scene3d>
            <a:camera prst="orthographicFront"/>
            <a:lightRig rig="threePt" dir="t"/>
          </a:scene3d>
          <a:sp3d>
            <a:bevelT prst="angle"/>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MY" sz="1800" b="0" i="0" u="none" strike="noStrike" cap="none" normalizeH="0" baseline="0" smtClean="0">
              <a:ln>
                <a:noFill/>
              </a:ln>
              <a:solidFill>
                <a:schemeClr val="tx1"/>
              </a:solidFill>
              <a:effectLst/>
              <a:latin typeface="Arial" charset="0"/>
            </a:endParaRPr>
          </a:p>
        </p:txBody>
      </p:sp>
      <p:sp>
        <p:nvSpPr>
          <p:cNvPr id="13" name="TextBox 12"/>
          <p:cNvSpPr txBox="1"/>
          <p:nvPr/>
        </p:nvSpPr>
        <p:spPr>
          <a:xfrm>
            <a:off x="8153400" y="1295400"/>
            <a:ext cx="543739" cy="215444"/>
          </a:xfrm>
          <a:prstGeom prst="rect">
            <a:avLst/>
          </a:prstGeom>
          <a:noFill/>
        </p:spPr>
        <p:txBody>
          <a:bodyPr wrap="square" rtlCol="0">
            <a:spAutoFit/>
          </a:bodyPr>
          <a:lstStyle/>
          <a:p>
            <a:pPr algn="ctr"/>
            <a:r>
              <a:rPr lang="en-US" sz="800" b="1" dirty="0" smtClean="0">
                <a:latin typeface="Gill Sans" pitchFamily="34" charset="0"/>
              </a:rPr>
              <a:t>CLOSE</a:t>
            </a:r>
            <a:endParaRPr lang="en-MY" sz="800" b="1" dirty="0">
              <a:latin typeface="Gill Sans" pitchFamily="34" charset="0"/>
            </a:endParaRPr>
          </a:p>
        </p:txBody>
      </p:sp>
      <p:sp>
        <p:nvSpPr>
          <p:cNvPr id="18" name="Title 17"/>
          <p:cNvSpPr>
            <a:spLocks noGrp="1"/>
          </p:cNvSpPr>
          <p:nvPr>
            <p:ph type="title"/>
          </p:nvPr>
        </p:nvSpPr>
        <p:spPr/>
        <p:txBody>
          <a:bodyPr/>
          <a:lstStyle/>
          <a:p>
            <a:r>
              <a:rPr lang="en-US" dirty="0" smtClean="0"/>
              <a:t>3.3 Assessing Project Feasibility</a:t>
            </a:r>
            <a:endParaRPr lang="en-MY" dirty="0" smtClean="0"/>
          </a:p>
        </p:txBody>
      </p:sp>
      <p:sp>
        <p:nvSpPr>
          <p:cNvPr id="14" name="Rectangle 13"/>
          <p:cNvSpPr/>
          <p:nvPr/>
        </p:nvSpPr>
        <p:spPr>
          <a:xfrm>
            <a:off x="381000" y="2133600"/>
            <a:ext cx="8382000" cy="3962400"/>
          </a:xfrm>
          <a:prstGeom prst="rect">
            <a:avLst/>
          </a:prstGeom>
        </p:spPr>
        <p:txBody>
          <a:bodyPr wrap="square">
            <a:spAutoFit/>
          </a:bodyPr>
          <a:lstStyle/>
          <a:p>
            <a:pPr marL="457200" indent="-457200">
              <a:lnSpc>
                <a:spcPct val="150000"/>
              </a:lnSpc>
              <a:buClr>
                <a:srgbClr val="FF6600"/>
              </a:buClr>
              <a:buFont typeface="Wingdings 3" pitchFamily="18" charset="2"/>
              <a:buChar char="â"/>
            </a:pPr>
            <a:r>
              <a:rPr lang="en-US" dirty="0" smtClean="0"/>
              <a:t>Management issues section outlines a number of managerial concerns related to the project.</a:t>
            </a:r>
          </a:p>
          <a:p>
            <a:pPr marL="914400" lvl="1" indent="-457200">
              <a:lnSpc>
                <a:spcPct val="150000"/>
              </a:lnSpc>
              <a:buClr>
                <a:srgbClr val="FF6600"/>
              </a:buClr>
              <a:buSzPct val="60000"/>
              <a:buFont typeface="Webdings" pitchFamily="18" charset="2"/>
              <a:buChar char="g"/>
            </a:pPr>
            <a:r>
              <a:rPr lang="en-US" b="1" dirty="0" smtClean="0"/>
              <a:t>Team management</a:t>
            </a:r>
            <a:r>
              <a:rPr lang="en-US" dirty="0" smtClean="0"/>
              <a:t>: provides description of the team member roles and reporting relationship</a:t>
            </a:r>
          </a:p>
          <a:p>
            <a:pPr marL="914400" lvl="1" indent="-457200">
              <a:lnSpc>
                <a:spcPct val="150000"/>
              </a:lnSpc>
              <a:buClr>
                <a:srgbClr val="FF6600"/>
              </a:buClr>
              <a:buSzPct val="60000"/>
              <a:buFont typeface="Webdings" pitchFamily="18" charset="2"/>
              <a:buChar char="g"/>
            </a:pPr>
            <a:r>
              <a:rPr lang="en-US" b="1" dirty="0" smtClean="0"/>
              <a:t>Communication Plan: </a:t>
            </a:r>
            <a:r>
              <a:rPr lang="en-US" dirty="0" smtClean="0"/>
              <a:t>provides description of the communication procedures to be followed by management , team members and customers.</a:t>
            </a:r>
          </a:p>
          <a:p>
            <a:pPr marL="914400" lvl="1" indent="-457200">
              <a:lnSpc>
                <a:spcPct val="150000"/>
              </a:lnSpc>
              <a:buClr>
                <a:srgbClr val="FF6600"/>
              </a:buClr>
              <a:buSzPct val="60000"/>
              <a:buFont typeface="Webdings" pitchFamily="18" charset="2"/>
              <a:buChar char="g"/>
            </a:pPr>
            <a:r>
              <a:rPr lang="en-US" b="1" dirty="0" smtClean="0"/>
              <a:t>Project Stand and Procedures</a:t>
            </a:r>
            <a:r>
              <a:rPr lang="en-US" dirty="0" smtClean="0"/>
              <a:t>: Provides  a description of how deliverables will be evaluated and accepted by the customers</a:t>
            </a:r>
          </a:p>
        </p:txBody>
      </p:sp>
    </p:spTree>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3.3 Assessing Project Feasibility</a:t>
            </a:r>
            <a:endParaRPr lang="en-MY" dirty="0" smtClean="0"/>
          </a:p>
        </p:txBody>
      </p:sp>
      <p:sp>
        <p:nvSpPr>
          <p:cNvPr id="7" name="Title 1"/>
          <p:cNvSpPr txBox="1">
            <a:spLocks/>
          </p:cNvSpPr>
          <p:nvPr/>
        </p:nvSpPr>
        <p:spPr bwMode="auto">
          <a:xfrm>
            <a:off x="0" y="836712"/>
            <a:ext cx="9144000" cy="323865"/>
          </a:xfrm>
          <a:prstGeom prst="rect">
            <a:avLst/>
          </a:prstGeom>
          <a:noFill/>
          <a:ln w="9525">
            <a:noFill/>
            <a:miter lim="800000"/>
            <a:headEnd/>
            <a:tailEnd/>
          </a:ln>
        </p:spPr>
        <p:txBody>
          <a:bodyPr vert="horz" wrap="square" lIns="72000" tIns="0" rIns="72000" bIns="0" numCol="1" spcCol="0" anchor="t" anchorCtr="0" compatLnSpc="1">
            <a:prstTxWarp prst="textNoShape">
              <a:avLst/>
            </a:prstTxWarp>
          </a:bodyPr>
          <a:lstStyle/>
          <a:p>
            <a:pPr defTabSz="720000">
              <a:lnSpc>
                <a:spcPts val="1800"/>
              </a:lnSpc>
              <a:spcBef>
                <a:spcPts val="0"/>
              </a:spcBef>
              <a:spcAft>
                <a:spcPts val="0"/>
              </a:spcAft>
              <a:tabLst>
                <a:tab pos="0" algn="l"/>
              </a:tabLst>
              <a:defRPr/>
            </a:pPr>
            <a:r>
              <a:rPr lang="en-US" sz="1600" b="1" dirty="0" smtClean="0"/>
              <a:t>3.3.4  </a:t>
            </a:r>
            <a:r>
              <a:rPr lang="en-MY" sz="1600" b="1" dirty="0" smtClean="0"/>
              <a:t>Reviewing the Baseline Project Plan</a:t>
            </a:r>
          </a:p>
          <a:p>
            <a:pPr defTabSz="720000">
              <a:lnSpc>
                <a:spcPts val="1800"/>
              </a:lnSpc>
              <a:spcBef>
                <a:spcPts val="0"/>
              </a:spcBef>
              <a:spcAft>
                <a:spcPts val="0"/>
              </a:spcAft>
              <a:tabLst>
                <a:tab pos="0" algn="l"/>
              </a:tabLst>
              <a:defRPr/>
            </a:pPr>
            <a:endParaRPr lang="en-MY" sz="1600" b="1" dirty="0" smtClean="0"/>
          </a:p>
          <a:p>
            <a:pPr lvl="0" defTabSz="720000">
              <a:lnSpc>
                <a:spcPts val="1800"/>
              </a:lnSpc>
              <a:spcBef>
                <a:spcPts val="0"/>
              </a:spcBef>
              <a:spcAft>
                <a:spcPts val="0"/>
              </a:spcAft>
              <a:tabLst>
                <a:tab pos="0" algn="l"/>
              </a:tabLst>
              <a:defRPr/>
            </a:pPr>
            <a:endParaRPr lang="en-US" sz="1600" b="1" dirty="0" smtClean="0"/>
          </a:p>
          <a:p>
            <a:pPr lvl="0" defTabSz="720000">
              <a:lnSpc>
                <a:spcPts val="1800"/>
              </a:lnSpc>
              <a:spcBef>
                <a:spcPts val="0"/>
              </a:spcBef>
              <a:spcAft>
                <a:spcPts val="0"/>
              </a:spcAft>
              <a:tabLst>
                <a:tab pos="0" algn="l"/>
              </a:tabLst>
              <a:defRPr/>
            </a:pPr>
            <a:endParaRPr lang="en-US" sz="1600" b="1" dirty="0" smtClean="0"/>
          </a:p>
          <a:p>
            <a:pPr lvl="0" defTabSz="720000">
              <a:lnSpc>
                <a:spcPts val="1800"/>
              </a:lnSpc>
              <a:spcBef>
                <a:spcPts val="0"/>
              </a:spcBef>
              <a:spcAft>
                <a:spcPts val="0"/>
              </a:spcAft>
              <a:tabLst>
                <a:tab pos="0" algn="l"/>
              </a:tabLst>
              <a:defRPr/>
            </a:pPr>
            <a:endParaRPr lang="en-GB" sz="1600" b="1" dirty="0" smtClean="0">
              <a:latin typeface="Arial" pitchFamily="34" charset="0"/>
              <a:cs typeface="Arial" pitchFamily="34" charset="0"/>
            </a:endParaRPr>
          </a:p>
          <a:p>
            <a:pPr defTabSz="720000">
              <a:lnSpc>
                <a:spcPts val="1800"/>
              </a:lnSpc>
              <a:spcBef>
                <a:spcPts val="0"/>
              </a:spcBef>
              <a:spcAft>
                <a:spcPts val="0"/>
              </a:spcAft>
              <a:tabLst>
                <a:tab pos="0" algn="l"/>
              </a:tabLst>
              <a:defRPr/>
            </a:pPr>
            <a:endParaRPr lang="en-US" sz="1600" b="1" dirty="0" smtClean="0"/>
          </a:p>
          <a:p>
            <a:pPr defTabSz="720000">
              <a:lnSpc>
                <a:spcPts val="1800"/>
              </a:lnSpc>
              <a:spcBef>
                <a:spcPts val="0"/>
              </a:spcBef>
              <a:spcAft>
                <a:spcPts val="0"/>
              </a:spcAft>
              <a:tabLst>
                <a:tab pos="0" algn="l"/>
              </a:tabLst>
              <a:defRPr/>
            </a:pPr>
            <a:endParaRPr lang="en-US" sz="1600" b="1" dirty="0" smtClean="0"/>
          </a:p>
        </p:txBody>
      </p:sp>
      <p:sp>
        <p:nvSpPr>
          <p:cNvPr id="6" name="Round Single Corner Rectangle 5"/>
          <p:cNvSpPr/>
          <p:nvPr/>
        </p:nvSpPr>
        <p:spPr bwMode="auto">
          <a:xfrm>
            <a:off x="533400" y="1524000"/>
            <a:ext cx="8001000" cy="3886200"/>
          </a:xfrm>
          <a:prstGeom prst="round1Rec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lvl="0"/>
            <a:r>
              <a:rPr lang="en-US" b="1" dirty="0" smtClean="0"/>
              <a:t>Structured Walkthroughs</a:t>
            </a:r>
          </a:p>
          <a:p>
            <a:pPr lvl="0"/>
            <a:endParaRPr lang="en-US" b="1" dirty="0" smtClean="0"/>
          </a:p>
          <a:p>
            <a:pPr lvl="0">
              <a:lnSpc>
                <a:spcPts val="3000"/>
              </a:lnSpc>
              <a:buClr>
                <a:srgbClr val="FF6600"/>
              </a:buClr>
              <a:buFont typeface="Wingdings 3" pitchFamily="18" charset="2"/>
              <a:buChar char="â"/>
            </a:pPr>
            <a:r>
              <a:rPr lang="en-GB" dirty="0" smtClean="0"/>
              <a:t>Base line project plan will be reviewed before going to a next phase of  </a:t>
            </a:r>
          </a:p>
          <a:p>
            <a:pPr lvl="0">
              <a:lnSpc>
                <a:spcPts val="3000"/>
              </a:lnSpc>
              <a:buClr>
                <a:srgbClr val="FF6600"/>
              </a:buClr>
            </a:pPr>
            <a:r>
              <a:rPr lang="en-GB" dirty="0"/>
              <a:t> </a:t>
            </a:r>
            <a:r>
              <a:rPr lang="en-GB" dirty="0" smtClean="0"/>
              <a:t>   SDLC and the review is known as </a:t>
            </a:r>
            <a:r>
              <a:rPr lang="en-GB" b="1" dirty="0" smtClean="0"/>
              <a:t>Structured Walkthroughs </a:t>
            </a:r>
          </a:p>
          <a:p>
            <a:pPr lvl="0">
              <a:lnSpc>
                <a:spcPts val="3000"/>
              </a:lnSpc>
              <a:buClr>
                <a:srgbClr val="FF6600"/>
              </a:buClr>
              <a:buFont typeface="Wingdings 3" pitchFamily="18" charset="2"/>
              <a:buChar char="â"/>
            </a:pPr>
            <a:endParaRPr lang="en-GB" b="1" dirty="0" smtClean="0"/>
          </a:p>
          <a:p>
            <a:pPr lvl="0">
              <a:lnSpc>
                <a:spcPts val="3000"/>
              </a:lnSpc>
              <a:buClr>
                <a:srgbClr val="FF6600"/>
              </a:buClr>
              <a:buFont typeface="Wingdings 3" pitchFamily="18" charset="2"/>
              <a:buChar char="â"/>
            </a:pPr>
            <a:r>
              <a:rPr lang="en-US" b="1" dirty="0" smtClean="0"/>
              <a:t>Structured Walkthrough </a:t>
            </a:r>
            <a:r>
              <a:rPr lang="en-US" dirty="0" smtClean="0"/>
              <a:t>is a peer group review of any product created </a:t>
            </a:r>
          </a:p>
          <a:p>
            <a:pPr lvl="0">
              <a:lnSpc>
                <a:spcPts val="3000"/>
              </a:lnSpc>
              <a:buClr>
                <a:srgbClr val="FF6600"/>
              </a:buClr>
            </a:pPr>
            <a:r>
              <a:rPr lang="en-US" dirty="0"/>
              <a:t> </a:t>
            </a:r>
            <a:r>
              <a:rPr lang="en-US" dirty="0" smtClean="0"/>
              <a:t>   during the system development process</a:t>
            </a:r>
          </a:p>
          <a:p>
            <a:pPr lvl="0">
              <a:lnSpc>
                <a:spcPts val="3000"/>
              </a:lnSpc>
              <a:buClr>
                <a:srgbClr val="FF6600"/>
              </a:buClr>
              <a:buFont typeface="Wingdings 3" pitchFamily="18" charset="2"/>
              <a:buChar char="â"/>
            </a:pPr>
            <a:endParaRPr lang="en-GB" dirty="0" smtClean="0"/>
          </a:p>
          <a:p>
            <a:pPr lvl="0">
              <a:lnSpc>
                <a:spcPts val="3000"/>
              </a:lnSpc>
              <a:buClr>
                <a:srgbClr val="FF6600"/>
              </a:buClr>
              <a:buFont typeface="Wingdings 3" pitchFamily="18" charset="2"/>
              <a:buChar char="â"/>
            </a:pPr>
            <a:r>
              <a:rPr lang="en-US" dirty="0" smtClean="0"/>
              <a:t>The role of the group members can be  coordinator, presenter, user, </a:t>
            </a:r>
          </a:p>
          <a:p>
            <a:pPr lvl="0">
              <a:lnSpc>
                <a:spcPts val="3000"/>
              </a:lnSpc>
              <a:buClr>
                <a:srgbClr val="FF6600"/>
              </a:buClr>
            </a:pPr>
            <a:r>
              <a:rPr lang="en-US" dirty="0"/>
              <a:t> </a:t>
            </a:r>
            <a:r>
              <a:rPr lang="en-US" dirty="0" smtClean="0"/>
              <a:t>   secretary, standard-bearer, maintenance oracle</a:t>
            </a:r>
          </a:p>
          <a:p>
            <a:pPr lvl="0">
              <a:lnSpc>
                <a:spcPts val="3000"/>
              </a:lnSpc>
            </a:pPr>
            <a:endParaRPr lang="en-GB" dirty="0" smtClean="0"/>
          </a:p>
          <a:p>
            <a:pPr lvl="0"/>
            <a:endParaRPr lang="en-GB" dirty="0"/>
          </a:p>
        </p:txBody>
      </p:sp>
    </p:spTree>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200" y="838200"/>
            <a:ext cx="2173031" cy="461665"/>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400" b="1" spc="50" dirty="0" smtClean="0">
                <a:ln w="11430"/>
                <a:solidFill>
                  <a:srgbClr val="FF0000"/>
                </a:solidFill>
                <a:effectLst>
                  <a:outerShdw blurRad="76200" dist="50800" dir="5400000" algn="tl" rotWithShape="0">
                    <a:srgbClr val="000000">
                      <a:alpha val="65000"/>
                    </a:srgbClr>
                  </a:outerShdw>
                  <a:reflection blurRad="6350" stA="60000" endA="900" endPos="58000" dir="5400000" sy="-100000" algn="bl" rotWithShape="0"/>
                </a:effectLst>
                <a:latin typeface="+mj-lt"/>
              </a:rPr>
              <a:t>Class Activity</a:t>
            </a:r>
          </a:p>
        </p:txBody>
      </p:sp>
      <p:sp>
        <p:nvSpPr>
          <p:cNvPr id="10" name="Title 1"/>
          <p:cNvSpPr txBox="1">
            <a:spLocks/>
          </p:cNvSpPr>
          <p:nvPr/>
        </p:nvSpPr>
        <p:spPr bwMode="auto">
          <a:xfrm>
            <a:off x="0" y="260648"/>
            <a:ext cx="7740352" cy="504056"/>
          </a:xfrm>
          <a:prstGeom prst="rect">
            <a:avLst/>
          </a:prstGeom>
          <a:noFill/>
          <a:ln w="9525">
            <a:noFill/>
            <a:miter lim="800000"/>
            <a:headEnd/>
            <a:tailEnd/>
          </a:ln>
        </p:spPr>
        <p:txBody>
          <a:bodyPr vert="horz" wrap="square" lIns="72000" tIns="0" rIns="72000" bIns="0" numCol="1" spcCol="0" anchor="ctr" anchorCtr="0" compatLnSpc="1">
            <a:prstTxWarp prst="textNoShape">
              <a:avLst/>
            </a:prstTxWarp>
          </a:bodyPr>
          <a:lstStyle/>
          <a:p>
            <a:pPr lvl="0" defTabSz="720000">
              <a:lnSpc>
                <a:spcPts val="1800"/>
              </a:lnSpc>
              <a:spcBef>
                <a:spcPts val="0"/>
              </a:spcBef>
              <a:spcAft>
                <a:spcPts val="0"/>
              </a:spcAft>
              <a:tabLst>
                <a:tab pos="0" algn="l"/>
              </a:tabLst>
            </a:pPr>
            <a:r>
              <a:rPr kumimoji="0" lang="en-US" sz="1700" b="1" i="0" u="none" strike="noStrike" kern="0" cap="none" spc="0" normalizeH="0" baseline="0" noProof="0" dirty="0" smtClean="0">
                <a:ln>
                  <a:noFill/>
                </a:ln>
                <a:solidFill>
                  <a:srgbClr val="FFFF00"/>
                </a:solidFill>
                <a:effectLst/>
                <a:uLnTx/>
                <a:uFillTx/>
                <a:latin typeface="+mj-lt"/>
                <a:ea typeface="+mj-ea"/>
                <a:cs typeface="Calibri" pitchFamily="34" charset="0"/>
              </a:rPr>
              <a:t>ACTIVITY</a:t>
            </a:r>
            <a:endParaRPr kumimoji="0" lang="en-MY" sz="1700" b="1" i="0" u="none" strike="noStrike" kern="0" cap="none" spc="0" normalizeH="0" baseline="0" noProof="0" dirty="0">
              <a:ln>
                <a:noFill/>
              </a:ln>
              <a:solidFill>
                <a:srgbClr val="FFFF00"/>
              </a:solidFill>
              <a:effectLst/>
              <a:uLnTx/>
              <a:uFillTx/>
              <a:latin typeface="+mj-lt"/>
              <a:ea typeface="+mj-ea"/>
              <a:cs typeface="Calibri" pitchFamily="34" charset="0"/>
            </a:endParaRPr>
          </a:p>
        </p:txBody>
      </p:sp>
      <p:sp>
        <p:nvSpPr>
          <p:cNvPr id="19" name="Rectangle 18"/>
          <p:cNvSpPr/>
          <p:nvPr/>
        </p:nvSpPr>
        <p:spPr bwMode="auto">
          <a:xfrm>
            <a:off x="228600" y="1981200"/>
            <a:ext cx="8763000" cy="175260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342900" indent="-342900">
              <a:lnSpc>
                <a:spcPct val="150000"/>
              </a:lnSpc>
            </a:pPr>
            <a:r>
              <a:rPr lang="en-US" dirty="0" smtClean="0">
                <a:solidFill>
                  <a:schemeClr val="tx1"/>
                </a:solidFill>
              </a:rPr>
              <a:t>1. List and discuss the different types of project feasibility factors. Is any one factor most important? Discuss why or why not ?</a:t>
            </a:r>
          </a:p>
          <a:p>
            <a:pPr marL="342900" indent="-342900">
              <a:lnSpc>
                <a:spcPct val="150000"/>
              </a:lnSpc>
            </a:pPr>
            <a:r>
              <a:rPr lang="en-US" dirty="0" smtClean="0">
                <a:solidFill>
                  <a:schemeClr val="tx1"/>
                </a:solidFill>
              </a:rPr>
              <a:t>2. What intangible benefits might an </a:t>
            </a:r>
            <a:r>
              <a:rPr lang="en-US" dirty="0" err="1" smtClean="0">
                <a:solidFill>
                  <a:schemeClr val="tx1"/>
                </a:solidFill>
              </a:rPr>
              <a:t>organisation</a:t>
            </a:r>
            <a:r>
              <a:rPr lang="en-US" dirty="0" smtClean="0">
                <a:solidFill>
                  <a:schemeClr val="tx1"/>
                </a:solidFill>
              </a:rPr>
              <a:t> obtain from the development of an information system?</a:t>
            </a:r>
          </a:p>
          <a:p>
            <a:pPr marL="342900" indent="-342900"/>
            <a:endParaRPr lang="en-US" dirty="0" smtClean="0">
              <a:solidFill>
                <a:schemeClr val="tx1"/>
              </a:solidFill>
            </a:endParaRPr>
          </a:p>
          <a:p>
            <a:pPr marL="342900" indent="-342900">
              <a:buFont typeface="+mj-lt"/>
              <a:buAutoNum type="arabicPeriod"/>
            </a:pPr>
            <a:endParaRPr lang="en-US" dirty="0" smtClean="0">
              <a:solidFill>
                <a:schemeClr val="tx1"/>
              </a:solidFill>
            </a:endParaRPr>
          </a:p>
          <a:p>
            <a:pPr marL="360363" marR="0" indent="-360363" algn="just" defTabSz="914400" eaLnBrk="0" latinLnBrk="0" hangingPunct="0">
              <a:lnSpc>
                <a:spcPct val="150000"/>
              </a:lnSpc>
              <a:buClr>
                <a:srgbClr val="FF6600"/>
              </a:buClr>
              <a:buSzTx/>
              <a:buFont typeface="Wingdings 3" pitchFamily="18" charset="2"/>
              <a:buChar char="â"/>
              <a:tabLst/>
            </a:pPr>
            <a:endParaRPr lang="en-US" dirty="0" smtClean="0">
              <a:solidFill>
                <a:schemeClr val="tx1"/>
              </a:solidFill>
            </a:endParaRPr>
          </a:p>
        </p:txBody>
      </p:sp>
      <p:sp>
        <p:nvSpPr>
          <p:cNvPr id="11" name="TextBox 10"/>
          <p:cNvSpPr txBox="1"/>
          <p:nvPr/>
        </p:nvSpPr>
        <p:spPr>
          <a:xfrm>
            <a:off x="457200" y="1447800"/>
            <a:ext cx="3416320" cy="369332"/>
          </a:xfrm>
          <a:prstGeom prst="rect">
            <a:avLst/>
          </a:prstGeom>
          <a:noFill/>
        </p:spPr>
        <p:txBody>
          <a:bodyPr wrap="none" rtlCol="0">
            <a:spAutoFit/>
          </a:bodyPr>
          <a:lstStyle/>
          <a:p>
            <a:r>
              <a:rPr lang="en-US" dirty="0" smtClean="0"/>
              <a:t>Answer the following questions.</a:t>
            </a:r>
            <a:endParaRPr lang="en-US"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bg/>
                                          </p:spTgt>
                                        </p:tgtEl>
                                        <p:attrNameLst>
                                          <p:attrName>style.visibility</p:attrName>
                                        </p:attrNameLst>
                                      </p:cBhvr>
                                      <p:to>
                                        <p:strVal val="visible"/>
                                      </p:to>
                                    </p:set>
                                    <p:animEffect transition="in" filter="fade">
                                      <p:cBhvr>
                                        <p:cTn id="7" dur="2000"/>
                                        <p:tgtEl>
                                          <p:spTgt spid="19">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MY" dirty="0"/>
          </a:p>
        </p:txBody>
      </p:sp>
      <p:sp>
        <p:nvSpPr>
          <p:cNvPr id="4" name="Content Placeholder 1"/>
          <p:cNvSpPr txBox="1">
            <a:spLocks/>
          </p:cNvSpPr>
          <p:nvPr/>
        </p:nvSpPr>
        <p:spPr>
          <a:xfrm>
            <a:off x="304800" y="1219200"/>
            <a:ext cx="8534400" cy="3733800"/>
          </a:xfrm>
          <a:prstGeom prst="rect">
            <a:avLst/>
          </a:prstGeom>
        </p:spPr>
        <p:txBody>
          <a:bodyPr/>
          <a:lstStyle/>
          <a:p>
            <a:pPr marL="285750" lvl="0" indent="-285750">
              <a:lnSpc>
                <a:spcPct val="150000"/>
              </a:lnSpc>
              <a:buClr>
                <a:schemeClr val="accent6">
                  <a:lumMod val="75000"/>
                </a:schemeClr>
              </a:buClr>
              <a:buSzPct val="60000"/>
              <a:buFont typeface="Webdings" pitchFamily="18" charset="2"/>
              <a:buChar char="g"/>
            </a:pPr>
            <a:r>
              <a:rPr lang="en-US" dirty="0" smtClean="0"/>
              <a:t>Things to be considered when initiating projects are: </a:t>
            </a:r>
            <a:r>
              <a:rPr lang="en-US" b="1" dirty="0" smtClean="0"/>
              <a:t>the effort that should be expended on the Project initiation and Planning process, the person who is responsible for performing the Project initiation and planning process and the challenging activities in project initiation and planning</a:t>
            </a:r>
          </a:p>
          <a:p>
            <a:pPr lvl="0">
              <a:lnSpc>
                <a:spcPct val="150000"/>
              </a:lnSpc>
              <a:buFont typeface="Wingdings" pitchFamily="2" charset="2"/>
              <a:buChar char="v"/>
            </a:pPr>
            <a:endParaRPr lang="en-US" dirty="0" smtClean="0"/>
          </a:p>
          <a:p>
            <a:pPr marL="285750" lvl="0" indent="-285750">
              <a:lnSpc>
                <a:spcPct val="150000"/>
              </a:lnSpc>
              <a:buClr>
                <a:schemeClr val="accent6">
                  <a:lumMod val="75000"/>
                </a:schemeClr>
              </a:buClr>
              <a:buSzPct val="60000"/>
              <a:buFont typeface="Webdings" pitchFamily="18" charset="2"/>
              <a:buChar char="g"/>
            </a:pPr>
            <a:r>
              <a:rPr lang="en-US" dirty="0" smtClean="0"/>
              <a:t>Base Project Plan is a major outcome and deliverable from the Project initiation and planning phase</a:t>
            </a:r>
          </a:p>
          <a:p>
            <a:pPr lvl="0">
              <a:lnSpc>
                <a:spcPct val="150000"/>
              </a:lnSpc>
              <a:buFont typeface="Wingdings" pitchFamily="2" charset="2"/>
              <a:buChar char="v"/>
            </a:pPr>
            <a:endParaRPr lang="en-US" dirty="0" smtClean="0"/>
          </a:p>
          <a:p>
            <a:pPr marL="285750" lvl="0" indent="-285750">
              <a:lnSpc>
                <a:spcPct val="150000"/>
              </a:lnSpc>
              <a:buClr>
                <a:schemeClr val="accent6">
                  <a:lumMod val="75000"/>
                </a:schemeClr>
              </a:buClr>
              <a:buSzPct val="60000"/>
              <a:buFont typeface="Webdings" pitchFamily="18" charset="2"/>
              <a:buChar char="g"/>
            </a:pPr>
            <a:r>
              <a:rPr lang="en-US" dirty="0" smtClean="0"/>
              <a:t>Feasibility Analysis guides the </a:t>
            </a:r>
            <a:r>
              <a:rPr lang="en-US" dirty="0" err="1" smtClean="0"/>
              <a:t>organisation</a:t>
            </a:r>
            <a:r>
              <a:rPr lang="en-US" dirty="0" smtClean="0"/>
              <a:t> whether to proceed with a project</a:t>
            </a:r>
          </a:p>
          <a:p>
            <a:pPr lvl="0">
              <a:lnSpc>
                <a:spcPct val="150000"/>
              </a:lnSpc>
              <a:buFont typeface="Wingdings" pitchFamily="2" charset="2"/>
              <a:buChar char="v"/>
            </a:pPr>
            <a:endParaRPr lang="en-US" dirty="0" smtClean="0"/>
          </a:p>
          <a:p>
            <a:pPr marL="285750" lvl="0" indent="-285750">
              <a:lnSpc>
                <a:spcPct val="150000"/>
              </a:lnSpc>
              <a:buClr>
                <a:schemeClr val="accent6">
                  <a:lumMod val="75000"/>
                </a:schemeClr>
              </a:buClr>
              <a:buSzPct val="60000"/>
              <a:buFont typeface="Webdings" pitchFamily="18" charset="2"/>
              <a:buChar char="g"/>
            </a:pPr>
            <a:r>
              <a:rPr lang="en-US" b="1" dirty="0" smtClean="0"/>
              <a:t>Tangible benefits </a:t>
            </a:r>
            <a:r>
              <a:rPr lang="en-US" dirty="0" smtClean="0"/>
              <a:t>refer to items that can be measured in dollars and with certainty.</a:t>
            </a:r>
          </a:p>
          <a:p>
            <a:pPr marL="342900" lvl="1" indent="-342900" algn="just">
              <a:lnSpc>
                <a:spcPct val="150000"/>
              </a:lnSpc>
              <a:spcBef>
                <a:spcPct val="20000"/>
              </a:spcBef>
              <a:buClr>
                <a:srgbClr val="FF6600"/>
              </a:buClr>
              <a:buSzPct val="100000"/>
              <a:buFont typeface="Wingdings 3" pitchFamily="18" charset="2"/>
              <a:buChar char=""/>
              <a:defRPr/>
            </a:pPr>
            <a:endParaRPr lang="en-US" dirty="0" smtClean="0"/>
          </a:p>
        </p:txBody>
      </p:sp>
    </p:spTree>
  </p:cSld>
  <p:clrMapOvr>
    <a:masterClrMapping/>
  </p:clrMapOvr>
  <p:transition>
    <p:wipe dir="d"/>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MY" dirty="0"/>
          </a:p>
        </p:txBody>
      </p:sp>
      <p:sp>
        <p:nvSpPr>
          <p:cNvPr id="4" name="Content Placeholder 1"/>
          <p:cNvSpPr txBox="1">
            <a:spLocks/>
          </p:cNvSpPr>
          <p:nvPr/>
        </p:nvSpPr>
        <p:spPr>
          <a:xfrm>
            <a:off x="304800" y="1447800"/>
            <a:ext cx="8610600" cy="2514600"/>
          </a:xfrm>
          <a:prstGeom prst="rect">
            <a:avLst/>
          </a:prstGeom>
        </p:spPr>
        <p:txBody>
          <a:bodyPr/>
          <a:lstStyle/>
          <a:p>
            <a:pPr marL="285750" lvl="0" indent="-285750">
              <a:lnSpc>
                <a:spcPct val="150000"/>
              </a:lnSpc>
              <a:buClr>
                <a:schemeClr val="accent6">
                  <a:lumMod val="75000"/>
                </a:schemeClr>
              </a:buClr>
              <a:buSzPct val="60000"/>
              <a:buFont typeface="Webdings" pitchFamily="18" charset="2"/>
              <a:buChar char="g"/>
            </a:pPr>
            <a:r>
              <a:rPr lang="en-US" b="1" dirty="0" smtClean="0"/>
              <a:t>Intangible benefits </a:t>
            </a:r>
            <a:r>
              <a:rPr lang="en-US" dirty="0" smtClean="0"/>
              <a:t>are benefits derived from the creation of an information system that cannot be easily measured in dollars or with certainty</a:t>
            </a:r>
          </a:p>
          <a:p>
            <a:pPr lvl="0">
              <a:lnSpc>
                <a:spcPct val="150000"/>
              </a:lnSpc>
              <a:buFont typeface="Wingdings" pitchFamily="2" charset="2"/>
              <a:buChar char="v"/>
            </a:pPr>
            <a:endParaRPr lang="en-US" dirty="0" smtClean="0"/>
          </a:p>
          <a:p>
            <a:pPr marL="285750" lvl="0" indent="-285750">
              <a:lnSpc>
                <a:spcPct val="150000"/>
              </a:lnSpc>
              <a:buClr>
                <a:schemeClr val="accent6">
                  <a:lumMod val="75000"/>
                </a:schemeClr>
              </a:buClr>
              <a:buSzPct val="60000"/>
              <a:buFont typeface="Webdings" pitchFamily="18" charset="2"/>
              <a:buChar char="g"/>
            </a:pPr>
            <a:r>
              <a:rPr lang="en-US" b="1" dirty="0" smtClean="0"/>
              <a:t>Tangible cost: </a:t>
            </a:r>
            <a:r>
              <a:rPr lang="en-US" dirty="0" smtClean="0"/>
              <a:t>a cost associated with an information system that can be measured in dollars and with certainty</a:t>
            </a:r>
          </a:p>
          <a:p>
            <a:pPr lvl="0">
              <a:lnSpc>
                <a:spcPct val="150000"/>
              </a:lnSpc>
              <a:buFont typeface="Wingdings" pitchFamily="2" charset="2"/>
              <a:buChar char="v"/>
            </a:pPr>
            <a:endParaRPr lang="en-US" dirty="0" smtClean="0"/>
          </a:p>
          <a:p>
            <a:pPr marL="285750" lvl="0" indent="-285750">
              <a:lnSpc>
                <a:spcPct val="150000"/>
              </a:lnSpc>
              <a:buClr>
                <a:schemeClr val="accent6">
                  <a:lumMod val="75000"/>
                </a:schemeClr>
              </a:buClr>
              <a:buSzPct val="60000"/>
              <a:buFont typeface="Webdings" pitchFamily="18" charset="2"/>
              <a:buChar char="g"/>
            </a:pPr>
            <a:r>
              <a:rPr lang="en-US" b="1" dirty="0" smtClean="0"/>
              <a:t>Intangible cost: </a:t>
            </a:r>
            <a:r>
              <a:rPr lang="en-US" dirty="0" smtClean="0"/>
              <a:t>a cost associated with an information system that cannot be easily measured in terms of dollars or with certainty</a:t>
            </a:r>
          </a:p>
          <a:p>
            <a:pPr marL="342900" lvl="1" indent="-342900" algn="just">
              <a:lnSpc>
                <a:spcPct val="150000"/>
              </a:lnSpc>
              <a:spcBef>
                <a:spcPct val="20000"/>
              </a:spcBef>
              <a:buClr>
                <a:srgbClr val="FF6600"/>
              </a:buClr>
              <a:buSzPct val="100000"/>
              <a:buFont typeface="Wingdings 3" pitchFamily="18" charset="2"/>
              <a:buChar char=""/>
              <a:defRPr/>
            </a:pPr>
            <a:endParaRPr lang="en-US" dirty="0" smtClean="0"/>
          </a:p>
        </p:txBody>
      </p:sp>
    </p:spTree>
  </p:cSld>
  <p:clrMapOvr>
    <a:masterClrMapping/>
  </p:clrMapOvr>
  <p:transition>
    <p:wipe dir="d"/>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REFERENCE</a:t>
            </a:r>
            <a:endParaRPr lang="en-MY" dirty="0"/>
          </a:p>
        </p:txBody>
      </p:sp>
      <p:sp>
        <p:nvSpPr>
          <p:cNvPr id="5" name="Rectangle 4"/>
          <p:cNvSpPr/>
          <p:nvPr/>
        </p:nvSpPr>
        <p:spPr>
          <a:xfrm>
            <a:off x="609600" y="1981201"/>
            <a:ext cx="7786742" cy="72943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342900" indent="-342900">
              <a:lnSpc>
                <a:spcPct val="115000"/>
              </a:lnSpc>
              <a:spcBef>
                <a:spcPts val="0"/>
              </a:spcBef>
              <a:spcAft>
                <a:spcPts val="0"/>
              </a:spcAft>
              <a:buFontTx/>
              <a:buAutoNum type="arabicPeriod"/>
            </a:pPr>
            <a:r>
              <a:rPr lang="en-US" dirty="0" smtClean="0">
                <a:solidFill>
                  <a:schemeClr val="tx1"/>
                </a:solidFill>
              </a:rPr>
              <a:t>Hoffer, J.G.V. (2009). </a:t>
            </a:r>
            <a:r>
              <a:rPr lang="en-MY" i="1" dirty="0" smtClean="0">
                <a:solidFill>
                  <a:schemeClr val="tx1"/>
                </a:solidFill>
              </a:rPr>
              <a:t>Modern System Analysis and Design (6th Ed.). </a:t>
            </a:r>
            <a:r>
              <a:rPr lang="en-MY" dirty="0" smtClean="0">
                <a:solidFill>
                  <a:schemeClr val="tx1"/>
                </a:solidFill>
              </a:rPr>
              <a:t>(</a:t>
            </a:r>
            <a:r>
              <a:rPr lang="en-MY" dirty="0" err="1" smtClean="0">
                <a:solidFill>
                  <a:schemeClr val="tx1"/>
                </a:solidFill>
              </a:rPr>
              <a:t>n.p</a:t>
            </a:r>
            <a:r>
              <a:rPr lang="en-MY" dirty="0" smtClean="0">
                <a:solidFill>
                  <a:schemeClr val="tx1"/>
                </a:solidFill>
              </a:rPr>
              <a:t>) </a:t>
            </a:r>
            <a:endParaRPr lang="en-US" dirty="0">
              <a:ea typeface="Times New Roman"/>
              <a:cs typeface="Times New Roman"/>
            </a:endParaRPr>
          </a:p>
        </p:txBody>
      </p:sp>
    </p:spTree>
  </p:cSld>
  <p:clrMapOvr>
    <a:masterClrMapping/>
  </p:clrMapOvr>
  <p:transition>
    <p:wipe dir="d"/>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APPENDIX</a:t>
            </a:r>
            <a:endParaRPr lang="en-MY" dirty="0"/>
          </a:p>
        </p:txBody>
      </p:sp>
      <p:graphicFrame>
        <p:nvGraphicFramePr>
          <p:cNvPr id="4" name="Table 3"/>
          <p:cNvGraphicFramePr>
            <a:graphicFrameLocks noGrp="1"/>
          </p:cNvGraphicFramePr>
          <p:nvPr>
            <p:extLst>
              <p:ext uri="{D42A27DB-BD31-4B8C-83A1-F6EECF244321}">
                <p14:modId xmlns:p14="http://schemas.microsoft.com/office/powerpoint/2010/main" val="2418161411"/>
              </p:ext>
            </p:extLst>
          </p:nvPr>
        </p:nvGraphicFramePr>
        <p:xfrm>
          <a:off x="381000" y="944880"/>
          <a:ext cx="7924800" cy="5455920"/>
        </p:xfrm>
        <a:graphic>
          <a:graphicData uri="http://schemas.openxmlformats.org/drawingml/2006/table">
            <a:tbl>
              <a:tblPr firstRow="1" bandRow="1">
                <a:tableStyleId>{5C22544A-7EE6-4342-B048-85BDC9FD1C3A}</a:tableStyleId>
              </a:tblPr>
              <a:tblGrid>
                <a:gridCol w="1219200"/>
                <a:gridCol w="6705600"/>
              </a:tblGrid>
              <a:tr h="341570">
                <a:tc>
                  <a:txBody>
                    <a:bodyPr/>
                    <a:lstStyle/>
                    <a:p>
                      <a:r>
                        <a:rPr lang="en-GB" dirty="0" smtClean="0"/>
                        <a:t>Figure</a:t>
                      </a:r>
                      <a:endParaRPr lang="en-GB" dirty="0"/>
                    </a:p>
                  </a:txBody>
                  <a:tcPr/>
                </a:tc>
                <a:tc>
                  <a:txBody>
                    <a:bodyPr/>
                    <a:lstStyle/>
                    <a:p>
                      <a:r>
                        <a:rPr lang="en-GB" dirty="0" smtClean="0"/>
                        <a:t>Source</a:t>
                      </a:r>
                      <a:r>
                        <a:rPr lang="en-GB" baseline="0" dirty="0" smtClean="0"/>
                        <a:t> </a:t>
                      </a:r>
                      <a:endParaRPr lang="en-GB" dirty="0"/>
                    </a:p>
                  </a:txBody>
                  <a:tcPr/>
                </a:tc>
              </a:tr>
              <a:tr h="597747">
                <a:tc>
                  <a:txBody>
                    <a:bodyPr/>
                    <a:lstStyle/>
                    <a:p>
                      <a:r>
                        <a:rPr lang="en-GB" sz="1100" dirty="0" smtClean="0"/>
                        <a:t>Fig. 1</a:t>
                      </a:r>
                      <a:endParaRPr lang="en-GB"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http://www.nedfonusa.com/images/Company%20Building.jpg</a:t>
                      </a:r>
                      <a:endParaRPr lang="en-GB" sz="1800" kern="1200" dirty="0" smtClean="0">
                        <a:solidFill>
                          <a:schemeClr val="dk1"/>
                        </a:solidFill>
                        <a:latin typeface="+mn-lt"/>
                        <a:ea typeface="+mn-ea"/>
                        <a:cs typeface="+mn-cs"/>
                      </a:endParaRPr>
                    </a:p>
                  </a:txBody>
                  <a:tcPr/>
                </a:tc>
              </a:tr>
              <a:tr h="597747">
                <a:tc>
                  <a:txBody>
                    <a:bodyPr/>
                    <a:lstStyle/>
                    <a:p>
                      <a:r>
                        <a:rPr lang="en-GB" sz="1100" dirty="0" smtClean="0"/>
                        <a:t>Fig. 2</a:t>
                      </a:r>
                      <a:endParaRPr lang="en-GB"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http://img.ehowcdn.com/article-page-main/ehow/images/a07/6p/m4/calculate-payroll-800x800.jpg</a:t>
                      </a:r>
                      <a:endParaRPr lang="en-GB" sz="1800" kern="1200" dirty="0" smtClean="0">
                        <a:solidFill>
                          <a:schemeClr val="dk1"/>
                        </a:solidFill>
                        <a:latin typeface="+mn-lt"/>
                        <a:ea typeface="+mn-ea"/>
                        <a:cs typeface="+mn-cs"/>
                      </a:endParaRPr>
                    </a:p>
                  </a:txBody>
                  <a:tcPr/>
                </a:tc>
              </a:tr>
              <a:tr h="597747">
                <a:tc>
                  <a:txBody>
                    <a:bodyPr/>
                    <a:lstStyle/>
                    <a:p>
                      <a:r>
                        <a:rPr lang="en-GB" sz="1100" dirty="0" smtClean="0"/>
                        <a:t>Fig. 3</a:t>
                      </a:r>
                      <a:endParaRPr lang="en-GB"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http://www.einflatables.com/images/Business_opps_home_booming.gif</a:t>
                      </a:r>
                    </a:p>
                  </a:txBody>
                  <a:tcPr/>
                </a:tc>
              </a:tr>
              <a:tr h="651933">
                <a:tc>
                  <a:txBody>
                    <a:bodyPr/>
                    <a:lstStyle/>
                    <a:p>
                      <a:r>
                        <a:rPr lang="en-GB" sz="1100" dirty="0" smtClean="0"/>
                        <a:t>Fig. 4</a:t>
                      </a:r>
                      <a:endParaRPr lang="en-GB"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http://recruitinginhealthcare.files.wordpress.com/2011/07/employees.jpg</a:t>
                      </a:r>
                    </a:p>
                  </a:txBody>
                  <a:tcPr/>
                </a:tc>
              </a:tr>
              <a:tr h="597747">
                <a:tc>
                  <a:txBody>
                    <a:bodyPr/>
                    <a:lstStyle/>
                    <a:p>
                      <a:r>
                        <a:rPr lang="en-GB" sz="1100" dirty="0" smtClean="0"/>
                        <a:t>Fig. 5</a:t>
                      </a:r>
                      <a:endParaRPr lang="en-GB"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http://3.bp.blogspot.com/_anSrjJvD4dQ/TTcxRhgpWnI/AAAAAAAAARw/jTA3aXSoPio/s1600/employee_group.jpg</a:t>
                      </a:r>
                    </a:p>
                  </a:txBody>
                  <a:tcPr/>
                </a:tc>
              </a:tr>
              <a:tr h="597747">
                <a:tc>
                  <a:txBody>
                    <a:bodyPr/>
                    <a:lstStyle/>
                    <a:p>
                      <a:r>
                        <a:rPr lang="en-GB" sz="1100" dirty="0" smtClean="0"/>
                        <a:t>Fig. 6</a:t>
                      </a:r>
                      <a:endParaRPr lang="en-GB"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http://empxtrack.com/blog/wp-content/uploads/2010/01/manual-payroll-system.jpg</a:t>
                      </a:r>
                    </a:p>
                  </a:txBody>
                  <a:tcPr/>
                </a:tc>
              </a:tr>
              <a:tr h="597747">
                <a:tc>
                  <a:txBody>
                    <a:bodyPr/>
                    <a:lstStyle/>
                    <a:p>
                      <a:r>
                        <a:rPr lang="en-GB" sz="1100" dirty="0" smtClean="0"/>
                        <a:t>Fig. 7</a:t>
                      </a:r>
                      <a:endParaRPr lang="en-GB"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http://www.dkimages.com/discover/home/Business/Moving-to-E-Business/Moving-to-E-Business-11.html</a:t>
                      </a:r>
                    </a:p>
                  </a:txBody>
                  <a:tcPr/>
                </a:tc>
              </a:tr>
              <a:tr h="597747">
                <a:tc>
                  <a:txBody>
                    <a:bodyPr/>
                    <a:lstStyle/>
                    <a:p>
                      <a:r>
                        <a:rPr lang="en-GB" sz="1100" dirty="0" smtClean="0"/>
                        <a:t>Fig. 8</a:t>
                      </a:r>
                      <a:endParaRPr lang="en-GB"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http://www.pointeightgraphics.com/sitebuildercontent/sitebuilderpictures/interview2.jpeg </a:t>
                      </a:r>
                    </a:p>
                  </a:txBody>
                  <a:tcPr/>
                </a:tc>
              </a:tr>
            </a:tbl>
          </a:graphicData>
        </a:graphic>
      </p:graphicFrame>
    </p:spTree>
  </p:cSld>
  <p:clrMapOvr>
    <a:masterClrMapping/>
  </p:clrMapOvr>
  <p:transition>
    <p:wipe dir="d"/>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APPENDIX</a:t>
            </a:r>
            <a:endParaRPr lang="en-MY" dirty="0"/>
          </a:p>
        </p:txBody>
      </p:sp>
      <p:graphicFrame>
        <p:nvGraphicFramePr>
          <p:cNvPr id="4" name="Table 3"/>
          <p:cNvGraphicFramePr>
            <a:graphicFrameLocks noGrp="1"/>
          </p:cNvGraphicFramePr>
          <p:nvPr>
            <p:extLst>
              <p:ext uri="{D42A27DB-BD31-4B8C-83A1-F6EECF244321}">
                <p14:modId xmlns:p14="http://schemas.microsoft.com/office/powerpoint/2010/main" val="2182827209"/>
              </p:ext>
            </p:extLst>
          </p:nvPr>
        </p:nvGraphicFramePr>
        <p:xfrm>
          <a:off x="304800" y="990600"/>
          <a:ext cx="7924800" cy="5486400"/>
        </p:xfrm>
        <a:graphic>
          <a:graphicData uri="http://schemas.openxmlformats.org/drawingml/2006/table">
            <a:tbl>
              <a:tblPr firstRow="1" bandRow="1">
                <a:tableStyleId>{5C22544A-7EE6-4342-B048-85BDC9FD1C3A}</a:tableStyleId>
              </a:tblPr>
              <a:tblGrid>
                <a:gridCol w="1219200"/>
                <a:gridCol w="6705600"/>
              </a:tblGrid>
              <a:tr h="330200">
                <a:tc>
                  <a:txBody>
                    <a:bodyPr/>
                    <a:lstStyle/>
                    <a:p>
                      <a:r>
                        <a:rPr lang="en-GB" dirty="0" smtClean="0"/>
                        <a:t>Figure</a:t>
                      </a:r>
                      <a:endParaRPr lang="en-GB" dirty="0"/>
                    </a:p>
                  </a:txBody>
                  <a:tcPr/>
                </a:tc>
                <a:tc>
                  <a:txBody>
                    <a:bodyPr/>
                    <a:lstStyle/>
                    <a:p>
                      <a:r>
                        <a:rPr lang="en-GB" dirty="0" smtClean="0"/>
                        <a:t>Source</a:t>
                      </a:r>
                      <a:r>
                        <a:rPr lang="en-GB" baseline="0" dirty="0" smtClean="0"/>
                        <a:t> </a:t>
                      </a:r>
                      <a:endParaRPr lang="en-GB" dirty="0"/>
                    </a:p>
                  </a:txBody>
                  <a:tcPr/>
                </a:tc>
              </a:tr>
              <a:tr h="577850">
                <a:tc>
                  <a:txBody>
                    <a:bodyPr/>
                    <a:lstStyle/>
                    <a:p>
                      <a:r>
                        <a:rPr lang="en-GB" sz="1100" dirty="0" smtClean="0"/>
                        <a:t>Fig. 9</a:t>
                      </a:r>
                      <a:endParaRPr lang="en-GB"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http://cdn3.wn.com/pd/09/fe/9cf1c437b34f1131b7938bb93323_grande.jpg </a:t>
                      </a:r>
                    </a:p>
                  </a:txBody>
                  <a:tcPr/>
                </a:tc>
              </a:tr>
              <a:tr h="577850">
                <a:tc>
                  <a:txBody>
                    <a:bodyPr/>
                    <a:lstStyle/>
                    <a:p>
                      <a:r>
                        <a:rPr lang="en-GB" sz="1100" dirty="0" smtClean="0"/>
                        <a:t>Fig. 10</a:t>
                      </a:r>
                      <a:endParaRPr lang="en-GB" sz="1100" dirty="0"/>
                    </a:p>
                  </a:txBody>
                  <a:tcPr/>
                </a:tc>
                <a:tc>
                  <a:txBody>
                    <a:bodyPr/>
                    <a:lstStyle/>
                    <a:p>
                      <a:pPr lvl="0"/>
                      <a:r>
                        <a:rPr lang="en-US" sz="1800" kern="1200" dirty="0" smtClean="0">
                          <a:solidFill>
                            <a:schemeClr val="dk1"/>
                          </a:solidFill>
                          <a:latin typeface="+mn-lt"/>
                          <a:ea typeface="+mn-ea"/>
                          <a:cs typeface="+mn-cs"/>
                        </a:rPr>
                        <a:t>http://blog.promodo.com/wp-content/uploads/2011/03/seo-developers.jpg</a:t>
                      </a:r>
                      <a:endParaRPr lang="en-US" sz="1800" kern="1200" dirty="0">
                        <a:solidFill>
                          <a:schemeClr val="dk1"/>
                        </a:solidFill>
                        <a:latin typeface="+mn-lt"/>
                        <a:ea typeface="+mn-ea"/>
                        <a:cs typeface="+mn-cs"/>
                      </a:endParaRPr>
                    </a:p>
                  </a:txBody>
                  <a:tcPr/>
                </a:tc>
              </a:tr>
              <a:tr h="825500">
                <a:tc>
                  <a:txBody>
                    <a:bodyPr/>
                    <a:lstStyle/>
                    <a:p>
                      <a:r>
                        <a:rPr lang="en-GB" sz="1100" dirty="0" smtClean="0"/>
                        <a:t>Fig. 11</a:t>
                      </a:r>
                      <a:endParaRPr lang="en-GB" sz="1100" dirty="0"/>
                    </a:p>
                  </a:txBody>
                  <a:tcPr/>
                </a:tc>
                <a:tc>
                  <a:txBody>
                    <a:bodyPr/>
                    <a:lstStyle/>
                    <a:p>
                      <a:pPr lvl="0"/>
                      <a:r>
                        <a:rPr lang="en-US" sz="1800" kern="1200" dirty="0" smtClean="0">
                          <a:solidFill>
                            <a:schemeClr val="dk1"/>
                          </a:solidFill>
                          <a:latin typeface="+mn-lt"/>
                          <a:ea typeface="+mn-ea"/>
                          <a:cs typeface="+mn-cs"/>
                        </a:rPr>
                        <a:t>HTTP://LAURAWILSONONLINE.COM/WP-CONTENT/UPLOADS/2010/11/ONLINE-BRAND-BUILDING.JPG.</a:t>
                      </a:r>
                      <a:endParaRPr lang="en-US" sz="1800" kern="1200" dirty="0">
                        <a:solidFill>
                          <a:schemeClr val="dk1"/>
                        </a:solidFill>
                        <a:latin typeface="+mn-lt"/>
                        <a:ea typeface="+mn-ea"/>
                        <a:cs typeface="+mn-cs"/>
                      </a:endParaRPr>
                    </a:p>
                  </a:txBody>
                  <a:tcPr/>
                </a:tc>
              </a:tr>
              <a:tr h="330200">
                <a:tc>
                  <a:txBody>
                    <a:bodyPr/>
                    <a:lstStyle/>
                    <a:p>
                      <a:r>
                        <a:rPr lang="en-GB" sz="1100" dirty="0" smtClean="0"/>
                        <a:t>Fig. 12</a:t>
                      </a:r>
                      <a:endParaRPr lang="en-GB"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http://www.comtrade.com/wp-content/uploads/EdIT2011_3.jpg</a:t>
                      </a:r>
                      <a:endParaRPr lang="en-GB" sz="1100" dirty="0" smtClean="0"/>
                    </a:p>
                  </a:txBody>
                  <a:tcPr/>
                </a:tc>
              </a:tr>
              <a:tr h="577850">
                <a:tc>
                  <a:txBody>
                    <a:bodyPr/>
                    <a:lstStyle/>
                    <a:p>
                      <a:r>
                        <a:rPr lang="en-GB" sz="1100" dirty="0" smtClean="0"/>
                        <a:t>Figure 13</a:t>
                      </a:r>
                      <a:endParaRPr lang="en-GB"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Jeffrey </a:t>
                      </a:r>
                      <a:r>
                        <a:rPr lang="en-US" sz="1800" kern="1200" dirty="0" err="1" smtClean="0">
                          <a:solidFill>
                            <a:schemeClr val="dk1"/>
                          </a:solidFill>
                          <a:latin typeface="+mn-lt"/>
                          <a:ea typeface="+mn-ea"/>
                          <a:cs typeface="+mn-cs"/>
                        </a:rPr>
                        <a:t>A.Hoffer</a:t>
                      </a:r>
                      <a:r>
                        <a:rPr lang="en-US" sz="1800" kern="1200" dirty="0" smtClean="0">
                          <a:solidFill>
                            <a:schemeClr val="dk1"/>
                          </a:solidFill>
                          <a:latin typeface="+mn-lt"/>
                          <a:ea typeface="+mn-ea"/>
                          <a:cs typeface="+mn-cs"/>
                        </a:rPr>
                        <a:t>, J.G.V. (2009), </a:t>
                      </a:r>
                      <a:r>
                        <a:rPr lang="en-MY" sz="1800" kern="1200" dirty="0" smtClean="0">
                          <a:solidFill>
                            <a:schemeClr val="dk1"/>
                          </a:solidFill>
                          <a:latin typeface="+mn-lt"/>
                          <a:ea typeface="+mn-ea"/>
                          <a:cs typeface="+mn-cs"/>
                        </a:rPr>
                        <a:t>Modern System Analysis and Design (6th Ed.) </a:t>
                      </a:r>
                      <a:endParaRPr lang="en-GB" sz="1800" kern="1200" dirty="0" smtClean="0">
                        <a:solidFill>
                          <a:schemeClr val="dk1"/>
                        </a:solidFill>
                        <a:latin typeface="+mn-lt"/>
                        <a:ea typeface="+mn-ea"/>
                        <a:cs typeface="+mn-cs"/>
                      </a:endParaRPr>
                    </a:p>
                  </a:txBody>
                  <a:tcPr/>
                </a:tc>
              </a:tr>
              <a:tr h="577850">
                <a:tc>
                  <a:txBody>
                    <a:bodyPr/>
                    <a:lstStyle/>
                    <a:p>
                      <a:r>
                        <a:rPr lang="en-GB" sz="1100" dirty="0" smtClean="0"/>
                        <a:t>Figure 14</a:t>
                      </a:r>
                      <a:endParaRPr lang="en-GB"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err="1" smtClean="0">
                          <a:solidFill>
                            <a:schemeClr val="dk1"/>
                          </a:solidFill>
                          <a:latin typeface="+mn-lt"/>
                          <a:ea typeface="+mn-ea"/>
                          <a:cs typeface="+mn-cs"/>
                        </a:rPr>
                        <a:t>Schwalbe</a:t>
                      </a:r>
                      <a:r>
                        <a:rPr lang="en-US" sz="1800" kern="1200" dirty="0" smtClean="0">
                          <a:solidFill>
                            <a:schemeClr val="dk1"/>
                          </a:solidFill>
                          <a:latin typeface="+mn-lt"/>
                          <a:ea typeface="+mn-ea"/>
                          <a:cs typeface="+mn-cs"/>
                        </a:rPr>
                        <a:t>, K. (2010). </a:t>
                      </a:r>
                      <a:r>
                        <a:rPr lang="en-US" sz="1800" i="1" kern="1200" dirty="0" smtClean="0">
                          <a:solidFill>
                            <a:schemeClr val="dk1"/>
                          </a:solidFill>
                          <a:latin typeface="+mn-lt"/>
                          <a:ea typeface="+mn-ea"/>
                          <a:cs typeface="+mn-cs"/>
                        </a:rPr>
                        <a:t>Information Technology Project Management</a:t>
                      </a:r>
                      <a:r>
                        <a:rPr lang="en-US" sz="1800" kern="1200" dirty="0" smtClean="0">
                          <a:solidFill>
                            <a:schemeClr val="dk1"/>
                          </a:solidFill>
                          <a:latin typeface="+mn-lt"/>
                          <a:ea typeface="+mn-ea"/>
                          <a:cs typeface="+mn-cs"/>
                        </a:rPr>
                        <a:t> (6th Ed. ed.): Course Technology</a:t>
                      </a:r>
                      <a:r>
                        <a:rPr lang="ms-MY" sz="1800" kern="1200" dirty="0" smtClean="0">
                          <a:solidFill>
                            <a:schemeClr val="dk1"/>
                          </a:solidFill>
                          <a:latin typeface="+mn-lt"/>
                          <a:ea typeface="+mn-ea"/>
                          <a:cs typeface="+mn-cs"/>
                        </a:rPr>
                        <a:t>. </a:t>
                      </a:r>
                      <a:endParaRPr lang="en-GB" sz="1100" dirty="0" smtClean="0"/>
                    </a:p>
                  </a:txBody>
                  <a:tcPr/>
                </a:tc>
              </a:tr>
              <a:tr h="577850">
                <a:tc>
                  <a:txBody>
                    <a:bodyPr/>
                    <a:lstStyle/>
                    <a:p>
                      <a:r>
                        <a:rPr lang="en-GB" sz="1100" dirty="0" smtClean="0"/>
                        <a:t>Figure</a:t>
                      </a:r>
                      <a:r>
                        <a:rPr lang="en-GB" sz="1100" baseline="0" dirty="0" smtClean="0"/>
                        <a:t> 15</a:t>
                      </a:r>
                      <a:endParaRPr lang="en-GB"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u="sng" kern="1200" dirty="0" smtClean="0">
                          <a:solidFill>
                            <a:schemeClr val="dk1"/>
                          </a:solidFill>
                          <a:latin typeface="+mn-lt"/>
                          <a:ea typeface="+mn-ea"/>
                          <a:cs typeface="+mn-cs"/>
                        </a:rPr>
                        <a:t>http://laurawilsononline.com/wp-content/uploads/2010/11/online-brand-building.jpg</a:t>
                      </a:r>
                      <a:r>
                        <a:rPr lang="en-US" sz="1800" kern="1200" dirty="0" smtClean="0">
                          <a:solidFill>
                            <a:schemeClr val="dk1"/>
                          </a:solidFill>
                          <a:latin typeface="+mn-lt"/>
                          <a:ea typeface="+mn-ea"/>
                          <a:cs typeface="+mn-cs"/>
                        </a:rPr>
                        <a:t> </a:t>
                      </a:r>
                      <a:endParaRPr lang="en-GB" sz="1100" dirty="0" smtClean="0"/>
                    </a:p>
                  </a:txBody>
                  <a:tcPr/>
                </a:tc>
              </a:tr>
              <a:tr h="577850">
                <a:tc>
                  <a:txBody>
                    <a:bodyPr/>
                    <a:lstStyle/>
                    <a:p>
                      <a:r>
                        <a:rPr lang="en-GB" sz="1100" dirty="0" smtClean="0"/>
                        <a:t>Figure 16</a:t>
                      </a:r>
                      <a:endParaRPr lang="en-GB"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u="sng" kern="1200" dirty="0" smtClean="0">
                          <a:solidFill>
                            <a:schemeClr val="dk1"/>
                          </a:solidFill>
                          <a:latin typeface="+mn-lt"/>
                          <a:ea typeface="+mn-ea"/>
                          <a:cs typeface="+mn-cs"/>
                        </a:rPr>
                        <a:t>http://laurawilsononline.com/wp-content/uploads/2010/11/online-brand-building.jpg </a:t>
                      </a:r>
                      <a:endParaRPr lang="en-GB" sz="1100" dirty="0" smtClean="0"/>
                    </a:p>
                  </a:txBody>
                  <a:tcPr/>
                </a:tc>
              </a:tr>
            </a:tbl>
          </a:graphicData>
        </a:graphic>
      </p:graphicFrame>
    </p:spTree>
  </p:cSld>
  <p:clrMapOvr>
    <a:masterClrMapping/>
  </p:clrMapOvr>
  <p:transition>
    <p:wipe dir="d"/>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APPENDIX</a:t>
            </a:r>
            <a:endParaRPr lang="en-MY" dirty="0"/>
          </a:p>
        </p:txBody>
      </p:sp>
      <p:graphicFrame>
        <p:nvGraphicFramePr>
          <p:cNvPr id="4" name="Table 3"/>
          <p:cNvGraphicFramePr>
            <a:graphicFrameLocks noGrp="1"/>
          </p:cNvGraphicFramePr>
          <p:nvPr/>
        </p:nvGraphicFramePr>
        <p:xfrm>
          <a:off x="304800" y="1676400"/>
          <a:ext cx="8534400" cy="3337560"/>
        </p:xfrm>
        <a:graphic>
          <a:graphicData uri="http://schemas.openxmlformats.org/drawingml/2006/table">
            <a:tbl>
              <a:tblPr firstRow="1" bandRow="1">
                <a:tableStyleId>{5C22544A-7EE6-4342-B048-85BDC9FD1C3A}</a:tableStyleId>
              </a:tblPr>
              <a:tblGrid>
                <a:gridCol w="990600"/>
                <a:gridCol w="7543800"/>
              </a:tblGrid>
              <a:tr h="330200">
                <a:tc>
                  <a:txBody>
                    <a:bodyPr/>
                    <a:lstStyle/>
                    <a:p>
                      <a:r>
                        <a:rPr lang="en-GB" dirty="0" smtClean="0"/>
                        <a:t>Figure</a:t>
                      </a:r>
                      <a:endParaRPr lang="en-GB" dirty="0"/>
                    </a:p>
                  </a:txBody>
                  <a:tcPr/>
                </a:tc>
                <a:tc>
                  <a:txBody>
                    <a:bodyPr/>
                    <a:lstStyle/>
                    <a:p>
                      <a:r>
                        <a:rPr lang="en-GB" dirty="0" smtClean="0"/>
                        <a:t>Source</a:t>
                      </a:r>
                      <a:r>
                        <a:rPr lang="en-GB" baseline="0" dirty="0" smtClean="0"/>
                        <a:t> </a:t>
                      </a:r>
                      <a:endParaRPr lang="en-GB" dirty="0"/>
                    </a:p>
                  </a:txBody>
                  <a:tcPr/>
                </a:tc>
              </a:tr>
              <a:tr h="577850">
                <a:tc>
                  <a:txBody>
                    <a:bodyPr/>
                    <a:lstStyle/>
                    <a:p>
                      <a:r>
                        <a:rPr lang="en-GB" sz="1100" dirty="0" smtClean="0"/>
                        <a:t>Fig. 17</a:t>
                      </a:r>
                      <a:endParaRPr lang="en-GB"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http://timsteeves.com/wp-content/uploads/2010/10/project_management.jpg</a:t>
                      </a:r>
                    </a:p>
                  </a:txBody>
                  <a:tcPr/>
                </a:tc>
              </a:tr>
              <a:tr h="577850">
                <a:tc>
                  <a:txBody>
                    <a:bodyPr/>
                    <a:lstStyle/>
                    <a:p>
                      <a:r>
                        <a:rPr lang="en-GB" sz="1100" dirty="0" smtClean="0"/>
                        <a:t>Fig. 18</a:t>
                      </a:r>
                      <a:endParaRPr lang="en-GB" sz="1100" dirty="0"/>
                    </a:p>
                  </a:txBody>
                  <a:tcPr/>
                </a:tc>
                <a:tc>
                  <a:txBody>
                    <a:bodyPr/>
                    <a:lstStyle/>
                    <a:p>
                      <a:pPr lvl="0"/>
                      <a:r>
                        <a:rPr lang="en-US" sz="1800" kern="1200" dirty="0" smtClean="0">
                          <a:solidFill>
                            <a:schemeClr val="dk1"/>
                          </a:solidFill>
                          <a:latin typeface="+mn-lt"/>
                          <a:ea typeface="+mn-ea"/>
                          <a:cs typeface="+mn-cs"/>
                        </a:rPr>
                        <a:t>Jeffrey </a:t>
                      </a:r>
                      <a:r>
                        <a:rPr lang="en-US" sz="1800" kern="1200" dirty="0" err="1" smtClean="0">
                          <a:solidFill>
                            <a:schemeClr val="dk1"/>
                          </a:solidFill>
                          <a:latin typeface="+mn-lt"/>
                          <a:ea typeface="+mn-ea"/>
                          <a:cs typeface="+mn-cs"/>
                        </a:rPr>
                        <a:t>A.Hoffer</a:t>
                      </a:r>
                      <a:r>
                        <a:rPr lang="en-US" sz="1800" kern="1200" dirty="0" smtClean="0">
                          <a:solidFill>
                            <a:schemeClr val="dk1"/>
                          </a:solidFill>
                          <a:latin typeface="+mn-lt"/>
                          <a:ea typeface="+mn-ea"/>
                          <a:cs typeface="+mn-cs"/>
                        </a:rPr>
                        <a:t>, J.G.V. (2009), </a:t>
                      </a:r>
                      <a:r>
                        <a:rPr lang="en-MY" sz="1800" kern="1200" dirty="0" smtClean="0">
                          <a:solidFill>
                            <a:schemeClr val="dk1"/>
                          </a:solidFill>
                          <a:latin typeface="+mn-lt"/>
                          <a:ea typeface="+mn-ea"/>
                          <a:cs typeface="+mn-cs"/>
                        </a:rPr>
                        <a:t>Modern System Analysis and Design (6th Ed.) </a:t>
                      </a:r>
                      <a:endParaRPr lang="en-US" sz="1800" kern="1200" dirty="0">
                        <a:solidFill>
                          <a:schemeClr val="dk1"/>
                        </a:solidFill>
                        <a:latin typeface="+mn-lt"/>
                        <a:ea typeface="+mn-ea"/>
                        <a:cs typeface="+mn-cs"/>
                      </a:endParaRPr>
                    </a:p>
                  </a:txBody>
                  <a:tcPr/>
                </a:tc>
              </a:tr>
              <a:tr h="411480">
                <a:tc>
                  <a:txBody>
                    <a:bodyPr/>
                    <a:lstStyle/>
                    <a:p>
                      <a:r>
                        <a:rPr lang="en-GB" sz="1100" dirty="0" smtClean="0"/>
                        <a:t>Fig. 19</a:t>
                      </a:r>
                      <a:endParaRPr lang="en-GB" sz="1100" dirty="0"/>
                    </a:p>
                  </a:txBody>
                  <a:tcPr/>
                </a:tc>
                <a:tc>
                  <a:txBody>
                    <a:bodyPr/>
                    <a:lstStyle/>
                    <a:p>
                      <a:pPr lvl="0"/>
                      <a:r>
                        <a:rPr lang="en-MY" sz="1800" kern="1200" dirty="0" err="1" smtClean="0">
                          <a:solidFill>
                            <a:schemeClr val="dk1"/>
                          </a:solidFill>
                          <a:latin typeface="+mn-lt"/>
                          <a:ea typeface="+mn-ea"/>
                          <a:cs typeface="+mn-cs"/>
                        </a:rPr>
                        <a:t>www.google.com</a:t>
                      </a:r>
                      <a:endParaRPr lang="en-US" sz="1800" kern="1200" dirty="0">
                        <a:solidFill>
                          <a:schemeClr val="dk1"/>
                        </a:solidFill>
                        <a:latin typeface="+mn-lt"/>
                        <a:ea typeface="+mn-ea"/>
                        <a:cs typeface="+mn-cs"/>
                      </a:endParaRPr>
                    </a:p>
                  </a:txBody>
                  <a:tcPr/>
                </a:tc>
              </a:tr>
              <a:tr h="330200">
                <a:tc>
                  <a:txBody>
                    <a:bodyPr/>
                    <a:lstStyle/>
                    <a:p>
                      <a:r>
                        <a:rPr lang="en-GB" sz="1100" dirty="0" smtClean="0"/>
                        <a:t>Fig. 20</a:t>
                      </a:r>
                      <a:endParaRPr lang="en-GB"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http://wpcontent.answers.com/wikipedia/en/4/40/Pert_example_network_diagram.gif</a:t>
                      </a:r>
                      <a:endParaRPr lang="en-GB" sz="1100" dirty="0" smtClean="0"/>
                    </a:p>
                  </a:txBody>
                  <a:tcPr/>
                </a:tc>
              </a:tr>
              <a:tr h="577850">
                <a:tc>
                  <a:txBody>
                    <a:bodyPr/>
                    <a:lstStyle/>
                    <a:p>
                      <a:r>
                        <a:rPr lang="en-GB" sz="1100" dirty="0" smtClean="0"/>
                        <a:t>Figure </a:t>
                      </a:r>
                      <a:r>
                        <a:rPr lang="en-GB" sz="1100" baseline="0" dirty="0" smtClean="0"/>
                        <a:t> 21</a:t>
                      </a:r>
                      <a:endParaRPr lang="en-GB"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http://3.bp.blogspot.com/_ZTG0gAdd1k8/TC8hcOrx1VI/AAAAAAAAAhI/TDrudXBsGzA/s1600/example-ms-project-gantt-chart2.jpg</a:t>
                      </a:r>
                      <a:endParaRPr lang="en-GB" sz="1800" kern="1200" dirty="0" smtClean="0">
                        <a:solidFill>
                          <a:schemeClr val="dk1"/>
                        </a:solidFill>
                        <a:latin typeface="+mn-lt"/>
                        <a:ea typeface="+mn-ea"/>
                        <a:cs typeface="+mn-cs"/>
                      </a:endParaRPr>
                    </a:p>
                  </a:txBody>
                  <a:tcPr/>
                </a:tc>
              </a:tr>
            </a:tbl>
          </a:graphicData>
        </a:graphic>
      </p:graphicFrame>
    </p:spTree>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13" name="Straight Connector 12"/>
          <p:cNvCxnSpPr/>
          <p:nvPr/>
        </p:nvCxnSpPr>
        <p:spPr bwMode="auto">
          <a:xfrm>
            <a:off x="3886200" y="4813299"/>
            <a:ext cx="304800" cy="0"/>
          </a:xfrm>
          <a:prstGeom prst="line">
            <a:avLst/>
          </a:prstGeom>
          <a:solidFill>
            <a:schemeClr val="accent1"/>
          </a:solidFill>
          <a:ln w="63500" cap="flat" cmpd="sng" algn="ctr">
            <a:solidFill>
              <a:schemeClr val="accent6">
                <a:lumMod val="75000"/>
              </a:schemeClr>
            </a:solidFill>
            <a:prstDash val="solid"/>
            <a:round/>
            <a:headEnd type="none" w="med" len="med"/>
            <a:tailEnd type="none" w="med" len="med"/>
          </a:ln>
          <a:effectLst/>
        </p:spPr>
      </p:cxnSp>
      <p:sp>
        <p:nvSpPr>
          <p:cNvPr id="3" name="Title 2"/>
          <p:cNvSpPr>
            <a:spLocks noGrp="1"/>
          </p:cNvSpPr>
          <p:nvPr>
            <p:ph type="title"/>
          </p:nvPr>
        </p:nvSpPr>
        <p:spPr/>
        <p:txBody>
          <a:bodyPr/>
          <a:lstStyle/>
          <a:p>
            <a:r>
              <a:rPr lang="en-US" sz="1600" dirty="0" smtClean="0"/>
              <a:t>3.1 </a:t>
            </a:r>
            <a:r>
              <a:rPr lang="en-GB" sz="1600" dirty="0" smtClean="0"/>
              <a:t>Initiating and Planning Systems Development Projects (PIP)</a:t>
            </a:r>
            <a:endParaRPr lang="en-GB" dirty="0"/>
          </a:p>
        </p:txBody>
      </p:sp>
      <p:sp>
        <p:nvSpPr>
          <p:cNvPr id="11" name="Down Arrow 10"/>
          <p:cNvSpPr/>
          <p:nvPr/>
        </p:nvSpPr>
        <p:spPr bwMode="auto">
          <a:xfrm>
            <a:off x="1981200" y="1905000"/>
            <a:ext cx="457200" cy="762000"/>
          </a:xfrm>
          <a:prstGeom prst="down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aphicFrame>
        <p:nvGraphicFramePr>
          <p:cNvPr id="6" name="Diagram 5"/>
          <p:cNvGraphicFramePr/>
          <p:nvPr/>
        </p:nvGraphicFramePr>
        <p:xfrm>
          <a:off x="304800" y="1295400"/>
          <a:ext cx="8153400" cy="68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hlinkClick r:id="rId7" action="ppaction://hlinksldjump"/>
          </p:cNvPr>
          <p:cNvSpPr txBox="1"/>
          <p:nvPr/>
        </p:nvSpPr>
        <p:spPr>
          <a:xfrm>
            <a:off x="457200" y="2743200"/>
            <a:ext cx="3429000" cy="646331"/>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marL="0" lvl="1"/>
            <a:r>
              <a:rPr lang="en-US" dirty="0" smtClean="0"/>
              <a:t>How much effort should be expended on the PIP process?</a:t>
            </a:r>
          </a:p>
        </p:txBody>
      </p:sp>
      <p:sp>
        <p:nvSpPr>
          <p:cNvPr id="8" name="Rectangle 7">
            <a:hlinkClick r:id="rId8" action="ppaction://hlinksldjump"/>
          </p:cNvPr>
          <p:cNvSpPr/>
          <p:nvPr/>
        </p:nvSpPr>
        <p:spPr>
          <a:xfrm>
            <a:off x="457200" y="3620869"/>
            <a:ext cx="3429000" cy="646331"/>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marL="0" lvl="1"/>
            <a:r>
              <a:rPr lang="en-US" dirty="0" smtClean="0"/>
              <a:t>Who is responsible for performing the PIP process?</a:t>
            </a:r>
            <a:endParaRPr lang="en-GB" dirty="0" smtClean="0"/>
          </a:p>
        </p:txBody>
      </p:sp>
      <p:sp>
        <p:nvSpPr>
          <p:cNvPr id="9" name="Rectangle 8"/>
          <p:cNvSpPr/>
          <p:nvPr/>
        </p:nvSpPr>
        <p:spPr>
          <a:xfrm>
            <a:off x="457200" y="4495800"/>
            <a:ext cx="3429000" cy="646331"/>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marL="0" lvl="1"/>
            <a:r>
              <a:rPr lang="en-US" dirty="0" smtClean="0">
                <a:effectLst>
                  <a:outerShdw blurRad="50800" dist="38100" dir="2700000" algn="tl" rotWithShape="0">
                    <a:prstClr val="black"/>
                  </a:outerShdw>
                </a:effectLst>
              </a:rPr>
              <a:t>Why is PIP such a challenging activity?</a:t>
            </a:r>
            <a:endParaRPr lang="en-GB" dirty="0" smtClean="0">
              <a:effectLst>
                <a:outerShdw blurRad="50800" dist="38100" dir="2700000" algn="tl" rotWithShape="0">
                  <a:prstClr val="black"/>
                </a:outerShdw>
              </a:effectLst>
            </a:endParaRPr>
          </a:p>
        </p:txBody>
      </p:sp>
      <p:sp>
        <p:nvSpPr>
          <p:cNvPr id="12" name="Round Diagonal Corner Rectangle 11"/>
          <p:cNvSpPr/>
          <p:nvPr/>
        </p:nvSpPr>
        <p:spPr bwMode="auto">
          <a:xfrm>
            <a:off x="4114800" y="3429000"/>
            <a:ext cx="4876800" cy="2819400"/>
          </a:xfrm>
          <a:prstGeom prst="round2DiagRect">
            <a:avLst/>
          </a:prstGeom>
          <a:ln w="50800">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algn="just">
              <a:buClr>
                <a:srgbClr val="FF6600"/>
              </a:buClr>
              <a:buFont typeface="Wingdings 3" pitchFamily="18" charset="2"/>
              <a:buChar char="â"/>
            </a:pPr>
            <a:r>
              <a:rPr lang="en-US" dirty="0" smtClean="0"/>
              <a:t>The objective of PIP is to transform the requested system into tangible project description </a:t>
            </a:r>
          </a:p>
          <a:p>
            <a:pPr algn="just">
              <a:buClr>
                <a:srgbClr val="FF6600"/>
              </a:buClr>
              <a:buFont typeface="Wingdings 3" pitchFamily="18" charset="2"/>
              <a:buChar char="â"/>
            </a:pPr>
            <a:endParaRPr lang="en-US" dirty="0" smtClean="0"/>
          </a:p>
          <a:p>
            <a:pPr algn="just">
              <a:buClr>
                <a:srgbClr val="FF6600"/>
              </a:buClr>
              <a:buFont typeface="Wingdings 3" pitchFamily="18" charset="2"/>
              <a:buChar char="â"/>
            </a:pPr>
            <a:r>
              <a:rPr lang="en-US" dirty="0" smtClean="0"/>
              <a:t> Effective  communication among the system analyst, users and management is important for the creation of a meaningful project plan</a:t>
            </a:r>
          </a:p>
        </p:txBody>
      </p:sp>
      <p:sp>
        <p:nvSpPr>
          <p:cNvPr id="10" name="TextBox 9"/>
          <p:cNvSpPr txBox="1"/>
          <p:nvPr/>
        </p:nvSpPr>
        <p:spPr>
          <a:xfrm>
            <a:off x="457200" y="5257800"/>
            <a:ext cx="3352800" cy="276999"/>
          </a:xfrm>
          <a:prstGeom prst="rect">
            <a:avLst/>
          </a:prstGeom>
          <a:noFill/>
        </p:spPr>
        <p:txBody>
          <a:bodyPr wrap="square" rtlCol="0">
            <a:spAutoFit/>
          </a:bodyPr>
          <a:lstStyle/>
          <a:p>
            <a:r>
              <a:rPr lang="en-GB" sz="1200" b="1" i="1" dirty="0" smtClean="0">
                <a:solidFill>
                  <a:srgbClr val="FF0000"/>
                </a:solidFill>
              </a:rPr>
              <a:t>Click each button to find out more.</a:t>
            </a:r>
            <a:endParaRPr lang="en-GB" sz="1200" b="1" i="1" dirty="0">
              <a:solidFill>
                <a:srgbClr val="FF0000"/>
              </a:solidFill>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Oval 24"/>
          <p:cNvSpPr/>
          <p:nvPr/>
        </p:nvSpPr>
        <p:spPr bwMode="auto">
          <a:xfrm>
            <a:off x="4800600" y="1477433"/>
            <a:ext cx="3022600" cy="1354667"/>
          </a:xfrm>
          <a:prstGeom prst="ellipse">
            <a:avLst/>
          </a:prstGeom>
          <a:solidFill>
            <a:schemeClr val="accent3">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MY" sz="1800" b="0" i="0" u="none" strike="noStrike" cap="none" normalizeH="0" baseline="0" smtClean="0">
              <a:ln>
                <a:noFill/>
              </a:ln>
              <a:solidFill>
                <a:schemeClr val="tx1"/>
              </a:solidFill>
              <a:effectLst/>
              <a:latin typeface="Arial" charset="0"/>
            </a:endParaRPr>
          </a:p>
        </p:txBody>
      </p:sp>
      <p:sp>
        <p:nvSpPr>
          <p:cNvPr id="3" name="Title 2"/>
          <p:cNvSpPr>
            <a:spLocks noGrp="1"/>
          </p:cNvSpPr>
          <p:nvPr>
            <p:ph type="title"/>
          </p:nvPr>
        </p:nvSpPr>
        <p:spPr>
          <a:xfrm>
            <a:off x="0" y="228600"/>
            <a:ext cx="7740352" cy="504056"/>
          </a:xfrm>
        </p:spPr>
        <p:txBody>
          <a:bodyPr/>
          <a:lstStyle/>
          <a:p>
            <a:r>
              <a:rPr lang="en-US" sz="1600" dirty="0" smtClean="0"/>
              <a:t>3.2 The Process of Initiating and Planning Information System Development Project </a:t>
            </a:r>
            <a:endParaRPr lang="en-GB" dirty="0"/>
          </a:p>
        </p:txBody>
      </p:sp>
      <p:sp>
        <p:nvSpPr>
          <p:cNvPr id="17" name="Rounded Rectangle 16"/>
          <p:cNvSpPr/>
          <p:nvPr/>
        </p:nvSpPr>
        <p:spPr bwMode="auto">
          <a:xfrm>
            <a:off x="533400" y="2708599"/>
            <a:ext cx="3200400" cy="1066800"/>
          </a:xfrm>
          <a:prstGeom prst="roundRect">
            <a:avLst/>
          </a:prstGeom>
          <a:ln>
            <a:no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lvl="2">
              <a:buClr>
                <a:srgbClr val="FF6600"/>
              </a:buClr>
            </a:pPr>
            <a:r>
              <a:rPr lang="en-US" dirty="0" smtClean="0"/>
              <a:t>Systems development life cycle with project initiation and planning highlighted</a:t>
            </a:r>
          </a:p>
          <a:p>
            <a:pPr marL="1274763" lvl="2" indent="-360363">
              <a:buClr>
                <a:srgbClr val="FF6600"/>
              </a:buClr>
              <a:buFont typeface="Wingdings 3" pitchFamily="18" charset="2"/>
              <a:buChar char="â"/>
            </a:pPr>
            <a:endParaRPr lang="en-US" dirty="0" smtClean="0"/>
          </a:p>
        </p:txBody>
      </p:sp>
      <p:sp>
        <p:nvSpPr>
          <p:cNvPr id="5" name="TextBox 4"/>
          <p:cNvSpPr txBox="1"/>
          <p:nvPr/>
        </p:nvSpPr>
        <p:spPr>
          <a:xfrm>
            <a:off x="4343400" y="6167306"/>
            <a:ext cx="914400" cy="230832"/>
          </a:xfrm>
          <a:prstGeom prst="rect">
            <a:avLst/>
          </a:prstGeom>
          <a:noFill/>
        </p:spPr>
        <p:txBody>
          <a:bodyPr wrap="square" rtlCol="0">
            <a:spAutoFit/>
          </a:bodyPr>
          <a:lstStyle/>
          <a:p>
            <a:r>
              <a:rPr lang="en-GB" sz="900" dirty="0" smtClean="0"/>
              <a:t>Fig. 13</a:t>
            </a:r>
            <a:endParaRPr lang="en-GB" sz="900" dirty="0"/>
          </a:p>
        </p:txBody>
      </p:sp>
      <p:sp>
        <p:nvSpPr>
          <p:cNvPr id="7" name="Rectangle 6"/>
          <p:cNvSpPr/>
          <p:nvPr/>
        </p:nvSpPr>
        <p:spPr>
          <a:xfrm>
            <a:off x="304800" y="762000"/>
            <a:ext cx="7543800" cy="369332"/>
          </a:xfrm>
          <a:prstGeom prst="rect">
            <a:avLst/>
          </a:prstGeom>
        </p:spPr>
        <p:txBody>
          <a:bodyPr wrap="square">
            <a:spAutoFit/>
          </a:bodyPr>
          <a:lstStyle/>
          <a:p>
            <a:pPr eaLnBrk="0" hangingPunct="0"/>
            <a:r>
              <a:rPr lang="en-US" dirty="0" smtClean="0"/>
              <a:t>Project Identification and Selection take place in the planning phase</a:t>
            </a:r>
          </a:p>
        </p:txBody>
      </p:sp>
      <p:sp>
        <p:nvSpPr>
          <p:cNvPr id="8" name="Oval 7"/>
          <p:cNvSpPr/>
          <p:nvPr/>
        </p:nvSpPr>
        <p:spPr bwMode="auto">
          <a:xfrm>
            <a:off x="4775200" y="1477433"/>
            <a:ext cx="3048000" cy="1354667"/>
          </a:xfrm>
          <a:prstGeom prst="ellipse">
            <a:avLst/>
          </a:prstGeom>
          <a:noFill/>
          <a:ln w="28575" cap="flat" cmpd="sng" algn="ctr">
            <a:solidFill>
              <a:srgbClr val="FF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2" name="TextBox 1"/>
          <p:cNvSpPr txBox="1"/>
          <p:nvPr/>
        </p:nvSpPr>
        <p:spPr>
          <a:xfrm>
            <a:off x="4933610" y="1923933"/>
            <a:ext cx="2754280" cy="461665"/>
          </a:xfrm>
          <a:prstGeom prst="rect">
            <a:avLst/>
          </a:prstGeom>
          <a:noFill/>
        </p:spPr>
        <p:txBody>
          <a:bodyPr wrap="none" rtlCol="0">
            <a:spAutoFit/>
          </a:bodyPr>
          <a:lstStyle/>
          <a:p>
            <a:r>
              <a:rPr lang="en-US" sz="1200" b="1" dirty="0" smtClean="0"/>
              <a:t>Project identification and Selection</a:t>
            </a:r>
          </a:p>
          <a:p>
            <a:r>
              <a:rPr lang="en-US" sz="1200" b="1" dirty="0" smtClean="0"/>
              <a:t>Project Initiation and Planning</a:t>
            </a:r>
            <a:endParaRPr lang="en-MY" sz="1200" b="1" dirty="0"/>
          </a:p>
        </p:txBody>
      </p:sp>
      <p:sp>
        <p:nvSpPr>
          <p:cNvPr id="4" name="Rounded Rectangle 3"/>
          <p:cNvSpPr/>
          <p:nvPr/>
        </p:nvSpPr>
        <p:spPr bwMode="auto">
          <a:xfrm>
            <a:off x="5765800" y="2934816"/>
            <a:ext cx="939800" cy="614366"/>
          </a:xfrm>
          <a:prstGeom prst="roundRect">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rPr>
              <a:t>Planning</a:t>
            </a:r>
            <a:endParaRPr kumimoji="0" lang="en-MY" sz="1200" b="1" i="0" u="none" strike="noStrike" cap="none" normalizeH="0" baseline="0" dirty="0" smtClean="0">
              <a:ln>
                <a:noFill/>
              </a:ln>
              <a:solidFill>
                <a:schemeClr val="tx1"/>
              </a:solidFill>
              <a:effectLst/>
              <a:latin typeface="Arial" charset="0"/>
            </a:endParaRPr>
          </a:p>
        </p:txBody>
      </p:sp>
      <p:sp>
        <p:nvSpPr>
          <p:cNvPr id="10" name="Rounded Rectangle 9"/>
          <p:cNvSpPr/>
          <p:nvPr/>
        </p:nvSpPr>
        <p:spPr bwMode="auto">
          <a:xfrm>
            <a:off x="7442200" y="4025900"/>
            <a:ext cx="1016000" cy="553008"/>
          </a:xfrm>
          <a:prstGeom prst="roundRect">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rPr>
              <a:t>Analysis</a:t>
            </a:r>
            <a:endParaRPr kumimoji="0" lang="en-MY" sz="1200" b="1" i="0" u="none" strike="noStrike" cap="none" normalizeH="0" baseline="0" dirty="0" smtClean="0">
              <a:ln>
                <a:noFill/>
              </a:ln>
              <a:solidFill>
                <a:schemeClr val="tx1"/>
              </a:solidFill>
              <a:effectLst/>
              <a:latin typeface="Arial" charset="0"/>
            </a:endParaRPr>
          </a:p>
        </p:txBody>
      </p:sp>
      <p:sp>
        <p:nvSpPr>
          <p:cNvPr id="11" name="Rounded Rectangle 10"/>
          <p:cNvSpPr/>
          <p:nvPr/>
        </p:nvSpPr>
        <p:spPr bwMode="auto">
          <a:xfrm>
            <a:off x="6961220" y="5373216"/>
            <a:ext cx="1016000" cy="722784"/>
          </a:xfrm>
          <a:prstGeom prst="roundRect">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rPr>
              <a:t>Design</a:t>
            </a:r>
            <a:endParaRPr kumimoji="0" lang="en-MY" sz="1200" b="1" i="0" u="none" strike="noStrike" cap="none" normalizeH="0" baseline="0" dirty="0" smtClean="0">
              <a:ln>
                <a:noFill/>
              </a:ln>
              <a:solidFill>
                <a:schemeClr val="tx1"/>
              </a:solidFill>
              <a:effectLst/>
              <a:latin typeface="Arial" charset="0"/>
            </a:endParaRPr>
          </a:p>
        </p:txBody>
      </p:sp>
      <p:sp>
        <p:nvSpPr>
          <p:cNvPr id="12" name="Rounded Rectangle 11"/>
          <p:cNvSpPr/>
          <p:nvPr/>
        </p:nvSpPr>
        <p:spPr bwMode="auto">
          <a:xfrm>
            <a:off x="4191000" y="5335116"/>
            <a:ext cx="1504140" cy="722784"/>
          </a:xfrm>
          <a:prstGeom prst="roundRect">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rPr>
              <a:t>Implementation</a:t>
            </a:r>
            <a:endParaRPr kumimoji="0" lang="en-MY" sz="1200" b="1" i="0" u="none" strike="noStrike" cap="none" normalizeH="0" baseline="0" dirty="0" smtClean="0">
              <a:ln>
                <a:noFill/>
              </a:ln>
              <a:solidFill>
                <a:schemeClr val="tx1"/>
              </a:solidFill>
              <a:effectLst/>
              <a:latin typeface="Arial" charset="0"/>
            </a:endParaRPr>
          </a:p>
        </p:txBody>
      </p:sp>
      <p:sp>
        <p:nvSpPr>
          <p:cNvPr id="13" name="Rounded Rectangle 12"/>
          <p:cNvSpPr/>
          <p:nvPr/>
        </p:nvSpPr>
        <p:spPr bwMode="auto">
          <a:xfrm>
            <a:off x="4051300" y="4025900"/>
            <a:ext cx="1282700" cy="570384"/>
          </a:xfrm>
          <a:prstGeom prst="roundRect">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Arial" charset="0"/>
              </a:rPr>
              <a:t>Maintenance</a:t>
            </a:r>
            <a:endParaRPr kumimoji="0" lang="en-MY" sz="1200" b="1" i="0" u="none" strike="noStrike" cap="none" normalizeH="0" baseline="0" dirty="0" smtClean="0">
              <a:ln>
                <a:noFill/>
              </a:ln>
              <a:solidFill>
                <a:schemeClr val="tx1"/>
              </a:solidFill>
              <a:effectLst/>
              <a:latin typeface="Arial" charset="0"/>
            </a:endParaRPr>
          </a:p>
        </p:txBody>
      </p:sp>
      <p:cxnSp>
        <p:nvCxnSpPr>
          <p:cNvPr id="9" name="Straight Arrow Connector 8"/>
          <p:cNvCxnSpPr/>
          <p:nvPr/>
        </p:nvCxnSpPr>
        <p:spPr bwMode="auto">
          <a:xfrm>
            <a:off x="6769910" y="3168182"/>
            <a:ext cx="1154080" cy="762000"/>
          </a:xfrm>
          <a:prstGeom prst="straightConnector1">
            <a:avLst/>
          </a:prstGeom>
          <a:solidFill>
            <a:schemeClr val="accent1"/>
          </a:solidFill>
          <a:ln w="38100" cap="flat" cmpd="sng" algn="ctr">
            <a:solidFill>
              <a:schemeClr val="tx2">
                <a:lumMod val="60000"/>
                <a:lumOff val="40000"/>
              </a:schemeClr>
            </a:solidFill>
            <a:prstDash val="solid"/>
            <a:round/>
            <a:headEnd type="none" w="med" len="med"/>
            <a:tailEnd type="arrow"/>
          </a:ln>
          <a:effectLst/>
        </p:spPr>
      </p:cxnSp>
      <p:cxnSp>
        <p:nvCxnSpPr>
          <p:cNvPr id="16" name="Straight Arrow Connector 15"/>
          <p:cNvCxnSpPr/>
          <p:nvPr/>
        </p:nvCxnSpPr>
        <p:spPr bwMode="auto">
          <a:xfrm flipH="1">
            <a:off x="7442200" y="4679841"/>
            <a:ext cx="535020" cy="665743"/>
          </a:xfrm>
          <a:prstGeom prst="straightConnector1">
            <a:avLst/>
          </a:prstGeom>
          <a:solidFill>
            <a:schemeClr val="accent1"/>
          </a:solidFill>
          <a:ln w="38100" cap="flat" cmpd="sng" algn="ctr">
            <a:solidFill>
              <a:schemeClr val="tx2">
                <a:lumMod val="60000"/>
                <a:lumOff val="40000"/>
              </a:schemeClr>
            </a:solidFill>
            <a:prstDash val="solid"/>
            <a:round/>
            <a:headEnd type="none" w="med" len="med"/>
            <a:tailEnd type="arrow"/>
          </a:ln>
          <a:effectLst/>
        </p:spPr>
      </p:cxnSp>
      <p:cxnSp>
        <p:nvCxnSpPr>
          <p:cNvPr id="20" name="Straight Arrow Connector 19"/>
          <p:cNvCxnSpPr/>
          <p:nvPr/>
        </p:nvCxnSpPr>
        <p:spPr bwMode="auto">
          <a:xfrm flipV="1">
            <a:off x="4573620" y="3195595"/>
            <a:ext cx="1154080" cy="741061"/>
          </a:xfrm>
          <a:prstGeom prst="straightConnector1">
            <a:avLst/>
          </a:prstGeom>
          <a:solidFill>
            <a:schemeClr val="accent1"/>
          </a:solidFill>
          <a:ln w="38100" cap="flat" cmpd="sng" algn="ctr">
            <a:solidFill>
              <a:schemeClr val="tx2">
                <a:lumMod val="60000"/>
                <a:lumOff val="40000"/>
              </a:schemeClr>
            </a:solidFill>
            <a:prstDash val="solid"/>
            <a:round/>
            <a:headEnd type="none" w="med" len="med"/>
            <a:tailEnd type="arrow"/>
          </a:ln>
          <a:effectLst/>
        </p:spPr>
      </p:cxnSp>
      <p:cxnSp>
        <p:nvCxnSpPr>
          <p:cNvPr id="21" name="Straight Arrow Connector 20"/>
          <p:cNvCxnSpPr/>
          <p:nvPr/>
        </p:nvCxnSpPr>
        <p:spPr bwMode="auto">
          <a:xfrm flipH="1" flipV="1">
            <a:off x="4439800" y="4604524"/>
            <a:ext cx="493810" cy="730592"/>
          </a:xfrm>
          <a:prstGeom prst="straightConnector1">
            <a:avLst/>
          </a:prstGeom>
          <a:solidFill>
            <a:schemeClr val="accent1"/>
          </a:solidFill>
          <a:ln w="38100" cap="flat" cmpd="sng" algn="ctr">
            <a:solidFill>
              <a:schemeClr val="tx2">
                <a:lumMod val="60000"/>
                <a:lumOff val="40000"/>
              </a:schemeClr>
            </a:solidFill>
            <a:prstDash val="solid"/>
            <a:round/>
            <a:headEnd type="none" w="med" len="med"/>
            <a:tailEnd type="arrow"/>
          </a:ln>
          <a:effectLst/>
        </p:spPr>
      </p:cxnSp>
      <p:cxnSp>
        <p:nvCxnSpPr>
          <p:cNvPr id="23" name="Straight Arrow Connector 22"/>
          <p:cNvCxnSpPr/>
          <p:nvPr/>
        </p:nvCxnSpPr>
        <p:spPr bwMode="auto">
          <a:xfrm flipH="1">
            <a:off x="5651500" y="5696508"/>
            <a:ext cx="1295400" cy="0"/>
          </a:xfrm>
          <a:prstGeom prst="straightConnector1">
            <a:avLst/>
          </a:prstGeom>
          <a:solidFill>
            <a:schemeClr val="accent1"/>
          </a:solidFill>
          <a:ln w="38100" cap="flat" cmpd="sng" algn="ctr">
            <a:solidFill>
              <a:schemeClr val="tx2">
                <a:lumMod val="60000"/>
                <a:lumOff val="40000"/>
              </a:schemeClr>
            </a:solidFill>
            <a:prstDash val="solid"/>
            <a:round/>
            <a:headEnd type="none" w="med" len="med"/>
            <a:tailEnd type="arrow"/>
          </a:ln>
          <a:effectLst/>
        </p:spPr>
      </p:cxnSp>
    </p:spTree>
    <p:extLst>
      <p:ext uri="{BB962C8B-B14F-4D97-AF65-F5344CB8AC3E}">
        <p14:creationId xmlns:p14="http://schemas.microsoft.com/office/powerpoint/2010/main" val="1551787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out)">
                                      <p:cBhvr>
                                        <p:cTn id="7" dur="2000"/>
                                        <p:tgtEl>
                                          <p:spTgt spid="8"/>
                                        </p:tgtEl>
                                      </p:cBhvr>
                                    </p:animEffect>
                                  </p:childTnLst>
                                </p:cTn>
                              </p:par>
                            </p:childTnLst>
                          </p:cTn>
                        </p:par>
                        <p:par>
                          <p:cTn id="8" fill="hold">
                            <p:stCondLst>
                              <p:cond delay="2000"/>
                            </p:stCondLst>
                            <p:childTnLst>
                              <p:par>
                                <p:cTn id="9" presetID="11" presetClass="exit" presetSubtype="0" fill="hold" grpId="1" nodeType="afterEffect">
                                  <p:stCondLst>
                                    <p:cond delay="0"/>
                                  </p:stCondLst>
                                  <p:childTnLst>
                                    <p:anim calcmode="discrete" valueType="str">
                                      <p:cBhvr>
                                        <p:cTn id="10" dur="1000"/>
                                        <p:tgtEl>
                                          <p:spTgt spid="8"/>
                                        </p:tgtEl>
                                        <p:attrNameLst>
                                          <p:attrName>style.visibility</p:attrName>
                                        </p:attrNameLst>
                                      </p:cBhvr>
                                      <p:tavLst>
                                        <p:tav tm="0">
                                          <p:val>
                                            <p:strVal val="hidden"/>
                                          </p:val>
                                        </p:tav>
                                        <p:tav tm="50000">
                                          <p:val>
                                            <p:strVal val="visible"/>
                                          </p:val>
                                        </p:tav>
                                      </p:tavLst>
                                    </p:anim>
                                    <p:set>
                                      <p:cBhvr>
                                        <p:cTn id="11" dur="1" fill="hold">
                                          <p:stCondLst>
                                            <p:cond delay="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1143000"/>
            <a:ext cx="8610600" cy="5029200"/>
          </a:xfrm>
          <a:prstGeom prst="rect">
            <a:avLst/>
          </a:prstGeom>
          <a:ln>
            <a:noFill/>
          </a:ln>
        </p:spPr>
        <p:style>
          <a:lnRef idx="1">
            <a:schemeClr val="accent2"/>
          </a:lnRef>
          <a:fillRef idx="2">
            <a:schemeClr val="accent2"/>
          </a:fillRef>
          <a:effectRef idx="1">
            <a:schemeClr val="accent2"/>
          </a:effectRef>
          <a:fontRef idx="minor">
            <a:schemeClr val="dk1"/>
          </a:fontRef>
        </p:style>
        <p:txBody>
          <a:bodyPr rtlCol="0" anchor="ctr"/>
          <a:lstStyle/>
          <a:p>
            <a:pPr marL="0" lvl="1" algn="just">
              <a:lnSpc>
                <a:spcPct val="150000"/>
              </a:lnSpc>
              <a:spcBef>
                <a:spcPct val="20000"/>
              </a:spcBef>
              <a:buClr>
                <a:srgbClr val="FF6600"/>
              </a:buClr>
              <a:buSzPct val="100000"/>
              <a:defRPr/>
            </a:pPr>
            <a:r>
              <a:rPr lang="en-US" b="1" dirty="0" smtClean="0"/>
              <a:t>Project initiation </a:t>
            </a:r>
            <a:r>
              <a:rPr lang="en-US" dirty="0" smtClean="0"/>
              <a:t>focuses on activities designed to assist in organizing a team to conduct </a:t>
            </a:r>
            <a:r>
              <a:rPr lang="en-US" b="1" dirty="0" smtClean="0"/>
              <a:t>project planning.</a:t>
            </a:r>
          </a:p>
          <a:p>
            <a:pPr marL="0" lvl="1" algn="just">
              <a:lnSpc>
                <a:spcPct val="150000"/>
              </a:lnSpc>
              <a:spcBef>
                <a:spcPct val="20000"/>
              </a:spcBef>
              <a:buClr>
                <a:srgbClr val="FF6600"/>
              </a:buClr>
              <a:buSzPct val="100000"/>
              <a:defRPr/>
            </a:pPr>
            <a:endParaRPr lang="en-US" b="1" dirty="0" smtClean="0"/>
          </a:p>
          <a:p>
            <a:pPr marL="0" lvl="1" algn="just">
              <a:lnSpc>
                <a:spcPct val="150000"/>
              </a:lnSpc>
              <a:spcBef>
                <a:spcPct val="20000"/>
              </a:spcBef>
              <a:buClr>
                <a:srgbClr val="FF6600"/>
              </a:buClr>
              <a:buSzPct val="100000"/>
              <a:defRPr/>
            </a:pPr>
            <a:r>
              <a:rPr lang="en-US" b="1" dirty="0" smtClean="0"/>
              <a:t>The elements of project initiation are</a:t>
            </a:r>
            <a:r>
              <a:rPr lang="en-US" dirty="0" smtClean="0"/>
              <a:t>:</a:t>
            </a:r>
          </a:p>
          <a:p>
            <a:pPr marL="342900" lvl="1" indent="-342900" algn="just" eaLnBrk="1" hangingPunct="1">
              <a:lnSpc>
                <a:spcPct val="150000"/>
              </a:lnSpc>
              <a:spcBef>
                <a:spcPct val="20000"/>
              </a:spcBef>
              <a:buClr>
                <a:srgbClr val="FF6600"/>
              </a:buClr>
              <a:buSzPct val="100000"/>
              <a:buFont typeface="Wingdings 3" pitchFamily="18" charset="2"/>
              <a:buChar char=""/>
              <a:defRPr/>
            </a:pPr>
            <a:r>
              <a:rPr lang="en-US" dirty="0" smtClean="0"/>
              <a:t>Establishing the Project Initiation Team.</a:t>
            </a:r>
          </a:p>
          <a:p>
            <a:pPr marL="342900" lvl="1" indent="-342900" algn="just" eaLnBrk="1" hangingPunct="1">
              <a:lnSpc>
                <a:spcPct val="150000"/>
              </a:lnSpc>
              <a:spcBef>
                <a:spcPct val="20000"/>
              </a:spcBef>
              <a:buClr>
                <a:srgbClr val="FF6600"/>
              </a:buClr>
              <a:buSzPct val="100000"/>
              <a:buFont typeface="Wingdings 3" pitchFamily="18" charset="2"/>
              <a:buChar char=""/>
              <a:defRPr/>
            </a:pPr>
            <a:r>
              <a:rPr lang="en-US" dirty="0" smtClean="0"/>
              <a:t>Establishing a Relationship with the Customer.</a:t>
            </a:r>
          </a:p>
          <a:p>
            <a:pPr marL="342900" lvl="1" indent="-342900" algn="just" eaLnBrk="1" hangingPunct="1">
              <a:lnSpc>
                <a:spcPct val="150000"/>
              </a:lnSpc>
              <a:spcBef>
                <a:spcPct val="20000"/>
              </a:spcBef>
              <a:buClr>
                <a:srgbClr val="FF6600"/>
              </a:buClr>
              <a:buSzPct val="100000"/>
              <a:buFont typeface="Wingdings 3" pitchFamily="18" charset="2"/>
              <a:buChar char=""/>
              <a:defRPr/>
            </a:pPr>
            <a:r>
              <a:rPr lang="en-US" dirty="0" smtClean="0"/>
              <a:t>Establishing the Project Initiation Plan.</a:t>
            </a:r>
          </a:p>
          <a:p>
            <a:pPr marL="342900" lvl="1" indent="-342900" algn="just" eaLnBrk="1" hangingPunct="1">
              <a:lnSpc>
                <a:spcPct val="150000"/>
              </a:lnSpc>
              <a:spcBef>
                <a:spcPct val="20000"/>
              </a:spcBef>
              <a:buClr>
                <a:srgbClr val="FF6600"/>
              </a:buClr>
              <a:buSzPct val="100000"/>
              <a:buFont typeface="Wingdings 3" pitchFamily="18" charset="2"/>
              <a:buChar char=""/>
              <a:defRPr/>
            </a:pPr>
            <a:r>
              <a:rPr lang="en-US" dirty="0" smtClean="0">
                <a:hlinkClick r:id="rId2" action="ppaction://hlinksldjump"/>
              </a:rPr>
              <a:t>Establishing Management Procedures.</a:t>
            </a:r>
            <a:endParaRPr lang="en-US" dirty="0" smtClean="0"/>
          </a:p>
          <a:p>
            <a:pPr marL="342900" lvl="1" indent="-342900" algn="just" eaLnBrk="1" hangingPunct="1">
              <a:lnSpc>
                <a:spcPct val="150000"/>
              </a:lnSpc>
              <a:spcBef>
                <a:spcPct val="20000"/>
              </a:spcBef>
              <a:buClr>
                <a:srgbClr val="FF6600"/>
              </a:buClr>
              <a:buSzPct val="100000"/>
              <a:buFont typeface="Wingdings 3" pitchFamily="18" charset="2"/>
              <a:buChar char=""/>
              <a:defRPr/>
            </a:pPr>
            <a:r>
              <a:rPr lang="en-US" dirty="0" smtClean="0"/>
              <a:t>Establishing the Project Management Environment and Project Workbook.</a:t>
            </a:r>
          </a:p>
          <a:p>
            <a:pPr marL="342900" lvl="1" indent="-342900" algn="just" eaLnBrk="1" hangingPunct="1">
              <a:lnSpc>
                <a:spcPct val="150000"/>
              </a:lnSpc>
              <a:spcBef>
                <a:spcPct val="20000"/>
              </a:spcBef>
              <a:buClr>
                <a:srgbClr val="FF6600"/>
              </a:buClr>
              <a:buSzPct val="100000"/>
              <a:buFont typeface="Wingdings 3" pitchFamily="18" charset="2"/>
              <a:buChar char=""/>
              <a:defRPr/>
            </a:pPr>
            <a:r>
              <a:rPr lang="en-US" dirty="0" smtClean="0">
                <a:hlinkClick r:id="rId3" action="ppaction://hlinksldjump"/>
              </a:rPr>
              <a:t>Developing the Project Charter.</a:t>
            </a:r>
            <a:endParaRPr lang="en-US" dirty="0" smtClean="0"/>
          </a:p>
        </p:txBody>
      </p:sp>
      <p:sp>
        <p:nvSpPr>
          <p:cNvPr id="18" name="Title 17"/>
          <p:cNvSpPr>
            <a:spLocks noGrp="1"/>
          </p:cNvSpPr>
          <p:nvPr>
            <p:ph type="title"/>
          </p:nvPr>
        </p:nvSpPr>
        <p:spPr>
          <a:xfrm>
            <a:off x="0" y="184448"/>
            <a:ext cx="8077200" cy="577552"/>
          </a:xfrm>
        </p:spPr>
        <p:txBody>
          <a:bodyPr/>
          <a:lstStyle/>
          <a:p>
            <a:r>
              <a:rPr lang="en-US" sz="1600" dirty="0" smtClean="0"/>
              <a:t>3.2 The Process of Initiating and Planning Information System Development Project </a:t>
            </a:r>
            <a:endParaRPr lang="en-MY" sz="1600" dirty="0" smtClean="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Title 17"/>
          <p:cNvSpPr>
            <a:spLocks noGrp="1"/>
          </p:cNvSpPr>
          <p:nvPr>
            <p:ph type="title"/>
          </p:nvPr>
        </p:nvSpPr>
        <p:spPr>
          <a:xfrm>
            <a:off x="0" y="184448"/>
            <a:ext cx="8077200" cy="577552"/>
          </a:xfrm>
        </p:spPr>
        <p:txBody>
          <a:bodyPr/>
          <a:lstStyle/>
          <a:p>
            <a:r>
              <a:rPr lang="en-US" sz="1600" dirty="0" smtClean="0"/>
              <a:t>3.2 The Process of Initiating and Planning Information System Development Project </a:t>
            </a:r>
            <a:endParaRPr lang="en-MY" sz="1600" dirty="0" smtClean="0"/>
          </a:p>
        </p:txBody>
      </p:sp>
      <p:sp>
        <p:nvSpPr>
          <p:cNvPr id="6" name="Multiply 5">
            <a:hlinkClick r:id="rId2" action="ppaction://hlinksldjump"/>
          </p:cNvPr>
          <p:cNvSpPr/>
          <p:nvPr/>
        </p:nvSpPr>
        <p:spPr bwMode="auto">
          <a:xfrm>
            <a:off x="8590245" y="1320552"/>
            <a:ext cx="432048" cy="432048"/>
          </a:xfrm>
          <a:prstGeom prst="mathMultiply">
            <a:avLst/>
          </a:prstGeom>
          <a:solidFill>
            <a:srgbClr val="FF7B21"/>
          </a:solidFill>
          <a:ln w="3175" cap="flat" cmpd="sng" algn="ctr">
            <a:solidFill>
              <a:schemeClr val="tx1"/>
            </a:solidFill>
            <a:prstDash val="solid"/>
            <a:round/>
            <a:headEnd type="none" w="med" len="med"/>
            <a:tailEnd type="none" w="med" len="med"/>
          </a:ln>
          <a:effectLst>
            <a:reflection blurRad="6350" stA="52000" endA="300" endPos="35000" dir="5400000" sy="-100000" algn="bl" rotWithShape="0"/>
          </a:effectLst>
          <a:scene3d>
            <a:camera prst="orthographicFront"/>
            <a:lightRig rig="threePt" dir="t"/>
          </a:scene3d>
          <a:sp3d>
            <a:bevelT prst="angle"/>
          </a:sp3d>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MY" sz="1800" b="0" i="0" u="none" strike="noStrike" cap="none" normalizeH="0" baseline="0" smtClean="0">
              <a:ln>
                <a:noFill/>
              </a:ln>
              <a:solidFill>
                <a:schemeClr val="tx1"/>
              </a:solidFill>
              <a:effectLst/>
              <a:latin typeface="Arial" charset="0"/>
            </a:endParaRPr>
          </a:p>
        </p:txBody>
      </p:sp>
      <p:sp>
        <p:nvSpPr>
          <p:cNvPr id="7" name="TextBox 6"/>
          <p:cNvSpPr txBox="1"/>
          <p:nvPr/>
        </p:nvSpPr>
        <p:spPr>
          <a:xfrm>
            <a:off x="8534400" y="1176536"/>
            <a:ext cx="543739" cy="215444"/>
          </a:xfrm>
          <a:prstGeom prst="rect">
            <a:avLst/>
          </a:prstGeom>
          <a:noFill/>
        </p:spPr>
        <p:txBody>
          <a:bodyPr wrap="none" rtlCol="0">
            <a:spAutoFit/>
          </a:bodyPr>
          <a:lstStyle/>
          <a:p>
            <a:pPr algn="ctr"/>
            <a:r>
              <a:rPr lang="en-US" sz="800" b="1" dirty="0" smtClean="0">
                <a:solidFill>
                  <a:schemeClr val="tx1">
                    <a:lumMod val="65000"/>
                    <a:lumOff val="35000"/>
                  </a:schemeClr>
                </a:solidFill>
                <a:latin typeface="Gill Sans" pitchFamily="34" charset="0"/>
              </a:rPr>
              <a:t>CLOSE</a:t>
            </a:r>
            <a:endParaRPr lang="en-MY" sz="800" b="1" dirty="0">
              <a:solidFill>
                <a:schemeClr val="tx1">
                  <a:lumMod val="65000"/>
                  <a:lumOff val="35000"/>
                </a:schemeClr>
              </a:solidFill>
              <a:latin typeface="Gill Sans" pitchFamily="34" charset="0"/>
            </a:endParaRPr>
          </a:p>
        </p:txBody>
      </p:sp>
      <p:sp>
        <p:nvSpPr>
          <p:cNvPr id="8" name="TextBox 7"/>
          <p:cNvSpPr txBox="1"/>
          <p:nvPr/>
        </p:nvSpPr>
        <p:spPr>
          <a:xfrm>
            <a:off x="3962400" y="6322368"/>
            <a:ext cx="914400" cy="230832"/>
          </a:xfrm>
          <a:prstGeom prst="rect">
            <a:avLst/>
          </a:prstGeom>
          <a:noFill/>
        </p:spPr>
        <p:txBody>
          <a:bodyPr wrap="square" rtlCol="0">
            <a:spAutoFit/>
          </a:bodyPr>
          <a:lstStyle/>
          <a:p>
            <a:r>
              <a:rPr lang="en-GB" sz="900" dirty="0" smtClean="0"/>
              <a:t>Fig. 14</a:t>
            </a:r>
            <a:endParaRPr lang="en-GB" sz="900" dirty="0"/>
          </a:p>
        </p:txBody>
      </p:sp>
      <p:pic>
        <p:nvPicPr>
          <p:cNvPr id="9" name="Picture 8" descr="bsit403.png"/>
          <p:cNvPicPr>
            <a:picLocks noChangeAspect="1"/>
          </p:cNvPicPr>
          <p:nvPr/>
        </p:nvPicPr>
        <p:blipFill>
          <a:blip r:embed="rId3" cstate="print"/>
          <a:stretch>
            <a:fillRect/>
          </a:stretch>
        </p:blipFill>
        <p:spPr>
          <a:xfrm>
            <a:off x="1752600" y="1066800"/>
            <a:ext cx="5477640" cy="5249008"/>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 val="935e9acf6f42b4ed54a4b1e55cc59b024ec4f8"/>
</p:tagLst>
</file>

<file path=ppt/theme/theme1.xml><?xml version="1.0" encoding="utf-8"?>
<a:theme xmlns:a="http://schemas.openxmlformats.org/drawingml/2006/main" name="SubjectCode_ChapterNum00">
  <a:themeElements>
    <a:clrScheme name="Custom 13">
      <a:dk1>
        <a:sysClr val="windowText" lastClr="000000"/>
      </a:dk1>
      <a:lt1>
        <a:sysClr val="window" lastClr="FFFFFF"/>
      </a:lt1>
      <a:dk2>
        <a:srgbClr val="1F497D"/>
      </a:dk2>
      <a:lt2>
        <a:srgbClr val="EEECE1"/>
      </a:lt2>
      <a:accent1>
        <a:srgbClr val="4F81BD"/>
      </a:accent1>
      <a:accent2>
        <a:srgbClr val="C0504D"/>
      </a:accent2>
      <a:accent3>
        <a:srgbClr val="9BBB59"/>
      </a:accent3>
      <a:accent4>
        <a:srgbClr val="7030A0"/>
      </a:accent4>
      <a:accent5>
        <a:srgbClr val="4BACC6"/>
      </a:accent5>
      <a:accent6>
        <a:srgbClr val="F79646"/>
      </a:accent6>
      <a:hlink>
        <a:srgbClr val="0825FC"/>
      </a:hlink>
      <a:folHlink>
        <a:srgbClr val="0825FC"/>
      </a:folHlink>
    </a:clrScheme>
    <a:fontScheme name="Custom 1">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1_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1_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1_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1_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1_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1_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1_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1_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1_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1_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1_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1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18007</TotalTime>
  <Words>4399</Words>
  <Application>Microsoft Office PowerPoint</Application>
  <PresentationFormat>On-screen Show (4:3)</PresentationFormat>
  <Paragraphs>968</Paragraphs>
  <Slides>59</Slides>
  <Notes>11</Notes>
  <HiddenSlides>37</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59</vt:i4>
      </vt:variant>
    </vt:vector>
  </HeadingPairs>
  <TitlesOfParts>
    <vt:vector size="68" baseType="lpstr">
      <vt:lpstr>Arial</vt:lpstr>
      <vt:lpstr>Calibri</vt:lpstr>
      <vt:lpstr>Gill Sans</vt:lpstr>
      <vt:lpstr>Times New Roman</vt:lpstr>
      <vt:lpstr>Trebuchet MS</vt:lpstr>
      <vt:lpstr>Webdings</vt:lpstr>
      <vt:lpstr>Wingdings</vt:lpstr>
      <vt:lpstr>Wingdings 3</vt:lpstr>
      <vt:lpstr>SubjectCode_ChapterNum00</vt:lpstr>
      <vt:lpstr>PowerPoint Presentation</vt:lpstr>
      <vt:lpstr>PowerPoint Presentation</vt:lpstr>
      <vt:lpstr>TOPIC OUTLINES</vt:lpstr>
      <vt:lpstr>3.1 Initiating and Planning Systems Development Projects (PIP)</vt:lpstr>
      <vt:lpstr>3.1 Initiating and Planning Systems Development Projects (PIP)</vt:lpstr>
      <vt:lpstr>3.1 Initiating and Planning Systems Development Projects (PIP)</vt:lpstr>
      <vt:lpstr>3.2 The Process of Initiating and Planning Information System Development Project </vt:lpstr>
      <vt:lpstr>3.2 The Process of Initiating and Planning Information System Development Project </vt:lpstr>
      <vt:lpstr>3.2 The Process of Initiating and Planning Information System Development Project </vt:lpstr>
      <vt:lpstr>3.2 The Process of Initiating and Planning Information System Development Project</vt:lpstr>
      <vt:lpstr>3.2 The Process of Initiating and Planning Information System Development  Project </vt:lpstr>
      <vt:lpstr>3.2 The Process of Initiating and Planning Information System Development Project</vt:lpstr>
      <vt:lpstr>3.2 The Process of Initiating and Planning Information System Development Project</vt:lpstr>
      <vt:lpstr>3.2 The Process of Initiating and Planning Information System Development Project</vt:lpstr>
      <vt:lpstr>3.2 The Process of Initiating and Planning Information System Development Project</vt:lpstr>
      <vt:lpstr>3.2 The Process of Initiating and Planning Information System Development Project</vt:lpstr>
      <vt:lpstr>3.3 Assessing Project Feasibility</vt:lpstr>
      <vt:lpstr>3.3 Assessing Project Feasibility</vt:lpstr>
      <vt:lpstr>3.3 Assessing Project Feasibility</vt:lpstr>
      <vt:lpstr>3.3 Assessing Project Feasibility</vt:lpstr>
      <vt:lpstr>3.3 Assessing Project Feasibility</vt:lpstr>
      <vt:lpstr>3.3 Assessing Project Feasibility</vt:lpstr>
      <vt:lpstr>3.3 Assessing Project Feasibility</vt:lpstr>
      <vt:lpstr>3.3 Assessing Project Feasibility</vt:lpstr>
      <vt:lpstr>3.3 Assessing Project Feasibility</vt:lpstr>
      <vt:lpstr>3.3 Assessing Project Feasibility</vt:lpstr>
      <vt:lpstr>3.3 Assessing Project Feasibility</vt:lpstr>
      <vt:lpstr>3.3 Assessing Project Feasibility</vt:lpstr>
      <vt:lpstr>3.3 Assessing Project Feasibility</vt:lpstr>
      <vt:lpstr>3.3 Assessing Project Feasibility</vt:lpstr>
      <vt:lpstr>3.3 Assessing Project Feasibility</vt:lpstr>
      <vt:lpstr>3.3 Assessing Project Feasibility</vt:lpstr>
      <vt:lpstr>3.3 Assessing Project Feasibility</vt:lpstr>
      <vt:lpstr>3.3 Assessing Project Feasibility</vt:lpstr>
      <vt:lpstr>3.3 Assessing Project Feasibility</vt:lpstr>
      <vt:lpstr>3.3 Assessing Project Feasibility</vt:lpstr>
      <vt:lpstr>3.3 Assessing Project Feasibility</vt:lpstr>
      <vt:lpstr>3.3 Assessing Project Feasibility</vt:lpstr>
      <vt:lpstr>3.3 Assessing Project Feasibility</vt:lpstr>
      <vt:lpstr>3.3 Assessing Project Feasibility</vt:lpstr>
      <vt:lpstr>3.3 Assessing Project Feasibility</vt:lpstr>
      <vt:lpstr>3.3 Assessing Project Feasibility</vt:lpstr>
      <vt:lpstr>3.3 Assessing Project Feasibility</vt:lpstr>
      <vt:lpstr>3.3 Assessing Project Feasibility</vt:lpstr>
      <vt:lpstr>3.3 Assessing Project Feasibility</vt:lpstr>
      <vt:lpstr>3.3 Assessing Project Feasibility</vt:lpstr>
      <vt:lpstr>3.3 Assessing Project Feasibility</vt:lpstr>
      <vt:lpstr>3.3 Assessing Project Feasibility</vt:lpstr>
      <vt:lpstr>3.3 Assessing Project Feasibility</vt:lpstr>
      <vt:lpstr>3.3 Assessing Project Feasibility</vt:lpstr>
      <vt:lpstr>3.3 Assessing Project Feasibility</vt:lpstr>
      <vt:lpstr>3.3 Assessing Project Feasibility</vt:lpstr>
      <vt:lpstr>PowerPoint Presentation</vt:lpstr>
      <vt:lpstr>SUMMARY</vt:lpstr>
      <vt:lpstr>SUMMARY</vt:lpstr>
      <vt:lpstr>REFERENCE</vt:lpstr>
      <vt:lpstr>APPENDIX</vt:lpstr>
      <vt:lpstr>APPENDIX</vt:lpstr>
      <vt:lpstr>APPENDIX</vt:lpstr>
    </vt:vector>
  </TitlesOfParts>
  <Company>Cosmopoint Sdn Bhd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ETD</dc:creator>
  <cp:lastModifiedBy>Ismail Bile Hassan</cp:lastModifiedBy>
  <cp:revision>2584</cp:revision>
  <dcterms:created xsi:type="dcterms:W3CDTF">2009-07-11T03:47:55Z</dcterms:created>
  <dcterms:modified xsi:type="dcterms:W3CDTF">2020-05-08T21:16:44Z</dcterms:modified>
</cp:coreProperties>
</file>