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96" r:id="rId6"/>
    <p:sldId id="399" r:id="rId7"/>
    <p:sldId id="395" r:id="rId8"/>
    <p:sldId id="390" r:id="rId9"/>
    <p:sldId id="386" r:id="rId10"/>
    <p:sldId id="388" r:id="rId11"/>
    <p:sldId id="389" r:id="rId12"/>
    <p:sldId id="387" r:id="rId13"/>
    <p:sldId id="394" r:id="rId14"/>
    <p:sldId id="393" r:id="rId15"/>
    <p:sldId id="392" r:id="rId16"/>
    <p:sldId id="40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E3"/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told, Michael S" userId="91b53b3d-4158-4b6f-a8ef-9a0aea9a8f69" providerId="ADAL" clId="{EF768A48-4F84-41B1-9206-F41B0245CE57}"/>
    <pc:docChg chg="modSld">
      <pc:chgData name="Bechtold, Michael S" userId="91b53b3d-4158-4b6f-a8ef-9a0aea9a8f69" providerId="ADAL" clId="{EF768A48-4F84-41B1-9206-F41B0245CE57}" dt="2025-09-23T01:51:26.853" v="0" actId="1076"/>
      <pc:docMkLst>
        <pc:docMk/>
      </pc:docMkLst>
      <pc:sldChg chg="modSp mod">
        <pc:chgData name="Bechtold, Michael S" userId="91b53b3d-4158-4b6f-a8ef-9a0aea9a8f69" providerId="ADAL" clId="{EF768A48-4F84-41B1-9206-F41B0245CE57}" dt="2025-09-23T01:51:26.853" v="0" actId="1076"/>
        <pc:sldMkLst>
          <pc:docMk/>
          <pc:sldMk cId="286295107" sldId="388"/>
        </pc:sldMkLst>
        <pc:spChg chg="mod">
          <ac:chgData name="Bechtold, Michael S" userId="91b53b3d-4158-4b6f-a8ef-9a0aea9a8f69" providerId="ADAL" clId="{EF768A48-4F84-41B1-9206-F41B0245CE57}" dt="2025-09-23T01:51:26.853" v="0" actId="1076"/>
          <ac:spMkLst>
            <pc:docMk/>
            <pc:sldMk cId="286295107" sldId="388"/>
            <ac:spMk id="3" creationId="{C6031EE5-C8AA-4C06-C9F1-7BA6A38EA8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5677C-CE1A-D9E8-096E-D85B946E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29728-0E49-7832-1200-1C97E60D4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CB293-469C-504A-901D-F0ED4D36B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CB07-7B31-1A7A-EA36-80564197F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03DD6-A0D4-3A29-022F-7C57DF16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15EFA-ECAD-7812-AAC3-6C48B10EE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E952F-D068-C930-BB56-81AD6175A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2EC3-1EC7-9FC0-6754-156FD4612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0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319D6-9FE7-6948-7357-70752E9CC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5EE0F-B9BF-D85B-1A0C-38645E54B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A2D2D-23C5-29D4-BBB1-5BFB83FB8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62EE4-ADFB-9888-81ED-F931CBF35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417D8-F876-5673-C301-8FE98727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2AD71-9538-B245-6156-8903BEC7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39623-FC79-6060-C5B8-50327DD9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DDB6-155F-BE9B-5EFB-3D05CC1D7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CB9BD-F983-9A18-6C7F-8BFA9C77B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88516-4260-13B4-FB79-C8D3C6C51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E9602-DA51-352C-51E6-39A6D2643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2DEA4-BCED-4A7A-7C59-7AF3F00EE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A5B78-B7E9-AB3E-8345-B3A6BE09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10B96-76F5-77AB-B5E2-6383B282C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2F0EC-1B3B-840D-483E-02BF67C66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31BB-E802-ACA6-0715-090215935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4AFA0-0613-B90A-D3D2-BBB6F0F2D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B51CB-63A2-5D4F-7D0B-06EA8EE87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8D06ED-0BC0-A855-B525-05966907E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4396-2C29-BB28-A2C5-6B5CC3307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6D9B-7DA3-996E-2DED-427B80AC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72A6A-F271-6372-4F06-C470A2D07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5F1B-1B0D-89DA-250C-ECC8CEA2D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7F689-6041-7021-7E33-64FAE0EB1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1738-1A59-5158-8D94-C1E983F9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80D339-58EA-B9EC-4F4F-62D6D44A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B8C75-FD5D-6D62-FC54-394EB3663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EA72-D40E-50DF-ACC1-063A2DA77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0E84-4373-20D5-194C-B22908FC7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0E7D0-0CD8-E85D-6A8F-DE8E916B9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DC6E5-2F6E-CB39-2739-6E29D33E4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042D8-5895-7672-0105-643CC552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102F-CA80-B494-C557-4CD9F7BD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BA68D-A310-D987-0DEA-0CFAFB11C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4D083-B17F-5541-941B-3D1BE81EB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E291-442B-35AC-5449-FC2B3465D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>
                <a:cs typeface="Biome"/>
              </a:rPr>
              <a:t>Capstone </a:t>
            </a:r>
            <a:br>
              <a:rPr lang="en-US" sz="5400">
                <a:cs typeface="Biome"/>
              </a:rPr>
            </a:br>
            <a:r>
              <a:rPr lang="en-US" sz="5400">
                <a:cs typeface="Biome"/>
              </a:rPr>
              <a:t>project</a:t>
            </a:r>
            <a:endParaRPr lang="en-US" sz="540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Biome Light"/>
              </a:rPr>
              <a:t>TEAM-5</a:t>
            </a:r>
          </a:p>
          <a:p>
            <a:r>
              <a:rPr lang="en-US" sz="1050" b="1" dirty="0">
                <a:solidFill>
                  <a:schemeClr val="bg1"/>
                </a:solidFill>
                <a:cs typeface="Biome Light"/>
              </a:rPr>
              <a:t>Mysha Maliha, Michael Bechtold, Xuan Phung, Chang Vang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2812A-BC7E-1290-595C-FD6D4E63B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3BF3-8B0D-543F-E7F6-EF5E94DC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Project Log – Iteration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CEC8-26E4-78C5-4C68-2603BC7E1AB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88643" y="2465535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3210" indent="-283210"/>
            <a:endParaRPr lang="en-US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383C7-CB33-3B00-CF3A-89186030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en-US">
                <a:cs typeface="Biome"/>
              </a:rPr>
              <a:t>10- Xuan</a:t>
            </a:r>
            <a:endParaRPr lang="en-US"/>
          </a:p>
        </p:txBody>
      </p:sp>
      <p:pic>
        <p:nvPicPr>
          <p:cNvPr id="12" name="Content Placeholder 11" descr="A white rectangular box with black text">
            <a:extLst>
              <a:ext uri="{FF2B5EF4-FFF2-40B4-BE49-F238E27FC236}">
                <a16:creationId xmlns:a16="http://schemas.microsoft.com/office/drawing/2014/main" id="{93F0E786-B4C9-294C-DD90-5AFE88320B8D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7103371" y="2558481"/>
            <a:ext cx="3802164" cy="3434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8CA2D-E5FA-33AF-2A9A-9BAD36B29B40}"/>
              </a:ext>
            </a:extLst>
          </p:cNvPr>
          <p:cNvSpPr txBox="1"/>
          <p:nvPr/>
        </p:nvSpPr>
        <p:spPr>
          <a:xfrm>
            <a:off x="893523" y="2260948"/>
            <a:ext cx="5551117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Segoe UI"/>
                <a:cs typeface="Segoe UI"/>
              </a:rPr>
              <a:t>09/04/2025</a:t>
            </a:r>
            <a:endParaRPr lang="en-US"/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Get to know each other and introduced project goals.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Gathered requirements from stakeholders.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Defined the scope &amp; vision of the project.</a:t>
            </a:r>
          </a:p>
          <a:p>
            <a:pPr marL="228600" lvl="1" indent="-228600">
              <a:buFont typeface=""/>
              <a:buChar char="•"/>
            </a:pPr>
            <a:endParaRPr lang="en-US" sz="14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n-US" sz="1400" b="1">
                <a:solidFill>
                  <a:schemeClr val="bg1"/>
                </a:solidFill>
                <a:latin typeface="Segoe UI"/>
                <a:cs typeface="Segoe UI"/>
              </a:rPr>
              <a:t>09/11/2025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Reviewed architecture and data flows.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Confirmed feasibility.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Agreed on scope and initial layout.</a:t>
            </a:r>
          </a:p>
          <a:p>
            <a:pPr marL="228600" lvl="1" indent="-228600">
              <a:buFont typeface=""/>
              <a:buChar char="•"/>
            </a:pPr>
            <a:endParaRPr lang="en-US" sz="14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n-US" sz="1400" b="1">
                <a:solidFill>
                  <a:schemeClr val="bg1"/>
                </a:solidFill>
                <a:latin typeface="Segoe UI"/>
                <a:cs typeface="Segoe UI"/>
              </a:rPr>
              <a:t>09/18/2025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Requirements review completed.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Database design approved.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Initial use case diagram presented.</a:t>
            </a:r>
          </a:p>
          <a:p>
            <a:pPr marL="228600" lvl="1" indent="-228600">
              <a:buFont typeface=""/>
              <a:buChar char="•"/>
            </a:pPr>
            <a:endParaRPr lang="en-US" sz="1400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n-US" sz="1400" b="1">
                <a:solidFill>
                  <a:schemeClr val="bg1"/>
                </a:solidFill>
                <a:latin typeface="Segoe UI"/>
                <a:cs typeface="Segoe UI"/>
              </a:rPr>
              <a:t>09/25/2025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First stakeholder presentation to ensure agreement on project scope.</a:t>
            </a:r>
          </a:p>
          <a:p>
            <a:pPr marL="228600" lvl="1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Confirmed the project is technically and financially feasible.</a:t>
            </a:r>
          </a:p>
        </p:txBody>
      </p:sp>
    </p:spTree>
    <p:extLst>
      <p:ext uri="{BB962C8B-B14F-4D97-AF65-F5344CB8AC3E}">
        <p14:creationId xmlns:p14="http://schemas.microsoft.com/office/powerpoint/2010/main" val="89028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BEBC6-E7EB-F997-4120-17273487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06F4-CBB6-72BA-D186-A61408AA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Hardware and software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3911-41C1-E317-CB8B-1DC93D5F6E0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31422" y="2333455"/>
            <a:ext cx="4266394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Hardware Requirements: Development is on laptop</a:t>
            </a:r>
            <a:endParaRPr lang="en-US" sz="1400"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latin typeface="Segoe UI"/>
              <a:cs typeface="Segoe UI"/>
            </a:endParaRPr>
          </a:p>
          <a:p>
            <a:pPr marL="283210" indent="-283210"/>
            <a:endParaRPr lang="en-US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FE80-9FED-0111-66D5-9E8F46B0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en-US">
                <a:cs typeface="Biome"/>
              </a:rPr>
              <a:t>11- Xuan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C1CF7-2E1B-9A3A-9476-E041A9BE74A2}"/>
              </a:ext>
            </a:extLst>
          </p:cNvPr>
          <p:cNvSpPr txBox="1">
            <a:spLocks/>
          </p:cNvSpPr>
          <p:nvPr/>
        </p:nvSpPr>
        <p:spPr>
          <a:xfrm>
            <a:off x="5187973" y="3015309"/>
            <a:ext cx="6687676" cy="2292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6928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9536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Segoe UI"/>
                <a:cs typeface="Segoe UI"/>
              </a:rPr>
              <a:t> Software Requirements</a:t>
            </a:r>
            <a:endParaRPr lang="en-US" sz="1400" b="1">
              <a:latin typeface="Segoe UI"/>
              <a:cs typeface="Segoe UI"/>
            </a:endParaRP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Programming languages; Java, Python, &amp; PHP</a:t>
            </a: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Front-end: HTML &amp; CSS, Bootstrap, JavaScript, React, JavaFX</a:t>
            </a: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Backend Frameworks: Java</a:t>
            </a: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 err="1">
                <a:solidFill>
                  <a:srgbClr val="FFFFFF"/>
                </a:solidFill>
                <a:latin typeface="Segoe UI"/>
                <a:cs typeface="Segoe UI"/>
              </a:rPr>
              <a:t>DataBase</a:t>
            </a: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 &amp; Other Tools: My SQL, IntelliJ, VS Code, GitHub, Google Maps API</a:t>
            </a: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3210" indent="-283210"/>
            <a:endParaRPr lang="en-US">
              <a:solidFill>
                <a:srgbClr val="FFFFFF"/>
              </a:solidFill>
              <a:latin typeface="Arial Nova"/>
              <a:cs typeface="Biome"/>
            </a:endParaRPr>
          </a:p>
        </p:txBody>
      </p:sp>
      <p:pic>
        <p:nvPicPr>
          <p:cNvPr id="10" name="Picture 9" descr="A computer with a map on the screen&#10;&#10;AI-generated content may be incorrect.">
            <a:extLst>
              <a:ext uri="{FF2B5EF4-FFF2-40B4-BE49-F238E27FC236}">
                <a16:creationId xmlns:a16="http://schemas.microsoft.com/office/drawing/2014/main" id="{847DBC6B-0D6D-67CB-30D3-C5F456B7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3012375"/>
            <a:ext cx="4124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B01D-B707-B937-A582-7CCB09B6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8F9-0EED-1C27-C601-D87910DB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Project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F13F-0B2A-0F89-408B-004E3FFC4E4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latin typeface="Arial Nova"/>
              <a:cs typeface="Segoe UI"/>
            </a:endParaRPr>
          </a:p>
          <a:p>
            <a:pPr marL="283210" indent="-283210"/>
            <a:endParaRPr lang="en-US" sz="140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cs typeface="Biome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cs typeface="Biome"/>
            </a:endParaRPr>
          </a:p>
          <a:p>
            <a:pPr marL="283210" indent="-283210"/>
            <a:endParaRPr lang="en-US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1AC65-AAFC-4FA1-2C4C-D71ACC41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12</a:t>
            </a:fld>
            <a:r>
              <a:rPr lang="en-US">
                <a:cs typeface="Biome"/>
              </a:rPr>
              <a:t>-Xuan </a:t>
            </a:r>
            <a:endParaRPr lang="en-US"/>
          </a:p>
        </p:txBody>
      </p:sp>
      <p:pic>
        <p:nvPicPr>
          <p:cNvPr id="5" name="Picture 4" descr="A blue and white list with text">
            <a:extLst>
              <a:ext uri="{FF2B5EF4-FFF2-40B4-BE49-F238E27FC236}">
                <a16:creationId xmlns:a16="http://schemas.microsoft.com/office/drawing/2014/main" id="{0C8C6F58-D40C-4FB3-9DB1-4999ABAA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24" y="2348549"/>
            <a:ext cx="8210187" cy="42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1F2-5AB8-7D59-2FCF-21F6E6CD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Prototype 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735260-BD31-830A-1681-A159D637081D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114677" y="2447164"/>
            <a:ext cx="5140898" cy="34272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9E04-4407-875B-EC56-F501890E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13</a:t>
            </a:fld>
            <a:r>
              <a:rPr lang="en-US">
                <a:cs typeface="Biome"/>
              </a:rPr>
              <a:t>-Xuan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950F9B-92D0-3EDB-4B06-3341FF592FE1}"/>
              </a:ext>
            </a:extLst>
          </p:cNvPr>
          <p:cNvSpPr txBox="1">
            <a:spLocks/>
          </p:cNvSpPr>
          <p:nvPr/>
        </p:nvSpPr>
        <p:spPr>
          <a:xfrm>
            <a:off x="1106576" y="2629090"/>
            <a:ext cx="3190828" cy="2929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6928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9536" indent="-283464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Segoe UI"/>
                <a:cs typeface="Segoe UI"/>
              </a:rPr>
              <a:t>Rough UI Prototype</a:t>
            </a:r>
            <a:endParaRPr lang="en-US" sz="1400" b="1">
              <a:latin typeface="Segoe UI"/>
              <a:cs typeface="Segoe UI"/>
            </a:endParaRP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Browsing deals</a:t>
            </a: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Google Map API</a:t>
            </a:r>
            <a:endParaRPr lang="en-US">
              <a:solidFill>
                <a:srgbClr val="FFFFFF"/>
              </a:solidFill>
              <a:latin typeface="Arial Nova"/>
              <a:cs typeface="Segoe UI"/>
            </a:endParaRPr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Placing orders</a:t>
            </a:r>
            <a:endParaRPr lang="en-US"/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3210" indent="-283210"/>
            <a:endParaRPr lang="en-US">
              <a:solidFill>
                <a:srgbClr val="FFFFFF"/>
              </a:solidFill>
              <a:latin typeface="Arial Nova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2158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endParaRPr lang="en-US">
              <a:cs typeface="Biome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3658-C1D4-8E87-32A2-F574D4C7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77AD-ED8D-D543-E1A8-CCA1D632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51AA-53F0-E6E3-FED4-33276698860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50000" y="2173261"/>
            <a:ext cx="9359894" cy="42425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400">
                <a:latin typeface="Segoe UI"/>
                <a:cs typeface="Segoe UI"/>
              </a:rPr>
              <a:t>Introduction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400">
                <a:latin typeface="Segoe UI"/>
                <a:cs typeface="Segoe UI"/>
              </a:rPr>
              <a:t>Vision and Scope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400">
                <a:latin typeface="Segoe UI"/>
                <a:cs typeface="Segoe UI"/>
              </a:rPr>
              <a:t>Business Value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Feasibility Studies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Software Development Methodology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Proposed System Functionalities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Initial use case diagram of our system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Hardware and Software Requirements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Project log (when you met, who attended, etc.)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3210" indent="-283210">
              <a:lnSpc>
                <a:spcPct val="110000"/>
              </a:lnSpc>
              <a:spcAft>
                <a:spcPts val="600"/>
              </a:spcAft>
              <a:buFont typeface="Arial,Sans-Serif"/>
            </a:pPr>
            <a:r>
              <a:rPr lang="en-US" sz="1400">
                <a:latin typeface="Segoe UI"/>
                <a:cs typeface="Segoe UI"/>
              </a:rPr>
              <a:t>Project plan (what might be in each iteration, subject to change, who will be in charge of what piece)</a:t>
            </a: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/>
            </a:pPr>
            <a:endParaRPr lang="en-US" sz="1400">
              <a:solidFill>
                <a:srgbClr val="E8E6E3"/>
              </a:solidFill>
              <a:latin typeface="Segoe UI"/>
              <a:cs typeface="Segoe U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400">
              <a:solidFill>
                <a:srgbClr val="FFFFFF"/>
              </a:solidFill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0BEF-D3E4-C6A7-BF54-538D61C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D1767816-B64C-7373-24BE-98F03901D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8992" y="2721280"/>
            <a:ext cx="2250509" cy="21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BE1E-7FBE-0DF8-33B8-9696AFEB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BD48-F968-CF34-BB76-2A5B827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EE83-633A-77F8-ACCC-DE050EE0168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50000" y="2173261"/>
            <a:ext cx="9359894" cy="42425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b="1">
                <a:cs typeface="Biome"/>
              </a:rPr>
              <a:t>The Problem:</a:t>
            </a:r>
            <a:br>
              <a:rPr lang="en-US" sz="1400" b="1">
                <a:cs typeface="Biome"/>
              </a:rPr>
            </a:br>
            <a:r>
              <a:rPr lang="en-US" sz="1400">
                <a:latin typeface="Segoe UI"/>
                <a:cs typeface="Segoe UI"/>
              </a:rPr>
              <a:t>Students often struggle with managing tight budgets while balancing academic and </a:t>
            </a:r>
            <a:r>
              <a:rPr lang="en-US" sz="1400">
                <a:cs typeface="Biome"/>
              </a:rPr>
              <a:t>personal needs. </a:t>
            </a:r>
          </a:p>
          <a:p>
            <a:pPr marL="283210" indent="-283210">
              <a:spcAft>
                <a:spcPts val="600"/>
              </a:spcAft>
            </a:pPr>
            <a:r>
              <a:rPr lang="en-US" sz="1400">
                <a:cs typeface="Biome"/>
              </a:rPr>
              <a:t>Many local restaurants offer discounts, but students may not be aware of them or find it inconvenient to search across multiple sources. </a:t>
            </a:r>
          </a:p>
          <a:p>
            <a:pPr marL="283210" indent="-283210">
              <a:spcAft>
                <a:spcPts val="600"/>
              </a:spcAft>
            </a:pPr>
            <a:r>
              <a:rPr lang="en-US" sz="1400">
                <a:cs typeface="Biome"/>
              </a:rPr>
              <a:t>This lack of accessibility results in missed opportunities for both students and businesses. </a:t>
            </a:r>
            <a:endParaRPr lang="en-US"/>
          </a:p>
          <a:p>
            <a:pPr marL="283210" indent="-283210">
              <a:spcAft>
                <a:spcPts val="600"/>
              </a:spcAft>
            </a:pPr>
            <a:r>
              <a:rPr lang="en-US" sz="1400">
                <a:cs typeface="Biome"/>
              </a:rPr>
              <a:t>Our app aims to centralize these discounts, improving convenience, saving money, and promoting partnerships between students and local food vendors.</a:t>
            </a:r>
            <a:endParaRPr lang="en-US"/>
          </a:p>
          <a:p>
            <a:pPr marL="283210" indent="-283210">
              <a:spcAft>
                <a:spcPts val="600"/>
              </a:spcAft>
            </a:pPr>
            <a:r>
              <a:rPr lang="en-US" sz="1400">
                <a:cs typeface="Biome"/>
              </a:rPr>
              <a:t>The project revolves around the development of an application designed to help students find discounted meals and special deals at local restaurants, cafes, and food vendors. </a:t>
            </a:r>
            <a:endParaRPr lang="en-US" sz="1400">
              <a:solidFill>
                <a:srgbClr val="E8E6E3"/>
              </a:solidFill>
              <a:cs typeface="Biome"/>
            </a:endParaRPr>
          </a:p>
          <a:p>
            <a:pPr marL="283210" indent="-283210">
              <a:spcAft>
                <a:spcPts val="600"/>
              </a:spcAft>
            </a:pPr>
            <a:r>
              <a:rPr lang="en-US" sz="1400">
                <a:cs typeface="Biome"/>
              </a:rPr>
              <a:t>This platform will aggregate discounts into a single, user-friendly interface, enabling students to save money while enjoying affordable dining options.</a:t>
            </a:r>
            <a:endParaRPr lang="en-US" sz="1400">
              <a:solidFill>
                <a:srgbClr val="E8E6E3"/>
              </a:solidFill>
              <a:cs typeface="Biome"/>
            </a:endParaRPr>
          </a:p>
          <a:p>
            <a:pPr marL="283210" indent="-283210"/>
            <a:endParaRPr lang="en-US" sz="1400">
              <a:solidFill>
                <a:srgbClr val="FFFFFF"/>
              </a:solidFill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6CCC-97E6-4ABD-71B8-A00F7E7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3</a:t>
            </a:fld>
            <a:r>
              <a:rPr lang="en-US">
                <a:cs typeface="Biome"/>
              </a:rPr>
              <a:t>- Chang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3F49-50E2-3B04-7A67-9CB9D7DA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0950-640F-84B0-8C33-07D3E181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Vision and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67D9-F415-1842-D260-4292B76154E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8102" y="2170260"/>
            <a:ext cx="7303538" cy="39606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400">
                <a:ea typeface="+mn-lt"/>
                <a:cs typeface="+mn-lt"/>
              </a:rPr>
              <a:t>To become the go-to platform for students seeking affordable meals by bridging the gap between student demand and local business offerings.</a:t>
            </a:r>
          </a:p>
          <a:p>
            <a:pPr marL="283210" indent="-283210"/>
            <a:endParaRPr lang="en-US" sz="1400">
              <a:cs typeface="Biome"/>
            </a:endParaRPr>
          </a:p>
          <a:p>
            <a:pPr marL="0" indent="0">
              <a:buNone/>
            </a:pPr>
            <a:r>
              <a:rPr lang="en-US" b="1">
                <a:cs typeface="Biome"/>
              </a:rPr>
              <a:t>Scope</a:t>
            </a:r>
            <a:endParaRPr lang="en-US">
              <a:cs typeface="Biome"/>
            </a:endParaRPr>
          </a:p>
          <a:p>
            <a:pPr marL="283210" indent="-283210"/>
            <a:r>
              <a:rPr lang="en-US" sz="1400">
                <a:ea typeface="+mn-lt"/>
                <a:cs typeface="+mn-lt"/>
              </a:rPr>
              <a:t>Provide students with real-time access to discounted meals and offers.</a:t>
            </a:r>
          </a:p>
          <a:p>
            <a:pPr marL="283210" indent="-283210"/>
            <a:r>
              <a:rPr lang="en-US" sz="1400">
                <a:ea typeface="+mn-lt"/>
                <a:cs typeface="+mn-lt"/>
              </a:rPr>
              <a:t>Allow restaurants and cafes to advertise special student deals.</a:t>
            </a:r>
          </a:p>
          <a:p>
            <a:pPr marL="283210" indent="-283210"/>
            <a:r>
              <a:rPr lang="en-US" sz="1400">
                <a:ea typeface="+mn-lt"/>
                <a:cs typeface="+mn-lt"/>
              </a:rPr>
              <a:t>Enable users to filter results by price, location, cuisine, or popularity.</a:t>
            </a:r>
          </a:p>
          <a:p>
            <a:pPr marL="283210" indent="-283210"/>
            <a:r>
              <a:rPr lang="en-US" sz="1400">
                <a:ea typeface="+mn-lt"/>
                <a:cs typeface="+mn-lt"/>
              </a:rPr>
              <a:t>Future enhancements may include loyalty points, reviews, AI-based personalized suggestions, features such as map integration, and QR code redemption.</a:t>
            </a:r>
            <a:endParaRPr lang="en-US" sz="1400">
              <a:solidFill>
                <a:srgbClr val="E8E6E3"/>
              </a:solidFill>
              <a:ea typeface="+mn-lt"/>
              <a:cs typeface="+mn-lt"/>
            </a:endParaRPr>
          </a:p>
          <a:p>
            <a:pPr marL="283210" indent="-283210"/>
            <a:endParaRPr lang="en-US" sz="1400">
              <a:ea typeface="+mn-lt"/>
              <a:cs typeface="+mn-lt"/>
            </a:endParaRPr>
          </a:p>
          <a:p>
            <a:pPr marL="283210" indent="-283210"/>
            <a:endParaRPr lang="en-US" sz="1400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0966-6F3E-7F27-D099-353B7F2D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4</a:t>
            </a:fld>
            <a:r>
              <a:rPr lang="en-US">
                <a:cs typeface="Biome"/>
              </a:rPr>
              <a:t>-Chang</a:t>
            </a:r>
            <a:endParaRPr lang="en-US"/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E53BD329-E5C9-A6E3-208E-639DF294C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8992" y="1030266"/>
            <a:ext cx="914400" cy="914400"/>
          </a:xfrm>
          <a:prstGeom prst="rect">
            <a:avLst/>
          </a:prstGeom>
        </p:spPr>
      </p:pic>
      <p:pic>
        <p:nvPicPr>
          <p:cNvPr id="6" name="Picture 5" descr="A hand holding a cell phone with a menu on the screen&#10;&#10;AI-generated content may be incorrect.">
            <a:extLst>
              <a:ext uri="{FF2B5EF4-FFF2-40B4-BE49-F238E27FC236}">
                <a16:creationId xmlns:a16="http://schemas.microsoft.com/office/drawing/2014/main" id="{808570AC-5E3C-8ED5-FC9C-B3A7AD73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619" y="2172862"/>
            <a:ext cx="3257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0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C2C7A-1A9B-66DD-B19E-623387FC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C19D90-99C4-B26A-AFFE-927EA771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70F4-8FB8-0D7C-2320-7D081146B2B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0795" y="2380855"/>
            <a:ext cx="5261926" cy="2096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sz="1400" b="1">
                <a:cs typeface="Biome"/>
              </a:rPr>
              <a:t>For Students:</a:t>
            </a:r>
            <a:r>
              <a:rPr lang="en-US" sz="1400">
                <a:cs typeface="Biome"/>
              </a:rPr>
              <a:t> Reduced meal costs, increased savings, and easier access to deals.</a:t>
            </a:r>
          </a:p>
          <a:p>
            <a:pPr marL="283210" indent="-283210"/>
            <a:r>
              <a:rPr lang="en-US" sz="1400" b="1">
                <a:cs typeface="Biome"/>
              </a:rPr>
              <a:t>For Businesses:</a:t>
            </a:r>
            <a:r>
              <a:rPr lang="en-US" sz="1400">
                <a:cs typeface="Biome"/>
              </a:rPr>
              <a:t> Increased visibility, higher student engagement, and potential sales growth.</a:t>
            </a:r>
          </a:p>
          <a:p>
            <a:pPr marL="283210" indent="-283210"/>
            <a:r>
              <a:rPr lang="en-US" sz="1400" b="1">
                <a:cs typeface="Biome"/>
              </a:rPr>
              <a:t>For Institutions:</a:t>
            </a:r>
            <a:r>
              <a:rPr lang="en-US" sz="1400">
                <a:cs typeface="Biome"/>
              </a:rPr>
              <a:t> Support student well-being by helping them access budget friendly meals.</a:t>
            </a:r>
          </a:p>
          <a:p>
            <a:pPr marL="283210" indent="-283210"/>
            <a:endParaRPr lang="en-US" sz="1400"/>
          </a:p>
          <a:p>
            <a:pPr marL="283210" indent="-283210"/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97F8A-82FD-659B-E1F2-55F1F248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dirty="0" smtClean="0">
                <a:cs typeface="Biome"/>
              </a:rPr>
              <a:pPr>
                <a:spcAft>
                  <a:spcPts val="600"/>
                </a:spcAft>
              </a:pPr>
              <a:t>5</a:t>
            </a:fld>
            <a:r>
              <a:rPr lang="en-US">
                <a:cs typeface="Biome"/>
              </a:rPr>
              <a:t>-Chang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AF6982-ABEE-9F3B-206D-2B6B34BD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7342"/>
              </p:ext>
            </p:extLst>
          </p:nvPr>
        </p:nvGraphicFramePr>
        <p:xfrm>
          <a:off x="6324600" y="2190620"/>
          <a:ext cx="4928046" cy="28485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2682">
                  <a:extLst>
                    <a:ext uri="{9D8B030D-6E8A-4147-A177-3AD203B41FA5}">
                      <a16:colId xmlns:a16="http://schemas.microsoft.com/office/drawing/2014/main" val="3928949516"/>
                    </a:ext>
                  </a:extLst>
                </a:gridCol>
                <a:gridCol w="1642682">
                  <a:extLst>
                    <a:ext uri="{9D8B030D-6E8A-4147-A177-3AD203B41FA5}">
                      <a16:colId xmlns:a16="http://schemas.microsoft.com/office/drawing/2014/main" val="869691794"/>
                    </a:ext>
                  </a:extLst>
                </a:gridCol>
                <a:gridCol w="1642682">
                  <a:extLst>
                    <a:ext uri="{9D8B030D-6E8A-4147-A177-3AD203B41FA5}">
                      <a16:colId xmlns:a16="http://schemas.microsoft.com/office/drawing/2014/main" val="3106972455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Categories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73499"/>
                  </a:ext>
                </a:extLst>
              </a:tr>
              <a:tr h="5351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Development payroll for 4 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$25/hour a person at 40hrs/week = 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$4000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25252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Hardware and Software Reqs.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Intial registration of $25 to publish on playstore and $99 yearly for applestore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$25 + $99/yearly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53735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Total Cost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rial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 Nova"/>
                        </a:rPr>
                        <a:t>$4025 +99/yearly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577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6B354A-AD40-C173-43F1-CD0EE5B1B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730"/>
              </p:ext>
            </p:extLst>
          </p:nvPr>
        </p:nvGraphicFramePr>
        <p:xfrm>
          <a:off x="951830" y="4840327"/>
          <a:ext cx="5143996" cy="17412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71998">
                  <a:extLst>
                    <a:ext uri="{9D8B030D-6E8A-4147-A177-3AD203B41FA5}">
                      <a16:colId xmlns:a16="http://schemas.microsoft.com/office/drawing/2014/main" val="2290187632"/>
                    </a:ext>
                  </a:extLst>
                </a:gridCol>
                <a:gridCol w="2571998">
                  <a:extLst>
                    <a:ext uri="{9D8B030D-6E8A-4147-A177-3AD203B41FA5}">
                      <a16:colId xmlns:a16="http://schemas.microsoft.com/office/drawing/2014/main" val="2578875704"/>
                    </a:ext>
                  </a:extLst>
                </a:gridCol>
              </a:tblGrid>
              <a:tr h="352459">
                <a:tc>
                  <a:txBody>
                    <a:bodyPr/>
                    <a:lstStyle/>
                    <a:p>
                      <a:r>
                        <a:rPr lang="en-US" sz="140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60220"/>
                  </a:ext>
                </a:extLst>
              </a:tr>
              <a:tr h="352459">
                <a:tc>
                  <a:txBody>
                    <a:bodyPr/>
                    <a:lstStyle/>
                    <a:p>
                      <a:r>
                        <a:rPr lang="en-US" sz="1400"/>
                        <a:t>Restaurant sign-up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 per month for each meal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11"/>
                  </a:ext>
                </a:extLst>
              </a:tr>
              <a:tr h="352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 Nova"/>
                        </a:rPr>
                        <a:t>5 restaurants list 2 meals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$100/monthly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55972"/>
                  </a:ext>
                </a:extLst>
              </a:tr>
              <a:tr h="352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Arial Nova"/>
                          <a:ea typeface="+mn-ea"/>
                          <a:cs typeface="+mn-cs"/>
                        </a:rPr>
                        <a:t>Profit margins</a:t>
                      </a:r>
                      <a:endParaRPr lang="en-US" sz="1400" b="0" i="0" u="none" strike="noStrike" kern="1200">
                        <a:solidFill>
                          <a:srgbClr val="000000"/>
                        </a:solidFill>
                        <a:latin typeface="Arial Nov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 weeks to cover cost and then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0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2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C9BFF-3B93-A560-4C55-34436B84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EB76-5C80-84AF-7CB8-1FBFD64E91C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075689"/>
            <a:ext cx="9920754" cy="38171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cs typeface="Biome"/>
              </a:rPr>
              <a:t>Description:</a:t>
            </a:r>
            <a:endParaRPr lang="en-US" dirty="0"/>
          </a:p>
          <a:p>
            <a:pPr marL="566420" lvl="1" indent="-283210"/>
            <a:r>
              <a:rPr lang="en-US" sz="1200" dirty="0">
                <a:cs typeface="Biome"/>
              </a:rPr>
              <a:t>This meal discount program is large need of college student trying to save money while in college and save money until they have landed their big break.</a:t>
            </a:r>
          </a:p>
          <a:p>
            <a:pPr marL="566420" lvl="1" indent="-283210"/>
            <a:r>
              <a:rPr lang="en-US" sz="1200" dirty="0">
                <a:cs typeface="Biome"/>
              </a:rPr>
              <a:t>Users will connect to a hub where they can find discounts on food that would normally be wasted. 	</a:t>
            </a:r>
          </a:p>
          <a:p>
            <a:pPr marL="566420" lvl="1" indent="-283210"/>
            <a:r>
              <a:rPr lang="en-US" sz="1200" dirty="0">
                <a:cs typeface="Biome"/>
              </a:rPr>
              <a:t>Prices and menus will be display to users and location of restaurants and stores will be displayed on a map.</a:t>
            </a:r>
          </a:p>
          <a:p>
            <a:pPr marL="0" indent="0">
              <a:buNone/>
            </a:pPr>
            <a:r>
              <a:rPr lang="en-US" sz="1400" dirty="0">
                <a:cs typeface="Biome"/>
              </a:rPr>
              <a:t>Technology Considerations:</a:t>
            </a:r>
          </a:p>
          <a:p>
            <a:pPr marL="566420" lvl="1" indent="-283210"/>
            <a:r>
              <a:rPr lang="en-US" sz="1200" dirty="0">
                <a:cs typeface="Biome"/>
              </a:rPr>
              <a:t>Database the need to be updated with inventory and prices by restaurants and stores</a:t>
            </a:r>
          </a:p>
          <a:p>
            <a:pPr marL="566420" lvl="1" indent="-283210"/>
            <a:r>
              <a:rPr lang="en-US" sz="1200" dirty="0">
                <a:cs typeface="Biome"/>
              </a:rPr>
              <a:t>Mapping location displayed in app or navigation to google maps or alike</a:t>
            </a:r>
          </a:p>
          <a:p>
            <a:pPr marL="0" indent="0">
              <a:buNone/>
            </a:pPr>
            <a:r>
              <a:rPr lang="en-US" sz="1400" dirty="0">
                <a:cs typeface="Biome"/>
              </a:rPr>
              <a:t>Market Place and Marketing Strategy:</a:t>
            </a:r>
          </a:p>
          <a:p>
            <a:pPr marL="566420" lvl="1" indent="-283210"/>
            <a:r>
              <a:rPr lang="en-US" sz="1200" dirty="0">
                <a:cs typeface="Biome"/>
              </a:rPr>
              <a:t>Student lounge, hallways of the campus, school bulletin boards / websites</a:t>
            </a:r>
          </a:p>
          <a:p>
            <a:pPr marL="0" indent="0">
              <a:buNone/>
            </a:pPr>
            <a:r>
              <a:rPr lang="en-US" sz="1400" dirty="0">
                <a:cs typeface="Biome"/>
              </a:rPr>
              <a:t>Organization/Staffing:</a:t>
            </a:r>
          </a:p>
          <a:p>
            <a:pPr marL="566420" lvl="1" indent="-283210"/>
            <a:r>
              <a:rPr lang="en-US" sz="1200" dirty="0">
                <a:cs typeface="Biome"/>
              </a:rPr>
              <a:t>There are 4 members of our team, and we should have the rough version of the program in about a month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F69D-9F37-43BA-7A6B-D884BE15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6</a:t>
            </a:fld>
            <a:r>
              <a:rPr lang="en-US">
                <a:cs typeface="Biome"/>
              </a:rPr>
              <a:t>-Michael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F4CB88-5972-39FA-A392-FE8C1B0A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Feasibility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6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1CA8-4C4F-AD23-478F-CD8843724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1EE5-C8AA-4C06-C9F1-7BA6A38EA82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78310" y="2163413"/>
            <a:ext cx="6197073" cy="37751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There should be two interfaces </a:t>
            </a:r>
            <a:endParaRPr lang="en-US"/>
          </a:p>
          <a:p>
            <a:pPr marL="568960" lvl="1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Customer interface</a:t>
            </a:r>
          </a:p>
          <a:p>
            <a:pPr marL="861695" lvl="2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Mobile/Web based app to find the deals based on filter options:</a:t>
            </a:r>
            <a:br>
              <a:rPr lang="en-US" sz="1400">
                <a:latin typeface="Segoe UI"/>
                <a:cs typeface="Segoe UI"/>
              </a:rPr>
            </a:b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Type of cuisine, price range, and location.</a:t>
            </a:r>
          </a:p>
          <a:p>
            <a:pPr marL="861695" lvl="2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Map of restaurant </a:t>
            </a:r>
          </a:p>
          <a:p>
            <a:pPr marL="861695" lvl="2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Order placement (remove from database)</a:t>
            </a:r>
            <a:endParaRPr lang="en-US">
              <a:solidFill>
                <a:srgbClr val="FFFFFF"/>
              </a:solidFill>
              <a:latin typeface="Arial Nova"/>
              <a:cs typeface="Segoe UI"/>
            </a:endParaRPr>
          </a:p>
          <a:p>
            <a:pPr marL="568960" lvl="1" indent="-28321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Restaurant Interface </a:t>
            </a:r>
            <a:endParaRPr lang="en-US"/>
          </a:p>
          <a:p>
            <a:pPr marL="861695" lvl="2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Mobile / Web based app lets users:</a:t>
            </a:r>
          </a:p>
          <a:p>
            <a:pPr marL="1154430" lvl="3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Enter or Remove the deals in the database </a:t>
            </a:r>
          </a:p>
          <a:p>
            <a:pPr marL="1154430" lvl="3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Modify entries in the database</a:t>
            </a:r>
            <a:endParaRPr lang="en-US" sz="1400">
              <a:latin typeface="Segoe UI"/>
              <a:cs typeface="Segoe UI"/>
            </a:endParaRPr>
          </a:p>
          <a:p>
            <a:pPr marL="2540" indent="0">
              <a:lnSpc>
                <a:spcPct val="110000"/>
              </a:lnSpc>
              <a:spcAft>
                <a:spcPts val="600"/>
              </a:spcAft>
              <a:buNone/>
            </a:pPr>
            <a:endParaRPr lang="en-US">
              <a:latin typeface="Arial Nova"/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4950A-3275-8020-C8E7-C30CEAF7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7</a:t>
            </a:fld>
            <a:r>
              <a:rPr lang="en-US">
                <a:cs typeface="Biome"/>
              </a:rPr>
              <a:t>-Michael</a:t>
            </a:r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DFF075-C868-6C6A-315A-945B1022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Proposed System Functionalities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26ED3-3590-DA68-E386-2541398466F6}"/>
              </a:ext>
            </a:extLst>
          </p:cNvPr>
          <p:cNvSpPr txBox="1"/>
          <p:nvPr/>
        </p:nvSpPr>
        <p:spPr>
          <a:xfrm>
            <a:off x="6895578" y="4285989"/>
            <a:ext cx="4496843" cy="1534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75"/>
              </a:lnSpc>
            </a:pPr>
            <a:r>
              <a:rPr lang="en-US" sz="1400">
                <a:solidFill>
                  <a:srgbClr val="FFFFFF"/>
                </a:solidFill>
                <a:latin typeface="Segoe UI"/>
                <a:cs typeface="Segoe UI"/>
              </a:rPr>
              <a:t>Non-Functional Requirements: </a:t>
            </a:r>
            <a:r>
              <a:rPr lang="en-US" sz="1400">
                <a:latin typeface="Segoe UI"/>
                <a:cs typeface="Segoe UI"/>
              </a:rPr>
              <a:t>​</a:t>
            </a:r>
            <a:endParaRPr lang="en-US" sz="140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lnSpc>
                <a:spcPts val="1875"/>
              </a:lnSpc>
            </a:pPr>
            <a:endParaRPr lang="en-US" sz="140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lnSpc>
                <a:spcPts val="1875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Arial"/>
              </a:rPr>
              <a:t>Accessibility – Application on IOS and Android platform</a:t>
            </a:r>
            <a:r>
              <a:rPr lang="en-US" sz="1400">
                <a:latin typeface="Segoe UI"/>
                <a:cs typeface="Arial"/>
              </a:rPr>
              <a:t>​s</a:t>
            </a:r>
            <a:endParaRPr lang="en-US" sz="1400">
              <a:latin typeface="Segoe UI"/>
              <a:cs typeface="Segoe UI"/>
            </a:endParaRPr>
          </a:p>
          <a:p>
            <a:pPr marL="285750" indent="-285750">
              <a:lnSpc>
                <a:spcPts val="1875"/>
              </a:lnSpc>
              <a:buFont typeface="Arial"/>
              <a:buChar char="•"/>
            </a:pPr>
            <a:endParaRPr lang="en-US" sz="1400">
              <a:solidFill>
                <a:srgbClr val="000000"/>
              </a:solidFill>
              <a:latin typeface="Segoe UI"/>
              <a:cs typeface="Arial"/>
            </a:endParaRPr>
          </a:p>
          <a:p>
            <a:pPr marL="288290" indent="-285750">
              <a:lnSpc>
                <a:spcPts val="1875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Segoe UI"/>
                <a:cs typeface="Arial"/>
              </a:rPr>
              <a:t>Performance – Smooth and responsive UI</a:t>
            </a:r>
          </a:p>
        </p:txBody>
      </p:sp>
    </p:spTree>
    <p:extLst>
      <p:ext uri="{BB962C8B-B14F-4D97-AF65-F5344CB8AC3E}">
        <p14:creationId xmlns:p14="http://schemas.microsoft.com/office/powerpoint/2010/main" val="2862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1C22A-F3F2-42EB-5363-6242C4CB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6588-B2B5-B7B8-3166-119F26A8023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0795" y="2246330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400">
                <a:ea typeface="+mn-lt"/>
                <a:cs typeface="+mn-lt"/>
              </a:rPr>
              <a:t>We will use the </a:t>
            </a:r>
            <a:r>
              <a:rPr lang="en-US" sz="1400" b="1">
                <a:ea typeface="+mn-lt"/>
                <a:cs typeface="+mn-lt"/>
              </a:rPr>
              <a:t>Agile methodology</a:t>
            </a:r>
            <a:r>
              <a:rPr lang="en-US" sz="1400">
                <a:ea typeface="+mn-lt"/>
                <a:cs typeface="+mn-lt"/>
              </a:rPr>
              <a:t>, particularly </a:t>
            </a:r>
            <a:r>
              <a:rPr lang="en-US" sz="1400" b="1">
                <a:ea typeface="+mn-lt"/>
                <a:cs typeface="+mn-lt"/>
              </a:rPr>
              <a:t>Scrum</a:t>
            </a:r>
            <a:r>
              <a:rPr lang="en-US" sz="1400">
                <a:ea typeface="+mn-lt"/>
                <a:cs typeface="+mn-lt"/>
              </a:rPr>
              <a:t>, due to its iterative approach, flexibility, and continuous feedback cycles. This ensures features can be delivered incrementally and refined based on user input.</a:t>
            </a:r>
            <a:endParaRPr lang="en-US" sz="1400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3205F-05D1-3DA7-924A-D0AA9ED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8</a:t>
            </a:fld>
            <a:r>
              <a:rPr lang="en-US">
                <a:cs typeface="Biome"/>
              </a:rPr>
              <a:t>-Michael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8033AF-62E2-92CB-585A-694D96CA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Software Development  Methodology</a:t>
            </a:r>
          </a:p>
        </p:txBody>
      </p:sp>
      <p:pic>
        <p:nvPicPr>
          <p:cNvPr id="41" name="Picture 40" descr="Agile Software Development - Agile Principles &amp; Values">
            <a:extLst>
              <a:ext uri="{FF2B5EF4-FFF2-40B4-BE49-F238E27FC236}">
                <a16:creationId xmlns:a16="http://schemas.microsoft.com/office/drawing/2014/main" id="{78947250-B3BC-55CD-8E7B-FBE008E7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78" y="3292879"/>
            <a:ext cx="7586597" cy="25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538C-CA3D-F705-8FA5-E8A3A827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14D3-3C5C-6B98-0A15-4A4D6D80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uses case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4145-8846-3474-6679-4A9B92CDF3A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,Sans-Serif" panose="020B0604020202020204" pitchFamily="34" charset="0"/>
            </a:pPr>
            <a:endParaRPr lang="en-US" sz="1400">
              <a:solidFill>
                <a:srgbClr val="FFFFFF"/>
              </a:solidFill>
              <a:latin typeface="Segoe UI"/>
              <a:cs typeface="Segoe UI"/>
            </a:endParaRPr>
          </a:p>
          <a:p>
            <a:pPr marL="283210" indent="-283210"/>
            <a:endParaRPr lang="en-US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DC26D-21B1-5223-0011-ECABAA1C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dirty="0" smtClean="0">
                <a:cs typeface="Biome"/>
              </a:rPr>
              <a:pPr/>
              <a:t>9</a:t>
            </a:fld>
            <a:r>
              <a:rPr lang="en-US">
                <a:cs typeface="Biome"/>
              </a:rPr>
              <a:t>-Xuan</a:t>
            </a:r>
            <a:endParaRPr lang="en-US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4F159CFB-B30D-59E9-6360-ADECF800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32" y="2302571"/>
            <a:ext cx="4181475" cy="3933825"/>
          </a:xfrm>
          <a:prstGeom prst="rect">
            <a:avLst/>
          </a:prstGeom>
        </p:spPr>
      </p:pic>
      <p:pic>
        <p:nvPicPr>
          <p:cNvPr id="6" name="Picture 5" descr="A screenshot of a diagram">
            <a:extLst>
              <a:ext uri="{FF2B5EF4-FFF2-40B4-BE49-F238E27FC236}">
                <a16:creationId xmlns:a16="http://schemas.microsoft.com/office/drawing/2014/main" id="{7385B173-CCAF-B58C-D92E-FDAABE102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8" y="2305128"/>
            <a:ext cx="6819997" cy="39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88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230e9df3-be65-4c73-a93b-d1236ebd677e"/>
    <ds:schemaRef ds:uri="http://schemas.openxmlformats.org/package/2006/metadata/core-properties"/>
    <ds:schemaRef ds:uri="http://purl.org/dc/terms/"/>
    <ds:schemaRef ds:uri="http://www.w3.org/XML/1998/namespace"/>
    <ds:schemaRef ds:uri="71af3243-3dd4-4a8d-8c0d-dd76da1f02a5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893</Words>
  <Application>Microsoft Office PowerPoint</Application>
  <PresentationFormat>Widescreen</PresentationFormat>
  <Paragraphs>147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Nova</vt:lpstr>
      <vt:lpstr>Arial,Sans-Serif</vt:lpstr>
      <vt:lpstr>Biome</vt:lpstr>
      <vt:lpstr>Biome Light</vt:lpstr>
      <vt:lpstr>Calibri</vt:lpstr>
      <vt:lpstr>Segoe UI</vt:lpstr>
      <vt:lpstr>Custom</vt:lpstr>
      <vt:lpstr>Capstone  project</vt:lpstr>
      <vt:lpstr>Agenda</vt:lpstr>
      <vt:lpstr>Introduction</vt:lpstr>
      <vt:lpstr>Vision and Scope</vt:lpstr>
      <vt:lpstr>BUsiness VAlue</vt:lpstr>
      <vt:lpstr>Feasibility Studies</vt:lpstr>
      <vt:lpstr>Proposed System Functionalities</vt:lpstr>
      <vt:lpstr>Software Development  Methodology</vt:lpstr>
      <vt:lpstr>uses case diagram</vt:lpstr>
      <vt:lpstr>Project Log – Iteration 1</vt:lpstr>
      <vt:lpstr>Hardware and software requirements</vt:lpstr>
      <vt:lpstr>Project plan</vt:lpstr>
      <vt:lpstr>Prototype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 Bechtold</cp:lastModifiedBy>
  <cp:revision>2</cp:revision>
  <dcterms:created xsi:type="dcterms:W3CDTF">2025-09-16T00:37:41Z</dcterms:created>
  <dcterms:modified xsi:type="dcterms:W3CDTF">2025-09-23T01:51:37Z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