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6"/>
  </p:notesMasterIdLst>
  <p:handoutMasterIdLst>
    <p:handoutMasterId r:id="rId27"/>
  </p:handout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2" d="100"/>
          <a:sy n="162" d="100"/>
        </p:scale>
        <p:origin x="-11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45B100-88A6-3449-8F65-2DA83CF11126}" type="datetimeFigureOut">
              <a:rPr lang="en-US" smtClean="0"/>
              <a:t>10/3/13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017E2-6D36-3741-8303-E789F3947BE2}" type="slidenum">
              <a:rPr lang="en-US" smtClean="0"/>
              <a:t>‹#›</a:t>
            </a:fld>
            <a:endParaRPr lang="en-US"/>
          </a:p>
        </p:txBody>
      </p:sp>
    </p:spTree>
    <p:extLst>
      <p:ext uri="{BB962C8B-B14F-4D97-AF65-F5344CB8AC3E}">
        <p14:creationId xmlns:p14="http://schemas.microsoft.com/office/powerpoint/2010/main" val="6820378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1CB37-A4EF-274A-8629-DAC9CBD8785F}" type="datetimeFigureOut">
              <a:rPr lang="en-US" smtClean="0"/>
              <a:t>10/3/13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1750-4D06-AD4D-B430-D8FAED0648F8}" type="slidenum">
              <a:rPr lang="en-US" smtClean="0"/>
              <a:t>‹#›</a:t>
            </a:fld>
            <a:endParaRPr lang="en-US"/>
          </a:p>
        </p:txBody>
      </p:sp>
    </p:spTree>
    <p:extLst>
      <p:ext uri="{BB962C8B-B14F-4D97-AF65-F5344CB8AC3E}">
        <p14:creationId xmlns:p14="http://schemas.microsoft.com/office/powerpoint/2010/main" val="22691396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A085E-1A6B-4942-BF98-13AB9C5512D6}"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08209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526CA-0B21-E04F-A3FB-DBB004784C5A}"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3794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9B02-299E-B346-A947-68F7164DCBA7}"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12306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A6FEBF-FEA1-E040-A8CC-074E21275E93}"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FBBBD6E-822E-0F45-BF85-2E83A582DBF9}" type="slidenum">
              <a:rPr lang="en-US" smtClean="0"/>
              <a:pPr/>
              <a:t>‹#›</a:t>
            </a:fld>
            <a:endParaRPr lang="en-US" dirty="0"/>
          </a:p>
        </p:txBody>
      </p:sp>
    </p:spTree>
    <p:extLst>
      <p:ext uri="{BB962C8B-B14F-4D97-AF65-F5344CB8AC3E}">
        <p14:creationId xmlns:p14="http://schemas.microsoft.com/office/powerpoint/2010/main" val="34328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3CC7E-49C2-DB4C-A362-7F71872972DC}"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66308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F0595-058B-CF44-BD8C-DBC6EBBD5DA7}"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61558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F7232E-C5F2-F14B-9434-863E05A07A4F}" type="datetime1">
              <a:rPr lang="en-US" smtClean="0"/>
              <a:t>10/3/13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19774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7E29A-3C5B-2846-A682-72733D2DB61D}" type="datetime1">
              <a:rPr lang="en-US" smtClean="0"/>
              <a:t>10/3/13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127019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2E280-B804-E84F-B114-B18763A66842}" type="datetime1">
              <a:rPr lang="en-US" smtClean="0"/>
              <a:t>10/3/13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35850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C92E1-7F1B-564D-A94C-084C4C59A314}"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19065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D4720-064A-6E4D-9AEE-70E8D45CAC08}"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1694911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7DD8E-B5C8-9749-94D9-E212B83FF75B}" type="datetime1">
              <a:rPr lang="en-US" smtClean="0"/>
              <a:t>10/3/13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BBD6E-822E-0F45-BF85-2E83A582DBF9}" type="slidenum">
              <a:rPr lang="en-US" smtClean="0"/>
              <a:t>‹#›</a:t>
            </a:fld>
            <a:endParaRPr lang="en-US"/>
          </a:p>
        </p:txBody>
      </p:sp>
    </p:spTree>
    <p:extLst>
      <p:ext uri="{BB962C8B-B14F-4D97-AF65-F5344CB8AC3E}">
        <p14:creationId xmlns:p14="http://schemas.microsoft.com/office/powerpoint/2010/main" val="193224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ts val="600"/>
        </a:spcBef>
        <a:spcAft>
          <a:spcPts val="600"/>
        </a:spcAft>
        <a:buFont typeface="Arial"/>
        <a:buChar char="•"/>
        <a:defRPr sz="3200" kern="1200">
          <a:solidFill>
            <a:schemeClr val="tx1"/>
          </a:solidFill>
          <a:latin typeface="+mn-lt"/>
          <a:ea typeface="+mn-ea"/>
          <a:cs typeface="+mn-cs"/>
        </a:defRPr>
      </a:lvl1pPr>
      <a:lvl2pPr marL="742950" indent="-285750" algn="l" defTabSz="457200" rtl="0" eaLnBrk="1" latinLnBrk="0" hangingPunct="1">
        <a:spcBef>
          <a:spcPts val="600"/>
        </a:spcBef>
        <a:spcAft>
          <a:spcPts val="600"/>
        </a:spcAft>
        <a:buFont typeface="Arial"/>
        <a:buChar char="–"/>
        <a:defRPr sz="2800" kern="1200">
          <a:solidFill>
            <a:schemeClr val="tx1"/>
          </a:solidFill>
          <a:latin typeface="+mn-lt"/>
          <a:ea typeface="+mn-ea"/>
          <a:cs typeface="+mn-cs"/>
        </a:defRPr>
      </a:lvl2pPr>
      <a:lvl3pPr marL="1143000" indent="-228600" algn="l" defTabSz="457200" rtl="0" eaLnBrk="1" latinLnBrk="0" hangingPunct="1">
        <a:spcBef>
          <a:spcPts val="600"/>
        </a:spcBef>
        <a:spcAft>
          <a:spcPts val="600"/>
        </a:spcAft>
        <a:buFont typeface="Arial"/>
        <a:buChar char="•"/>
        <a:defRPr sz="2400" kern="1200">
          <a:solidFill>
            <a:schemeClr val="tx1"/>
          </a:solidFill>
          <a:latin typeface="+mn-lt"/>
          <a:ea typeface="+mn-ea"/>
          <a:cs typeface="+mn-cs"/>
        </a:defRPr>
      </a:lvl3pPr>
      <a:lvl4pPr marL="1600200" indent="-228600" algn="l" defTabSz="457200" rtl="0" eaLnBrk="1" latinLnBrk="0" hangingPunct="1">
        <a:spcBef>
          <a:spcPts val="600"/>
        </a:spcBef>
        <a:spcAft>
          <a:spcPts val="600"/>
        </a:spcAft>
        <a:buFont typeface="Arial"/>
        <a:buChar char="–"/>
        <a:defRPr sz="2000" kern="1200">
          <a:solidFill>
            <a:schemeClr val="tx1"/>
          </a:solidFill>
          <a:latin typeface="+mn-lt"/>
          <a:ea typeface="+mn-ea"/>
          <a:cs typeface="+mn-cs"/>
        </a:defRPr>
      </a:lvl4pPr>
      <a:lvl5pPr marL="2057400" indent="-228600" algn="l" defTabSz="457200" rtl="0" eaLnBrk="1" latinLnBrk="0" hangingPunct="1">
        <a:spcBef>
          <a:spcPts val="600"/>
        </a:spcBef>
        <a:spcAft>
          <a:spcPts val="60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ta-press.com/data/r13/odd1" TargetMode="External"/><Relationship Id="rId3" Type="http://schemas.openxmlformats.org/officeDocument/2006/relationships/hyperlink" Target="http://www.stata-press/data/r13/ev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a.com/bookstore/data-management-using-stata/" TargetMode="External"/><Relationship Id="rId4" Type="http://schemas.openxmlformats.org/officeDocument/2006/relationships/hyperlink" Target="http://www.ats.ucla.edu/stat/stata/" TargetMode="External"/><Relationship Id="rId5" Type="http://schemas.openxmlformats.org/officeDocument/2006/relationships/hyperlink" Target="http://stata.com/support/" TargetMode="External"/><Relationship Id="rId6" Type="http://schemas.openxmlformats.org/officeDocument/2006/relationships/hyperlink" Target="http://stata.com/links/" TargetMode="External"/><Relationship Id="rId1" Type="http://schemas.openxmlformats.org/officeDocument/2006/relationships/slideLayout" Target="../slideLayouts/slideLayout2.xml"/><Relationship Id="rId2" Type="http://schemas.openxmlformats.org/officeDocument/2006/relationships/hyperlink" Target="http://data.princeton.edu/st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686800" cy="917575"/>
          </a:xfrm>
        </p:spPr>
        <p:txBody>
          <a:bodyPr>
            <a:normAutofit fontScale="90000"/>
          </a:bodyPr>
          <a:lstStyle/>
          <a:p>
            <a:r>
              <a:rPr lang="en-US" sz="4000" dirty="0" smtClean="0">
                <a:latin typeface="Arial" panose="020B0604020202020204" pitchFamily="34" charset="0"/>
                <a:cs typeface="Arial" panose="020B0604020202020204" pitchFamily="34" charset="0"/>
              </a:rPr>
              <a:t>Introduction to </a:t>
            </a:r>
            <a:r>
              <a:rPr lang="en-US" sz="4000" dirty="0" err="1" smtClean="0">
                <a:latin typeface="Arial" panose="020B0604020202020204" pitchFamily="34" charset="0"/>
                <a:cs typeface="Arial" panose="020B0604020202020204" pitchFamily="34" charset="0"/>
              </a:rPr>
              <a:t>Stata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Data</a:t>
            </a:r>
            <a:r>
              <a:rPr lang="en-US" sz="4000" dirty="0" smtClean="0">
                <a:latin typeface="Arial" panose="020B0604020202020204" pitchFamily="34" charset="0"/>
                <a:cs typeface="Arial" panose="020B0604020202020204" pitchFamily="34" charset="0"/>
              </a:rPr>
              <a:t> Management</a:t>
            </a:r>
            <a:r>
              <a:rPr lang="en-US" dirty="0" smtClean="0"/>
              <a:t/>
            </a:r>
            <a:br>
              <a:rPr lang="en-US" dirty="0" smtClean="0"/>
            </a:br>
            <a:endParaRPr lang="en-US" dirty="0"/>
          </a:p>
        </p:txBody>
      </p:sp>
      <p:sp>
        <p:nvSpPr>
          <p:cNvPr id="3" name="Subtitle 2"/>
          <p:cNvSpPr>
            <a:spLocks noGrp="1"/>
          </p:cNvSpPr>
          <p:nvPr>
            <p:ph type="subTitle" idx="1"/>
          </p:nvPr>
        </p:nvSpPr>
        <p:spPr>
          <a:xfrm>
            <a:off x="1524000" y="5257800"/>
            <a:ext cx="6400800" cy="838200"/>
          </a:xfrm>
        </p:spPr>
        <p:txBody>
          <a:bodyPr/>
          <a:lstStyle/>
          <a:p>
            <a:pPr lvl="0" fontAlgn="base">
              <a:spcBef>
                <a:spcPct val="0"/>
              </a:spcBef>
              <a:spcAft>
                <a:spcPct val="0"/>
              </a:spcAft>
            </a:pPr>
            <a:r>
              <a:rPr lang="en-US" sz="1200" dirty="0" smtClean="0">
                <a:solidFill>
                  <a:srgbClr val="000000"/>
                </a:solidFill>
                <a:latin typeface="Arial" charset="0"/>
              </a:rPr>
              <a:t>Chang Y. Chung</a:t>
            </a:r>
            <a:endParaRPr lang="en-US" sz="1200" dirty="0">
              <a:solidFill>
                <a:srgbClr val="000000"/>
              </a:solidFill>
              <a:latin typeface="Arial" charset="0"/>
            </a:endParaRPr>
          </a:p>
          <a:p>
            <a:pPr lvl="0" fontAlgn="base">
              <a:spcBef>
                <a:spcPct val="0"/>
              </a:spcBef>
              <a:spcAft>
                <a:spcPct val="0"/>
              </a:spcAft>
            </a:pPr>
            <a:r>
              <a:rPr lang="en-US" sz="1200" dirty="0">
                <a:solidFill>
                  <a:srgbClr val="000000"/>
                </a:solidFill>
                <a:latin typeface="Arial" charset="0"/>
              </a:rPr>
              <a:t>Office of Population Research</a:t>
            </a:r>
          </a:p>
          <a:p>
            <a:pPr lvl="0" fontAlgn="base">
              <a:spcBef>
                <a:spcPct val="0"/>
              </a:spcBef>
              <a:spcAft>
                <a:spcPct val="0"/>
              </a:spcAft>
            </a:pPr>
            <a:r>
              <a:rPr lang="en-US" sz="1200" dirty="0">
                <a:solidFill>
                  <a:srgbClr val="000000"/>
                </a:solidFill>
                <a:latin typeface="Arial" charset="0"/>
              </a:rPr>
              <a:t>Princeton University</a:t>
            </a:r>
          </a:p>
          <a:p>
            <a:pPr lvl="0" fontAlgn="base">
              <a:spcBef>
                <a:spcPct val="0"/>
              </a:spcBef>
              <a:spcAft>
                <a:spcPct val="0"/>
              </a:spcAft>
            </a:pPr>
            <a:r>
              <a:rPr lang="en-US" sz="1200" dirty="0" smtClean="0">
                <a:solidFill>
                  <a:srgbClr val="000000"/>
                </a:solidFill>
                <a:latin typeface="Arial" charset="0"/>
              </a:rPr>
              <a:t>September </a:t>
            </a:r>
            <a:r>
              <a:rPr lang="en-US" sz="1200" dirty="0">
                <a:solidFill>
                  <a:srgbClr val="000000"/>
                </a:solidFill>
                <a:latin typeface="Arial" charset="0"/>
              </a:rPr>
              <a:t>2013</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6271007"/>
            <a:ext cx="871250" cy="306918"/>
          </a:xfrm>
          <a:prstGeom prst="rect">
            <a:avLst/>
          </a:prstGeom>
        </p:spPr>
      </p:pic>
      <p:sp>
        <p:nvSpPr>
          <p:cNvPr id="6" name="Rectangle 5"/>
          <p:cNvSpPr/>
          <p:nvPr/>
        </p:nvSpPr>
        <p:spPr>
          <a:xfrm>
            <a:off x="2362200" y="19050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10200" y="19050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7000" y="36576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05400" y="36576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Right Arrow 9"/>
          <p:cNvSpPr/>
          <p:nvPr/>
        </p:nvSpPr>
        <p:spPr>
          <a:xfrm>
            <a:off x="1066800" y="2819400"/>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Left Arrow 11"/>
          <p:cNvSpPr/>
          <p:nvPr/>
        </p:nvSpPr>
        <p:spPr>
          <a:xfrm>
            <a:off x="7315200" y="28194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9985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Labels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9</a:t>
            </a:fld>
            <a:endParaRPr lang="en-US"/>
          </a:p>
        </p:txBody>
      </p:sp>
      <p:sp>
        <p:nvSpPr>
          <p:cNvPr id="5" name="TextBox 4"/>
          <p:cNvSpPr txBox="1"/>
          <p:nvPr/>
        </p:nvSpPr>
        <p:spPr>
          <a:xfrm>
            <a:off x="457200" y="1559034"/>
            <a:ext cx="7705834" cy="3970318"/>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use </a:t>
            </a:r>
            <a:r>
              <a:rPr lang="en-US" sz="1400" dirty="0" err="1" smtClean="0">
                <a:latin typeface="Courier New"/>
              </a:rPr>
              <a:t>birth.dta</a:t>
            </a:r>
            <a:endParaRPr lang="en-US" sz="1400" dirty="0" smtClean="0">
              <a:latin typeface="Courier New"/>
            </a:endParaRPr>
          </a:p>
          <a:p>
            <a:endParaRPr lang="en-US" sz="1400" dirty="0">
              <a:latin typeface="Courier New"/>
            </a:endParaRPr>
          </a:p>
          <a:p>
            <a:r>
              <a:rPr lang="en-US" sz="1400" dirty="0" smtClean="0">
                <a:latin typeface="Courier New"/>
              </a:rPr>
              <a:t>generate gender = 1 if name == "Amy" | name == "Cathy"</a:t>
            </a:r>
          </a:p>
          <a:p>
            <a:r>
              <a:rPr lang="en-US" sz="1400" dirty="0" smtClean="0">
                <a:latin typeface="Courier New"/>
              </a:rPr>
              <a:t>replace  gender = 2 if name == "Bill"</a:t>
            </a:r>
          </a:p>
          <a:p>
            <a:r>
              <a:rPr lang="en-US" sz="1400" dirty="0" smtClean="0">
                <a:latin typeface="Courier New"/>
              </a:rPr>
              <a:t>tabulate gender</a:t>
            </a:r>
          </a:p>
          <a:p>
            <a:endParaRPr lang="en-US" sz="1400" dirty="0">
              <a:latin typeface="Courier New"/>
            </a:endParaRPr>
          </a:p>
          <a:p>
            <a:r>
              <a:rPr lang="en-US" sz="1400" dirty="0" smtClean="0">
                <a:latin typeface="Courier New"/>
              </a:rPr>
              <a:t>// associating a variable with a value label requires two steps:</a:t>
            </a:r>
          </a:p>
          <a:p>
            <a:r>
              <a:rPr lang="en-US" sz="1400" dirty="0" smtClean="0">
                <a:latin typeface="Courier New"/>
              </a:rPr>
              <a:t>// first, create the value label</a:t>
            </a:r>
          </a:p>
          <a:p>
            <a:r>
              <a:rPr lang="en-US" sz="1400" dirty="0" smtClean="0">
                <a:latin typeface="Courier New"/>
              </a:rPr>
              <a:t>label define gender 1 "girl" 2 "boy"</a:t>
            </a:r>
          </a:p>
          <a:p>
            <a:endParaRPr lang="en-US" sz="1400" dirty="0">
              <a:latin typeface="Courier New"/>
            </a:endParaRPr>
          </a:p>
          <a:p>
            <a:r>
              <a:rPr lang="en-US" sz="1400" dirty="0" smtClean="0">
                <a:latin typeface="Courier New"/>
              </a:rPr>
              <a:t>// second, attach the value label to the variable</a:t>
            </a:r>
          </a:p>
          <a:p>
            <a:r>
              <a:rPr lang="en-US" sz="1400" dirty="0" smtClean="0">
                <a:latin typeface="Courier New"/>
              </a:rPr>
              <a:t>label values gender gender</a:t>
            </a:r>
          </a:p>
          <a:p>
            <a:r>
              <a:rPr lang="en-US" sz="1400" dirty="0" smtClean="0">
                <a:latin typeface="Courier New"/>
              </a:rPr>
              <a:t>tabulate gender</a:t>
            </a:r>
          </a:p>
          <a:p>
            <a:endParaRPr lang="en-US" sz="1400" dirty="0">
              <a:latin typeface="Courier New"/>
            </a:endParaRPr>
          </a:p>
          <a:p>
            <a:r>
              <a:rPr lang="en-US" sz="1400" dirty="0" smtClean="0">
                <a:latin typeface="Courier New"/>
              </a:rPr>
              <a:t>// we can also create a variable label</a:t>
            </a:r>
          </a:p>
          <a:p>
            <a:r>
              <a:rPr lang="en-US" sz="1400" dirty="0" smtClean="0">
                <a:latin typeface="Courier New"/>
              </a:rPr>
              <a:t>label variable gender "Gender of the respondent"</a:t>
            </a:r>
          </a:p>
          <a:p>
            <a:r>
              <a:rPr lang="en-US" sz="1400" dirty="0" smtClean="0">
                <a:latin typeface="Courier New"/>
              </a:rPr>
              <a:t>describe gender</a:t>
            </a:r>
            <a:endParaRPr lang="en-US" sz="1400" dirty="0">
              <a:latin typeface="Courier New"/>
            </a:endParaRPr>
          </a:p>
        </p:txBody>
      </p:sp>
      <p:sp>
        <p:nvSpPr>
          <p:cNvPr id="6" name="Rectangle 5"/>
          <p:cNvSpPr/>
          <p:nvPr/>
        </p:nvSpPr>
        <p:spPr>
          <a:xfrm>
            <a:off x="1137416" y="5430053"/>
            <a:ext cx="7743825" cy="954107"/>
          </a:xfrm>
          <a:prstGeom prst="rect">
            <a:avLst/>
          </a:prstGeom>
        </p:spPr>
        <p:txBody>
          <a:bodyPr wrap="square">
            <a:spAutoFit/>
          </a:bodyPr>
          <a:lstStyle/>
          <a:p>
            <a:r>
              <a:rPr lang="en-US" sz="1400" b="1" dirty="0" smtClean="0">
                <a:latin typeface="Courier New"/>
                <a:cs typeface="Courier New"/>
              </a:rPr>
              <a:t>              storage   display    value</a:t>
            </a:r>
            <a:endParaRPr lang="en-US" sz="1400" b="1" dirty="0">
              <a:latin typeface="Courier New"/>
              <a:cs typeface="Courier New"/>
            </a:endParaRPr>
          </a:p>
          <a:p>
            <a:r>
              <a:rPr lang="en-US" sz="1400" b="1" dirty="0">
                <a:latin typeface="Courier New"/>
                <a:cs typeface="Courier New"/>
              </a:rPr>
              <a:t>variable name   type    format     label      variable label</a:t>
            </a:r>
          </a:p>
          <a:p>
            <a:r>
              <a:rPr lang="en-US" sz="1400" b="1" dirty="0" smtClean="0">
                <a:latin typeface="Courier New"/>
                <a:cs typeface="Courier New"/>
              </a:rPr>
              <a:t>----------------------------------------------------------------------             </a:t>
            </a:r>
            <a:endParaRPr lang="en-US" sz="1400" b="1" dirty="0">
              <a:latin typeface="Courier New"/>
              <a:cs typeface="Courier New"/>
            </a:endParaRPr>
          </a:p>
          <a:p>
            <a:r>
              <a:rPr lang="en-US" sz="1400" b="1" dirty="0">
                <a:latin typeface="Courier New"/>
                <a:cs typeface="Courier New"/>
              </a:rPr>
              <a:t>gender          </a:t>
            </a:r>
            <a:r>
              <a:rPr lang="en-US" sz="1400" b="1" dirty="0" err="1">
                <a:latin typeface="Courier New"/>
                <a:cs typeface="Courier New"/>
              </a:rPr>
              <a:t>int</a:t>
            </a:r>
            <a:r>
              <a:rPr lang="en-US" sz="1400" b="1" dirty="0">
                <a:latin typeface="Courier New"/>
                <a:cs typeface="Courier New"/>
              </a:rPr>
              <a:t>     %8.0g      gender     </a:t>
            </a:r>
            <a:r>
              <a:rPr lang="en-US" sz="1400" b="1" dirty="0" err="1">
                <a:latin typeface="Courier New"/>
                <a:cs typeface="Courier New"/>
              </a:rPr>
              <a:t>Gender</a:t>
            </a:r>
            <a:r>
              <a:rPr lang="en-US" sz="1400" b="1" dirty="0">
                <a:latin typeface="Courier New"/>
                <a:cs typeface="Courier New"/>
              </a:rPr>
              <a:t> of the </a:t>
            </a:r>
            <a:r>
              <a:rPr lang="en-US" sz="1400" b="1" dirty="0" smtClean="0">
                <a:latin typeface="Courier New"/>
                <a:cs typeface="Courier New"/>
              </a:rPr>
              <a:t>respondent</a:t>
            </a:r>
            <a:endParaRPr lang="en-US" sz="1400" b="1" dirty="0">
              <a:latin typeface="Courier New"/>
              <a:cs typeface="Courier New"/>
            </a:endParaRPr>
          </a:p>
        </p:txBody>
      </p:sp>
    </p:spTree>
    <p:extLst>
      <p:ext uri="{BB962C8B-B14F-4D97-AF65-F5344CB8AC3E}">
        <p14:creationId xmlns:p14="http://schemas.microsoft.com/office/powerpoint/2010/main" val="25432247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10</a:t>
            </a:fld>
            <a:endParaRPr lang="en-US"/>
          </a:p>
        </p:txBody>
      </p:sp>
      <p:sp>
        <p:nvSpPr>
          <p:cNvPr id="5" name="TextBox 4"/>
          <p:cNvSpPr txBox="1"/>
          <p:nvPr/>
        </p:nvSpPr>
        <p:spPr>
          <a:xfrm>
            <a:off x="457200" y="1602828"/>
            <a:ext cx="6829972" cy="3970318"/>
          </a:xfrm>
          <a:prstGeom prst="rect">
            <a:avLst/>
          </a:prstGeom>
          <a:noFill/>
        </p:spPr>
        <p:txBody>
          <a:bodyPr wrap="square" rtlCol="0">
            <a:spAutoFit/>
          </a:bodyPr>
          <a:lstStyle/>
          <a:p>
            <a:r>
              <a:rPr lang="en-US" sz="1400" dirty="0" smtClean="0">
                <a:latin typeface="Courier New"/>
              </a:rPr>
              <a:t>clear all</a:t>
            </a:r>
          </a:p>
          <a:p>
            <a:r>
              <a:rPr lang="en-US" sz="1400" dirty="0" err="1" smtClean="0">
                <a:latin typeface="Courier New"/>
              </a:rPr>
              <a:t>sysuse</a:t>
            </a:r>
            <a:r>
              <a:rPr lang="en-US" sz="1400" dirty="0" smtClean="0">
                <a:latin typeface="Courier New"/>
              </a:rPr>
              <a:t> auto</a:t>
            </a:r>
          </a:p>
          <a:p>
            <a:endParaRPr lang="en-US" sz="1400" dirty="0">
              <a:latin typeface="Courier New"/>
            </a:endParaRPr>
          </a:p>
          <a:p>
            <a:r>
              <a:rPr lang="en-US" sz="1400" dirty="0" smtClean="0">
                <a:latin typeface="Courier New"/>
              </a:rPr>
              <a:t>list make price mpg foreign in 1/5</a:t>
            </a:r>
          </a:p>
          <a:p>
            <a:r>
              <a:rPr lang="en-US" sz="1400" dirty="0" smtClean="0">
                <a:latin typeface="Courier New"/>
              </a:rPr>
              <a:t>list make price mpg foreign in -5/L</a:t>
            </a:r>
          </a:p>
          <a:p>
            <a:endParaRPr lang="en-US" sz="1400" dirty="0">
              <a:latin typeface="Courier New"/>
            </a:endParaRPr>
          </a:p>
          <a:p>
            <a:r>
              <a:rPr lang="en-US" sz="1400" dirty="0" smtClean="0">
                <a:latin typeface="Courier New"/>
              </a:rPr>
              <a:t>// variable foreign has a value label</a:t>
            </a:r>
          </a:p>
          <a:p>
            <a:r>
              <a:rPr lang="en-US" sz="1400" dirty="0" smtClean="0">
                <a:latin typeface="Courier New"/>
              </a:rPr>
              <a:t>tabulate foreign</a:t>
            </a:r>
          </a:p>
          <a:p>
            <a:r>
              <a:rPr lang="en-US" sz="1400" dirty="0" smtClean="0">
                <a:latin typeface="Courier New"/>
              </a:rPr>
              <a:t>tabulate foreign, </a:t>
            </a:r>
            <a:r>
              <a:rPr lang="en-US" sz="1400" dirty="0" err="1" smtClean="0">
                <a:latin typeface="Courier New"/>
              </a:rPr>
              <a:t>nolabel</a:t>
            </a:r>
            <a:endParaRPr lang="en-US" sz="1400" dirty="0" smtClean="0">
              <a:latin typeface="Courier New"/>
            </a:endParaRPr>
          </a:p>
          <a:p>
            <a:endParaRPr lang="en-US" sz="1400" dirty="0">
              <a:latin typeface="Courier New"/>
            </a:endParaRPr>
          </a:p>
          <a:p>
            <a:r>
              <a:rPr lang="en-US" sz="1400" dirty="0" smtClean="0">
                <a:latin typeface="Courier New"/>
              </a:rPr>
              <a:t>// continuous variables can be</a:t>
            </a:r>
          </a:p>
          <a:p>
            <a:r>
              <a:rPr lang="en-US" sz="1400" dirty="0" smtClean="0">
                <a:latin typeface="Courier New"/>
              </a:rPr>
              <a:t>// summarized nicely via the "summarize" command</a:t>
            </a:r>
          </a:p>
          <a:p>
            <a:r>
              <a:rPr lang="en-US" sz="1400" dirty="0" smtClean="0">
                <a:latin typeface="Courier New"/>
              </a:rPr>
              <a:t>summarize price</a:t>
            </a:r>
          </a:p>
          <a:p>
            <a:r>
              <a:rPr lang="en-US" sz="1400" dirty="0" smtClean="0">
                <a:latin typeface="Courier New"/>
              </a:rPr>
              <a:t>summarize price, detail</a:t>
            </a:r>
          </a:p>
          <a:p>
            <a:endParaRPr lang="en-US" sz="1400" dirty="0">
              <a:latin typeface="Courier New"/>
            </a:endParaRPr>
          </a:p>
          <a:p>
            <a:r>
              <a:rPr lang="en-US" sz="1400" dirty="0" smtClean="0">
                <a:latin typeface="Courier New"/>
              </a:rPr>
              <a:t>// other commands</a:t>
            </a:r>
          </a:p>
          <a:p>
            <a:r>
              <a:rPr lang="en-US" sz="1400" dirty="0" smtClean="0">
                <a:latin typeface="Courier New"/>
              </a:rPr>
              <a:t>inspect price</a:t>
            </a:r>
          </a:p>
          <a:p>
            <a:r>
              <a:rPr lang="en-US" sz="1400" dirty="0" smtClean="0">
                <a:latin typeface="Courier New"/>
              </a:rPr>
              <a:t>codebook make price</a:t>
            </a:r>
            <a:endParaRPr lang="en-US" sz="1400" dirty="0">
              <a:latin typeface="Courier New"/>
            </a:endParaRPr>
          </a:p>
        </p:txBody>
      </p:sp>
      <p:sp>
        <p:nvSpPr>
          <p:cNvPr id="6" name="Rectangle 5"/>
          <p:cNvSpPr/>
          <p:nvPr/>
        </p:nvSpPr>
        <p:spPr>
          <a:xfrm>
            <a:off x="4800600" y="1148252"/>
            <a:ext cx="4572000" cy="1615827"/>
          </a:xfrm>
          <a:prstGeom prst="rect">
            <a:avLst/>
          </a:prstGeom>
        </p:spPr>
        <p:txBody>
          <a:bodyPr wrap="square">
            <a:spAutoFit/>
          </a:bodyPr>
          <a:lstStyle/>
          <a:p>
            <a:r>
              <a:rPr lang="en-US" sz="1100" b="1" dirty="0">
                <a:latin typeface="Courier New"/>
                <a:cs typeface="Courier New"/>
              </a:rPr>
              <a:t> </a:t>
            </a:r>
            <a:r>
              <a:rPr lang="en-US" sz="1100" b="1" dirty="0" smtClean="0">
                <a:latin typeface="Courier New"/>
                <a:cs typeface="Courier New"/>
              </a:rPr>
              <a:t>    +--------------------------------------+</a:t>
            </a:r>
            <a:endParaRPr lang="en-US" sz="1100" b="1" dirty="0">
              <a:latin typeface="Courier New"/>
              <a:cs typeface="Courier New"/>
            </a:endParaRPr>
          </a:p>
          <a:p>
            <a:r>
              <a:rPr lang="en-US" sz="1100" b="1" dirty="0">
                <a:latin typeface="Courier New"/>
                <a:cs typeface="Courier New"/>
              </a:rPr>
              <a:t>     | make           price   mpg   foreign |</a:t>
            </a:r>
          </a:p>
          <a:p>
            <a:r>
              <a:rPr lang="en-US" sz="1100" b="1" dirty="0">
                <a:latin typeface="Courier New"/>
                <a:cs typeface="Courier New"/>
              </a:rPr>
              <a:t>     |--------------------------------------|</a:t>
            </a:r>
          </a:p>
          <a:p>
            <a:r>
              <a:rPr lang="en-US" sz="1100" b="1" dirty="0">
                <a:latin typeface="Courier New"/>
                <a:cs typeface="Courier New"/>
              </a:rPr>
              <a:t> 70. | VW Dasher      7,140    23   Foreign |</a:t>
            </a:r>
          </a:p>
          <a:p>
            <a:r>
              <a:rPr lang="en-US" sz="1100" b="1" dirty="0">
                <a:latin typeface="Courier New"/>
                <a:cs typeface="Courier New"/>
              </a:rPr>
              <a:t> 71. | VW Diesel      5,397    41   Foreign |</a:t>
            </a:r>
          </a:p>
          <a:p>
            <a:r>
              <a:rPr lang="en-US" sz="1100" b="1" dirty="0">
                <a:latin typeface="Courier New"/>
                <a:cs typeface="Courier New"/>
              </a:rPr>
              <a:t> 72. | VW Rabbit      4,697    25   Foreign |</a:t>
            </a:r>
          </a:p>
          <a:p>
            <a:r>
              <a:rPr lang="en-US" sz="1100" b="1" dirty="0">
                <a:latin typeface="Courier New"/>
                <a:cs typeface="Courier New"/>
              </a:rPr>
              <a:t> 73. | VW </a:t>
            </a:r>
            <a:r>
              <a:rPr lang="en-US" sz="1100" b="1" dirty="0" err="1">
                <a:latin typeface="Courier New"/>
                <a:cs typeface="Courier New"/>
              </a:rPr>
              <a:t>Scirocco</a:t>
            </a:r>
            <a:r>
              <a:rPr lang="en-US" sz="1100" b="1" dirty="0">
                <a:latin typeface="Courier New"/>
                <a:cs typeface="Courier New"/>
              </a:rPr>
              <a:t>    6,850    25   Foreign |</a:t>
            </a:r>
          </a:p>
          <a:p>
            <a:r>
              <a:rPr lang="en-US" sz="1100" b="1" dirty="0">
                <a:latin typeface="Courier New"/>
                <a:cs typeface="Courier New"/>
              </a:rPr>
              <a:t> 74. | Volvo 260     11,995    17   Foreign |</a:t>
            </a:r>
          </a:p>
          <a:p>
            <a:r>
              <a:rPr lang="en-US" sz="1100" b="1" dirty="0">
                <a:latin typeface="Courier New"/>
                <a:cs typeface="Courier New"/>
              </a:rPr>
              <a:t>     +--------------------------------------+</a:t>
            </a:r>
          </a:p>
        </p:txBody>
      </p:sp>
      <p:sp>
        <p:nvSpPr>
          <p:cNvPr id="7" name="Rectangle 6"/>
          <p:cNvSpPr/>
          <p:nvPr/>
        </p:nvSpPr>
        <p:spPr>
          <a:xfrm>
            <a:off x="4800600" y="2905125"/>
            <a:ext cx="4572000" cy="1107996"/>
          </a:xfrm>
          <a:prstGeom prst="rect">
            <a:avLst/>
          </a:prstGeom>
        </p:spPr>
        <p:txBody>
          <a:bodyPr>
            <a:spAutoFit/>
          </a:bodyPr>
          <a:lstStyle/>
          <a:p>
            <a:r>
              <a:rPr lang="en-US" sz="1100" b="1" dirty="0">
                <a:latin typeface="Courier New"/>
                <a:cs typeface="Courier New"/>
              </a:rPr>
              <a:t> </a:t>
            </a:r>
            <a:r>
              <a:rPr lang="en-US" sz="1100" b="1" dirty="0" smtClean="0">
                <a:latin typeface="Courier New"/>
                <a:cs typeface="Courier New"/>
              </a:rPr>
              <a:t>  Car </a:t>
            </a:r>
            <a:r>
              <a:rPr lang="en-US" sz="1100" b="1" dirty="0">
                <a:latin typeface="Courier New"/>
                <a:cs typeface="Courier New"/>
              </a:rPr>
              <a:t>type |      Freq.     Percent        Cum.</a:t>
            </a:r>
          </a:p>
          <a:p>
            <a:r>
              <a:rPr lang="en-US" sz="1100" b="1" dirty="0">
                <a:latin typeface="Courier New"/>
                <a:cs typeface="Courier New"/>
              </a:rPr>
              <a:t>------------+-----------------------------------</a:t>
            </a:r>
          </a:p>
          <a:p>
            <a:r>
              <a:rPr lang="en-US" sz="1100" b="1" dirty="0">
                <a:latin typeface="Courier New"/>
                <a:cs typeface="Courier New"/>
              </a:rPr>
              <a:t>          0 |         52       70.27       70.27</a:t>
            </a:r>
          </a:p>
          <a:p>
            <a:r>
              <a:rPr lang="en-US" sz="1100" b="1" dirty="0">
                <a:latin typeface="Courier New"/>
                <a:cs typeface="Courier New"/>
              </a:rPr>
              <a:t>          1 |         22       29.73      100.00</a:t>
            </a:r>
          </a:p>
          <a:p>
            <a:r>
              <a:rPr lang="en-US" sz="1100" b="1" dirty="0">
                <a:latin typeface="Courier New"/>
                <a:cs typeface="Courier New"/>
              </a:rPr>
              <a:t>------------+-----------------------------------</a:t>
            </a:r>
          </a:p>
          <a:p>
            <a:r>
              <a:rPr lang="en-US" sz="1100" b="1" dirty="0">
                <a:latin typeface="Courier New"/>
                <a:cs typeface="Courier New"/>
              </a:rPr>
              <a:t>      Total |         74      100.00</a:t>
            </a:r>
          </a:p>
        </p:txBody>
      </p:sp>
      <p:sp>
        <p:nvSpPr>
          <p:cNvPr id="8" name="Rectangle 7"/>
          <p:cNvSpPr/>
          <p:nvPr/>
        </p:nvSpPr>
        <p:spPr>
          <a:xfrm>
            <a:off x="2802759" y="4618026"/>
            <a:ext cx="6417441" cy="938719"/>
          </a:xfrm>
          <a:prstGeom prst="rect">
            <a:avLst/>
          </a:prstGeom>
        </p:spPr>
        <p:txBody>
          <a:bodyPr wrap="square">
            <a:spAutoFit/>
          </a:bodyPr>
          <a:lstStyle/>
          <a:p>
            <a:endParaRPr lang="en-US" sz="1100" b="1" dirty="0">
              <a:latin typeface="Courier New"/>
              <a:cs typeface="Courier New"/>
            </a:endParaRPr>
          </a:p>
          <a:p>
            <a:r>
              <a:rPr lang="en-US" sz="1100" b="1" dirty="0">
                <a:latin typeface="Courier New"/>
                <a:cs typeface="Courier New"/>
              </a:rPr>
              <a:t>    Variable |       </a:t>
            </a:r>
            <a:r>
              <a:rPr lang="en-US" sz="1100" b="1" dirty="0" err="1">
                <a:latin typeface="Courier New"/>
                <a:cs typeface="Courier New"/>
              </a:rPr>
              <a:t>Obs</a:t>
            </a:r>
            <a:r>
              <a:rPr lang="en-US" sz="1100" b="1" dirty="0">
                <a:latin typeface="Courier New"/>
                <a:cs typeface="Courier New"/>
              </a:rPr>
              <a:t>        Mean    Std. Dev.       Min        Max</a:t>
            </a:r>
          </a:p>
          <a:p>
            <a:r>
              <a:rPr lang="en-US" sz="1100" b="1" dirty="0">
                <a:latin typeface="Courier New"/>
                <a:cs typeface="Courier New"/>
              </a:rPr>
              <a:t>-------------+--------------------------------------------------------</a:t>
            </a:r>
          </a:p>
          <a:p>
            <a:r>
              <a:rPr lang="en-US" sz="1100" b="1" dirty="0">
                <a:latin typeface="Courier New"/>
                <a:cs typeface="Courier New"/>
              </a:rPr>
              <a:t>       price |        74    6165.257    2949.496       3291      15906</a:t>
            </a:r>
          </a:p>
          <a:p>
            <a:endParaRPr lang="en-US" sz="1100" b="1" dirty="0">
              <a:latin typeface="Courier New"/>
              <a:cs typeface="Courier New"/>
            </a:endParaRPr>
          </a:p>
        </p:txBody>
      </p:sp>
    </p:spTree>
    <p:extLst>
      <p:ext uri="{BB962C8B-B14F-4D97-AF65-F5344CB8AC3E}">
        <p14:creationId xmlns:p14="http://schemas.microsoft.com/office/powerpoint/2010/main" val="169849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11</a:t>
            </a:fld>
            <a:endParaRPr lang="en-US"/>
          </a:p>
        </p:txBody>
      </p:sp>
      <p:sp>
        <p:nvSpPr>
          <p:cNvPr id="5" name="TextBox 4"/>
          <p:cNvSpPr txBox="1"/>
          <p:nvPr/>
        </p:nvSpPr>
        <p:spPr>
          <a:xfrm>
            <a:off x="457200" y="1524000"/>
            <a:ext cx="6926317" cy="3539431"/>
          </a:xfrm>
          <a:prstGeom prst="rect">
            <a:avLst/>
          </a:prstGeom>
          <a:noFill/>
        </p:spPr>
        <p:txBody>
          <a:bodyPr wrap="square" rtlCol="0">
            <a:spAutoFit/>
          </a:bodyPr>
          <a:lstStyle/>
          <a:p>
            <a:r>
              <a:rPr lang="en-US" sz="1400" dirty="0" smtClean="0">
                <a:latin typeface="Courier New"/>
              </a:rPr>
              <a:t>clear all</a:t>
            </a:r>
          </a:p>
          <a:p>
            <a:r>
              <a:rPr lang="en-US" sz="1400" dirty="0" err="1" smtClean="0">
                <a:latin typeface="Courier New"/>
              </a:rPr>
              <a:t>sysuse</a:t>
            </a:r>
            <a:r>
              <a:rPr lang="en-US" sz="1400" dirty="0" smtClean="0">
                <a:latin typeface="Courier New"/>
              </a:rPr>
              <a:t> auto</a:t>
            </a:r>
          </a:p>
          <a:p>
            <a:r>
              <a:rPr lang="en-US" sz="1400" dirty="0" smtClean="0">
                <a:latin typeface="Courier New"/>
              </a:rPr>
              <a:t>keep make price mpg foreign</a:t>
            </a:r>
          </a:p>
          <a:p>
            <a:r>
              <a:rPr lang="en-US" sz="1400" dirty="0" smtClean="0">
                <a:latin typeface="Courier New"/>
              </a:rPr>
              <a:t>keep in 1/5</a:t>
            </a:r>
          </a:p>
          <a:p>
            <a:endParaRPr lang="en-US" sz="1400" dirty="0">
              <a:latin typeface="Courier New"/>
            </a:endParaRPr>
          </a:p>
          <a:p>
            <a:r>
              <a:rPr lang="en-US" sz="1400" dirty="0" smtClean="0">
                <a:latin typeface="Courier New"/>
              </a:rPr>
              <a:t>export excel using </a:t>
            </a:r>
            <a:r>
              <a:rPr lang="en-US" sz="1400" dirty="0" err="1" smtClean="0">
                <a:latin typeface="Courier New"/>
              </a:rPr>
              <a:t>auto.xls</a:t>
            </a:r>
            <a:r>
              <a:rPr lang="en-US" sz="1400" dirty="0" smtClean="0">
                <a:latin typeface="Courier New"/>
              </a:rPr>
              <a:t>, replace first(</a:t>
            </a:r>
            <a:r>
              <a:rPr lang="en-US" sz="1400" dirty="0" err="1" smtClean="0">
                <a:latin typeface="Courier New"/>
              </a:rPr>
              <a:t>var</a:t>
            </a:r>
            <a:r>
              <a:rPr lang="en-US" sz="1400" dirty="0" smtClean="0">
                <a:latin typeface="Courier New"/>
              </a:rPr>
              <a:t>)</a:t>
            </a:r>
          </a:p>
          <a:p>
            <a:r>
              <a:rPr lang="en-US" sz="1400" dirty="0" smtClean="0">
                <a:latin typeface="Courier New"/>
              </a:rPr>
              <a:t>!start </a:t>
            </a:r>
            <a:r>
              <a:rPr lang="en-US" sz="1400" dirty="0" err="1" smtClean="0">
                <a:latin typeface="Courier New"/>
              </a:rPr>
              <a:t>auto.xls</a:t>
            </a:r>
            <a:r>
              <a:rPr lang="en-US" sz="1400" dirty="0" smtClean="0">
                <a:latin typeface="Courier New"/>
              </a:rPr>
              <a:t> // on windows</a:t>
            </a:r>
          </a:p>
          <a:p>
            <a:r>
              <a:rPr lang="en-US" sz="1400" dirty="0" smtClean="0">
                <a:latin typeface="Courier New"/>
              </a:rPr>
              <a:t>// !open </a:t>
            </a:r>
            <a:r>
              <a:rPr lang="en-US" sz="1400" dirty="0" err="1" smtClean="0">
                <a:latin typeface="Courier New"/>
              </a:rPr>
              <a:t>auto.xls</a:t>
            </a:r>
            <a:r>
              <a:rPr lang="en-US" sz="1400" dirty="0" smtClean="0">
                <a:latin typeface="Courier New"/>
              </a:rPr>
              <a:t> // on mac</a:t>
            </a:r>
          </a:p>
          <a:p>
            <a:endParaRPr lang="en-US" sz="1400" dirty="0">
              <a:latin typeface="Courier New"/>
            </a:endParaRPr>
          </a:p>
          <a:p>
            <a:r>
              <a:rPr lang="en-US" sz="1400" dirty="0" smtClean="0">
                <a:latin typeface="Courier New"/>
              </a:rPr>
              <a:t>// bring the excel file back into memory as a </a:t>
            </a:r>
            <a:r>
              <a:rPr lang="en-US" sz="1400" dirty="0" err="1" smtClean="0">
                <a:latin typeface="Courier New"/>
              </a:rPr>
              <a:t>Stata</a:t>
            </a:r>
            <a:r>
              <a:rPr lang="en-US" sz="1400" dirty="0" smtClean="0">
                <a:latin typeface="Courier New"/>
              </a:rPr>
              <a:t> dataset</a:t>
            </a:r>
          </a:p>
          <a:p>
            <a:r>
              <a:rPr lang="en-US" sz="1400" dirty="0" smtClean="0">
                <a:latin typeface="Courier New"/>
              </a:rPr>
              <a:t>clear all</a:t>
            </a:r>
          </a:p>
          <a:p>
            <a:r>
              <a:rPr lang="en-US" sz="1400" dirty="0" smtClean="0">
                <a:latin typeface="Courier New"/>
              </a:rPr>
              <a:t>import excel using </a:t>
            </a:r>
            <a:r>
              <a:rPr lang="en-US" sz="1400" dirty="0" err="1" smtClean="0">
                <a:latin typeface="Courier New"/>
              </a:rPr>
              <a:t>auto.xls</a:t>
            </a:r>
            <a:r>
              <a:rPr lang="en-US" sz="1400" dirty="0" smtClean="0">
                <a:latin typeface="Courier New"/>
              </a:rPr>
              <a:t>, clear </a:t>
            </a:r>
            <a:r>
              <a:rPr lang="en-US" sz="1400" dirty="0" err="1" smtClean="0">
                <a:latin typeface="Courier New"/>
              </a:rPr>
              <a:t>firstrow</a:t>
            </a:r>
            <a:endParaRPr lang="en-US" sz="1400" dirty="0" smtClean="0">
              <a:latin typeface="Courier New"/>
            </a:endParaRPr>
          </a:p>
          <a:p>
            <a:endParaRPr lang="en-US" sz="1400" dirty="0">
              <a:latin typeface="Courier New"/>
            </a:endParaRPr>
          </a:p>
          <a:p>
            <a:r>
              <a:rPr lang="en-US" sz="1400" dirty="0" smtClean="0">
                <a:latin typeface="Courier New"/>
              </a:rPr>
              <a:t>describe</a:t>
            </a:r>
          </a:p>
          <a:p>
            <a:r>
              <a:rPr lang="en-US" sz="1400" dirty="0" smtClean="0">
                <a:latin typeface="Courier New"/>
              </a:rPr>
              <a:t>list</a:t>
            </a:r>
            <a:endParaRPr lang="en-US" sz="1400" dirty="0">
              <a:latin typeface="Courier New"/>
            </a:endParaRPr>
          </a:p>
          <a:p>
            <a:endParaRPr lang="en-US" sz="1400" dirty="0">
              <a:latin typeface="Courier New"/>
            </a:endParaRPr>
          </a:p>
        </p:txBody>
      </p:sp>
      <p:sp>
        <p:nvSpPr>
          <p:cNvPr id="6" name="Rectangle 5"/>
          <p:cNvSpPr/>
          <p:nvPr/>
        </p:nvSpPr>
        <p:spPr>
          <a:xfrm>
            <a:off x="2819400" y="4322379"/>
            <a:ext cx="5943600" cy="1692771"/>
          </a:xfrm>
          <a:prstGeom prst="rect">
            <a:avLst/>
          </a:prstGeom>
        </p:spPr>
        <p:txBody>
          <a:bodyPr wrap="square">
            <a:spAutoFit/>
          </a:bodyPr>
          <a:lstStyle/>
          <a:p>
            <a:r>
              <a:rPr lang="en-US" sz="1300" b="1" dirty="0" smtClean="0">
                <a:latin typeface="Courier New"/>
                <a:cs typeface="Courier New"/>
              </a:rPr>
              <a:t>              storage   display    </a:t>
            </a:r>
            <a:r>
              <a:rPr lang="en-US" sz="1300" b="1" dirty="0">
                <a:latin typeface="Courier New"/>
                <a:cs typeface="Courier New"/>
              </a:rPr>
              <a:t>value</a:t>
            </a:r>
          </a:p>
          <a:p>
            <a:r>
              <a:rPr lang="en-US" sz="1300" b="1" dirty="0">
                <a:latin typeface="Courier New"/>
                <a:cs typeface="Courier New"/>
              </a:rPr>
              <a:t>variable name   type    format     label      variable label</a:t>
            </a:r>
          </a:p>
          <a:p>
            <a:r>
              <a:rPr lang="en-US" sz="1300" b="1" dirty="0" smtClean="0">
                <a:latin typeface="Courier New"/>
                <a:cs typeface="Courier New"/>
              </a:rPr>
              <a:t>----------------------------------------------------------</a:t>
            </a:r>
          </a:p>
          <a:p>
            <a:r>
              <a:rPr lang="en-US" sz="1300" b="1" dirty="0" smtClean="0">
                <a:latin typeface="Courier New"/>
                <a:cs typeface="Courier New"/>
              </a:rPr>
              <a:t>make            str13   %13s                  make</a:t>
            </a:r>
          </a:p>
          <a:p>
            <a:r>
              <a:rPr lang="en-US" sz="1300" b="1" dirty="0" smtClean="0">
                <a:latin typeface="Courier New"/>
                <a:cs typeface="Courier New"/>
              </a:rPr>
              <a:t>price           </a:t>
            </a:r>
            <a:r>
              <a:rPr lang="en-US" sz="1300" b="1" dirty="0" err="1">
                <a:latin typeface="Courier New"/>
                <a:cs typeface="Courier New"/>
              </a:rPr>
              <a:t>int</a:t>
            </a:r>
            <a:r>
              <a:rPr lang="en-US" sz="1300" b="1" dirty="0">
                <a:latin typeface="Courier New"/>
                <a:cs typeface="Courier New"/>
              </a:rPr>
              <a:t>     %10.0g                price</a:t>
            </a:r>
          </a:p>
          <a:p>
            <a:r>
              <a:rPr lang="en-US" sz="1300" b="1" dirty="0">
                <a:latin typeface="Courier New"/>
                <a:cs typeface="Courier New"/>
              </a:rPr>
              <a:t>mpg             byte    %10.0g                mpg</a:t>
            </a:r>
          </a:p>
          <a:p>
            <a:r>
              <a:rPr lang="en-US" sz="1300" b="1" dirty="0">
                <a:latin typeface="Courier New"/>
                <a:cs typeface="Courier New"/>
              </a:rPr>
              <a:t>foreign         str8    %9s                   </a:t>
            </a:r>
            <a:r>
              <a:rPr lang="en-US" sz="1300" b="1" dirty="0" smtClean="0">
                <a:latin typeface="Courier New"/>
                <a:cs typeface="Courier New"/>
              </a:rPr>
              <a:t>foreign</a:t>
            </a:r>
            <a:endParaRPr lang="en-US" sz="1300" b="1" dirty="0">
              <a:latin typeface="Courier New"/>
              <a:cs typeface="Courier New"/>
            </a:endParaRPr>
          </a:p>
        </p:txBody>
      </p:sp>
    </p:spTree>
    <p:extLst>
      <p:ext uri="{BB962C8B-B14F-4D97-AF65-F5344CB8AC3E}">
        <p14:creationId xmlns:p14="http://schemas.microsoft.com/office/powerpoint/2010/main" val="8766539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Datasets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37106666"/>
              </p:ext>
            </p:extLst>
          </p:nvPr>
        </p:nvGraphicFramePr>
        <p:xfrm>
          <a:off x="874986" y="1417638"/>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4337385"/>
              </p:ext>
            </p:extLst>
          </p:nvPr>
        </p:nvGraphicFramePr>
        <p:xfrm>
          <a:off x="874986" y="4084638"/>
          <a:ext cx="2362200" cy="8382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Up Arrow 6"/>
          <p:cNvSpPr/>
          <p:nvPr/>
        </p:nvSpPr>
        <p:spPr>
          <a:xfrm>
            <a:off x="1789386" y="3298764"/>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55132" y="3643587"/>
            <a:ext cx="831102" cy="307777"/>
          </a:xfrm>
          <a:prstGeom prst="rect">
            <a:avLst/>
          </a:prstGeom>
          <a:noFill/>
        </p:spPr>
        <p:txBody>
          <a:bodyPr wrap="none" rtlCol="0">
            <a:spAutoFit/>
          </a:bodyPr>
          <a:lstStyle/>
          <a:p>
            <a:r>
              <a:rPr lang="en-US" sz="1400" dirty="0" smtClean="0">
                <a:latin typeface="Courier New"/>
              </a:rPr>
              <a:t>append</a:t>
            </a:r>
            <a:endParaRPr lang="en-US" sz="1400" dirty="0">
              <a:latin typeface="Courier New"/>
            </a:endParaRPr>
          </a:p>
        </p:txBody>
      </p:sp>
      <p:graphicFrame>
        <p:nvGraphicFramePr>
          <p:cNvPr id="9" name="Table 8"/>
          <p:cNvGraphicFramePr>
            <a:graphicFrameLocks noGrp="1"/>
          </p:cNvGraphicFramePr>
          <p:nvPr>
            <p:extLst>
              <p:ext uri="{D42A27DB-BD31-4B8C-83A1-F6EECF244321}">
                <p14:modId xmlns:p14="http://schemas.microsoft.com/office/powerpoint/2010/main" val="1053052468"/>
              </p:ext>
            </p:extLst>
          </p:nvPr>
        </p:nvGraphicFramePr>
        <p:xfrm>
          <a:off x="3886200" y="2132736"/>
          <a:ext cx="2362200" cy="1676400"/>
        </p:xfrm>
        <a:graphic>
          <a:graphicData uri="http://schemas.openxmlformats.org/drawingml/2006/table">
            <a:tbl>
              <a:tblPr firstRow="1" bandRow="1">
                <a:tableStyleId>{5C22544A-7EE6-4342-B048-85BDC9FD1C3A}</a:tableStyleId>
              </a:tblPr>
              <a:tblGrid>
                <a:gridCol w="590550"/>
                <a:gridCol w="552450"/>
                <a:gridCol w="6286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91227372"/>
              </p:ext>
            </p:extLst>
          </p:nvPr>
        </p:nvGraphicFramePr>
        <p:xfrm>
          <a:off x="7239000" y="2095914"/>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bl>
          </a:graphicData>
        </a:graphic>
      </p:graphicFrame>
      <p:sp>
        <p:nvSpPr>
          <p:cNvPr id="11" name="Up Arrow 10"/>
          <p:cNvSpPr/>
          <p:nvPr/>
        </p:nvSpPr>
        <p:spPr>
          <a:xfrm rot="16200000">
            <a:off x="6438900" y="2490995"/>
            <a:ext cx="533400" cy="7620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420069" y="3529724"/>
            <a:ext cx="818931" cy="307777"/>
          </a:xfrm>
          <a:prstGeom prst="rect">
            <a:avLst/>
          </a:prstGeom>
          <a:noFill/>
        </p:spPr>
        <p:txBody>
          <a:bodyPr wrap="square" rtlCol="0">
            <a:spAutoFit/>
          </a:bodyPr>
          <a:lstStyle/>
          <a:p>
            <a:r>
              <a:rPr lang="en-US" sz="1400" dirty="0" smtClean="0">
                <a:latin typeface="Courier New"/>
              </a:rPr>
              <a:t>merge</a:t>
            </a:r>
            <a:endParaRPr lang="en-US" sz="1400" dirty="0">
              <a:latin typeface="Courier New"/>
            </a:endParaRPr>
          </a:p>
        </p:txBody>
      </p:sp>
      <p:sp>
        <p:nvSpPr>
          <p:cNvPr id="14" name="TextBox 13"/>
          <p:cNvSpPr txBox="1"/>
          <p:nvPr/>
        </p:nvSpPr>
        <p:spPr>
          <a:xfrm>
            <a:off x="874986" y="5290207"/>
            <a:ext cx="2411248" cy="1384995"/>
          </a:xfrm>
          <a:prstGeom prst="rect">
            <a:avLst/>
          </a:prstGeom>
          <a:noFill/>
        </p:spPr>
        <p:txBody>
          <a:bodyPr wrap="square" rtlCol="0">
            <a:spAutoFit/>
          </a:bodyPr>
          <a:lstStyle/>
          <a:p>
            <a:r>
              <a:rPr lang="en-US" sz="1400" dirty="0" err="1" smtClean="0">
                <a:latin typeface="Courier New"/>
              </a:rPr>
              <a:t>Stata</a:t>
            </a:r>
            <a:r>
              <a:rPr lang="en-US" sz="1400" dirty="0" smtClean="0">
                <a:latin typeface="Courier New"/>
              </a:rPr>
              <a:t> dataset stored on disk (the </a:t>
            </a:r>
            <a:r>
              <a:rPr lang="en-US" sz="1400" i="1" dirty="0" smtClean="0">
                <a:latin typeface="Courier New"/>
              </a:rPr>
              <a:t>using</a:t>
            </a:r>
            <a:r>
              <a:rPr lang="en-US" sz="1400" dirty="0" smtClean="0">
                <a:latin typeface="Courier New"/>
              </a:rPr>
              <a:t> dataset) is added to the end of the dataset in memory (the </a:t>
            </a:r>
            <a:r>
              <a:rPr lang="en-US" sz="1400" i="1" dirty="0" smtClean="0">
                <a:latin typeface="Courier New"/>
              </a:rPr>
              <a:t>master</a:t>
            </a:r>
            <a:r>
              <a:rPr lang="en-US" sz="1400" dirty="0" smtClean="0">
                <a:latin typeface="Courier New"/>
              </a:rPr>
              <a:t> dataset)</a:t>
            </a:r>
            <a:endParaRPr lang="en-US" sz="1400" dirty="0">
              <a:latin typeface="Courier New"/>
            </a:endParaRPr>
          </a:p>
        </p:txBody>
      </p:sp>
      <p:sp>
        <p:nvSpPr>
          <p:cNvPr id="15" name="TextBox 14"/>
          <p:cNvSpPr txBox="1"/>
          <p:nvPr/>
        </p:nvSpPr>
        <p:spPr>
          <a:xfrm>
            <a:off x="3886200" y="4204138"/>
            <a:ext cx="4533900" cy="1384995"/>
          </a:xfrm>
          <a:prstGeom prst="rect">
            <a:avLst/>
          </a:prstGeom>
          <a:noFill/>
        </p:spPr>
        <p:txBody>
          <a:bodyPr wrap="square" rtlCol="0">
            <a:spAutoFit/>
          </a:bodyPr>
          <a:lstStyle/>
          <a:p>
            <a:r>
              <a:rPr lang="en-US" sz="1400" dirty="0" smtClean="0">
                <a:latin typeface="Courier New"/>
              </a:rPr>
              <a:t>Variables from corresponding observations determined by the key variable(s) are joined to form observations containing variables from both the master dataset and variables from the using dataset.</a:t>
            </a:r>
            <a:endParaRPr lang="en-US" sz="1400" dirty="0">
              <a:latin typeface="Courier New"/>
            </a:endParaRPr>
          </a:p>
        </p:txBody>
      </p:sp>
    </p:spTree>
    <p:extLst>
      <p:ext uri="{BB962C8B-B14F-4D97-AF65-F5344CB8AC3E}">
        <p14:creationId xmlns:p14="http://schemas.microsoft.com/office/powerpoint/2010/main" val="8869003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Stata</a:t>
            </a:r>
            <a:r>
              <a:rPr lang="en-US" dirty="0" smtClean="0"/>
              <a:t> dataset stored on disk (the using dataset) is added to the end of the dataset in memory (the master </a:t>
            </a:r>
            <a:r>
              <a:rPr lang="en-US" dirty="0" err="1" smtClean="0"/>
              <a:t>dadtaset</a:t>
            </a:r>
            <a:r>
              <a:rPr lang="en-US" dirty="0" smtClean="0"/>
              <a:t>)</a:t>
            </a:r>
          </a:p>
          <a:p>
            <a:r>
              <a:rPr lang="en-US" dirty="0" smtClean="0"/>
              <a:t>Syntax:</a:t>
            </a:r>
          </a:p>
          <a:p>
            <a:r>
              <a:rPr lang="en-US" dirty="0" smtClean="0"/>
              <a:t>New master dataset has more observations than before</a:t>
            </a:r>
          </a:p>
          <a:p>
            <a:r>
              <a:rPr lang="en-US" dirty="0" smtClean="0"/>
              <a:t>Variables are matched by name (not by variable order)</a:t>
            </a:r>
          </a:p>
          <a:p>
            <a:r>
              <a:rPr lang="en-US" dirty="0" smtClean="0"/>
              <a:t>When combining datasets, the master dataset usually has authority and the values in the master dataset are often </a:t>
            </a:r>
            <a:r>
              <a:rPr lang="en-US" i="1" dirty="0" smtClean="0"/>
              <a:t>inviolable</a:t>
            </a:r>
            <a:endParaRPr lang="en-US" dirty="0" smtClean="0"/>
          </a:p>
          <a:p>
            <a:pPr lvl="1"/>
            <a:r>
              <a:rPr lang="en-US" dirty="0" smtClean="0"/>
              <a:t>Master dataset's variable labels, value labels, and other attributes are maintained, although the storage types are automatically adjusted if necessary.</a:t>
            </a:r>
          </a:p>
          <a:p>
            <a:r>
              <a:rPr lang="en-US" dirty="0" smtClean="0"/>
              <a:t>Non-matched variables are included</a:t>
            </a:r>
          </a:p>
        </p:txBody>
      </p:sp>
      <p:sp>
        <p:nvSpPr>
          <p:cNvPr id="4" name="Slide Number Placeholder 3"/>
          <p:cNvSpPr>
            <a:spLocks noGrp="1"/>
          </p:cNvSpPr>
          <p:nvPr>
            <p:ph type="sldNum" sz="quarter" idx="12"/>
          </p:nvPr>
        </p:nvSpPr>
        <p:spPr/>
        <p:txBody>
          <a:bodyPr/>
          <a:lstStyle/>
          <a:p>
            <a:fld id="{8FBBBD6E-822E-0F45-BF85-2E83A582DBF9}" type="slidenum">
              <a:rPr lang="en-US" smtClean="0"/>
              <a:t>13</a:t>
            </a:fld>
            <a:endParaRPr lang="en-US"/>
          </a:p>
        </p:txBody>
      </p:sp>
      <p:sp>
        <p:nvSpPr>
          <p:cNvPr id="5" name="TextBox 4"/>
          <p:cNvSpPr txBox="1"/>
          <p:nvPr/>
        </p:nvSpPr>
        <p:spPr>
          <a:xfrm>
            <a:off x="1891861" y="2233448"/>
            <a:ext cx="4661339" cy="307777"/>
          </a:xfrm>
          <a:prstGeom prst="rect">
            <a:avLst/>
          </a:prstGeom>
          <a:noFill/>
        </p:spPr>
        <p:txBody>
          <a:bodyPr wrap="square" rtlCol="0">
            <a:spAutoFit/>
          </a:bodyPr>
          <a:lstStyle/>
          <a:p>
            <a:r>
              <a:rPr lang="en-US" sz="1400" dirty="0" smtClean="0">
                <a:latin typeface="Courier New"/>
              </a:rPr>
              <a:t>append using filename [, options]</a:t>
            </a:r>
            <a:endParaRPr lang="en-US" sz="1400" dirty="0">
              <a:latin typeface="Courier New"/>
            </a:endParaRPr>
          </a:p>
        </p:txBody>
      </p:sp>
    </p:spTree>
    <p:extLst>
      <p:ext uri="{BB962C8B-B14F-4D97-AF65-F5344CB8AC3E}">
        <p14:creationId xmlns:p14="http://schemas.microsoft.com/office/powerpoint/2010/main" val="27178812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Example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14</a:t>
            </a:fld>
            <a:endParaRPr lang="en-US"/>
          </a:p>
        </p:txBody>
      </p:sp>
      <p:sp>
        <p:nvSpPr>
          <p:cNvPr id="5" name="TextBox 4"/>
          <p:cNvSpPr txBox="1"/>
          <p:nvPr/>
        </p:nvSpPr>
        <p:spPr>
          <a:xfrm>
            <a:off x="744483" y="1751724"/>
            <a:ext cx="5710620" cy="954107"/>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use </a:t>
            </a:r>
            <a:r>
              <a:rPr lang="en-US" sz="1400" dirty="0" smtClean="0">
                <a:latin typeface="Courier New"/>
                <a:hlinkClick r:id="rId2"/>
              </a:rPr>
              <a:t>http://www.stata-press.com/data/r13/odd1</a:t>
            </a:r>
            <a:endParaRPr lang="en-US" sz="1400" dirty="0" smtClean="0">
              <a:latin typeface="Courier New"/>
            </a:endParaRPr>
          </a:p>
          <a:p>
            <a:r>
              <a:rPr lang="en-US" sz="1400" dirty="0" smtClean="0">
                <a:latin typeface="Courier New"/>
              </a:rPr>
              <a:t>append using </a:t>
            </a:r>
            <a:r>
              <a:rPr lang="en-US" sz="1400" dirty="0" smtClean="0">
                <a:latin typeface="Courier New"/>
                <a:hlinkClick r:id="rId3"/>
              </a:rPr>
              <a:t>http://www.stata-press/data/r13/even</a:t>
            </a:r>
            <a:endParaRPr lang="en-US" sz="1400" dirty="0" smtClean="0">
              <a:latin typeface="Courier New"/>
            </a:endParaRPr>
          </a:p>
          <a:p>
            <a:r>
              <a:rPr lang="en-US" sz="1400" dirty="0" smtClean="0">
                <a:latin typeface="Courier New"/>
              </a:rPr>
              <a:t>list</a:t>
            </a:r>
            <a:endParaRPr lang="en-US" sz="1400" dirty="0">
              <a:latin typeface="Courier New"/>
            </a:endParaRPr>
          </a:p>
        </p:txBody>
      </p:sp>
      <p:sp>
        <p:nvSpPr>
          <p:cNvPr id="6" name="Rectangle 5"/>
          <p:cNvSpPr/>
          <p:nvPr/>
        </p:nvSpPr>
        <p:spPr>
          <a:xfrm>
            <a:off x="3886200" y="2743200"/>
            <a:ext cx="4572000" cy="3693319"/>
          </a:xfrm>
          <a:prstGeom prst="rect">
            <a:avLst/>
          </a:prstGeom>
        </p:spPr>
        <p:txBody>
          <a:bodyPr>
            <a:spAutoFit/>
          </a:bodyPr>
          <a:lstStyle/>
          <a:p>
            <a:r>
              <a:rPr lang="en-US" b="1" dirty="0" smtClean="0">
                <a:latin typeface="Courier New"/>
                <a:cs typeface="Courier New"/>
              </a:rPr>
              <a:t>     </a:t>
            </a:r>
            <a:r>
              <a:rPr lang="en-US" b="1" dirty="0">
                <a:latin typeface="Courier New"/>
                <a:cs typeface="Courier New"/>
              </a:rPr>
              <a:t>+---------------------+</a:t>
            </a:r>
          </a:p>
          <a:p>
            <a:r>
              <a:rPr lang="en-US" b="1" dirty="0">
                <a:latin typeface="Courier New"/>
                <a:cs typeface="Courier New"/>
              </a:rPr>
              <a:t>     | odd   number   even |</a:t>
            </a:r>
          </a:p>
          <a:p>
            <a:r>
              <a:rPr lang="en-US" b="1" dirty="0">
                <a:latin typeface="Courier New"/>
                <a:cs typeface="Courier New"/>
              </a:rPr>
              <a:t>     |---------------------|</a:t>
            </a:r>
          </a:p>
          <a:p>
            <a:r>
              <a:rPr lang="en-US" b="1" dirty="0">
                <a:latin typeface="Courier New"/>
                <a:cs typeface="Courier New"/>
              </a:rPr>
              <a:t>  1. |   1        1      . |</a:t>
            </a:r>
          </a:p>
          <a:p>
            <a:r>
              <a:rPr lang="en-US" b="1" dirty="0">
                <a:latin typeface="Courier New"/>
                <a:cs typeface="Courier New"/>
              </a:rPr>
              <a:t>  2. |   3        2      . |</a:t>
            </a:r>
          </a:p>
          <a:p>
            <a:r>
              <a:rPr lang="en-US" b="1" dirty="0">
                <a:latin typeface="Courier New"/>
                <a:cs typeface="Courier New"/>
              </a:rPr>
              <a:t>  3. |   5        3      . |</a:t>
            </a:r>
          </a:p>
          <a:p>
            <a:r>
              <a:rPr lang="en-US" b="1" dirty="0">
                <a:latin typeface="Courier New"/>
                <a:cs typeface="Courier New"/>
              </a:rPr>
              <a:t>  4. |   7        4      . |</a:t>
            </a:r>
          </a:p>
          <a:p>
            <a:r>
              <a:rPr lang="en-US" b="1" dirty="0">
                <a:latin typeface="Courier New"/>
                <a:cs typeface="Courier New"/>
              </a:rPr>
              <a:t>  5. |   9        5      . |</a:t>
            </a:r>
          </a:p>
          <a:p>
            <a:r>
              <a:rPr lang="en-US" b="1" dirty="0">
                <a:latin typeface="Courier New"/>
                <a:cs typeface="Courier New"/>
              </a:rPr>
              <a:t>     |---------------------|</a:t>
            </a:r>
          </a:p>
          <a:p>
            <a:r>
              <a:rPr lang="en-US" b="1" dirty="0">
                <a:latin typeface="Courier New"/>
                <a:cs typeface="Courier New"/>
              </a:rPr>
              <a:t>  6. |   .        6     12 |</a:t>
            </a:r>
          </a:p>
          <a:p>
            <a:r>
              <a:rPr lang="en-US" b="1" dirty="0">
                <a:latin typeface="Courier New"/>
                <a:cs typeface="Courier New"/>
              </a:rPr>
              <a:t>  7. |   .        7     14 |</a:t>
            </a:r>
          </a:p>
          <a:p>
            <a:r>
              <a:rPr lang="en-US" b="1" dirty="0">
                <a:latin typeface="Courier New"/>
                <a:cs typeface="Courier New"/>
              </a:rPr>
              <a:t>  8. |   .        8     16 |</a:t>
            </a:r>
          </a:p>
          <a:p>
            <a:r>
              <a:rPr lang="en-US" b="1" dirty="0">
                <a:latin typeface="Courier New"/>
                <a:cs typeface="Courier New"/>
              </a:rPr>
              <a:t>     +---------------------+</a:t>
            </a:r>
          </a:p>
        </p:txBody>
      </p:sp>
    </p:spTree>
    <p:extLst>
      <p:ext uri="{BB962C8B-B14F-4D97-AF65-F5344CB8AC3E}">
        <p14:creationId xmlns:p14="http://schemas.microsoft.com/office/powerpoint/2010/main" val="2853749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Match Merge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Variables from corresponding observations determined by the key variable(s) are joined to form observations containing variables from both the dataset stored on disk (the using dataset) and variables from the dataset in memory (the master dataset)</a:t>
            </a:r>
          </a:p>
          <a:p>
            <a:r>
              <a:rPr lang="en-US" dirty="0" smtClean="0"/>
              <a:t>Syntax:</a:t>
            </a:r>
          </a:p>
          <a:p>
            <a:r>
              <a:rPr lang="en-US" dirty="0" smtClean="0"/>
              <a:t>Master data are inviolable: if a variable already exists in the master dataset, its values are not replaced by values from the using dataset</a:t>
            </a:r>
          </a:p>
          <a:p>
            <a:r>
              <a:rPr lang="en-US" dirty="0" smtClean="0"/>
              <a:t>By default, merge creates a new variable, _merge, which contains numeric codes concerning the source and the contents of each observation in the new, merged dataset.</a:t>
            </a:r>
          </a:p>
        </p:txBody>
      </p:sp>
      <p:sp>
        <p:nvSpPr>
          <p:cNvPr id="4" name="Slide Number Placeholder 3"/>
          <p:cNvSpPr>
            <a:spLocks noGrp="1"/>
          </p:cNvSpPr>
          <p:nvPr>
            <p:ph type="sldNum" sz="quarter" idx="12"/>
          </p:nvPr>
        </p:nvSpPr>
        <p:spPr/>
        <p:txBody>
          <a:bodyPr/>
          <a:lstStyle/>
          <a:p>
            <a:fld id="{8FBBBD6E-822E-0F45-BF85-2E83A582DBF9}" type="slidenum">
              <a:rPr lang="en-US" smtClean="0"/>
              <a:t>15</a:t>
            </a:fld>
            <a:endParaRPr lang="en-US"/>
          </a:p>
        </p:txBody>
      </p:sp>
      <p:sp>
        <p:nvSpPr>
          <p:cNvPr id="6" name="TextBox 5"/>
          <p:cNvSpPr txBox="1"/>
          <p:nvPr/>
        </p:nvSpPr>
        <p:spPr>
          <a:xfrm>
            <a:off x="2075794" y="3266966"/>
            <a:ext cx="4869793" cy="307777"/>
          </a:xfrm>
          <a:prstGeom prst="rect">
            <a:avLst/>
          </a:prstGeom>
          <a:noFill/>
        </p:spPr>
        <p:txBody>
          <a:bodyPr wrap="square" rtlCol="0">
            <a:spAutoFit/>
          </a:bodyPr>
          <a:lstStyle/>
          <a:p>
            <a:r>
              <a:rPr lang="en-US" sz="1400" dirty="0" smtClean="0">
                <a:latin typeface="Courier New"/>
              </a:rPr>
              <a:t>merge 1:1 </a:t>
            </a:r>
            <a:r>
              <a:rPr lang="en-US" sz="1400" dirty="0" err="1" smtClean="0">
                <a:latin typeface="Courier New"/>
              </a:rPr>
              <a:t>varlist</a:t>
            </a:r>
            <a:r>
              <a:rPr lang="en-US" sz="1400" dirty="0" smtClean="0">
                <a:latin typeface="Courier New"/>
              </a:rPr>
              <a:t> using filename</a:t>
            </a:r>
            <a:endParaRPr lang="en-US" sz="1400" dirty="0">
              <a:latin typeface="Courier New"/>
            </a:endParaRPr>
          </a:p>
        </p:txBody>
      </p:sp>
      <p:sp>
        <p:nvSpPr>
          <p:cNvPr id="7" name="TextBox 6"/>
          <p:cNvSpPr txBox="1"/>
          <p:nvPr/>
        </p:nvSpPr>
        <p:spPr>
          <a:xfrm>
            <a:off x="3440386" y="5649109"/>
            <a:ext cx="5246414" cy="954107"/>
          </a:xfrm>
          <a:prstGeom prst="rect">
            <a:avLst/>
          </a:prstGeom>
          <a:noFill/>
        </p:spPr>
        <p:txBody>
          <a:bodyPr wrap="square" rtlCol="0">
            <a:spAutoFit/>
          </a:bodyPr>
          <a:lstStyle/>
          <a:p>
            <a:r>
              <a:rPr lang="en-US" sz="1400" dirty="0" smtClean="0">
                <a:latin typeface="Courier New"/>
              </a:rPr>
              <a:t>_merge values:</a:t>
            </a:r>
          </a:p>
          <a:p>
            <a:r>
              <a:rPr lang="en-US" sz="1400" dirty="0" smtClean="0">
                <a:latin typeface="Courier New"/>
              </a:rPr>
              <a:t>1 (master) originally appeared in master only</a:t>
            </a:r>
          </a:p>
          <a:p>
            <a:r>
              <a:rPr lang="en-US" sz="1400" dirty="0" smtClean="0">
                <a:latin typeface="Courier New"/>
              </a:rPr>
              <a:t>2 (using) originally appeared in using only</a:t>
            </a:r>
          </a:p>
          <a:p>
            <a:r>
              <a:rPr lang="en-US" sz="1400" dirty="0" smtClean="0">
                <a:latin typeface="Courier New"/>
              </a:rPr>
              <a:t>3 (match) originally appeared in both</a:t>
            </a:r>
            <a:endParaRPr lang="en-US" sz="1400" dirty="0">
              <a:latin typeface="Courier New"/>
            </a:endParaRPr>
          </a:p>
        </p:txBody>
      </p:sp>
    </p:spTree>
    <p:extLst>
      <p:ext uri="{BB962C8B-B14F-4D97-AF65-F5344CB8AC3E}">
        <p14:creationId xmlns:p14="http://schemas.microsoft.com/office/powerpoint/2010/main" val="4459771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One-to-One Match Merge Example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70114171"/>
              </p:ext>
            </p:extLst>
          </p:nvPr>
        </p:nvGraphicFramePr>
        <p:xfrm>
          <a:off x="685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smtClean="0"/>
                        <a:t>age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01052564"/>
              </p:ext>
            </p:extLst>
          </p:nvPr>
        </p:nvGraphicFramePr>
        <p:xfrm>
          <a:off x="2590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err="1" smtClean="0"/>
                        <a:t>wgt</a:t>
                      </a:r>
                      <a:endParaRPr lang="en-US" dirty="0"/>
                    </a:p>
                  </a:txBody>
                  <a:tcPr/>
                </a:tc>
              </a:tr>
              <a:tr h="419100">
                <a:tc>
                  <a:txBody>
                    <a:bodyPr/>
                    <a:lstStyle/>
                    <a:p>
                      <a:r>
                        <a:rPr lang="en-US" dirty="0" smtClean="0"/>
                        <a:t>1</a:t>
                      </a:r>
                      <a:endParaRPr lang="en-US" dirty="0"/>
                    </a:p>
                  </a:txBody>
                  <a:tcPr/>
                </a:tc>
                <a:tc>
                  <a:txBody>
                    <a:bodyPr/>
                    <a:lstStyle/>
                    <a:p>
                      <a:r>
                        <a:rPr lang="en-US" dirty="0" smtClean="0"/>
                        <a:t>130</a:t>
                      </a:r>
                      <a:endParaRPr lang="en-US" dirty="0"/>
                    </a:p>
                  </a:txBody>
                  <a:tcPr/>
                </a:tc>
              </a:tr>
              <a:tr h="419100">
                <a:tc>
                  <a:txBody>
                    <a:bodyPr/>
                    <a:lstStyle/>
                    <a:p>
                      <a:r>
                        <a:rPr lang="en-US" dirty="0" smtClean="0"/>
                        <a:t>2</a:t>
                      </a:r>
                      <a:endParaRPr lang="en-US" dirty="0"/>
                    </a:p>
                  </a:txBody>
                  <a:tcPr/>
                </a:tc>
                <a:tc>
                  <a:txBody>
                    <a:bodyPr/>
                    <a:lstStyle/>
                    <a:p>
                      <a:r>
                        <a:rPr lang="en-US" dirty="0" smtClean="0"/>
                        <a:t>180</a:t>
                      </a:r>
                      <a:endParaRPr lang="en-US" dirty="0"/>
                    </a:p>
                  </a:txBody>
                  <a:tcPr/>
                </a:tc>
              </a:tr>
              <a:tr h="419100">
                <a:tc>
                  <a:txBody>
                    <a:bodyPr/>
                    <a:lstStyle/>
                    <a:p>
                      <a:r>
                        <a:rPr lang="en-US" dirty="0" smtClean="0"/>
                        <a:t>4</a:t>
                      </a:r>
                      <a:endParaRPr lang="en-US" dirty="0"/>
                    </a:p>
                  </a:txBody>
                  <a:tcPr/>
                </a:tc>
                <a:tc>
                  <a:txBody>
                    <a:bodyPr/>
                    <a:lstStyle/>
                    <a:p>
                      <a:r>
                        <a:rPr lang="en-US" dirty="0" smtClean="0"/>
                        <a:t>110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32173266"/>
              </p:ext>
            </p:extLst>
          </p:nvPr>
        </p:nvGraphicFramePr>
        <p:xfrm>
          <a:off x="4495798" y="2362200"/>
          <a:ext cx="4292476" cy="2095500"/>
        </p:xfrm>
        <a:graphic>
          <a:graphicData uri="http://schemas.openxmlformats.org/drawingml/2006/table">
            <a:tbl>
              <a:tblPr firstRow="1" bandRow="1">
                <a:tableStyleId>{5C22544A-7EE6-4342-B048-85BDC9FD1C3A}</a:tableStyleId>
              </a:tblPr>
              <a:tblGrid>
                <a:gridCol w="1073119"/>
                <a:gridCol w="1073119"/>
                <a:gridCol w="1073119"/>
                <a:gridCol w="1073119"/>
              </a:tblGrid>
              <a:tr h="419100">
                <a:tc>
                  <a:txBody>
                    <a:bodyPr/>
                    <a:lstStyle/>
                    <a:p>
                      <a:r>
                        <a:rPr lang="en-US" dirty="0" smtClean="0"/>
                        <a:t>id</a:t>
                      </a:r>
                      <a:endParaRPr lang="en-US" dirty="0"/>
                    </a:p>
                  </a:txBody>
                  <a:tcPr/>
                </a:tc>
                <a:tc>
                  <a:txBody>
                    <a:bodyPr/>
                    <a:lstStyle/>
                    <a:p>
                      <a:r>
                        <a:rPr lang="en-US" dirty="0" smtClean="0"/>
                        <a:t>age</a:t>
                      </a:r>
                      <a:endParaRPr lang="en-US" dirty="0"/>
                    </a:p>
                  </a:txBody>
                  <a:tcPr/>
                </a:tc>
                <a:tc>
                  <a:txBody>
                    <a:bodyPr/>
                    <a:lstStyle/>
                    <a:p>
                      <a:r>
                        <a:rPr lang="en-US" dirty="0" err="1" smtClean="0"/>
                        <a:t>wgt</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c>
                  <a:txBody>
                    <a:bodyPr/>
                    <a:lstStyle/>
                    <a:p>
                      <a:r>
                        <a:rPr lang="en-US" dirty="0" smtClean="0"/>
                        <a:t>130</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c>
                  <a:txBody>
                    <a:bodyPr/>
                    <a:lstStyle/>
                    <a:p>
                      <a:r>
                        <a:rPr lang="en-US" dirty="0" smtClean="0"/>
                        <a:t>180</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110</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685800" y="1958164"/>
            <a:ext cx="1181100" cy="307777"/>
          </a:xfrm>
          <a:prstGeom prst="rect">
            <a:avLst/>
          </a:prstGeom>
          <a:noFill/>
        </p:spPr>
        <p:txBody>
          <a:bodyPr wrap="square" rtlCol="0">
            <a:spAutoFit/>
          </a:bodyPr>
          <a:lstStyle/>
          <a:p>
            <a:pPr algn="ctr"/>
            <a:r>
              <a:rPr lang="en-US" sz="1400" dirty="0" smtClean="0">
                <a:latin typeface="Courier New"/>
              </a:rPr>
              <a:t>Master</a:t>
            </a:r>
            <a:endParaRPr lang="en-US" sz="1400" dirty="0">
              <a:latin typeface="Courier New"/>
            </a:endParaRPr>
          </a:p>
        </p:txBody>
      </p:sp>
      <p:sp>
        <p:nvSpPr>
          <p:cNvPr id="9" name="TextBox 8"/>
          <p:cNvSpPr txBox="1"/>
          <p:nvPr/>
        </p:nvSpPr>
        <p:spPr>
          <a:xfrm>
            <a:off x="2590800" y="1956676"/>
            <a:ext cx="1181100" cy="307777"/>
          </a:xfrm>
          <a:prstGeom prst="rect">
            <a:avLst/>
          </a:prstGeom>
          <a:noFill/>
        </p:spPr>
        <p:txBody>
          <a:bodyPr wrap="square" rtlCol="0">
            <a:spAutoFit/>
          </a:bodyPr>
          <a:lstStyle/>
          <a:p>
            <a:pPr algn="ctr"/>
            <a:r>
              <a:rPr lang="en-US" sz="1400" dirty="0" smtClean="0">
                <a:latin typeface="Courier New"/>
              </a:rPr>
              <a:t>Using</a:t>
            </a:r>
            <a:endParaRPr lang="en-US" sz="1400" dirty="0">
              <a:latin typeface="Courier New"/>
            </a:endParaRPr>
          </a:p>
        </p:txBody>
      </p:sp>
      <p:sp>
        <p:nvSpPr>
          <p:cNvPr id="10" name="TextBox 9"/>
          <p:cNvSpPr txBox="1"/>
          <p:nvPr/>
        </p:nvSpPr>
        <p:spPr>
          <a:xfrm>
            <a:off x="4381938" y="1958164"/>
            <a:ext cx="4191000" cy="307777"/>
          </a:xfrm>
          <a:prstGeom prst="rect">
            <a:avLst/>
          </a:prstGeom>
          <a:noFill/>
        </p:spPr>
        <p:txBody>
          <a:bodyPr wrap="square" rtlCol="0">
            <a:spAutoFit/>
          </a:bodyPr>
          <a:lstStyle/>
          <a:p>
            <a:pPr algn="ctr"/>
            <a:r>
              <a:rPr lang="en-US" sz="1400" dirty="0" smtClean="0">
                <a:latin typeface="Courier New"/>
              </a:rPr>
              <a:t>merge 1:1 id using "</a:t>
            </a:r>
            <a:r>
              <a:rPr lang="en-US" sz="1400" dirty="0" err="1" smtClean="0">
                <a:latin typeface="Courier New"/>
              </a:rPr>
              <a:t>using_file_name</a:t>
            </a:r>
            <a:r>
              <a:rPr lang="en-US" sz="1400" dirty="0" smtClean="0">
                <a:latin typeface="Courier New"/>
              </a:rPr>
              <a:t>"</a:t>
            </a:r>
            <a:endParaRPr lang="en-US" sz="1400" dirty="0">
              <a:latin typeface="Courier New"/>
            </a:endParaRPr>
          </a:p>
        </p:txBody>
      </p:sp>
      <p:sp>
        <p:nvSpPr>
          <p:cNvPr id="11" name="TextBox 10"/>
          <p:cNvSpPr txBox="1"/>
          <p:nvPr/>
        </p:nvSpPr>
        <p:spPr>
          <a:xfrm>
            <a:off x="685800" y="4821912"/>
            <a:ext cx="6586483" cy="954107"/>
          </a:xfrm>
          <a:prstGeom prst="rect">
            <a:avLst/>
          </a:prstGeom>
          <a:noFill/>
        </p:spPr>
        <p:txBody>
          <a:bodyPr wrap="square" rtlCol="0">
            <a:spAutoFit/>
          </a:bodyPr>
          <a:lstStyle/>
          <a:p>
            <a:r>
              <a:rPr lang="en-US" sz="1400" dirty="0" smtClean="0">
                <a:latin typeface="Courier New"/>
              </a:rPr>
              <a:t>capture drop _merge</a:t>
            </a:r>
          </a:p>
          <a:p>
            <a:r>
              <a:rPr lang="en-US" sz="1400" dirty="0" smtClean="0">
                <a:latin typeface="Courier New"/>
              </a:rPr>
              <a:t>merge 1:1 id using "using file name", report</a:t>
            </a:r>
          </a:p>
          <a:p>
            <a:r>
              <a:rPr lang="en-US" sz="1400" dirty="0" smtClean="0">
                <a:latin typeface="Courier New"/>
              </a:rPr>
              <a:t>drop _merge</a:t>
            </a:r>
          </a:p>
          <a:p>
            <a:endParaRPr lang="en-US" sz="1400" dirty="0">
              <a:latin typeface="Courier New"/>
            </a:endParaRPr>
          </a:p>
        </p:txBody>
      </p:sp>
    </p:spTree>
    <p:extLst>
      <p:ext uri="{BB962C8B-B14F-4D97-AF65-F5344CB8AC3E}">
        <p14:creationId xmlns:p14="http://schemas.microsoft.com/office/powerpoint/2010/main" val="1957672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Many-to-One Match Merge Example</a:t>
            </a:r>
            <a:endParaRPr lang="en-US" sz="3600" dirty="0"/>
          </a:p>
        </p:txBody>
      </p:sp>
      <p:sp>
        <p:nvSpPr>
          <p:cNvPr id="4" name="Slide Number Placeholder 3"/>
          <p:cNvSpPr>
            <a:spLocks noGrp="1"/>
          </p:cNvSpPr>
          <p:nvPr>
            <p:ph type="sldNum" sz="quarter" idx="12"/>
          </p:nvPr>
        </p:nvSpPr>
        <p:spPr/>
        <p:txBody>
          <a:bodyPr/>
          <a:lstStyle/>
          <a:p>
            <a:fld id="{8FBBBD6E-822E-0F45-BF85-2E83A582DBF9}"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5705341"/>
              </p:ext>
            </p:extLst>
          </p:nvPr>
        </p:nvGraphicFramePr>
        <p:xfrm>
          <a:off x="310528" y="1869043"/>
          <a:ext cx="2127873" cy="2933700"/>
        </p:xfrm>
        <a:graphic>
          <a:graphicData uri="http://schemas.openxmlformats.org/drawingml/2006/table">
            <a:tbl>
              <a:tblPr firstRow="1" bandRow="1">
                <a:tableStyleId>{5C22544A-7EE6-4342-B048-85BDC9FD1C3A}</a:tableStyleId>
              </a:tblPr>
              <a:tblGrid>
                <a:gridCol w="527672"/>
                <a:gridCol w="890910"/>
                <a:gridCol w="709291"/>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153565"/>
              </p:ext>
            </p:extLst>
          </p:nvPr>
        </p:nvGraphicFramePr>
        <p:xfrm>
          <a:off x="2590800" y="1905000"/>
          <a:ext cx="1381521" cy="2057400"/>
        </p:xfrm>
        <a:graphic>
          <a:graphicData uri="http://schemas.openxmlformats.org/drawingml/2006/table">
            <a:tbl>
              <a:tblPr firstRow="1" bandRow="1">
                <a:tableStyleId>{5C22544A-7EE6-4342-B048-85BDC9FD1C3A}</a:tableStyleId>
              </a:tblPr>
              <a:tblGrid>
                <a:gridCol w="888035"/>
                <a:gridCol w="493486"/>
              </a:tblGrid>
              <a:tr h="381000">
                <a:tc>
                  <a:txBody>
                    <a:bodyPr/>
                    <a:lstStyle/>
                    <a:p>
                      <a:r>
                        <a:rPr lang="en-US" dirty="0" smtClean="0"/>
                        <a:t>region</a:t>
                      </a:r>
                      <a:endParaRPr lang="en-US" dirty="0"/>
                    </a:p>
                  </a:txBody>
                  <a:tcPr/>
                </a:tc>
                <a:tc>
                  <a:txBody>
                    <a:bodyPr/>
                    <a:lstStyle/>
                    <a:p>
                      <a:r>
                        <a:rPr lang="en-US" dirty="0" smtClean="0"/>
                        <a:t>x</a:t>
                      </a:r>
                      <a:endParaRPr lang="en-US" dirty="0"/>
                    </a:p>
                  </a:txBody>
                  <a:tcPr/>
                </a:tc>
              </a:tr>
              <a:tr h="419100">
                <a:tc>
                  <a:txBody>
                    <a:bodyPr/>
                    <a:lstStyle/>
                    <a:p>
                      <a:r>
                        <a:rPr lang="en-US" dirty="0" smtClean="0"/>
                        <a:t>1</a:t>
                      </a:r>
                      <a:endParaRPr lang="en-US" dirty="0"/>
                    </a:p>
                  </a:txBody>
                  <a:tcPr/>
                </a:tc>
                <a:tc>
                  <a:txBody>
                    <a:bodyPr/>
                    <a:lstStyle/>
                    <a:p>
                      <a:r>
                        <a:rPr lang="en-US" dirty="0" smtClean="0"/>
                        <a:t>15</a:t>
                      </a:r>
                      <a:endParaRPr lang="en-US" dirty="0"/>
                    </a:p>
                  </a:txBody>
                  <a:tcPr/>
                </a:tc>
              </a:tr>
              <a:tr h="419100">
                <a:tc>
                  <a:txBody>
                    <a:bodyPr/>
                    <a:lstStyle/>
                    <a:p>
                      <a:r>
                        <a:rPr lang="en-US" dirty="0" smtClean="0"/>
                        <a:t>2</a:t>
                      </a:r>
                      <a:endParaRPr lang="en-US" dirty="0"/>
                    </a:p>
                  </a:txBody>
                  <a:tcPr/>
                </a:tc>
                <a:tc>
                  <a:txBody>
                    <a:bodyPr/>
                    <a:lstStyle/>
                    <a:p>
                      <a:r>
                        <a:rPr lang="en-US" dirty="0" smtClean="0"/>
                        <a:t>13</a:t>
                      </a:r>
                      <a:endParaRPr lang="en-US" dirty="0"/>
                    </a:p>
                  </a:txBody>
                  <a:tcPr/>
                </a:tc>
              </a:tr>
              <a:tr h="419100">
                <a:tc>
                  <a:txBody>
                    <a:bodyPr/>
                    <a:lstStyle/>
                    <a:p>
                      <a:r>
                        <a:rPr lang="en-US" dirty="0" smtClean="0"/>
                        <a:t>3</a:t>
                      </a:r>
                      <a:endParaRPr lang="en-US" dirty="0"/>
                    </a:p>
                  </a:txBody>
                  <a:tcPr/>
                </a:tc>
                <a:tc>
                  <a:txBody>
                    <a:bodyPr/>
                    <a:lstStyle/>
                    <a:p>
                      <a:r>
                        <a:rPr lang="en-US" dirty="0" smtClean="0"/>
                        <a:t>12</a:t>
                      </a:r>
                      <a:endParaRPr lang="en-US" dirty="0"/>
                    </a:p>
                  </a:txBody>
                  <a:tcPr/>
                </a:tc>
              </a:tr>
              <a:tr h="419100">
                <a:tc>
                  <a:txBody>
                    <a:bodyPr/>
                    <a:lstStyle/>
                    <a:p>
                      <a:r>
                        <a:rPr lang="en-US" dirty="0" smtClean="0"/>
                        <a:t>4</a:t>
                      </a:r>
                      <a:endParaRPr lang="en-US" dirty="0"/>
                    </a:p>
                  </a:txBody>
                  <a:tcPr/>
                </a:tc>
                <a:tc>
                  <a:txBody>
                    <a:bodyPr/>
                    <a:lstStyle/>
                    <a:p>
                      <a:r>
                        <a:rPr lang="en-US" dirty="0" smtClean="0"/>
                        <a:t>11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8894031"/>
              </p:ext>
            </p:extLst>
          </p:nvPr>
        </p:nvGraphicFramePr>
        <p:xfrm>
          <a:off x="4191000" y="1905000"/>
          <a:ext cx="4648200" cy="3352800"/>
        </p:xfrm>
        <a:graphic>
          <a:graphicData uri="http://schemas.openxmlformats.org/drawingml/2006/table">
            <a:tbl>
              <a:tblPr firstRow="1" bandRow="1">
                <a:tableStyleId>{5C22544A-7EE6-4342-B048-85BDC9FD1C3A}</a:tableStyleId>
              </a:tblPr>
              <a:tblGrid>
                <a:gridCol w="899160"/>
                <a:gridCol w="899160"/>
                <a:gridCol w="899160"/>
                <a:gridCol w="899160"/>
                <a:gridCol w="1051560"/>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c>
                  <a:txBody>
                    <a:bodyPr/>
                    <a:lstStyle/>
                    <a:p>
                      <a:r>
                        <a:rPr lang="en-US" dirty="0" smtClean="0"/>
                        <a:t>x</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c>
                  <a:txBody>
                    <a:bodyPr/>
                    <a:lstStyle/>
                    <a:p>
                      <a:r>
                        <a:rPr lang="en-US" dirty="0" smtClean="0"/>
                        <a:t>12</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919655" y="1467681"/>
            <a:ext cx="831102" cy="307777"/>
          </a:xfrm>
          <a:prstGeom prst="rect">
            <a:avLst/>
          </a:prstGeom>
          <a:noFill/>
        </p:spPr>
        <p:txBody>
          <a:bodyPr wrap="none" rtlCol="0">
            <a:spAutoFit/>
          </a:bodyPr>
          <a:lstStyle/>
          <a:p>
            <a:pPr algn="ctr"/>
            <a:r>
              <a:rPr lang="en-US" sz="1400" dirty="0" smtClean="0">
                <a:latin typeface="Courier New"/>
              </a:rPr>
              <a:t>Master</a:t>
            </a:r>
            <a:endParaRPr lang="en-US" sz="1400" dirty="0">
              <a:latin typeface="Courier New"/>
            </a:endParaRPr>
          </a:p>
        </p:txBody>
      </p:sp>
      <p:sp>
        <p:nvSpPr>
          <p:cNvPr id="9" name="TextBox 8"/>
          <p:cNvSpPr txBox="1"/>
          <p:nvPr/>
        </p:nvSpPr>
        <p:spPr>
          <a:xfrm>
            <a:off x="2973993" y="1544710"/>
            <a:ext cx="723363" cy="307777"/>
          </a:xfrm>
          <a:prstGeom prst="rect">
            <a:avLst/>
          </a:prstGeom>
          <a:noFill/>
        </p:spPr>
        <p:txBody>
          <a:bodyPr wrap="none" rtlCol="0">
            <a:spAutoFit/>
          </a:bodyPr>
          <a:lstStyle/>
          <a:p>
            <a:pPr algn="ctr"/>
            <a:r>
              <a:rPr lang="en-US" sz="1400" dirty="0" smtClean="0">
                <a:latin typeface="Courier New"/>
              </a:rPr>
              <a:t>Using</a:t>
            </a:r>
            <a:endParaRPr lang="en-US" sz="1400" dirty="0">
              <a:latin typeface="Courier New"/>
            </a:endParaRPr>
          </a:p>
        </p:txBody>
      </p:sp>
      <p:sp>
        <p:nvSpPr>
          <p:cNvPr id="10" name="TextBox 9"/>
          <p:cNvSpPr txBox="1"/>
          <p:nvPr/>
        </p:nvSpPr>
        <p:spPr>
          <a:xfrm>
            <a:off x="4191000" y="1533889"/>
            <a:ext cx="4648200" cy="307777"/>
          </a:xfrm>
          <a:prstGeom prst="rect">
            <a:avLst/>
          </a:prstGeom>
          <a:noFill/>
        </p:spPr>
        <p:txBody>
          <a:bodyPr wrap="square" rtlCol="0">
            <a:spAutoFit/>
          </a:bodyPr>
          <a:lstStyle/>
          <a:p>
            <a:pPr algn="ctr"/>
            <a:r>
              <a:rPr lang="en-US" sz="1400" dirty="0" smtClean="0">
                <a:latin typeface="Courier New"/>
              </a:rPr>
              <a:t>merge m:1 region using "</a:t>
            </a:r>
            <a:r>
              <a:rPr lang="en-US" sz="1400" dirty="0" err="1" smtClean="0">
                <a:latin typeface="Courier New"/>
              </a:rPr>
              <a:t>using_file_name</a:t>
            </a:r>
            <a:r>
              <a:rPr lang="en-US" sz="1400" dirty="0" smtClean="0">
                <a:latin typeface="Courier New"/>
              </a:rPr>
              <a:t>"</a:t>
            </a:r>
            <a:endParaRPr lang="en-US" sz="1400" dirty="0">
              <a:latin typeface="Courier New"/>
            </a:endParaRPr>
          </a:p>
        </p:txBody>
      </p:sp>
      <p:sp>
        <p:nvSpPr>
          <p:cNvPr id="11" name="TextBox 10"/>
          <p:cNvSpPr txBox="1"/>
          <p:nvPr/>
        </p:nvSpPr>
        <p:spPr>
          <a:xfrm>
            <a:off x="805793" y="5596759"/>
            <a:ext cx="7541173" cy="954107"/>
          </a:xfrm>
          <a:prstGeom prst="rect">
            <a:avLst/>
          </a:prstGeom>
          <a:noFill/>
        </p:spPr>
        <p:txBody>
          <a:bodyPr wrap="square" rtlCol="0">
            <a:spAutoFit/>
          </a:bodyPr>
          <a:lstStyle/>
          <a:p>
            <a:r>
              <a:rPr lang="en-US" sz="1400" dirty="0" smtClean="0">
                <a:latin typeface="Courier New"/>
              </a:rPr>
              <a:t>capture drop _merge</a:t>
            </a:r>
          </a:p>
          <a:p>
            <a:r>
              <a:rPr lang="en-US" sz="1400" dirty="0" smtClean="0">
                <a:latin typeface="Courier New"/>
              </a:rPr>
              <a:t>merge m:1 region using "using file name", report </a:t>
            </a:r>
            <a:r>
              <a:rPr lang="en-US" sz="1400" dirty="0" err="1" smtClean="0">
                <a:latin typeface="Courier New"/>
              </a:rPr>
              <a:t>keepusing</a:t>
            </a:r>
            <a:r>
              <a:rPr lang="en-US" sz="1400" dirty="0" smtClean="0">
                <a:latin typeface="Courier New"/>
              </a:rPr>
              <a:t>(region x)</a:t>
            </a:r>
          </a:p>
          <a:p>
            <a:r>
              <a:rPr lang="en-US" sz="1400" dirty="0" smtClean="0">
                <a:latin typeface="Courier New"/>
              </a:rPr>
              <a:t>drop _merge</a:t>
            </a:r>
          </a:p>
          <a:p>
            <a:endParaRPr lang="en-US" sz="1400" dirty="0">
              <a:latin typeface="Courier New"/>
            </a:endParaRPr>
          </a:p>
        </p:txBody>
      </p:sp>
    </p:spTree>
    <p:extLst>
      <p:ext uri="{BB962C8B-B14F-4D97-AF65-F5344CB8AC3E}">
        <p14:creationId xmlns:p14="http://schemas.microsoft.com/office/powerpoint/2010/main" val="2786841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Stata</a:t>
            </a:r>
            <a:r>
              <a:rPr lang="en-US" dirty="0" smtClean="0"/>
              <a:t> Merges</a:t>
            </a:r>
            <a:endParaRPr lang="en-US" dirty="0"/>
          </a:p>
        </p:txBody>
      </p:sp>
      <p:sp>
        <p:nvSpPr>
          <p:cNvPr id="3" name="Content Placeholder 2"/>
          <p:cNvSpPr>
            <a:spLocks noGrp="1"/>
          </p:cNvSpPr>
          <p:nvPr>
            <p:ph idx="1"/>
          </p:nvPr>
        </p:nvSpPr>
        <p:spPr>
          <a:xfrm>
            <a:off x="457200" y="1600202"/>
            <a:ext cx="8229600" cy="834696"/>
          </a:xfrm>
        </p:spPr>
        <p:txBody>
          <a:bodyPr>
            <a:normAutofit fontScale="77500" lnSpcReduction="20000"/>
          </a:bodyPr>
          <a:lstStyle/>
          <a:p>
            <a:r>
              <a:rPr lang="en-US" dirty="0" smtClean="0"/>
              <a:t>"Remember this formal definition. It will serve you well" (</a:t>
            </a:r>
            <a:r>
              <a:rPr lang="en-US" dirty="0" err="1" smtClean="0"/>
              <a:t>Stata</a:t>
            </a:r>
            <a:r>
              <a:rPr lang="en-US" dirty="0" smtClean="0"/>
              <a:t> 12 Manual, Data Management [D], p.438)</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18</a:t>
            </a:fld>
            <a:endParaRPr lang="en-US" dirty="0"/>
          </a:p>
        </p:txBody>
      </p:sp>
      <p:sp>
        <p:nvSpPr>
          <p:cNvPr id="5" name="TextBox 4"/>
          <p:cNvSpPr txBox="1"/>
          <p:nvPr/>
        </p:nvSpPr>
        <p:spPr>
          <a:xfrm>
            <a:off x="700690" y="2995448"/>
            <a:ext cx="7418551" cy="1815882"/>
          </a:xfrm>
          <a:prstGeom prst="rect">
            <a:avLst/>
          </a:prstGeom>
          <a:noFill/>
        </p:spPr>
        <p:txBody>
          <a:bodyPr wrap="square" rtlCol="0">
            <a:spAutoFit/>
          </a:bodyPr>
          <a:lstStyle/>
          <a:p>
            <a:r>
              <a:rPr lang="en-US" sz="1400" dirty="0" smtClean="0">
                <a:latin typeface="Courier New"/>
              </a:rPr>
              <a:t>"The formal definition for merge behavior is the following: Start with the first observation of the master. Find the corresponding observation in the using data, if there is one. Record the matched or unmatched result. Proceed to the next observation in the master dataset. When you finish working through the master dataset, work through unused observations from the using data. By default, unmatched observations are kept in the merged data, whether they come from the master dataset or the using dataset."</a:t>
            </a:r>
            <a:endParaRPr lang="en-US" sz="1400" dirty="0">
              <a:latin typeface="Courier New"/>
            </a:endParaRPr>
          </a:p>
        </p:txBody>
      </p:sp>
    </p:spTree>
    <p:extLst>
      <p:ext uri="{BB962C8B-B14F-4D97-AF65-F5344CB8AC3E}">
        <p14:creationId xmlns:p14="http://schemas.microsoft.com/office/powerpoint/2010/main" val="3544006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http://data.princeton.edu/stata/</a:t>
            </a:r>
            <a:r>
              <a:rPr lang="en-US" dirty="0" smtClean="0"/>
              <a:t>, by German Rodriguez</a:t>
            </a:r>
          </a:p>
          <a:p>
            <a:endParaRPr lang="en-US" dirty="0" smtClean="0"/>
          </a:p>
          <a:p>
            <a:r>
              <a:rPr lang="en-US" i="1" dirty="0" smtClean="0"/>
              <a:t>Data Management Using </a:t>
            </a:r>
            <a:r>
              <a:rPr lang="en-US" i="1" dirty="0" err="1" smtClean="0"/>
              <a:t>Stata</a:t>
            </a:r>
            <a:r>
              <a:rPr lang="en-US" i="1" dirty="0" smtClean="0"/>
              <a:t>: A Practical Handbook</a:t>
            </a:r>
            <a:r>
              <a:rPr lang="en-US" dirty="0" smtClean="0"/>
              <a:t>, by Michael Mitchell, 2010, </a:t>
            </a:r>
            <a:r>
              <a:rPr lang="en-US" dirty="0" err="1" smtClean="0"/>
              <a:t>Stata</a:t>
            </a:r>
            <a:r>
              <a:rPr lang="en-US" dirty="0" smtClean="0"/>
              <a:t> Press. </a:t>
            </a:r>
            <a:r>
              <a:rPr lang="en-US" sz="2900" dirty="0" smtClean="0">
                <a:hlinkClick r:id="rId3"/>
              </a:rPr>
              <a:t>http://www.stata.com/bookstore/data-management-using-stata/</a:t>
            </a:r>
            <a:endParaRPr lang="en-US" sz="2900" dirty="0"/>
          </a:p>
          <a:p>
            <a:endParaRPr lang="en-US" dirty="0" smtClean="0"/>
          </a:p>
          <a:p>
            <a:r>
              <a:rPr lang="en-US" dirty="0" smtClean="0"/>
              <a:t>UCLA Academic Technology Services (ATS) </a:t>
            </a:r>
            <a:r>
              <a:rPr lang="en-US" dirty="0" smtClean="0">
                <a:hlinkClick r:id="rId4"/>
              </a:rPr>
              <a:t>http://www.ats.ucla.edu/stat/stata/</a:t>
            </a:r>
            <a:endParaRPr lang="en-US" dirty="0" smtClean="0"/>
          </a:p>
          <a:p>
            <a:endParaRPr lang="en-US" dirty="0" smtClean="0"/>
          </a:p>
          <a:p>
            <a:r>
              <a:rPr lang="en-US" dirty="0" err="1" smtClean="0"/>
              <a:t>Stata</a:t>
            </a:r>
            <a:r>
              <a:rPr lang="en-US" dirty="0" smtClean="0"/>
              <a:t> Corporation</a:t>
            </a:r>
          </a:p>
          <a:p>
            <a:pPr marL="457200" lvl="1" indent="0">
              <a:buNone/>
            </a:pPr>
            <a:r>
              <a:rPr lang="en-US" dirty="0" smtClean="0">
                <a:hlinkClick r:id="rId5"/>
              </a:rPr>
              <a:t>http://stata.com/support/</a:t>
            </a:r>
            <a:endParaRPr lang="en-US" dirty="0" smtClean="0"/>
          </a:p>
          <a:p>
            <a:pPr marL="457200" lvl="1" indent="0">
              <a:buNone/>
            </a:pPr>
            <a:r>
              <a:rPr lang="en-US" dirty="0" smtClean="0">
                <a:hlinkClick r:id="rId6"/>
              </a:rPr>
              <a:t>http://stata.com/links/</a:t>
            </a:r>
            <a:endParaRPr lang="en-US" dirty="0" smtClean="0"/>
          </a:p>
          <a:p>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a:t>
            </a:fld>
            <a:endParaRPr lang="en-US"/>
          </a:p>
        </p:txBody>
      </p:sp>
    </p:spTree>
    <p:extLst>
      <p:ext uri="{BB962C8B-B14F-4D97-AF65-F5344CB8AC3E}">
        <p14:creationId xmlns:p14="http://schemas.microsoft.com/office/powerpoint/2010/main" val="15272482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Raw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Stata</a:t>
            </a:r>
            <a:r>
              <a:rPr lang="en-US" dirty="0" smtClean="0"/>
              <a:t> stores </a:t>
            </a:r>
            <a:r>
              <a:rPr lang="en-US" dirty="0" err="1" smtClean="0"/>
              <a:t>dta</a:t>
            </a:r>
            <a:r>
              <a:rPr lang="en-US" dirty="0" smtClean="0"/>
              <a:t> in a proprietary format, i.e. the .</a:t>
            </a:r>
            <a:r>
              <a:rPr lang="en-US" dirty="0" err="1" smtClean="0"/>
              <a:t>dta</a:t>
            </a:r>
            <a:r>
              <a:rPr lang="en-US" dirty="0" smtClean="0"/>
              <a:t> file</a:t>
            </a:r>
          </a:p>
          <a:p>
            <a:r>
              <a:rPr lang="en-US" dirty="0" smtClean="0"/>
              <a:t>Once data are stored in a .</a:t>
            </a:r>
            <a:r>
              <a:rPr lang="en-US" dirty="0" err="1" smtClean="0"/>
              <a:t>dta</a:t>
            </a:r>
            <a:r>
              <a:rPr lang="en-US" dirty="0" smtClean="0"/>
              <a:t> file, it can quickly be loaded into memory via the "use" command</a:t>
            </a:r>
          </a:p>
          <a:p>
            <a:r>
              <a:rPr lang="en-US" dirty="0" smtClean="0"/>
              <a:t>Data in other formats need to be converted into </a:t>
            </a:r>
            <a:r>
              <a:rPr lang="en-US" dirty="0" err="1" smtClean="0"/>
              <a:t>Stata</a:t>
            </a:r>
            <a:r>
              <a:rPr lang="en-US" dirty="0" smtClean="0"/>
              <a:t> format</a:t>
            </a:r>
          </a:p>
          <a:p>
            <a:r>
              <a:rPr lang="en-US" dirty="0" smtClean="0"/>
              <a:t>One such other format is known as raw data, which </a:t>
            </a:r>
            <a:r>
              <a:rPr lang="en-US" dirty="0" err="1" smtClean="0"/>
              <a:t>Stata</a:t>
            </a:r>
            <a:r>
              <a:rPr lang="en-US" dirty="0" smtClean="0"/>
              <a:t> assumes is </a:t>
            </a:r>
            <a:r>
              <a:rPr lang="en-US" dirty="0" err="1" smtClean="0"/>
              <a:t>sotred</a:t>
            </a:r>
            <a:r>
              <a:rPr lang="en-US" dirty="0" smtClean="0"/>
              <a:t> in a file with a .raw extension</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19</a:t>
            </a:fld>
            <a:endParaRPr lang="en-US"/>
          </a:p>
        </p:txBody>
      </p:sp>
    </p:spTree>
    <p:extLst>
      <p:ext uri="{BB962C8B-B14F-4D97-AF65-F5344CB8AC3E}">
        <p14:creationId xmlns:p14="http://schemas.microsoft.com/office/powerpoint/2010/main" val="4013704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Import Commands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an overview of the commands that import (or </a:t>
            </a:r>
            <a:r>
              <a:rPr lang="en-US" dirty="0" err="1" smtClean="0"/>
              <a:t>conert</a:t>
            </a:r>
            <a:r>
              <a:rPr lang="en-US" dirty="0" smtClean="0"/>
              <a:t>) data into </a:t>
            </a:r>
            <a:r>
              <a:rPr lang="en-US" dirty="0" err="1" smtClean="0"/>
              <a:t>Stata</a:t>
            </a:r>
            <a:r>
              <a:rPr lang="en-US" dirty="0" smtClean="0"/>
              <a:t> format: help import</a:t>
            </a:r>
          </a:p>
          <a:p>
            <a:r>
              <a:rPr lang="en-US" dirty="0" err="1" smtClean="0"/>
              <a:t>Stata's</a:t>
            </a:r>
            <a:r>
              <a:rPr lang="en-US" dirty="0" smtClean="0"/>
              <a:t> flagship input command to read raw data is </a:t>
            </a:r>
            <a:r>
              <a:rPr lang="en-US" dirty="0" err="1" smtClean="0"/>
              <a:t>infile</a:t>
            </a:r>
            <a:r>
              <a:rPr lang="en-US" dirty="0" smtClean="0"/>
              <a:t>, which can deal with both:</a:t>
            </a:r>
          </a:p>
          <a:p>
            <a:pPr lvl="1"/>
            <a:r>
              <a:rPr lang="en-US" dirty="0" smtClean="0"/>
              <a:t>Free Format Data:</a:t>
            </a:r>
          </a:p>
          <a:p>
            <a:pPr lvl="2"/>
            <a:r>
              <a:rPr lang="en-US" dirty="0" smtClean="0"/>
              <a:t>Values are delimited (by a space, tab, or comma)</a:t>
            </a:r>
          </a:p>
          <a:p>
            <a:pPr lvl="2"/>
            <a:r>
              <a:rPr lang="en-US" dirty="0" smtClean="0"/>
              <a:t>String value are quoted if they contain spaces or commas</a:t>
            </a:r>
          </a:p>
          <a:p>
            <a:pPr lvl="1"/>
            <a:r>
              <a:rPr lang="en-US" dirty="0" smtClean="0"/>
              <a:t>Fixed format data:</a:t>
            </a:r>
          </a:p>
          <a:p>
            <a:pPr lvl="2"/>
            <a:r>
              <a:rPr lang="en-US" dirty="0" smtClean="0"/>
              <a:t>Values are not delimited by appear in fixed columns</a:t>
            </a:r>
          </a:p>
          <a:p>
            <a:r>
              <a:rPr lang="en-US" dirty="0" smtClean="0"/>
              <a:t>For simple free format files, may use </a:t>
            </a:r>
            <a:r>
              <a:rPr lang="en-US" dirty="0" err="1" smtClean="0"/>
              <a:t>insheet</a:t>
            </a:r>
            <a:r>
              <a:rPr lang="en-US" dirty="0" smtClean="0"/>
              <a:t> command</a:t>
            </a:r>
          </a:p>
          <a:p>
            <a:r>
              <a:rPr lang="en-US" dirty="0" smtClean="0"/>
              <a:t>For simple fixed format files, may use infix command</a:t>
            </a:r>
          </a:p>
          <a:p>
            <a:r>
              <a:rPr lang="en-US" dirty="0" smtClean="0"/>
              <a:t>Both </a:t>
            </a:r>
            <a:r>
              <a:rPr lang="en-US" dirty="0" err="1" smtClean="0"/>
              <a:t>infile</a:t>
            </a:r>
            <a:r>
              <a:rPr lang="en-US" dirty="0" smtClean="0"/>
              <a:t> and infix allow using a separate </a:t>
            </a:r>
            <a:r>
              <a:rPr lang="en-US" i="1" dirty="0" smtClean="0"/>
              <a:t>dictionary</a:t>
            </a:r>
            <a:r>
              <a:rPr lang="en-US" dirty="0" smtClean="0"/>
              <a:t> file</a:t>
            </a:r>
          </a:p>
        </p:txBody>
      </p:sp>
      <p:sp>
        <p:nvSpPr>
          <p:cNvPr id="4" name="Slide Number Placeholder 3"/>
          <p:cNvSpPr>
            <a:spLocks noGrp="1"/>
          </p:cNvSpPr>
          <p:nvPr>
            <p:ph type="sldNum" sz="quarter" idx="12"/>
          </p:nvPr>
        </p:nvSpPr>
        <p:spPr/>
        <p:txBody>
          <a:bodyPr/>
          <a:lstStyle/>
          <a:p>
            <a:fld id="{8FBBBD6E-822E-0F45-BF85-2E83A582DBF9}" type="slidenum">
              <a:rPr lang="en-US" smtClean="0"/>
              <a:t>20</a:t>
            </a:fld>
            <a:endParaRPr lang="en-US"/>
          </a:p>
        </p:txBody>
      </p:sp>
    </p:spTree>
    <p:extLst>
      <p:ext uri="{BB962C8B-B14F-4D97-AF65-F5344CB8AC3E}">
        <p14:creationId xmlns:p14="http://schemas.microsoft.com/office/powerpoint/2010/main" val="38363305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Format</a:t>
            </a:r>
            <a:endParaRPr lang="en-US" dirty="0"/>
          </a:p>
        </p:txBody>
      </p:sp>
      <p:sp>
        <p:nvSpPr>
          <p:cNvPr id="3" name="Content Placeholder 2"/>
          <p:cNvSpPr>
            <a:spLocks noGrp="1"/>
          </p:cNvSpPr>
          <p:nvPr>
            <p:ph idx="1"/>
          </p:nvPr>
        </p:nvSpPr>
        <p:spPr>
          <a:xfrm>
            <a:off x="457201" y="1600201"/>
            <a:ext cx="3317766" cy="388006"/>
          </a:xfrm>
        </p:spPr>
        <p:txBody>
          <a:bodyPr>
            <a:normAutofit fontScale="70000" lnSpcReduction="20000"/>
          </a:bodyPr>
          <a:lstStyle/>
          <a:p>
            <a:r>
              <a:rPr lang="en-US" dirty="0" err="1" smtClean="0"/>
              <a:t>test.raw</a:t>
            </a:r>
            <a:r>
              <a:rPr lang="en-US" dirty="0" smtClean="0"/>
              <a:t> file looks like: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21</a:t>
            </a:fld>
            <a:endParaRPr lang="en-US"/>
          </a:p>
        </p:txBody>
      </p:sp>
      <p:sp>
        <p:nvSpPr>
          <p:cNvPr id="5" name="Rectangle 4"/>
          <p:cNvSpPr/>
          <p:nvPr/>
        </p:nvSpPr>
        <p:spPr>
          <a:xfrm>
            <a:off x="3774967" y="1417638"/>
            <a:ext cx="4572000" cy="4401205"/>
          </a:xfrm>
          <a:prstGeom prst="rect">
            <a:avLst/>
          </a:prstGeom>
          <a:ln>
            <a:solidFill>
              <a:schemeClr val="accent1"/>
            </a:solidFill>
          </a:ln>
        </p:spPr>
        <p:txBody>
          <a:bodyPr>
            <a:spAutoFit/>
          </a:bodyPr>
          <a:lstStyle/>
          <a:p>
            <a:r>
              <a:rPr lang="en-US" sz="1400" dirty="0">
                <a:latin typeface="Courier New"/>
                <a:cs typeface="Courier New"/>
              </a:rPr>
              <a:t> </a:t>
            </a:r>
            <a:r>
              <a:rPr lang="en-US" sz="1400" dirty="0" smtClean="0">
                <a:latin typeface="Courier New"/>
                <a:cs typeface="Courier New"/>
              </a:rPr>
              <a:t>  Bolivia            </a:t>
            </a:r>
            <a:r>
              <a:rPr lang="en-US" sz="1400" dirty="0">
                <a:latin typeface="Courier New"/>
                <a:cs typeface="Courier New"/>
              </a:rPr>
              <a:t>46       0        1</a:t>
            </a:r>
          </a:p>
          <a:p>
            <a:r>
              <a:rPr lang="en-US" sz="1400" dirty="0">
                <a:latin typeface="Courier New"/>
                <a:cs typeface="Courier New"/>
              </a:rPr>
              <a:t>   Brazil             74       0       10</a:t>
            </a:r>
          </a:p>
          <a:p>
            <a:r>
              <a:rPr lang="en-US" sz="1400" dirty="0">
                <a:latin typeface="Courier New"/>
                <a:cs typeface="Courier New"/>
              </a:rPr>
              <a:t>   Chile              89      16       29</a:t>
            </a:r>
          </a:p>
          <a:p>
            <a:r>
              <a:rPr lang="en-US" sz="1400" dirty="0">
                <a:latin typeface="Courier New"/>
                <a:cs typeface="Courier New"/>
              </a:rPr>
              <a:t>   Colombia           77      16       25</a:t>
            </a:r>
          </a:p>
          <a:p>
            <a:r>
              <a:rPr lang="en-US" sz="1400" dirty="0">
                <a:latin typeface="Courier New"/>
                <a:cs typeface="Courier New"/>
              </a:rPr>
              <a:t>   </a:t>
            </a:r>
            <a:r>
              <a:rPr lang="en-US" sz="1400" dirty="0" err="1">
                <a:latin typeface="Courier New"/>
                <a:cs typeface="Courier New"/>
              </a:rPr>
              <a:t>CostaRica</a:t>
            </a:r>
            <a:r>
              <a:rPr lang="en-US" sz="1400" dirty="0">
                <a:latin typeface="Courier New"/>
                <a:cs typeface="Courier New"/>
              </a:rPr>
              <a:t>          84      21       29</a:t>
            </a:r>
          </a:p>
          <a:p>
            <a:r>
              <a:rPr lang="en-US" sz="1400" dirty="0">
                <a:latin typeface="Courier New"/>
                <a:cs typeface="Courier New"/>
              </a:rPr>
              <a:t>   Cuba               89      15       40</a:t>
            </a:r>
          </a:p>
          <a:p>
            <a:r>
              <a:rPr lang="en-US" sz="1400" dirty="0">
                <a:latin typeface="Courier New"/>
                <a:cs typeface="Courier New"/>
              </a:rPr>
              <a:t>   </a:t>
            </a:r>
            <a:r>
              <a:rPr lang="en-US" sz="1400" dirty="0" err="1">
                <a:latin typeface="Courier New"/>
                <a:cs typeface="Courier New"/>
              </a:rPr>
              <a:t>DominicanRep</a:t>
            </a:r>
            <a:r>
              <a:rPr lang="en-US" sz="1400" dirty="0">
                <a:latin typeface="Courier New"/>
                <a:cs typeface="Courier New"/>
              </a:rPr>
              <a:t>       68      14       21</a:t>
            </a:r>
          </a:p>
          <a:p>
            <a:r>
              <a:rPr lang="en-US" sz="1400" dirty="0">
                <a:latin typeface="Courier New"/>
                <a:cs typeface="Courier New"/>
              </a:rPr>
              <a:t>   Ecuador            70       6        0</a:t>
            </a:r>
          </a:p>
          <a:p>
            <a:r>
              <a:rPr lang="en-US" sz="1400" dirty="0">
                <a:latin typeface="Courier New"/>
                <a:cs typeface="Courier New"/>
              </a:rPr>
              <a:t>   </a:t>
            </a:r>
            <a:r>
              <a:rPr lang="en-US" sz="1400" dirty="0" err="1">
                <a:latin typeface="Courier New"/>
                <a:cs typeface="Courier New"/>
              </a:rPr>
              <a:t>ElSalvador</a:t>
            </a:r>
            <a:r>
              <a:rPr lang="en-US" sz="1400" dirty="0">
                <a:latin typeface="Courier New"/>
                <a:cs typeface="Courier New"/>
              </a:rPr>
              <a:t>         60      13       13</a:t>
            </a:r>
          </a:p>
          <a:p>
            <a:r>
              <a:rPr lang="en-US" sz="1400" dirty="0">
                <a:latin typeface="Courier New"/>
                <a:cs typeface="Courier New"/>
              </a:rPr>
              <a:t>   Guatemala          55       9        4</a:t>
            </a:r>
          </a:p>
          <a:p>
            <a:r>
              <a:rPr lang="en-US" sz="1400" dirty="0">
                <a:latin typeface="Courier New"/>
                <a:cs typeface="Courier New"/>
              </a:rPr>
              <a:t>   Haiti              35       3        0</a:t>
            </a:r>
          </a:p>
          <a:p>
            <a:r>
              <a:rPr lang="en-US" sz="1400" dirty="0">
                <a:latin typeface="Courier New"/>
                <a:cs typeface="Courier New"/>
              </a:rPr>
              <a:t>   Honduras           51       7        7</a:t>
            </a:r>
          </a:p>
          <a:p>
            <a:r>
              <a:rPr lang="en-US" sz="1400" dirty="0">
                <a:latin typeface="Courier New"/>
                <a:cs typeface="Courier New"/>
              </a:rPr>
              <a:t>   Jamaica            87      23       21</a:t>
            </a:r>
          </a:p>
          <a:p>
            <a:r>
              <a:rPr lang="en-US" sz="1400" dirty="0">
                <a:latin typeface="Courier New"/>
                <a:cs typeface="Courier New"/>
              </a:rPr>
              <a:t>   Mexico             83       4        9</a:t>
            </a:r>
          </a:p>
          <a:p>
            <a:r>
              <a:rPr lang="en-US" sz="1400" dirty="0">
                <a:latin typeface="Courier New"/>
                <a:cs typeface="Courier New"/>
              </a:rPr>
              <a:t>   Nicaragua          68       0        7</a:t>
            </a:r>
          </a:p>
          <a:p>
            <a:r>
              <a:rPr lang="en-US" sz="1400" dirty="0">
                <a:latin typeface="Courier New"/>
                <a:cs typeface="Courier New"/>
              </a:rPr>
              <a:t>   Panama             84      19       22</a:t>
            </a:r>
          </a:p>
          <a:p>
            <a:r>
              <a:rPr lang="en-US" sz="1400" dirty="0">
                <a:latin typeface="Courier New"/>
                <a:cs typeface="Courier New"/>
              </a:rPr>
              <a:t>   Paraguay           74       3        6</a:t>
            </a:r>
          </a:p>
          <a:p>
            <a:r>
              <a:rPr lang="en-US" sz="1400" dirty="0">
                <a:latin typeface="Courier New"/>
                <a:cs typeface="Courier New"/>
              </a:rPr>
              <a:t>   Peru               73       0        2</a:t>
            </a:r>
          </a:p>
          <a:p>
            <a:r>
              <a:rPr lang="en-US" sz="1400" dirty="0">
                <a:latin typeface="Courier New"/>
                <a:cs typeface="Courier New"/>
              </a:rPr>
              <a:t>   </a:t>
            </a:r>
            <a:r>
              <a:rPr lang="en-US" sz="1400" dirty="0" err="1">
                <a:latin typeface="Courier New"/>
                <a:cs typeface="Courier New"/>
              </a:rPr>
              <a:t>TrinidadTobago</a:t>
            </a:r>
            <a:r>
              <a:rPr lang="en-US" sz="1400" dirty="0">
                <a:latin typeface="Courier New"/>
                <a:cs typeface="Courier New"/>
              </a:rPr>
              <a:t>     84      15       29</a:t>
            </a:r>
          </a:p>
          <a:p>
            <a:r>
              <a:rPr lang="en-US" sz="1400" dirty="0">
                <a:latin typeface="Courier New"/>
                <a:cs typeface="Courier New"/>
              </a:rPr>
              <a:t>   Venezuela          91       7       11</a:t>
            </a:r>
          </a:p>
        </p:txBody>
      </p:sp>
      <p:sp>
        <p:nvSpPr>
          <p:cNvPr id="6" name="TextBox 5"/>
          <p:cNvSpPr txBox="1"/>
          <p:nvPr/>
        </p:nvSpPr>
        <p:spPr>
          <a:xfrm>
            <a:off x="457200" y="6104759"/>
            <a:ext cx="7079983" cy="307777"/>
          </a:xfrm>
          <a:prstGeom prst="rect">
            <a:avLst/>
          </a:prstGeom>
          <a:noFill/>
        </p:spPr>
        <p:txBody>
          <a:bodyPr wrap="none" rtlCol="0">
            <a:spAutoFit/>
          </a:bodyPr>
          <a:lstStyle/>
          <a:p>
            <a:r>
              <a:rPr lang="en-US" sz="1400" dirty="0" err="1" smtClean="0">
                <a:latin typeface="Courier New"/>
              </a:rPr>
              <a:t>infile</a:t>
            </a:r>
            <a:r>
              <a:rPr lang="en-US" sz="1400" dirty="0" smtClean="0">
                <a:latin typeface="Courier New"/>
              </a:rPr>
              <a:t> str14 country setting effort change using </a:t>
            </a:r>
            <a:r>
              <a:rPr lang="en-US" sz="1400" dirty="0" err="1" smtClean="0">
                <a:latin typeface="Courier New"/>
              </a:rPr>
              <a:t>test.raw</a:t>
            </a:r>
            <a:r>
              <a:rPr lang="en-US" sz="1400" dirty="0" smtClean="0">
                <a:latin typeface="Courier New"/>
              </a:rPr>
              <a:t>, clear</a:t>
            </a:r>
            <a:endParaRPr lang="en-US" sz="1400" dirty="0">
              <a:latin typeface="Courier New"/>
            </a:endParaRPr>
          </a:p>
        </p:txBody>
      </p:sp>
    </p:spTree>
    <p:extLst>
      <p:ext uri="{BB962C8B-B14F-4D97-AF65-F5344CB8AC3E}">
        <p14:creationId xmlns:p14="http://schemas.microsoft.com/office/powerpoint/2010/main" val="1637055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Column Format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test.raw</a:t>
            </a:r>
            <a:r>
              <a:rPr lang="en-US" dirty="0" smtClean="0"/>
              <a:t> can also be read as a fixed format file, since the values for each variable appear in fixed columns:</a:t>
            </a:r>
          </a:p>
          <a:p>
            <a:pPr lvl="1"/>
            <a:r>
              <a:rPr lang="en-US" dirty="0" smtClean="0"/>
              <a:t>country names are always in columns 4-17</a:t>
            </a:r>
          </a:p>
          <a:p>
            <a:pPr lvl="1"/>
            <a:r>
              <a:rPr lang="en-US" dirty="0" smtClean="0"/>
              <a:t>settings values are always in columns 23-24</a:t>
            </a:r>
          </a:p>
          <a:p>
            <a:pPr lvl="1"/>
            <a:r>
              <a:rPr lang="en-US" dirty="0" smtClean="0"/>
              <a:t>effort values are always in columns 31-32</a:t>
            </a:r>
          </a:p>
          <a:p>
            <a:pPr lvl="1"/>
            <a:r>
              <a:rPr lang="en-US" dirty="0" smtClean="0"/>
              <a:t>change values are always in columns 40-41</a:t>
            </a:r>
          </a:p>
          <a:p>
            <a:r>
              <a:rPr lang="en-US" dirty="0" smtClean="0"/>
              <a:t>Column specifications can be separately stored in a dictionary file:</a:t>
            </a:r>
          </a:p>
          <a:p>
            <a:pPr lvl="1"/>
            <a:r>
              <a:rPr lang="en-US" dirty="0" err="1" smtClean="0"/>
              <a:t>test.dct</a:t>
            </a:r>
            <a:endParaRPr lang="en-US" dirty="0"/>
          </a:p>
          <a:p>
            <a:endParaRPr lang="en-US" dirty="0" smtClean="0"/>
          </a:p>
          <a:p>
            <a:endParaRPr lang="en-US" dirty="0" smtClean="0"/>
          </a:p>
          <a:p>
            <a:r>
              <a:rPr lang="en-US" dirty="0" smtClean="0"/>
              <a:t>Using the dictionary file, data can be imported into </a:t>
            </a:r>
            <a:r>
              <a:rPr lang="en-US" dirty="0" err="1" smtClean="0"/>
              <a:t>Stata</a:t>
            </a:r>
            <a:r>
              <a:rPr lang="en-US" dirty="0" smtClean="0"/>
              <a:t> format:</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22</a:t>
            </a:fld>
            <a:endParaRPr lang="en-US" dirty="0"/>
          </a:p>
        </p:txBody>
      </p:sp>
      <p:sp>
        <p:nvSpPr>
          <p:cNvPr id="5" name="TextBox 4"/>
          <p:cNvSpPr txBox="1"/>
          <p:nvPr/>
        </p:nvSpPr>
        <p:spPr>
          <a:xfrm>
            <a:off x="2890343" y="4020207"/>
            <a:ext cx="6017173" cy="1384995"/>
          </a:xfrm>
          <a:prstGeom prst="rect">
            <a:avLst/>
          </a:prstGeom>
          <a:noFill/>
        </p:spPr>
        <p:txBody>
          <a:bodyPr wrap="square" rtlCol="0">
            <a:spAutoFit/>
          </a:bodyPr>
          <a:lstStyle/>
          <a:p>
            <a:r>
              <a:rPr lang="en-US" sz="1400" dirty="0" smtClean="0">
                <a:latin typeface="Courier New"/>
              </a:rPr>
              <a:t>dictionary using </a:t>
            </a:r>
            <a:r>
              <a:rPr lang="en-US" sz="1400" dirty="0" err="1" smtClean="0">
                <a:latin typeface="Courier New"/>
              </a:rPr>
              <a:t>test.raw</a:t>
            </a:r>
            <a:r>
              <a:rPr lang="en-US" sz="1400" dirty="0" smtClean="0">
                <a:latin typeface="Courier New"/>
              </a:rPr>
              <a:t> {</a:t>
            </a:r>
          </a:p>
          <a:p>
            <a:r>
              <a:rPr lang="en-US" sz="1400" dirty="0">
                <a:latin typeface="Courier New"/>
              </a:rPr>
              <a:t> </a:t>
            </a:r>
            <a:r>
              <a:rPr lang="en-US" sz="1400" dirty="0" smtClean="0">
                <a:latin typeface="Courier New"/>
              </a:rPr>
              <a:t> _column(4)  str14 country  %14s  "country name"</a:t>
            </a:r>
          </a:p>
          <a:p>
            <a:r>
              <a:rPr lang="en-US" sz="1400" dirty="0">
                <a:latin typeface="Courier New"/>
              </a:rPr>
              <a:t> </a:t>
            </a:r>
            <a:r>
              <a:rPr lang="en-US" sz="1400" dirty="0" smtClean="0">
                <a:latin typeface="Courier New"/>
              </a:rPr>
              <a:t> _column(23) </a:t>
            </a:r>
            <a:r>
              <a:rPr lang="en-US" sz="1400" dirty="0" err="1" smtClean="0">
                <a:latin typeface="Courier New"/>
              </a:rPr>
              <a:t>int</a:t>
            </a:r>
            <a:r>
              <a:rPr lang="en-US" sz="1400" dirty="0" smtClean="0">
                <a:latin typeface="Courier New"/>
              </a:rPr>
              <a:t>   settings %2.0f "settings"</a:t>
            </a:r>
          </a:p>
          <a:p>
            <a:r>
              <a:rPr lang="en-US" sz="1400" dirty="0">
                <a:latin typeface="Courier New"/>
              </a:rPr>
              <a:t> </a:t>
            </a:r>
            <a:r>
              <a:rPr lang="en-US" sz="1400" dirty="0" smtClean="0">
                <a:latin typeface="Courier New"/>
              </a:rPr>
              <a:t> _column(31) </a:t>
            </a:r>
            <a:r>
              <a:rPr lang="en-US" sz="1400" dirty="0" err="1" smtClean="0">
                <a:latin typeface="Courier New"/>
              </a:rPr>
              <a:t>int</a:t>
            </a:r>
            <a:r>
              <a:rPr lang="en-US" sz="1400" dirty="0" smtClean="0">
                <a:latin typeface="Courier New"/>
              </a:rPr>
              <a:t>   effort   %2.0f "effort"</a:t>
            </a:r>
          </a:p>
          <a:p>
            <a:r>
              <a:rPr lang="en-US" sz="1400" dirty="0">
                <a:latin typeface="Courier New"/>
              </a:rPr>
              <a:t> </a:t>
            </a:r>
            <a:r>
              <a:rPr lang="en-US" sz="1400" dirty="0" smtClean="0">
                <a:latin typeface="Courier New"/>
              </a:rPr>
              <a:t> _column(40) </a:t>
            </a:r>
            <a:r>
              <a:rPr lang="en-US" sz="1400" dirty="0" err="1" smtClean="0">
                <a:latin typeface="Courier New"/>
              </a:rPr>
              <a:t>int</a:t>
            </a:r>
            <a:r>
              <a:rPr lang="en-US" sz="1400" dirty="0" smtClean="0">
                <a:latin typeface="Courier New"/>
              </a:rPr>
              <a:t>   change   %2.0f "change"</a:t>
            </a:r>
          </a:p>
          <a:p>
            <a:r>
              <a:rPr lang="en-US" sz="1400" dirty="0" smtClean="0">
                <a:latin typeface="Courier New"/>
              </a:rPr>
              <a:t>}</a:t>
            </a:r>
          </a:p>
        </p:txBody>
      </p:sp>
      <p:sp>
        <p:nvSpPr>
          <p:cNvPr id="6" name="TextBox 5"/>
          <p:cNvSpPr txBox="1"/>
          <p:nvPr/>
        </p:nvSpPr>
        <p:spPr>
          <a:xfrm>
            <a:off x="2829033" y="5748317"/>
            <a:ext cx="4186621" cy="307777"/>
          </a:xfrm>
          <a:prstGeom prst="rect">
            <a:avLst/>
          </a:prstGeom>
          <a:noFill/>
        </p:spPr>
        <p:txBody>
          <a:bodyPr wrap="square" rtlCol="0">
            <a:spAutoFit/>
          </a:bodyPr>
          <a:lstStyle/>
          <a:p>
            <a:r>
              <a:rPr lang="en-US" sz="1400" dirty="0" err="1" smtClean="0">
                <a:latin typeface="Courier New"/>
              </a:rPr>
              <a:t>infile</a:t>
            </a:r>
            <a:r>
              <a:rPr lang="en-US" sz="1400" dirty="0" smtClean="0">
                <a:latin typeface="Courier New"/>
              </a:rPr>
              <a:t> using </a:t>
            </a:r>
            <a:r>
              <a:rPr lang="en-US" sz="1400" dirty="0" err="1" smtClean="0">
                <a:latin typeface="Courier New"/>
              </a:rPr>
              <a:t>test.dct</a:t>
            </a:r>
            <a:r>
              <a:rPr lang="en-US" sz="1400" dirty="0" smtClean="0">
                <a:latin typeface="Courier New"/>
              </a:rPr>
              <a:t>, clear</a:t>
            </a:r>
            <a:endParaRPr lang="en-US" sz="1400" dirty="0">
              <a:latin typeface="Courier New"/>
            </a:endParaRPr>
          </a:p>
        </p:txBody>
      </p:sp>
    </p:spTree>
    <p:extLst>
      <p:ext uri="{BB962C8B-B14F-4D97-AF65-F5344CB8AC3E}">
        <p14:creationId xmlns:p14="http://schemas.microsoft.com/office/powerpoint/2010/main" val="38100675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3017"/>
          </a:xfrm>
        </p:spPr>
        <p:txBody>
          <a:bodyPr>
            <a:noAutofit/>
          </a:bodyPr>
          <a:lstStyle/>
          <a:p>
            <a:r>
              <a:rPr lang="en-US" sz="3200" dirty="0" smtClean="0"/>
              <a:t>Lessons About Importing/Exporting Data</a:t>
            </a:r>
            <a:endParaRPr lang="en-US" sz="3200" dirty="0"/>
          </a:p>
        </p:txBody>
      </p:sp>
      <p:sp>
        <p:nvSpPr>
          <p:cNvPr id="3" name="Content Placeholder 2"/>
          <p:cNvSpPr>
            <a:spLocks noGrp="1"/>
          </p:cNvSpPr>
          <p:nvPr>
            <p:ph idx="1"/>
          </p:nvPr>
        </p:nvSpPr>
        <p:spPr/>
        <p:txBody>
          <a:bodyPr/>
          <a:lstStyle/>
          <a:p>
            <a:r>
              <a:rPr lang="en-US" dirty="0" smtClean="0"/>
              <a:t>Stat/Transfer can import/export data to/from various formats</a:t>
            </a:r>
          </a:p>
          <a:p>
            <a:r>
              <a:rPr lang="en-US" dirty="0" smtClean="0"/>
              <a:t>But don't blindly trust any piece of software that moves data from one system/package/application to another</a:t>
            </a:r>
          </a:p>
          <a:p>
            <a:r>
              <a:rPr lang="en-US" dirty="0" smtClean="0"/>
              <a:t>It helps to know both systems/packages/applications well</a:t>
            </a:r>
          </a:p>
          <a:p>
            <a:r>
              <a:rPr lang="en-US" dirty="0" smtClean="0"/>
              <a:t>Be careful and double-check everything</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23</a:t>
            </a:fld>
            <a:endParaRPr lang="en-US"/>
          </a:p>
        </p:txBody>
      </p:sp>
    </p:spTree>
    <p:extLst>
      <p:ext uri="{BB962C8B-B14F-4D97-AF65-F5344CB8AC3E}">
        <p14:creationId xmlns:p14="http://schemas.microsoft.com/office/powerpoint/2010/main" val="30644678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Display</a:t>
            </a:r>
          </a:p>
          <a:p>
            <a:r>
              <a:rPr lang="en-US" dirty="0" err="1" smtClean="0"/>
              <a:t>Stata</a:t>
            </a:r>
            <a:r>
              <a:rPr lang="en-US" dirty="0" smtClean="0"/>
              <a:t> Dataset</a:t>
            </a:r>
          </a:p>
          <a:p>
            <a:r>
              <a:rPr lang="en-US" dirty="0" smtClean="0"/>
              <a:t>Generate / Replace</a:t>
            </a:r>
          </a:p>
          <a:p>
            <a:r>
              <a:rPr lang="en-US" dirty="0" smtClean="0"/>
              <a:t>Describe / List</a:t>
            </a:r>
          </a:p>
          <a:p>
            <a:r>
              <a:rPr lang="en-US" dirty="0" smtClean="0"/>
              <a:t>Tabulate / Summarize</a:t>
            </a:r>
          </a:p>
          <a:p>
            <a:r>
              <a:rPr lang="en-US" dirty="0" smtClean="0"/>
              <a:t>Import from / Export to Excel File</a:t>
            </a:r>
          </a:p>
          <a:p>
            <a:r>
              <a:rPr lang="en-US" dirty="0" smtClean="0"/>
              <a:t>Append / Merge</a:t>
            </a:r>
          </a:p>
          <a:p>
            <a:r>
              <a:rPr lang="en-US" dirty="0" err="1" smtClean="0"/>
              <a:t>Infile</a:t>
            </a:r>
            <a:r>
              <a:rPr lang="en-US" dirty="0" smtClean="0"/>
              <a:t> (Free Format / Using a Dictionary)</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a:t>
            </a:fld>
            <a:endParaRPr lang="en-US"/>
          </a:p>
        </p:txBody>
      </p:sp>
    </p:spTree>
    <p:extLst>
      <p:ext uri="{BB962C8B-B14F-4D97-AF65-F5344CB8AC3E}">
        <p14:creationId xmlns:p14="http://schemas.microsoft.com/office/powerpoint/2010/main" val="48366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3</a:t>
            </a:fld>
            <a:endParaRPr lang="en-US"/>
          </a:p>
        </p:txBody>
      </p:sp>
      <p:sp>
        <p:nvSpPr>
          <p:cNvPr id="5" name="TextBox 4"/>
          <p:cNvSpPr txBox="1"/>
          <p:nvPr/>
        </p:nvSpPr>
        <p:spPr>
          <a:xfrm>
            <a:off x="788276" y="1646621"/>
            <a:ext cx="7558690" cy="2677656"/>
          </a:xfrm>
          <a:prstGeom prst="rect">
            <a:avLst/>
          </a:prstGeom>
          <a:noFill/>
        </p:spPr>
        <p:txBody>
          <a:bodyPr wrap="square" rtlCol="0">
            <a:spAutoFit/>
          </a:bodyPr>
          <a:lstStyle/>
          <a:p>
            <a:r>
              <a:rPr lang="en-US" sz="1400" dirty="0" smtClean="0">
                <a:latin typeface="Courier New"/>
              </a:rPr>
              <a:t>clear all</a:t>
            </a:r>
          </a:p>
          <a:p>
            <a:r>
              <a:rPr lang="en-US" sz="1400" dirty="0">
                <a:latin typeface="Courier New"/>
              </a:rPr>
              <a:t>d</a:t>
            </a:r>
            <a:r>
              <a:rPr lang="en-US" sz="1400" dirty="0" smtClean="0">
                <a:latin typeface="Courier New"/>
              </a:rPr>
              <a:t>isplay 1 + 2</a:t>
            </a:r>
          </a:p>
          <a:p>
            <a:endParaRPr lang="en-US" sz="1400" dirty="0" smtClean="0">
              <a:latin typeface="Courier New"/>
            </a:endParaRPr>
          </a:p>
          <a:p>
            <a:r>
              <a:rPr lang="en-US" sz="1400" dirty="0">
                <a:latin typeface="Courier New"/>
              </a:rPr>
              <a:t>d</a:t>
            </a:r>
            <a:r>
              <a:rPr lang="en-US" sz="1400" dirty="0" smtClean="0">
                <a:latin typeface="Courier New"/>
              </a:rPr>
              <a:t>isplay </a:t>
            </a:r>
            <a:r>
              <a:rPr lang="en-US" sz="1400" dirty="0" err="1" smtClean="0">
                <a:latin typeface="Courier New"/>
              </a:rPr>
              <a:t>ln</a:t>
            </a:r>
            <a:r>
              <a:rPr lang="en-US" sz="1400" dirty="0" smtClean="0">
                <a:latin typeface="Courier New"/>
              </a:rPr>
              <a:t>(0.3 / (1 – 0.3))</a:t>
            </a:r>
          </a:p>
          <a:p>
            <a:r>
              <a:rPr lang="en-US" sz="1400" dirty="0">
                <a:latin typeface="Courier New"/>
              </a:rPr>
              <a:t>d</a:t>
            </a:r>
            <a:r>
              <a:rPr lang="en-US" sz="1400" dirty="0" smtClean="0">
                <a:latin typeface="Courier New"/>
              </a:rPr>
              <a:t>isplay </a:t>
            </a:r>
            <a:r>
              <a:rPr lang="en-US" sz="1400" dirty="0" err="1" smtClean="0">
                <a:latin typeface="Courier New"/>
              </a:rPr>
              <a:t>logit</a:t>
            </a:r>
            <a:r>
              <a:rPr lang="en-US" sz="1400" dirty="0" smtClean="0">
                <a:latin typeface="Courier New"/>
              </a:rPr>
              <a:t>(0.3)</a:t>
            </a:r>
          </a:p>
          <a:p>
            <a:endParaRPr lang="en-US" sz="1400" dirty="0">
              <a:latin typeface="Courier New"/>
            </a:endParaRPr>
          </a:p>
          <a:p>
            <a:r>
              <a:rPr lang="en-US" sz="1400" dirty="0" smtClean="0">
                <a:latin typeface="Courier New"/>
              </a:rPr>
              <a:t>// displaying a string</a:t>
            </a:r>
          </a:p>
          <a:p>
            <a:r>
              <a:rPr lang="en-US" sz="1400" dirty="0">
                <a:latin typeface="Courier New"/>
              </a:rPr>
              <a:t>d</a:t>
            </a:r>
            <a:r>
              <a:rPr lang="en-US" sz="1400" dirty="0" smtClean="0">
                <a:latin typeface="Courier New"/>
              </a:rPr>
              <a:t>isplay "hello, world?"</a:t>
            </a:r>
          </a:p>
          <a:p>
            <a:endParaRPr lang="en-US" sz="1400" dirty="0">
              <a:latin typeface="Courier New"/>
            </a:endParaRPr>
          </a:p>
          <a:p>
            <a:r>
              <a:rPr lang="en-US" sz="1400" dirty="0" smtClean="0">
                <a:latin typeface="Courier New"/>
              </a:rPr>
              <a:t>// displaying a system value</a:t>
            </a:r>
          </a:p>
          <a:p>
            <a:r>
              <a:rPr lang="en-US" sz="1400" dirty="0">
                <a:latin typeface="Courier New"/>
              </a:rPr>
              <a:t>d</a:t>
            </a:r>
            <a:r>
              <a:rPr lang="en-US" sz="1400" dirty="0" smtClean="0">
                <a:latin typeface="Courier New"/>
              </a:rPr>
              <a:t>isplay c(</a:t>
            </a:r>
            <a:r>
              <a:rPr lang="en-US" sz="1400" dirty="0" err="1" smtClean="0">
                <a:latin typeface="Courier New"/>
              </a:rPr>
              <a:t>current_date</a:t>
            </a:r>
            <a:r>
              <a:rPr lang="en-US" sz="1400" dirty="0" smtClean="0">
                <a:latin typeface="Courier New"/>
              </a:rPr>
              <a:t>)</a:t>
            </a:r>
          </a:p>
          <a:p>
            <a:endParaRPr lang="en-US" sz="1400" dirty="0" smtClean="0">
              <a:latin typeface="Courier New"/>
            </a:endParaRPr>
          </a:p>
        </p:txBody>
      </p:sp>
    </p:spTree>
    <p:extLst>
      <p:ext uri="{BB962C8B-B14F-4D97-AF65-F5344CB8AC3E}">
        <p14:creationId xmlns:p14="http://schemas.microsoft.com/office/powerpoint/2010/main" val="30416033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Stata</a:t>
            </a:r>
            <a:r>
              <a:rPr lang="en-US" dirty="0" smtClean="0"/>
              <a:t> Dataset</a:t>
            </a:r>
            <a:endParaRPr lang="en-US" dirty="0"/>
          </a:p>
        </p:txBody>
      </p:sp>
      <p:sp>
        <p:nvSpPr>
          <p:cNvPr id="3" name="Content Placeholder 2"/>
          <p:cNvSpPr>
            <a:spLocks noGrp="1"/>
          </p:cNvSpPr>
          <p:nvPr>
            <p:ph idx="1"/>
          </p:nvPr>
        </p:nvSpPr>
        <p:spPr>
          <a:xfrm>
            <a:off x="457200" y="1600201"/>
            <a:ext cx="8229600" cy="1351454"/>
          </a:xfrm>
        </p:spPr>
        <p:txBody>
          <a:bodyPr>
            <a:normAutofit fontScale="70000" lnSpcReduction="20000"/>
          </a:bodyPr>
          <a:lstStyle/>
          <a:p>
            <a:r>
              <a:rPr lang="en-US" dirty="0" smtClean="0"/>
              <a:t>A </a:t>
            </a:r>
            <a:r>
              <a:rPr lang="en-US" dirty="0" err="1" smtClean="0"/>
              <a:t>Stata</a:t>
            </a:r>
            <a:r>
              <a:rPr lang="en-US" dirty="0" smtClean="0"/>
              <a:t> dataset is a rectangular arrangement of values, where</a:t>
            </a:r>
          </a:p>
          <a:p>
            <a:pPr lvl="1"/>
            <a:r>
              <a:rPr lang="en-US" dirty="0" smtClean="0"/>
              <a:t>rows are observations</a:t>
            </a:r>
          </a:p>
          <a:p>
            <a:pPr lvl="1"/>
            <a:r>
              <a:rPr lang="en-US" dirty="0" smtClean="0"/>
              <a:t>columns are variables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4</a:t>
            </a:fld>
            <a:endParaRPr lang="en-US"/>
          </a:p>
        </p:txBody>
      </p:sp>
      <p:sp>
        <p:nvSpPr>
          <p:cNvPr id="5" name="TextBox 4"/>
          <p:cNvSpPr txBox="1"/>
          <p:nvPr/>
        </p:nvSpPr>
        <p:spPr>
          <a:xfrm>
            <a:off x="656897" y="2797766"/>
            <a:ext cx="7909034" cy="3754874"/>
          </a:xfrm>
          <a:prstGeom prst="rect">
            <a:avLst/>
          </a:prstGeom>
          <a:noFill/>
        </p:spPr>
        <p:txBody>
          <a:bodyPr wrap="square" rtlCol="0">
            <a:spAutoFit/>
          </a:bodyPr>
          <a:lstStyle/>
          <a:p>
            <a:r>
              <a:rPr lang="en-US" sz="1400" dirty="0" smtClean="0">
                <a:latin typeface="Courier New"/>
              </a:rPr>
              <a:t>clear all</a:t>
            </a:r>
          </a:p>
          <a:p>
            <a:endParaRPr lang="en-US" sz="1400" dirty="0">
              <a:latin typeface="Courier New"/>
            </a:endParaRPr>
          </a:p>
          <a:p>
            <a:r>
              <a:rPr lang="en-US" sz="1400" dirty="0" smtClean="0">
                <a:latin typeface="Courier New"/>
              </a:rPr>
              <a:t>// describe the current </a:t>
            </a:r>
            <a:r>
              <a:rPr lang="en-US" sz="1400" dirty="0" err="1" smtClean="0">
                <a:latin typeface="Courier New"/>
              </a:rPr>
              <a:t>Stata</a:t>
            </a:r>
            <a:r>
              <a:rPr lang="en-US" sz="1400" dirty="0" smtClean="0">
                <a:latin typeface="Courier New"/>
              </a:rPr>
              <a:t> dataset in memory ("master" dataset)</a:t>
            </a:r>
          </a:p>
          <a:p>
            <a:r>
              <a:rPr lang="en-US" sz="1400" dirty="0" smtClean="0">
                <a:latin typeface="Courier New"/>
              </a:rPr>
              <a:t>describe</a:t>
            </a:r>
          </a:p>
          <a:p>
            <a:endParaRPr lang="en-US" sz="1400" dirty="0">
              <a:latin typeface="Courier New"/>
            </a:endParaRPr>
          </a:p>
          <a:p>
            <a:r>
              <a:rPr lang="en-US" sz="1400" dirty="0" smtClean="0">
                <a:latin typeface="Courier New"/>
              </a:rPr>
              <a:t>// create some observations – still no variables</a:t>
            </a:r>
          </a:p>
          <a:p>
            <a:r>
              <a:rPr lang="en-US" sz="1400" dirty="0" smtClean="0">
                <a:latin typeface="Courier New"/>
              </a:rPr>
              <a:t>set </a:t>
            </a:r>
            <a:r>
              <a:rPr lang="en-US" sz="1400" dirty="0" err="1" smtClean="0">
                <a:latin typeface="Courier New"/>
              </a:rPr>
              <a:t>obs</a:t>
            </a:r>
            <a:r>
              <a:rPr lang="en-US" sz="1400" dirty="0" smtClean="0">
                <a:latin typeface="Courier New"/>
              </a:rPr>
              <a:t> 5</a:t>
            </a:r>
          </a:p>
          <a:p>
            <a:endParaRPr lang="en-US" sz="1400" dirty="0">
              <a:latin typeface="Courier New"/>
            </a:endParaRPr>
          </a:p>
          <a:p>
            <a:r>
              <a:rPr lang="en-US" sz="1400" dirty="0" smtClean="0">
                <a:latin typeface="Courier New"/>
              </a:rPr>
              <a:t>// create a variable named x, which has the</a:t>
            </a:r>
          </a:p>
          <a:p>
            <a:r>
              <a:rPr lang="en-US" sz="1400" dirty="0" smtClean="0">
                <a:latin typeface="Courier New"/>
              </a:rPr>
              <a:t>// value of 1 for all observations</a:t>
            </a:r>
          </a:p>
          <a:p>
            <a:r>
              <a:rPr lang="en-US" sz="1400" dirty="0" smtClean="0">
                <a:latin typeface="Courier New"/>
              </a:rPr>
              <a:t>generate x = 1</a:t>
            </a:r>
          </a:p>
          <a:p>
            <a:endParaRPr lang="en-US" sz="1400" dirty="0">
              <a:latin typeface="Courier New"/>
            </a:endParaRPr>
          </a:p>
          <a:p>
            <a:r>
              <a:rPr lang="en-US" sz="1400" dirty="0" smtClean="0">
                <a:latin typeface="Courier New"/>
              </a:rPr>
              <a:t>// create another variable y, which has the</a:t>
            </a:r>
          </a:p>
          <a:p>
            <a:r>
              <a:rPr lang="en-US" sz="1400" dirty="0" smtClean="0">
                <a:latin typeface="Courier New"/>
              </a:rPr>
              <a:t>// observation number as its value</a:t>
            </a:r>
          </a:p>
          <a:p>
            <a:r>
              <a:rPr lang="en-US" sz="1400" dirty="0" smtClean="0">
                <a:latin typeface="Courier New"/>
              </a:rPr>
              <a:t>generate y = _n</a:t>
            </a:r>
          </a:p>
          <a:p>
            <a:endParaRPr lang="en-US" sz="1400" dirty="0">
              <a:latin typeface="Courier New"/>
            </a:endParaRPr>
          </a:p>
          <a:p>
            <a:r>
              <a:rPr lang="en-US" sz="1400" dirty="0" smtClean="0">
                <a:latin typeface="Courier New"/>
              </a:rPr>
              <a:t>list</a:t>
            </a:r>
            <a:endParaRPr lang="en-US" sz="1400" dirty="0">
              <a:latin typeface="Courier New"/>
            </a:endParaRPr>
          </a:p>
        </p:txBody>
      </p:sp>
      <p:sp>
        <p:nvSpPr>
          <p:cNvPr id="6" name="TextBox 5"/>
          <p:cNvSpPr txBox="1"/>
          <p:nvPr/>
        </p:nvSpPr>
        <p:spPr>
          <a:xfrm>
            <a:off x="7068207" y="2645103"/>
            <a:ext cx="1618593" cy="307777"/>
          </a:xfrm>
          <a:prstGeom prst="rect">
            <a:avLst/>
          </a:prstGeom>
          <a:noFill/>
        </p:spPr>
        <p:txBody>
          <a:bodyPr wrap="square" rtlCol="0">
            <a:spAutoFit/>
          </a:bodyPr>
          <a:lstStyle/>
          <a:p>
            <a:endParaRPr lang="en-US" sz="1400" dirty="0">
              <a:latin typeface="Courier New"/>
            </a:endParaRPr>
          </a:p>
        </p:txBody>
      </p:sp>
      <p:sp>
        <p:nvSpPr>
          <p:cNvPr id="7" name="Rectangle 6"/>
          <p:cNvSpPr/>
          <p:nvPr/>
        </p:nvSpPr>
        <p:spPr>
          <a:xfrm>
            <a:off x="6477000" y="4114800"/>
            <a:ext cx="2209800" cy="2308324"/>
          </a:xfrm>
          <a:prstGeom prst="rect">
            <a:avLst/>
          </a:prstGeom>
        </p:spPr>
        <p:txBody>
          <a:bodyPr wrap="square">
            <a:spAutoFit/>
          </a:bodyPr>
          <a:lstStyle/>
          <a:p>
            <a:r>
              <a:rPr lang="en-US" sz="1600" b="1" dirty="0">
                <a:latin typeface="Courier New"/>
                <a:cs typeface="Courier New"/>
              </a:rPr>
              <a:t> </a:t>
            </a:r>
            <a:r>
              <a:rPr lang="en-US" sz="1600" b="1" dirty="0" smtClean="0">
                <a:latin typeface="Courier New"/>
                <a:cs typeface="Courier New"/>
              </a:rPr>
              <a:t>    +-------+</a:t>
            </a:r>
            <a:endParaRPr lang="en-US" sz="1600" b="1" dirty="0">
              <a:latin typeface="Courier New"/>
              <a:cs typeface="Courier New"/>
            </a:endParaRPr>
          </a:p>
          <a:p>
            <a:r>
              <a:rPr lang="en-US" sz="1600" b="1" dirty="0">
                <a:latin typeface="Courier New"/>
                <a:cs typeface="Courier New"/>
              </a:rPr>
              <a:t>     | x   y |</a:t>
            </a:r>
          </a:p>
          <a:p>
            <a:r>
              <a:rPr lang="en-US" sz="1600" b="1" dirty="0">
                <a:latin typeface="Courier New"/>
                <a:cs typeface="Courier New"/>
              </a:rPr>
              <a:t>     |-------|</a:t>
            </a:r>
          </a:p>
          <a:p>
            <a:r>
              <a:rPr lang="en-US" sz="1600" b="1" dirty="0">
                <a:latin typeface="Courier New"/>
                <a:cs typeface="Courier New"/>
              </a:rPr>
              <a:t>  1. | 1   1 |</a:t>
            </a:r>
          </a:p>
          <a:p>
            <a:r>
              <a:rPr lang="en-US" sz="1600" b="1" dirty="0">
                <a:latin typeface="Courier New"/>
                <a:cs typeface="Courier New"/>
              </a:rPr>
              <a:t>  2. | 1   2 |</a:t>
            </a:r>
          </a:p>
          <a:p>
            <a:r>
              <a:rPr lang="en-US" sz="1600" b="1" dirty="0">
                <a:latin typeface="Courier New"/>
                <a:cs typeface="Courier New"/>
              </a:rPr>
              <a:t>  3. | 1   3 |</a:t>
            </a:r>
          </a:p>
          <a:p>
            <a:r>
              <a:rPr lang="en-US" sz="1600" b="1" dirty="0">
                <a:latin typeface="Courier New"/>
                <a:cs typeface="Courier New"/>
              </a:rPr>
              <a:t>  4. | 1   4 |</a:t>
            </a:r>
          </a:p>
          <a:p>
            <a:r>
              <a:rPr lang="en-US" sz="1600" b="1" dirty="0">
                <a:latin typeface="Courier New"/>
                <a:cs typeface="Courier New"/>
              </a:rPr>
              <a:t>  5. | 1   5 |</a:t>
            </a:r>
          </a:p>
          <a:p>
            <a:r>
              <a:rPr lang="en-US" sz="1600" b="1" dirty="0">
                <a:latin typeface="Courier New"/>
                <a:cs typeface="Courier New"/>
              </a:rPr>
              <a:t>     +-------+</a:t>
            </a:r>
          </a:p>
        </p:txBody>
      </p:sp>
    </p:spTree>
    <p:extLst>
      <p:ext uri="{BB962C8B-B14F-4D97-AF65-F5344CB8AC3E}">
        <p14:creationId xmlns:p14="http://schemas.microsoft.com/office/powerpoint/2010/main" val="5664681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5</a:t>
            </a:fld>
            <a:endParaRPr lang="en-US"/>
          </a:p>
        </p:txBody>
      </p:sp>
      <p:sp>
        <p:nvSpPr>
          <p:cNvPr id="5" name="TextBox 4"/>
          <p:cNvSpPr txBox="1"/>
          <p:nvPr/>
        </p:nvSpPr>
        <p:spPr>
          <a:xfrm>
            <a:off x="665655" y="1716690"/>
            <a:ext cx="7926552" cy="4401204"/>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set </a:t>
            </a:r>
            <a:r>
              <a:rPr lang="en-US" sz="1400" dirty="0" err="1" smtClean="0">
                <a:latin typeface="Courier New"/>
              </a:rPr>
              <a:t>obs</a:t>
            </a:r>
            <a:r>
              <a:rPr lang="en-US" sz="1400" dirty="0" smtClean="0">
                <a:latin typeface="Courier New"/>
              </a:rPr>
              <a:t> 5</a:t>
            </a:r>
          </a:p>
          <a:p>
            <a:r>
              <a:rPr lang="en-US" sz="1400" dirty="0" smtClean="0">
                <a:latin typeface="Courier New"/>
              </a:rPr>
              <a:t>generate x = 1</a:t>
            </a:r>
          </a:p>
          <a:p>
            <a:r>
              <a:rPr lang="en-US" sz="1400" dirty="0" smtClean="0">
                <a:latin typeface="Courier New"/>
              </a:rPr>
              <a:t>generate y = _n</a:t>
            </a:r>
          </a:p>
          <a:p>
            <a:endParaRPr lang="en-US" sz="1400" dirty="0">
              <a:latin typeface="Courier New"/>
            </a:endParaRPr>
          </a:p>
          <a:p>
            <a:r>
              <a:rPr lang="en-US" sz="1400" dirty="0" smtClean="0">
                <a:latin typeface="Courier New"/>
              </a:rPr>
              <a:t>replace x = 2</a:t>
            </a:r>
          </a:p>
          <a:p>
            <a:endParaRPr lang="en-US" sz="1400" dirty="0">
              <a:latin typeface="Courier New"/>
            </a:endParaRPr>
          </a:p>
          <a:p>
            <a:r>
              <a:rPr lang="en-US" sz="1400" dirty="0" smtClean="0">
                <a:latin typeface="Courier New"/>
              </a:rPr>
              <a:t>// replace is often used with "in" or "if"</a:t>
            </a:r>
          </a:p>
          <a:p>
            <a:r>
              <a:rPr lang="en-US" sz="1400" dirty="0" smtClean="0">
                <a:latin typeface="Courier New"/>
              </a:rPr>
              <a:t>replace x = 3 in 1/3</a:t>
            </a:r>
          </a:p>
          <a:p>
            <a:r>
              <a:rPr lang="en-US" sz="1400" dirty="0" smtClean="0">
                <a:latin typeface="Courier New"/>
              </a:rPr>
              <a:t>replace y = 9 if y == 5</a:t>
            </a:r>
          </a:p>
          <a:p>
            <a:endParaRPr lang="en-US" sz="1400" dirty="0">
              <a:latin typeface="Courier New"/>
            </a:endParaRPr>
          </a:p>
          <a:p>
            <a:r>
              <a:rPr lang="en-US" sz="1400" dirty="0" smtClean="0">
                <a:latin typeface="Courier New"/>
              </a:rPr>
              <a:t>// other variables can be specified in an if condition</a:t>
            </a:r>
          </a:p>
          <a:p>
            <a:r>
              <a:rPr lang="en-US" sz="1400" dirty="0" smtClean="0">
                <a:latin typeface="Courier New"/>
              </a:rPr>
              <a:t>replace x = -99 if y &lt; 3</a:t>
            </a:r>
          </a:p>
          <a:p>
            <a:endParaRPr lang="en-US" sz="1400" dirty="0">
              <a:latin typeface="Courier New"/>
            </a:endParaRPr>
          </a:p>
          <a:p>
            <a:r>
              <a:rPr lang="en-US" sz="1400" dirty="0" smtClean="0">
                <a:latin typeface="Courier New"/>
              </a:rPr>
              <a:t>// change the x values of -99 to "missing"</a:t>
            </a:r>
          </a:p>
          <a:p>
            <a:r>
              <a:rPr lang="en-US" sz="1400" dirty="0" smtClean="0">
                <a:latin typeface="Courier New"/>
              </a:rPr>
              <a:t>// and change y values of 9 to "missing"</a:t>
            </a:r>
          </a:p>
          <a:p>
            <a:r>
              <a:rPr lang="en-US" sz="1400" dirty="0" smtClean="0">
                <a:latin typeface="Courier New"/>
              </a:rPr>
              <a:t>replace x = . if x == -99</a:t>
            </a:r>
          </a:p>
          <a:p>
            <a:r>
              <a:rPr lang="en-US" sz="1400" dirty="0" smtClean="0">
                <a:latin typeface="Courier New"/>
              </a:rPr>
              <a:t>replace y = . if y == 9</a:t>
            </a:r>
          </a:p>
          <a:p>
            <a:endParaRPr lang="en-US" sz="1400" dirty="0">
              <a:latin typeface="Courier New"/>
            </a:endParaRPr>
          </a:p>
          <a:p>
            <a:r>
              <a:rPr lang="en-US" sz="1400" dirty="0" smtClean="0">
                <a:latin typeface="Courier New"/>
              </a:rPr>
              <a:t>list</a:t>
            </a:r>
            <a:endParaRPr lang="en-US" sz="1400" dirty="0">
              <a:latin typeface="Courier New"/>
            </a:endParaRPr>
          </a:p>
        </p:txBody>
      </p:sp>
      <p:sp>
        <p:nvSpPr>
          <p:cNvPr id="6" name="Rectangle 5"/>
          <p:cNvSpPr/>
          <p:nvPr/>
        </p:nvSpPr>
        <p:spPr>
          <a:xfrm>
            <a:off x="6476125" y="3733798"/>
            <a:ext cx="2438400" cy="2585323"/>
          </a:xfrm>
          <a:prstGeom prst="rect">
            <a:avLst/>
          </a:prstGeom>
        </p:spPr>
        <p:txBody>
          <a:bodyPr wrap="square">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x   y |</a:t>
            </a:r>
          </a:p>
          <a:p>
            <a:r>
              <a:rPr lang="en-US" b="1" dirty="0">
                <a:latin typeface="Courier New"/>
                <a:cs typeface="Courier New"/>
              </a:rPr>
              <a:t>     |-------|</a:t>
            </a:r>
          </a:p>
          <a:p>
            <a:r>
              <a:rPr lang="en-US" b="1" dirty="0">
                <a:latin typeface="Courier New"/>
                <a:cs typeface="Courier New"/>
              </a:rPr>
              <a:t>  1. | .   1 |</a:t>
            </a:r>
          </a:p>
          <a:p>
            <a:r>
              <a:rPr lang="en-US" b="1" dirty="0">
                <a:latin typeface="Courier New"/>
                <a:cs typeface="Courier New"/>
              </a:rPr>
              <a:t>  2. | .   2 |</a:t>
            </a:r>
          </a:p>
          <a:p>
            <a:r>
              <a:rPr lang="en-US" b="1" dirty="0">
                <a:latin typeface="Courier New"/>
                <a:cs typeface="Courier New"/>
              </a:rPr>
              <a:t>  3. | 3   3 |</a:t>
            </a:r>
          </a:p>
          <a:p>
            <a:r>
              <a:rPr lang="en-US" b="1" dirty="0">
                <a:latin typeface="Courier New"/>
                <a:cs typeface="Courier New"/>
              </a:rPr>
              <a:t>  4. | 2   4 |</a:t>
            </a:r>
          </a:p>
          <a:p>
            <a:r>
              <a:rPr lang="en-US" b="1" dirty="0">
                <a:latin typeface="Courier New"/>
                <a:cs typeface="Courier New"/>
              </a:rPr>
              <a:t>  5. | 2   . |</a:t>
            </a:r>
          </a:p>
          <a:p>
            <a:r>
              <a:rPr lang="en-US" b="1" dirty="0">
                <a:latin typeface="Courier New"/>
                <a:cs typeface="Courier New"/>
              </a:rPr>
              <a:t>     +-------+</a:t>
            </a:r>
          </a:p>
        </p:txBody>
      </p:sp>
    </p:spTree>
    <p:extLst>
      <p:ext uri="{BB962C8B-B14F-4D97-AF65-F5344CB8AC3E}">
        <p14:creationId xmlns:p14="http://schemas.microsoft.com/office/powerpoint/2010/main" val="7669198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Data</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6</a:t>
            </a:fld>
            <a:endParaRPr lang="en-US"/>
          </a:p>
        </p:txBody>
      </p:sp>
      <p:sp>
        <p:nvSpPr>
          <p:cNvPr id="5" name="TextBox 4"/>
          <p:cNvSpPr txBox="1"/>
          <p:nvPr/>
        </p:nvSpPr>
        <p:spPr>
          <a:xfrm>
            <a:off x="700690" y="1830552"/>
            <a:ext cx="5176344" cy="1384995"/>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set </a:t>
            </a:r>
            <a:r>
              <a:rPr lang="en-US" sz="1400" dirty="0" err="1" smtClean="0">
                <a:latin typeface="Courier New"/>
              </a:rPr>
              <a:t>obs</a:t>
            </a:r>
            <a:r>
              <a:rPr lang="en-US" sz="1400" dirty="0" smtClean="0">
                <a:latin typeface="Courier New"/>
              </a:rPr>
              <a:t> 50</a:t>
            </a:r>
          </a:p>
          <a:p>
            <a:r>
              <a:rPr lang="en-US" sz="1400" dirty="0" smtClean="0">
                <a:latin typeface="Courier New"/>
              </a:rPr>
              <a:t>set seed 12345</a:t>
            </a:r>
          </a:p>
          <a:p>
            <a:r>
              <a:rPr lang="en-US" sz="1400" dirty="0" smtClean="0">
                <a:latin typeface="Courier New"/>
              </a:rPr>
              <a:t>generate x = </a:t>
            </a:r>
            <a:r>
              <a:rPr lang="en-US" sz="1400" dirty="0" err="1" smtClean="0">
                <a:latin typeface="Courier New"/>
              </a:rPr>
              <a:t>runiform</a:t>
            </a:r>
            <a:r>
              <a:rPr lang="en-US" sz="1400" dirty="0" smtClean="0">
                <a:latin typeface="Courier New"/>
              </a:rPr>
              <a:t>()</a:t>
            </a:r>
          </a:p>
          <a:p>
            <a:r>
              <a:rPr lang="en-US" sz="1400" dirty="0" smtClean="0">
                <a:latin typeface="Courier New"/>
              </a:rPr>
              <a:t>generate y = </a:t>
            </a:r>
            <a:r>
              <a:rPr lang="en-US" sz="1400" dirty="0" err="1" smtClean="0">
                <a:latin typeface="Courier New"/>
              </a:rPr>
              <a:t>runiform</a:t>
            </a:r>
            <a:r>
              <a:rPr lang="en-US" sz="1400" dirty="0" smtClean="0">
                <a:latin typeface="Courier New"/>
              </a:rPr>
              <a:t>()</a:t>
            </a:r>
          </a:p>
          <a:p>
            <a:r>
              <a:rPr lang="en-US" sz="1400" dirty="0" err="1" smtClean="0">
                <a:latin typeface="Courier New"/>
              </a:rPr>
              <a:t>twoway</a:t>
            </a:r>
            <a:r>
              <a:rPr lang="en-US" sz="1400" dirty="0" smtClean="0">
                <a:latin typeface="Courier New"/>
              </a:rPr>
              <a:t> scatter x y</a:t>
            </a:r>
            <a:endParaRPr lang="en-US" sz="1400" dirty="0">
              <a:latin typeface="Courier New"/>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600200"/>
            <a:ext cx="4396974" cy="3218427"/>
          </a:xfrm>
          <a:prstGeom prst="rect">
            <a:avLst/>
          </a:prstGeom>
        </p:spPr>
      </p:pic>
    </p:spTree>
    <p:extLst>
      <p:ext uri="{BB962C8B-B14F-4D97-AF65-F5344CB8AC3E}">
        <p14:creationId xmlns:p14="http://schemas.microsoft.com/office/powerpoint/2010/main" val="27919212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7</a:t>
            </a:fld>
            <a:endParaRPr lang="en-US"/>
          </a:p>
        </p:txBody>
      </p:sp>
      <p:sp>
        <p:nvSpPr>
          <p:cNvPr id="5" name="TextBox 4"/>
          <p:cNvSpPr txBox="1"/>
          <p:nvPr/>
        </p:nvSpPr>
        <p:spPr>
          <a:xfrm>
            <a:off x="656897" y="1786759"/>
            <a:ext cx="5509172" cy="4185761"/>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input x y</a:t>
            </a:r>
          </a:p>
          <a:p>
            <a:r>
              <a:rPr lang="en-US" sz="1400" dirty="0" smtClean="0">
                <a:latin typeface="Courier New"/>
              </a:rPr>
              <a:t>. 1</a:t>
            </a:r>
          </a:p>
          <a:p>
            <a:r>
              <a:rPr lang="en-US" sz="1400" dirty="0" smtClean="0">
                <a:latin typeface="Courier New"/>
              </a:rPr>
              <a:t>. 2</a:t>
            </a:r>
          </a:p>
          <a:p>
            <a:r>
              <a:rPr lang="en-US" sz="1400" dirty="0" smtClean="0">
                <a:latin typeface="Courier New"/>
              </a:rPr>
              <a:t>3 3</a:t>
            </a:r>
          </a:p>
          <a:p>
            <a:r>
              <a:rPr lang="en-US" sz="1400" dirty="0" smtClean="0">
                <a:latin typeface="Courier New"/>
              </a:rPr>
              <a:t>2 4</a:t>
            </a:r>
          </a:p>
          <a:p>
            <a:r>
              <a:rPr lang="en-US" sz="1400" dirty="0" smtClean="0">
                <a:latin typeface="Courier New"/>
              </a:rPr>
              <a:t>2 .</a:t>
            </a:r>
          </a:p>
          <a:p>
            <a:r>
              <a:rPr lang="en-US" sz="1400" dirty="0" smtClean="0">
                <a:latin typeface="Courier New"/>
              </a:rPr>
              <a:t>end</a:t>
            </a:r>
          </a:p>
          <a:p>
            <a:endParaRPr lang="en-US" sz="1400" dirty="0">
              <a:latin typeface="Courier New"/>
            </a:endParaRPr>
          </a:p>
          <a:p>
            <a:r>
              <a:rPr lang="en-US" sz="1400" dirty="0" smtClean="0">
                <a:latin typeface="Courier New"/>
              </a:rPr>
              <a:t>// create new variable </a:t>
            </a:r>
            <a:r>
              <a:rPr lang="en-US" sz="1400" dirty="0" err="1" smtClean="0">
                <a:latin typeface="Courier New"/>
              </a:rPr>
              <a:t>high_y</a:t>
            </a:r>
            <a:endParaRPr lang="en-US" sz="1400" dirty="0" smtClean="0">
              <a:latin typeface="Courier New"/>
            </a:endParaRPr>
          </a:p>
          <a:p>
            <a:r>
              <a:rPr lang="en-US" sz="1400" dirty="0" smtClean="0">
                <a:latin typeface="Courier New"/>
              </a:rPr>
              <a:t>// that dichotomizes y around 2.5</a:t>
            </a:r>
          </a:p>
          <a:p>
            <a:r>
              <a:rPr lang="en-US" sz="1400" dirty="0" smtClean="0">
                <a:latin typeface="Courier New"/>
              </a:rPr>
              <a:t>// this is incorrect!</a:t>
            </a:r>
          </a:p>
          <a:p>
            <a:r>
              <a:rPr lang="en-US" sz="1400" dirty="0" smtClean="0">
                <a:latin typeface="Courier New"/>
              </a:rPr>
              <a:t>generate </a:t>
            </a:r>
            <a:r>
              <a:rPr lang="en-US" sz="1400" dirty="0" err="1" smtClean="0">
                <a:latin typeface="Courier New"/>
              </a:rPr>
              <a:t>high_y</a:t>
            </a:r>
            <a:r>
              <a:rPr lang="en-US" sz="1400" dirty="0" smtClean="0">
                <a:latin typeface="Courier New"/>
              </a:rPr>
              <a:t> = 0</a:t>
            </a:r>
          </a:p>
          <a:p>
            <a:r>
              <a:rPr lang="en-US" sz="1400" dirty="0" smtClean="0">
                <a:latin typeface="Courier New"/>
              </a:rPr>
              <a:t>replace </a:t>
            </a:r>
            <a:r>
              <a:rPr lang="en-US" sz="1400" dirty="0" err="1" smtClean="0">
                <a:latin typeface="Courier New"/>
              </a:rPr>
              <a:t>high_y</a:t>
            </a:r>
            <a:r>
              <a:rPr lang="en-US" sz="1400" dirty="0" smtClean="0">
                <a:latin typeface="Courier New"/>
              </a:rPr>
              <a:t> = 1 if 2.5 &lt; y</a:t>
            </a:r>
          </a:p>
          <a:p>
            <a:endParaRPr lang="en-US" sz="1400" dirty="0">
              <a:latin typeface="Courier New"/>
            </a:endParaRPr>
          </a:p>
          <a:p>
            <a:r>
              <a:rPr lang="en-US" sz="1400" dirty="0" smtClean="0">
                <a:latin typeface="Courier New"/>
              </a:rPr>
              <a:t>// create high_y2 correctly</a:t>
            </a:r>
          </a:p>
          <a:p>
            <a:r>
              <a:rPr lang="en-US" sz="1400" dirty="0" smtClean="0">
                <a:latin typeface="Courier New"/>
              </a:rPr>
              <a:t>generate high_y2 = 0 if !missing(y)</a:t>
            </a:r>
          </a:p>
          <a:p>
            <a:r>
              <a:rPr lang="en-US" sz="1400" dirty="0" smtClean="0">
                <a:latin typeface="Courier New"/>
              </a:rPr>
              <a:t>replace high_y2 = 1 if 2.5 &lt; y &amp; !missing(y)</a:t>
            </a:r>
          </a:p>
          <a:p>
            <a:r>
              <a:rPr lang="en-US" sz="1400" dirty="0" smtClean="0">
                <a:latin typeface="Courier New"/>
              </a:rPr>
              <a:t>list</a:t>
            </a:r>
          </a:p>
        </p:txBody>
      </p:sp>
      <p:sp>
        <p:nvSpPr>
          <p:cNvPr id="6" name="Rectangle 5"/>
          <p:cNvSpPr/>
          <p:nvPr/>
        </p:nvSpPr>
        <p:spPr>
          <a:xfrm>
            <a:off x="4209393" y="2706414"/>
            <a:ext cx="4934607" cy="2585323"/>
          </a:xfrm>
          <a:prstGeom prst="rect">
            <a:avLst/>
          </a:prstGeom>
        </p:spPr>
        <p:txBody>
          <a:bodyPr wrap="square">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x   y   </a:t>
            </a:r>
            <a:r>
              <a:rPr lang="en-US" b="1" dirty="0" err="1">
                <a:latin typeface="Courier New"/>
                <a:cs typeface="Courier New"/>
              </a:rPr>
              <a:t>high_y</a:t>
            </a:r>
            <a:r>
              <a:rPr lang="en-US" b="1" dirty="0">
                <a:latin typeface="Courier New"/>
                <a:cs typeface="Courier New"/>
              </a:rPr>
              <a:t>   high_y2 |</a:t>
            </a:r>
          </a:p>
          <a:p>
            <a:r>
              <a:rPr lang="en-US" b="1" dirty="0">
                <a:latin typeface="Courier New"/>
                <a:cs typeface="Courier New"/>
              </a:rPr>
              <a:t>     |--------------------------|</a:t>
            </a:r>
          </a:p>
          <a:p>
            <a:r>
              <a:rPr lang="en-US" b="1" dirty="0">
                <a:latin typeface="Courier New"/>
                <a:cs typeface="Courier New"/>
              </a:rPr>
              <a:t>  1. | .   1        0         0 |</a:t>
            </a:r>
          </a:p>
          <a:p>
            <a:r>
              <a:rPr lang="en-US" b="1" dirty="0">
                <a:latin typeface="Courier New"/>
                <a:cs typeface="Courier New"/>
              </a:rPr>
              <a:t>  2. | .   2        0         0 |</a:t>
            </a:r>
          </a:p>
          <a:p>
            <a:r>
              <a:rPr lang="en-US" b="1" dirty="0">
                <a:latin typeface="Courier New"/>
                <a:cs typeface="Courier New"/>
              </a:rPr>
              <a:t>  3. | 3   3        1         1 |</a:t>
            </a:r>
          </a:p>
          <a:p>
            <a:r>
              <a:rPr lang="en-US" b="1" dirty="0">
                <a:latin typeface="Courier New"/>
                <a:cs typeface="Courier New"/>
              </a:rPr>
              <a:t>  4. | 2   4        1         1 |</a:t>
            </a:r>
          </a:p>
          <a:p>
            <a:r>
              <a:rPr lang="en-US" b="1" dirty="0">
                <a:latin typeface="Courier New"/>
                <a:cs typeface="Courier New"/>
              </a:rPr>
              <a:t>  5. | 2   .        1         . |</a:t>
            </a:r>
          </a:p>
          <a:p>
            <a:r>
              <a:rPr lang="en-US" b="1" dirty="0">
                <a:latin typeface="Courier New"/>
                <a:cs typeface="Courier New"/>
              </a:rPr>
              <a:t>     +--------------------------+</a:t>
            </a:r>
          </a:p>
        </p:txBody>
      </p:sp>
    </p:spTree>
    <p:extLst>
      <p:ext uri="{BB962C8B-B14F-4D97-AF65-F5344CB8AC3E}">
        <p14:creationId xmlns:p14="http://schemas.microsoft.com/office/powerpoint/2010/main" val="19696789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Use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8</a:t>
            </a:fld>
            <a:endParaRPr lang="en-US"/>
          </a:p>
        </p:txBody>
      </p:sp>
      <p:sp>
        <p:nvSpPr>
          <p:cNvPr id="5" name="TextBox 4"/>
          <p:cNvSpPr txBox="1"/>
          <p:nvPr/>
        </p:nvSpPr>
        <p:spPr>
          <a:xfrm>
            <a:off x="586828" y="1664138"/>
            <a:ext cx="5719379" cy="3539431"/>
          </a:xfrm>
          <a:prstGeom prst="rect">
            <a:avLst/>
          </a:prstGeom>
          <a:noFill/>
        </p:spPr>
        <p:txBody>
          <a:bodyPr wrap="square" rtlCol="0">
            <a:spAutoFit/>
          </a:bodyPr>
          <a:lstStyle/>
          <a:p>
            <a:r>
              <a:rPr lang="en-US" sz="1400" dirty="0" smtClean="0">
                <a:latin typeface="Courier New"/>
              </a:rPr>
              <a:t>// create and save </a:t>
            </a:r>
            <a:r>
              <a:rPr lang="en-US" sz="1400" dirty="0" err="1" smtClean="0">
                <a:latin typeface="Courier New"/>
              </a:rPr>
              <a:t>Stata</a:t>
            </a:r>
            <a:r>
              <a:rPr lang="en-US" sz="1400" dirty="0" smtClean="0">
                <a:latin typeface="Courier New"/>
              </a:rPr>
              <a:t> dataset</a:t>
            </a:r>
          </a:p>
          <a:p>
            <a:r>
              <a:rPr lang="en-US" sz="1400" dirty="0" smtClean="0">
                <a:latin typeface="Courier New"/>
              </a:rPr>
              <a:t>clear all</a:t>
            </a:r>
          </a:p>
          <a:p>
            <a:r>
              <a:rPr lang="en-US" sz="1400" dirty="0" smtClean="0">
                <a:latin typeface="Courier New"/>
              </a:rPr>
              <a:t>input id str10 name </a:t>
            </a:r>
            <a:r>
              <a:rPr lang="en-US" sz="1400" dirty="0" err="1" smtClean="0">
                <a:latin typeface="Courier New"/>
              </a:rPr>
              <a:t>yob</a:t>
            </a:r>
            <a:endParaRPr lang="en-US" sz="1400" dirty="0" smtClean="0">
              <a:latin typeface="Courier New"/>
            </a:endParaRPr>
          </a:p>
          <a:p>
            <a:r>
              <a:rPr lang="en-US" sz="1400" dirty="0" smtClean="0">
                <a:latin typeface="Courier New"/>
              </a:rPr>
              <a:t>1 "Amy" 1990</a:t>
            </a:r>
          </a:p>
          <a:p>
            <a:r>
              <a:rPr lang="en-US" sz="1400" dirty="0" smtClean="0">
                <a:latin typeface="Courier New"/>
              </a:rPr>
              <a:t>2 "Bill" 1991</a:t>
            </a:r>
          </a:p>
          <a:p>
            <a:r>
              <a:rPr lang="en-US" sz="1400" dirty="0" smtClean="0">
                <a:latin typeface="Courier New"/>
              </a:rPr>
              <a:t>3 "Cathy" 1989</a:t>
            </a:r>
          </a:p>
          <a:p>
            <a:r>
              <a:rPr lang="en-US" sz="1400" dirty="0" smtClean="0">
                <a:latin typeface="Courier New"/>
              </a:rPr>
              <a:t>end</a:t>
            </a:r>
          </a:p>
          <a:p>
            <a:r>
              <a:rPr lang="en-US" sz="1400" dirty="0" smtClean="0">
                <a:latin typeface="Courier New"/>
              </a:rPr>
              <a:t>rename </a:t>
            </a:r>
            <a:r>
              <a:rPr lang="en-US" sz="1400" dirty="0" err="1" smtClean="0">
                <a:latin typeface="Courier New"/>
              </a:rPr>
              <a:t>yob</a:t>
            </a:r>
            <a:r>
              <a:rPr lang="en-US" sz="1400" dirty="0" smtClean="0">
                <a:latin typeface="Courier New"/>
              </a:rPr>
              <a:t> </a:t>
            </a:r>
            <a:r>
              <a:rPr lang="en-US" sz="1400" dirty="0" err="1" smtClean="0">
                <a:latin typeface="Courier New"/>
              </a:rPr>
              <a:t>year_of_birth</a:t>
            </a:r>
            <a:endParaRPr lang="en-US" sz="1400" dirty="0" smtClean="0">
              <a:latin typeface="Courier New"/>
            </a:endParaRPr>
          </a:p>
          <a:p>
            <a:r>
              <a:rPr lang="en-US" sz="1400" dirty="0" smtClean="0">
                <a:latin typeface="Courier New"/>
              </a:rPr>
              <a:t>save </a:t>
            </a:r>
            <a:r>
              <a:rPr lang="en-US" sz="1400" dirty="0" err="1" smtClean="0">
                <a:latin typeface="Courier New"/>
              </a:rPr>
              <a:t>birth.dta</a:t>
            </a:r>
            <a:r>
              <a:rPr lang="en-US" sz="1400" dirty="0" smtClean="0">
                <a:latin typeface="Courier New"/>
              </a:rPr>
              <a:t>, replace</a:t>
            </a:r>
          </a:p>
          <a:p>
            <a:endParaRPr lang="en-US" sz="1400" dirty="0">
              <a:latin typeface="Courier New"/>
            </a:endParaRPr>
          </a:p>
          <a:p>
            <a:r>
              <a:rPr lang="en-US" sz="1400" dirty="0" smtClean="0">
                <a:latin typeface="Courier New"/>
              </a:rPr>
              <a:t>// later, we can bring the dataset back into memory</a:t>
            </a:r>
          </a:p>
          <a:p>
            <a:r>
              <a:rPr lang="en-US" sz="1400" dirty="0" smtClean="0">
                <a:latin typeface="Courier New"/>
              </a:rPr>
              <a:t>// via the "use" command</a:t>
            </a:r>
          </a:p>
          <a:p>
            <a:r>
              <a:rPr lang="en-US" sz="1400" dirty="0" smtClean="0">
                <a:latin typeface="Courier New"/>
              </a:rPr>
              <a:t>clear all</a:t>
            </a:r>
          </a:p>
          <a:p>
            <a:r>
              <a:rPr lang="en-US" sz="1400" dirty="0" smtClean="0">
                <a:latin typeface="Courier New"/>
              </a:rPr>
              <a:t>use </a:t>
            </a:r>
            <a:r>
              <a:rPr lang="en-US" sz="1400" dirty="0" err="1" smtClean="0">
                <a:latin typeface="Courier New"/>
              </a:rPr>
              <a:t>birth.dta</a:t>
            </a:r>
            <a:endParaRPr lang="en-US" sz="1400" dirty="0" smtClean="0">
              <a:latin typeface="Courier New"/>
            </a:endParaRPr>
          </a:p>
          <a:p>
            <a:r>
              <a:rPr lang="en-US" sz="1400" dirty="0" smtClean="0">
                <a:latin typeface="Courier New"/>
              </a:rPr>
              <a:t>assert _N == 3</a:t>
            </a:r>
          </a:p>
          <a:p>
            <a:r>
              <a:rPr lang="en-US" sz="1400" dirty="0" smtClean="0">
                <a:latin typeface="Courier New"/>
              </a:rPr>
              <a:t>list</a:t>
            </a:r>
            <a:endParaRPr lang="en-US" sz="1400" dirty="0">
              <a:latin typeface="Courier New"/>
            </a:endParaRPr>
          </a:p>
        </p:txBody>
      </p:sp>
      <p:sp>
        <p:nvSpPr>
          <p:cNvPr id="6" name="Rectangle 5"/>
          <p:cNvSpPr/>
          <p:nvPr/>
        </p:nvSpPr>
        <p:spPr>
          <a:xfrm>
            <a:off x="3581400" y="4187906"/>
            <a:ext cx="4572000" cy="2031325"/>
          </a:xfrm>
          <a:prstGeom prst="rect">
            <a:avLst/>
          </a:prstGeom>
        </p:spPr>
        <p:txBody>
          <a:bodyPr>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id    name   </a:t>
            </a:r>
            <a:r>
              <a:rPr lang="en-US" b="1" dirty="0" err="1">
                <a:latin typeface="Courier New"/>
                <a:cs typeface="Courier New"/>
              </a:rPr>
              <a:t>year_o~h</a:t>
            </a:r>
            <a:r>
              <a:rPr lang="en-US" b="1" dirty="0">
                <a:latin typeface="Courier New"/>
                <a:cs typeface="Courier New"/>
              </a:rPr>
              <a:t> |</a:t>
            </a:r>
          </a:p>
          <a:p>
            <a:r>
              <a:rPr lang="en-US" b="1" dirty="0">
                <a:latin typeface="Courier New"/>
                <a:cs typeface="Courier New"/>
              </a:rPr>
              <a:t>     |-----------------------|</a:t>
            </a:r>
          </a:p>
          <a:p>
            <a:r>
              <a:rPr lang="en-US" b="1" dirty="0">
                <a:latin typeface="Courier New"/>
                <a:cs typeface="Courier New"/>
              </a:rPr>
              <a:t>  1. |  1     Amy       1990 |</a:t>
            </a:r>
          </a:p>
          <a:p>
            <a:r>
              <a:rPr lang="en-US" b="1" dirty="0">
                <a:latin typeface="Courier New"/>
                <a:cs typeface="Courier New"/>
              </a:rPr>
              <a:t>  2. |  2    Bill       1991 |</a:t>
            </a:r>
          </a:p>
          <a:p>
            <a:r>
              <a:rPr lang="en-US" b="1" dirty="0">
                <a:latin typeface="Courier New"/>
                <a:cs typeface="Courier New"/>
              </a:rPr>
              <a:t>  3. |  3   Cathy       1989 |</a:t>
            </a:r>
          </a:p>
          <a:p>
            <a:r>
              <a:rPr lang="en-US" b="1" dirty="0">
                <a:latin typeface="Courier New"/>
                <a:cs typeface="Courier New"/>
              </a:rPr>
              <a:t>     +-----------------------+</a:t>
            </a:r>
          </a:p>
        </p:txBody>
      </p:sp>
    </p:spTree>
    <p:extLst>
      <p:ext uri="{BB962C8B-B14F-4D97-AF65-F5344CB8AC3E}">
        <p14:creationId xmlns:p14="http://schemas.microsoft.com/office/powerpoint/2010/main" val="37051902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a:latin typeface="Courier Ne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TotalTime>
  <Words>3104</Words>
  <Application>Microsoft Macintosh PowerPoint</Application>
  <PresentationFormat>On-screen Show (4:3)</PresentationFormat>
  <Paragraphs>491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Stata Data Management </vt:lpstr>
      <vt:lpstr>Online Resources</vt:lpstr>
      <vt:lpstr>Topics</vt:lpstr>
      <vt:lpstr>Display</vt:lpstr>
      <vt:lpstr>Stata Dataset</vt:lpstr>
      <vt:lpstr>Replace</vt:lpstr>
      <vt:lpstr>Random Data</vt:lpstr>
      <vt:lpstr>Missing Values</vt:lpstr>
      <vt:lpstr>Save and Use</vt:lpstr>
      <vt:lpstr>Labels</vt:lpstr>
      <vt:lpstr>Summarize</vt:lpstr>
      <vt:lpstr>Excel</vt:lpstr>
      <vt:lpstr>Combining Datasets</vt:lpstr>
      <vt:lpstr>Append</vt:lpstr>
      <vt:lpstr>Append Example</vt:lpstr>
      <vt:lpstr>One-to-One Match Merge</vt:lpstr>
      <vt:lpstr>One-to-One Match Merge Example</vt:lpstr>
      <vt:lpstr>Many-to-One Match Merge Example</vt:lpstr>
      <vt:lpstr>How Stata Merges</vt:lpstr>
      <vt:lpstr>Working with Raw Data</vt:lpstr>
      <vt:lpstr>Data Import Commands</vt:lpstr>
      <vt:lpstr>Free Format</vt:lpstr>
      <vt:lpstr>Fixed Column Format</vt:lpstr>
      <vt:lpstr>Lessons About Importing/Exporting Data</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 Chung</dc:creator>
  <cp:lastModifiedBy>Chang Chung</cp:lastModifiedBy>
  <cp:revision>22</cp:revision>
  <dcterms:created xsi:type="dcterms:W3CDTF">2013-10-03T14:06:56Z</dcterms:created>
  <dcterms:modified xsi:type="dcterms:W3CDTF">2013-10-03T16:26:45Z</dcterms:modified>
</cp:coreProperties>
</file>